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4" r:id="rId2"/>
    <p:sldId id="340" r:id="rId3"/>
    <p:sldId id="341" r:id="rId4"/>
    <p:sldId id="342" r:id="rId5"/>
    <p:sldId id="331" r:id="rId6"/>
    <p:sldId id="333" r:id="rId7"/>
    <p:sldId id="330" r:id="rId8"/>
    <p:sldId id="334" r:id="rId9"/>
    <p:sldId id="345" r:id="rId10"/>
    <p:sldId id="339" r:id="rId11"/>
    <p:sldId id="349" r:id="rId12"/>
    <p:sldId id="351" r:id="rId13"/>
    <p:sldId id="353" r:id="rId14"/>
    <p:sldId id="343" r:id="rId15"/>
    <p:sldId id="347" r:id="rId16"/>
    <p:sldId id="323" r:id="rId1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391" autoAdjust="0"/>
  </p:normalViewPr>
  <p:slideViewPr>
    <p:cSldViewPr>
      <p:cViewPr>
        <p:scale>
          <a:sx n="71" d="100"/>
          <a:sy n="71" d="100"/>
        </p:scale>
        <p:origin x="-2070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D5BF5A-4133-4FA5-8E2A-33E0AEC3457F}" type="datetimeFigureOut">
              <a:rPr lang="pl-PL"/>
              <a:pPr>
                <a:defRPr/>
              </a:pPr>
              <a:t>2013-11-26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453A98-6CBE-4802-BD87-92EB1AD549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4015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6A39A2-BAA8-4CF5-975C-382A7A156536}" type="slidenum">
              <a:rPr lang="pl-P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b="1" smtClean="0"/>
              <a:t>1. warunkiem udziału jest notyfikacja projektu przez Komisję, zidentyfikowaliśmy 5 projektów ze współpracy PL LGD z krajami bałtyckimi , zwrócimy się bezpośrednio LGD i pomożemy  w wypełnieniu formularza</a:t>
            </a:r>
            <a:endParaRPr lang="pl-PL" smtClean="0"/>
          </a:p>
        </p:txBody>
      </p:sp>
      <p:sp>
        <p:nvSpPr>
          <p:cNvPr id="4403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81EB61-0144-46BF-9D14-2C292FE1BE0B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6083" name="Symbol zastępczy numeru slajd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EBDDEF9-A60B-467C-894A-1A14F311E973}" type="slidenum">
              <a:rPr lang="pl-PL" sz="1200">
                <a:latin typeface="+mn-lt"/>
                <a:cs typeface="+mn-cs"/>
              </a:rPr>
              <a:pPr algn="r">
                <a:defRPr/>
              </a:pPr>
              <a:t>11</a:t>
            </a:fld>
            <a:endParaRPr lang="pl-PL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6083" name="Symbol zastępczy numeru slajd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F8503E6-F891-4DE7-8C9F-AA38CF4A9971}" type="slidenum">
              <a:rPr lang="pl-PL" sz="1200">
                <a:latin typeface="+mn-lt"/>
                <a:cs typeface="+mn-cs"/>
              </a:rPr>
              <a:pPr algn="r">
                <a:defRPr/>
              </a:pPr>
              <a:t>12</a:t>
            </a:fld>
            <a:endParaRPr lang="pl-PL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6083" name="Symbol zastępczy numeru slajd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02346CB-230A-40B0-B3CC-27D7FAB408E5}" type="slidenum">
              <a:rPr lang="pl-PL" sz="1200">
                <a:latin typeface="+mn-lt"/>
                <a:cs typeface="+mn-cs"/>
              </a:rPr>
              <a:pPr algn="r">
                <a:defRPr/>
              </a:pPr>
              <a:t>13</a:t>
            </a:fld>
            <a:endParaRPr lang="pl-PL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608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0F3160-7783-41AF-A04B-C2650EF6BA86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6083" name="Symbol zastępczy numeru slajd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89ECF83-8BE9-4D06-B0C0-7C499C3F952C}" type="slidenum">
              <a:rPr lang="pl-PL" sz="1200">
                <a:latin typeface="+mn-lt"/>
                <a:cs typeface="+mn-cs"/>
              </a:rPr>
              <a:pPr algn="r">
                <a:defRPr/>
              </a:pPr>
              <a:t>15</a:t>
            </a:fld>
            <a:endParaRPr lang="pl-PL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837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EF889D-87CE-4BDD-A51E-FB6320817EC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8C06B6-94A5-46A5-A434-1A238468DF66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945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BD774D-AB63-4E22-B1E4-FA7B447B997E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150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298BCE-ADD5-4E0A-B90A-097D4762CCF2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355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4CAFFC-6D46-4E65-B098-A96446B85886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 smtClean="0"/>
              <a:t>na Węgrzech, w Rumunii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 smtClean="0"/>
              <a:t>Kongres Odnowy Wsi, Forum LGD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i trójskoku, rzutnie do pchnięcia kulą, rzutów oszczepem, młotem i dyskiem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3F36BD-1756-48BF-9BBE-62E2C3A3D9AE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b="1" smtClean="0"/>
              <a:t>1. Iwona Nurzyńska – IRWIR PAN</a:t>
            </a:r>
            <a:endParaRPr lang="pl-PL" smtClean="0"/>
          </a:p>
        </p:txBody>
      </p:sp>
      <p:sp>
        <p:nvSpPr>
          <p:cNvPr id="2765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A7F90B-5BBA-4724-88B8-A80533AE3CD2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b="1" smtClean="0"/>
              <a:t>1. z dziś </a:t>
            </a:r>
            <a:r>
              <a:rPr lang="pl-PL" smtClean="0"/>
              <a:t>projekt nt. włączenia społecznego (social inclusion) </a:t>
            </a:r>
            <a:endParaRPr lang="pl-PL" b="1" smtClean="0"/>
          </a:p>
          <a:p>
            <a:pPr eaLnBrk="1" hangingPunct="1">
              <a:spcBef>
                <a:spcPct val="0"/>
              </a:spcBef>
            </a:pPr>
            <a:r>
              <a:rPr lang="pl-PL" b="1" smtClean="0"/>
              <a:t>2. wartość dodana sieciowania</a:t>
            </a:r>
            <a:br>
              <a:rPr lang="pl-PL" b="1" smtClean="0"/>
            </a:br>
            <a:endParaRPr lang="pl-PL" smtClean="0"/>
          </a:p>
        </p:txBody>
      </p:sp>
      <p:sp>
        <p:nvSpPr>
          <p:cNvPr id="2969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515215-01CD-45B9-B195-4286BEC4795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b="1" smtClean="0"/>
              <a:t>1. z dziś </a:t>
            </a:r>
            <a:r>
              <a:rPr lang="pl-PL" smtClean="0"/>
              <a:t>projekt nt. włączenia społecznego (social inclusion) </a:t>
            </a:r>
            <a:endParaRPr lang="pl-PL" b="1" smtClean="0"/>
          </a:p>
          <a:p>
            <a:pPr eaLnBrk="1" hangingPunct="1">
              <a:spcBef>
                <a:spcPct val="0"/>
              </a:spcBef>
            </a:pPr>
            <a:r>
              <a:rPr lang="pl-PL" b="1" smtClean="0"/>
              <a:t>2. wartość dodana sieciowania</a:t>
            </a:r>
            <a:br>
              <a:rPr lang="pl-PL" b="1" smtClean="0"/>
            </a:br>
            <a:endParaRPr lang="pl-PL" smtClean="0"/>
          </a:p>
        </p:txBody>
      </p:sp>
      <p:sp>
        <p:nvSpPr>
          <p:cNvPr id="29699" name="Symbol zastępczy numeru slajd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4C35915-C723-437B-81EE-FF87D0920446}" type="slidenum">
              <a:rPr lang="pl-PL" sz="1200">
                <a:latin typeface="+mn-lt"/>
                <a:cs typeface="+mn-cs"/>
              </a:rPr>
              <a:pPr algn="r">
                <a:defRPr/>
              </a:pPr>
              <a:t>9</a:t>
            </a:fld>
            <a:endParaRPr lang="pl-PL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17755-5FE1-4214-9186-7E85533F2FE5}" type="datetimeFigureOut">
              <a:rPr lang="pl-PL"/>
              <a:pPr>
                <a:defRPr/>
              </a:pPr>
              <a:t>2013-11-26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68711-BF44-4BBD-9E5D-CEE793C2074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3B7AA-0BC5-4AC6-9C4B-64ACFCC31CDB}" type="datetimeFigureOut">
              <a:rPr lang="pl-PL"/>
              <a:pPr>
                <a:defRPr/>
              </a:pPr>
              <a:t>2013-11-26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B042B-02AE-4AFD-A49C-69758F3734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C15D5-84D6-4E98-8863-A9E7EF3532B7}" type="datetimeFigureOut">
              <a:rPr lang="pl-PL"/>
              <a:pPr>
                <a:defRPr/>
              </a:pPr>
              <a:t>2013-11-26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7D53-A9F8-4ECD-943D-E550262363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06647-A077-43B4-9A74-3756394B055C}" type="datetimeFigureOut">
              <a:rPr lang="pl-PL"/>
              <a:pPr>
                <a:defRPr/>
              </a:pPr>
              <a:t>2013-11-26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5ADC5-FB09-488C-A795-FA628CB998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21A3-62E3-42DE-A440-863AF3A22227}" type="datetimeFigureOut">
              <a:rPr lang="pl-PL"/>
              <a:pPr>
                <a:defRPr/>
              </a:pPr>
              <a:t>2013-11-26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FE44E-0D9B-433B-8A91-B65F55F959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C35A5-E809-462F-ADCC-26BEC2D9CE79}" type="datetimeFigureOut">
              <a:rPr lang="pl-PL"/>
              <a:pPr>
                <a:defRPr/>
              </a:pPr>
              <a:t>2013-11-26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46A3C-6455-45B9-A92B-0C297D6225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BB59D-D62A-45B9-BC81-51C2461BC516}" type="datetimeFigureOut">
              <a:rPr lang="pl-PL"/>
              <a:pPr>
                <a:defRPr/>
              </a:pPr>
              <a:t>2013-11-26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01A71-D66D-480A-8350-D3785DBA5F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8CA88-ED26-4043-B42B-9A92B6DA657F}" type="datetimeFigureOut">
              <a:rPr lang="pl-PL"/>
              <a:pPr>
                <a:defRPr/>
              </a:pPr>
              <a:t>2013-11-26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1FAB1-8F0D-4740-9E59-1C86A18906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CDF86-BA35-41E1-99A7-A91FC844936B}" type="datetimeFigureOut">
              <a:rPr lang="pl-PL"/>
              <a:pPr>
                <a:defRPr/>
              </a:pPr>
              <a:t>2013-11-26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09E3B-5126-4639-978B-8107A57F74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3A2FD-1E34-4520-8A54-3EAEF41C7B98}" type="datetimeFigureOut">
              <a:rPr lang="pl-PL"/>
              <a:pPr>
                <a:defRPr/>
              </a:pPr>
              <a:t>2013-11-26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73D61-5E37-425C-BD65-F8F7F0A376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C84E1-0C64-4F68-A63B-3BF22307B4A9}" type="datetimeFigureOut">
              <a:rPr lang="pl-PL"/>
              <a:pPr>
                <a:defRPr/>
              </a:pPr>
              <a:t>2013-11-26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8C24-4BA6-43F0-86E8-BE95537269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6FC9FE-F8DC-4ECC-B05D-63ED39DF179D}" type="datetimeFigureOut">
              <a:rPr lang="pl-PL"/>
              <a:pPr>
                <a:defRPr/>
              </a:pPr>
              <a:t>2013-11-26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1073DA-197E-4A94-939B-7D71A66A46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 advClick="0" advTm="8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hyperlink" Target="http://ruralflagship.eu/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az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0" y="5876925"/>
            <a:ext cx="91440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prstClr val="white"/>
              </a:solidFill>
            </a:endParaRPr>
          </a:p>
        </p:txBody>
      </p:sp>
      <p:pic>
        <p:nvPicPr>
          <p:cNvPr id="14339" name="Obraz 2"/>
          <p:cNvPicPr>
            <a:picLocks noChangeAspect="1"/>
          </p:cNvPicPr>
          <p:nvPr/>
        </p:nvPicPr>
        <p:blipFill>
          <a:blip r:embed="rId4"/>
          <a:srcRect l="2" r="16631"/>
          <a:stretch>
            <a:fillRect/>
          </a:stretch>
        </p:blipFill>
        <p:spPr bwMode="auto">
          <a:xfrm>
            <a:off x="57150" y="5975350"/>
            <a:ext cx="10445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Obraz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00988" y="5980113"/>
            <a:ext cx="1233487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Obraz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60688" y="5980113"/>
            <a:ext cx="2160587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Obraz 11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36713" y="6024563"/>
            <a:ext cx="868362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" y="15875"/>
            <a:ext cx="4802188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pole tekstowe 1"/>
          <p:cNvSpPr txBox="1">
            <a:spLocks noChangeArrowheads="1"/>
          </p:cNvSpPr>
          <p:nvPr/>
        </p:nvSpPr>
        <p:spPr bwMode="auto">
          <a:xfrm>
            <a:off x="2284413" y="5605463"/>
            <a:ext cx="4630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	Warszawa, 26 listopada 2013</a:t>
            </a:r>
          </a:p>
        </p:txBody>
      </p:sp>
      <p:pic>
        <p:nvPicPr>
          <p:cNvPr id="14345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51500" y="5826125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pole tekstowe 3"/>
          <p:cNvSpPr txBox="1">
            <a:spLocks noChangeArrowheads="1"/>
          </p:cNvSpPr>
          <p:nvPr/>
        </p:nvSpPr>
        <p:spPr bwMode="auto">
          <a:xfrm>
            <a:off x="1116013" y="2060575"/>
            <a:ext cx="720090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3600" b="1">
              <a:latin typeface="Calibri" pitchFamily="34" charset="0"/>
            </a:endParaRPr>
          </a:p>
          <a:p>
            <a:pPr algn="ctr"/>
            <a:r>
              <a:rPr lang="pl-PL" sz="4000" b="1">
                <a:solidFill>
                  <a:srgbClr val="0D0D0D"/>
                </a:solidFill>
                <a:latin typeface="Calibri" pitchFamily="34" charset="0"/>
              </a:rPr>
              <a:t>Współpraca w ramach </a:t>
            </a:r>
          </a:p>
          <a:p>
            <a:pPr algn="ctr"/>
            <a:r>
              <a:rPr lang="pl-PL" sz="4000" b="1">
                <a:solidFill>
                  <a:srgbClr val="0D0D0D"/>
                </a:solidFill>
                <a:latin typeface="Calibri" pitchFamily="34" charset="0"/>
              </a:rPr>
              <a:t>Nordycko-Bałtyckiej Sieci Obszarów Wiejskich</a:t>
            </a:r>
          </a:p>
          <a:p>
            <a:pPr algn="ctr"/>
            <a:endParaRPr lang="pl-PL" b="1">
              <a:solidFill>
                <a:srgbClr val="0D0D0D"/>
              </a:solidFill>
              <a:latin typeface="Calibri" pitchFamily="34" charset="0"/>
            </a:endParaRPr>
          </a:p>
          <a:p>
            <a:pPr algn="ctr"/>
            <a:r>
              <a:rPr lang="pl-PL" sz="2400" b="1">
                <a:solidFill>
                  <a:srgbClr val="0D0D0D"/>
                </a:solidFill>
                <a:latin typeface="Calibri" pitchFamily="34" charset="0"/>
              </a:rPr>
              <a:t>Krajowej Sieci Obszarów Wiejskich</a:t>
            </a:r>
            <a:endParaRPr lang="pl-PL" sz="2400" b="1">
              <a:latin typeface="Calibri" pitchFamily="34" charset="0"/>
            </a:endParaRP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ytuł 8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647700"/>
          </a:xfrm>
        </p:spPr>
        <p:txBody>
          <a:bodyPr/>
          <a:lstStyle/>
          <a:p>
            <a:pPr eaLnBrk="1" hangingPunct="1"/>
            <a:r>
              <a:rPr lang="pl-PL" sz="3200" b="1" smtClean="0"/>
              <a:t>Projekt flagowy</a:t>
            </a:r>
          </a:p>
        </p:txBody>
      </p:sp>
      <p:sp>
        <p:nvSpPr>
          <p:cNvPr id="32772" name="Podtytuł 9"/>
          <p:cNvSpPr>
            <a:spLocks noGrp="1"/>
          </p:cNvSpPr>
          <p:nvPr>
            <p:ph type="subTitle" idx="1"/>
          </p:nvPr>
        </p:nvSpPr>
        <p:spPr>
          <a:xfrm>
            <a:off x="827088" y="1773238"/>
            <a:ext cx="7705725" cy="4751387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1"/>
                </a:solidFill>
              </a:rPr>
              <a:t>Zróżnicowany rozwój obszarów wiejskich Strategii UE dla Regionu Morza Bałtyckiego</a:t>
            </a:r>
            <a:r>
              <a:rPr lang="pl-PL" sz="3600" smtClean="0">
                <a:solidFill>
                  <a:schemeClr val="tx1"/>
                </a:solidFill>
              </a:rPr>
              <a:t> – </a:t>
            </a:r>
            <a:r>
              <a:rPr lang="pl-PL" i="1" smtClean="0">
                <a:solidFill>
                  <a:schemeClr val="tx1"/>
                </a:solidFill>
              </a:rPr>
              <a:t>Plan działania SC KSOW oraz dofinansowanie z Instytutu Szwedzkiego od września 2012 r.</a:t>
            </a:r>
          </a:p>
          <a:p>
            <a:pPr eaLnBrk="1" hangingPunct="1"/>
            <a:r>
              <a:rPr lang="pl-PL" smtClean="0">
                <a:solidFill>
                  <a:schemeClr val="tx1"/>
                </a:solidFill>
              </a:rPr>
              <a:t> </a:t>
            </a:r>
            <a:r>
              <a:rPr lang="pl-PL" b="1" smtClean="0">
                <a:solidFill>
                  <a:schemeClr val="tx1"/>
                </a:solidFill>
                <a:hlinkClick r:id="rId5"/>
              </a:rPr>
              <a:t>http://ruralflagship.eu</a:t>
            </a:r>
            <a:r>
              <a:rPr lang="pl-PL" smtClean="0">
                <a:solidFill>
                  <a:schemeClr val="tx1"/>
                </a:solidFill>
              </a:rPr>
              <a:t>  </a:t>
            </a:r>
          </a:p>
        </p:txBody>
      </p:sp>
      <p:pic>
        <p:nvPicPr>
          <p:cNvPr id="32773" name="Picture 7" descr="flagship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63938" y="4581525"/>
            <a:ext cx="19812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ytuł 8"/>
          <p:cNvSpPr>
            <a:spLocks noGrp="1"/>
          </p:cNvSpPr>
          <p:nvPr>
            <p:ph type="ctrTitle" idx="4294967295"/>
          </p:nvPr>
        </p:nvSpPr>
        <p:spPr>
          <a:xfrm>
            <a:off x="685800" y="1412875"/>
            <a:ext cx="7772400" cy="936625"/>
          </a:xfrm>
        </p:spPr>
        <p:txBody>
          <a:bodyPr/>
          <a:lstStyle/>
          <a:p>
            <a:pPr eaLnBrk="1" hangingPunct="1"/>
            <a:r>
              <a:rPr lang="pl-PL" b="1" smtClean="0"/>
              <a:t>Partnerzy projektu</a:t>
            </a:r>
          </a:p>
        </p:txBody>
      </p:sp>
      <p:sp>
        <p:nvSpPr>
          <p:cNvPr id="34820" name="Podtytuł 9"/>
          <p:cNvSpPr>
            <a:spLocks noGrp="1"/>
          </p:cNvSpPr>
          <p:nvPr>
            <p:ph type="subTitle" idx="4294967295"/>
          </p:nvPr>
        </p:nvSpPr>
        <p:spPr>
          <a:xfrm>
            <a:off x="827088" y="2276475"/>
            <a:ext cx="7705725" cy="38163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14 organizacji: 5 szwedzkich, 3 polskie, 3 fińskie, 2 łotewskie i 1 litewska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Polscy partnerzy: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Katedra Socjologii Wsi i Miasta Wydziału Ekonomiczno-Socjologicznego Uniwersytetu w Łodzi,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Centrum Doradztwa Rolniczego Oddział w Krakowie,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Fundacja Programów Pomocy dla Rolnictwa FAPA.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pl-PL" sz="2400" smtClean="0"/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/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>
                <a:solidFill>
                  <a:srgbClr val="898989"/>
                </a:solidFill>
              </a:rPr>
              <a:t> </a:t>
            </a: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ytuł 8"/>
          <p:cNvSpPr>
            <a:spLocks noGrp="1"/>
          </p:cNvSpPr>
          <p:nvPr>
            <p:ph type="ctrTitle" idx="4294967295"/>
          </p:nvPr>
        </p:nvSpPr>
        <p:spPr>
          <a:xfrm>
            <a:off x="684213" y="1341438"/>
            <a:ext cx="7772400" cy="431800"/>
          </a:xfrm>
        </p:spPr>
        <p:txBody>
          <a:bodyPr/>
          <a:lstStyle/>
          <a:p>
            <a:pPr eaLnBrk="1" hangingPunct="1"/>
            <a:r>
              <a:rPr lang="pl-PL" sz="4000" b="1" smtClean="0"/>
              <a:t>Założenia projektu</a:t>
            </a:r>
          </a:p>
        </p:txBody>
      </p:sp>
      <p:sp>
        <p:nvSpPr>
          <p:cNvPr id="36868" name="Podtytuł 9"/>
          <p:cNvSpPr>
            <a:spLocks noGrp="1"/>
          </p:cNvSpPr>
          <p:nvPr>
            <p:ph type="subTitle" idx="4294967295"/>
          </p:nvPr>
        </p:nvSpPr>
        <p:spPr>
          <a:xfrm>
            <a:off x="827088" y="2133600"/>
            <a:ext cx="7705725" cy="39592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pl-PL" sz="2400" smtClean="0"/>
              <a:t>projekt koncentrować się będzie na działaniach związanym z innowacyjnością i młodzieżą na terenach wiejskich. 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sz="2400" smtClean="0"/>
              <a:t>wymiana poglądów i doświadczeń partnerów,  propagowanie i przenoszenie na poziom krajowy dobrych praktyk zaobserwowanych u nadbałtyckich sąsiadów,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sz="2400" smtClean="0"/>
              <a:t>spotkania partnerów odbywać się będą przez 3 lata według następującego klucza: </a:t>
            </a:r>
            <a:r>
              <a:rPr lang="pl-PL" sz="2400" b="1" smtClean="0"/>
              <a:t>Doświadczaj, Ucz, Upowszechniaj</a:t>
            </a:r>
            <a:r>
              <a:rPr lang="pl-PL" sz="2400" smtClean="0"/>
              <a:t> (przewiduje się ok. 15 spotkań w tym: typu warsztatowego, typu naukowego i mających na celu jak najszersze upowszechnianie zdobytej wiedzy i umiejętności)</a:t>
            </a:r>
            <a:endParaRPr lang="pl-PL" sz="24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Tytuł 8"/>
          <p:cNvSpPr>
            <a:spLocks noGrp="1"/>
          </p:cNvSpPr>
          <p:nvPr>
            <p:ph type="ctrTitle" idx="4294967295"/>
          </p:nvPr>
        </p:nvSpPr>
        <p:spPr>
          <a:xfrm>
            <a:off x="685800" y="1412875"/>
            <a:ext cx="7772400" cy="936625"/>
          </a:xfrm>
        </p:spPr>
        <p:txBody>
          <a:bodyPr/>
          <a:lstStyle/>
          <a:p>
            <a:pPr eaLnBrk="1" hangingPunct="1"/>
            <a:r>
              <a:rPr lang="pl-PL" sz="2800" b="1" smtClean="0"/>
              <a:t>Udział polskich partnerów w działaniach projektu</a:t>
            </a:r>
          </a:p>
        </p:txBody>
      </p:sp>
      <p:sp>
        <p:nvSpPr>
          <p:cNvPr id="47109" name="Podtytuł 9"/>
          <p:cNvSpPr>
            <a:spLocks noGrp="1"/>
          </p:cNvSpPr>
          <p:nvPr>
            <p:ph type="subTitle" idx="4294967295"/>
          </p:nvPr>
        </p:nvSpPr>
        <p:spPr>
          <a:xfrm>
            <a:off x="827088" y="2276475"/>
            <a:ext cx="7705725" cy="38163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/>
              <a:t>6-8 IX 2012 – posiedzenie Parlamentu Rolnego w Ronneby (Szwecja) - pierwsze spotkanie partnerów projektu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/>
              <a:t>30 X-1 XI 2012 - warsztaty dla młodzieży wiejskiej „Youngagement” w </a:t>
            </a:r>
            <a:r>
              <a:rPr lang="pl-PL" sz="1800" smtClean="0"/>
              <a:t>Värnamo </a:t>
            </a:r>
            <a:r>
              <a:rPr lang="pl-PL" sz="2000" smtClean="0"/>
              <a:t>(Szwecja) – przedstawiciele Katedry Socjologii Wsi i Miasta Uniwersytetu w Łodzi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/>
              <a:t>18-19 IV 2013 - seminarium i warsztaty dot. młodzieży i przedsiębiorczości na obszarach wiejskich na Uniwersytecie w Mikkeli (Finlandia) – przedstawiciele CDR Oddział Kraków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/>
              <a:t>22-23 X 2013 - konferencja „Przedsiębiorczość młodych” w Jurmali i wizyty studyjne u młodych przedsiębiorców na Łotwie – młodzi polscy przedsiębiorcy, beneficjenci osi Leader i przedstawiciele CDR Oddział Kraków oraz Fundacji FAPA</a:t>
            </a: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ytuł 8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936625"/>
          </a:xfrm>
        </p:spPr>
        <p:txBody>
          <a:bodyPr/>
          <a:lstStyle/>
          <a:p>
            <a:pPr eaLnBrk="1" hangingPunct="1"/>
            <a:r>
              <a:rPr lang="pl-PL" b="1" smtClean="0"/>
              <a:t>Wydarzenia w Polsce w 2013</a:t>
            </a:r>
          </a:p>
        </p:txBody>
      </p:sp>
      <p:sp>
        <p:nvSpPr>
          <p:cNvPr id="38916" name="Podtytuł 9"/>
          <p:cNvSpPr>
            <a:spLocks noGrp="1"/>
          </p:cNvSpPr>
          <p:nvPr>
            <p:ph type="subTitle" idx="1"/>
          </p:nvPr>
        </p:nvSpPr>
        <p:spPr>
          <a:xfrm>
            <a:off x="827088" y="2276475"/>
            <a:ext cx="7705725" cy="38163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pl-PL" sz="2400" smtClean="0">
                <a:solidFill>
                  <a:schemeClr val="tx1"/>
                </a:solidFill>
              </a:rPr>
              <a:t>3-7 lipiec - spotkanie o charakterze warsztatowo – konferencyjnym w Krakowie dla partnerów projektu 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2000" b="1" smtClean="0">
                <a:solidFill>
                  <a:schemeClr val="tx1"/>
                </a:solidFill>
              </a:rPr>
              <a:t>warsztaty </a:t>
            </a:r>
            <a:r>
              <a:rPr lang="pl-PL" sz="2000" smtClean="0">
                <a:solidFill>
                  <a:schemeClr val="tx1"/>
                </a:solidFill>
              </a:rPr>
              <a:t>pt. „Rola i znaczenie kreatywności oraz innowacyjności w rozwoju przedsiębiorczości na obszarach wiejskich w aspekcie problemów społecznych i ekonomicznych wpływających na realizację planów życiowych młodzieży na obszarach wiejskich” zorganizowane przez CDR Oddział Kraków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2000" b="1" smtClean="0">
                <a:solidFill>
                  <a:schemeClr val="tx1"/>
                </a:solidFill>
              </a:rPr>
              <a:t>konferencja</a:t>
            </a:r>
            <a:r>
              <a:rPr lang="pl-PL" sz="2000" smtClean="0">
                <a:solidFill>
                  <a:schemeClr val="tx1"/>
                </a:solidFill>
              </a:rPr>
              <a:t> pt. „ „Problemy społeczne i ekonomiczne drobnych gospodarstw rolnych w Europie”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2000" b="1" smtClean="0">
                <a:solidFill>
                  <a:schemeClr val="tx1"/>
                </a:solidFill>
              </a:rPr>
              <a:t>wizyty studyjne</a:t>
            </a:r>
            <a:r>
              <a:rPr lang="pl-PL" sz="2000" smtClean="0">
                <a:solidFill>
                  <a:schemeClr val="tx1"/>
                </a:solidFill>
              </a:rPr>
              <a:t> w woj. małopolskim - pokazanie zarówno problemów drobnych gospodarstw, ich przekształcenia, jak również powstawanie i funkcjonowanie innych podmiotów na lokalnym rynku pracy, jako odpowiedź na lokalne problemy mieszkańców </a:t>
            </a:r>
          </a:p>
          <a:p>
            <a:pPr algn="l" eaLnBrk="1" hangingPunct="1">
              <a:lnSpc>
                <a:spcPct val="80000"/>
              </a:lnSpc>
            </a:pPr>
            <a:endParaRPr lang="pl-PL" sz="20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pl-PL" sz="9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l-PL" sz="90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sz="900" smtClean="0">
                <a:solidFill>
                  <a:srgbClr val="898989"/>
                </a:solidFill>
              </a:rPr>
              <a:t> </a:t>
            </a: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ytuł 8"/>
          <p:cNvSpPr>
            <a:spLocks noGrp="1"/>
          </p:cNvSpPr>
          <p:nvPr>
            <p:ph type="ctrTitle" idx="4294967295"/>
          </p:nvPr>
        </p:nvSpPr>
        <p:spPr>
          <a:xfrm>
            <a:off x="684213" y="1412875"/>
            <a:ext cx="7772400" cy="936625"/>
          </a:xfrm>
        </p:spPr>
        <p:txBody>
          <a:bodyPr/>
          <a:lstStyle/>
          <a:p>
            <a:pPr eaLnBrk="1" hangingPunct="1"/>
            <a:r>
              <a:rPr lang="pl-PL" sz="4000" b="1" smtClean="0"/>
              <a:t>Wydarzenia w Polsce w 2013 cd.</a:t>
            </a:r>
            <a:br>
              <a:rPr lang="pl-PL" sz="4000" b="1" smtClean="0"/>
            </a:br>
            <a:endParaRPr lang="pl-PL" sz="4000" b="1" smtClean="0"/>
          </a:p>
        </p:txBody>
      </p:sp>
      <p:sp>
        <p:nvSpPr>
          <p:cNvPr id="40964" name="Podtytuł 9"/>
          <p:cNvSpPr>
            <a:spLocks noGrp="1"/>
          </p:cNvSpPr>
          <p:nvPr>
            <p:ph type="subTitle" idx="4294967295"/>
          </p:nvPr>
        </p:nvSpPr>
        <p:spPr>
          <a:xfrm>
            <a:off x="827088" y="2276475"/>
            <a:ext cx="7705725" cy="38163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l-PL" sz="3500" smtClean="0"/>
              <a:t>3-4 grudnia</a:t>
            </a:r>
            <a:r>
              <a:rPr lang="pl-PL" sz="3500" b="1" smtClean="0"/>
              <a:t> </a:t>
            </a:r>
            <a:r>
              <a:rPr lang="pl-PL" sz="3500" smtClean="0"/>
              <a:t>konferencja naukowa w Prusimiu</a:t>
            </a:r>
          </a:p>
          <a:p>
            <a:pPr marL="0" indent="0" eaLnBrk="1" hangingPunct="1">
              <a:buFont typeface="Arial" charset="0"/>
              <a:buNone/>
            </a:pPr>
            <a:r>
              <a:rPr lang="pl-PL" sz="3500" smtClean="0"/>
              <a:t> </a:t>
            </a:r>
            <a:br>
              <a:rPr lang="pl-PL" sz="3500" smtClean="0"/>
            </a:br>
            <a:endParaRPr lang="pl-PL" sz="3500" smtClean="0"/>
          </a:p>
          <a:p>
            <a:pPr marL="0" indent="0" algn="ctr" eaLnBrk="1" hangingPunct="1">
              <a:buFont typeface="Arial" charset="0"/>
              <a:buNone/>
            </a:pPr>
            <a:r>
              <a:rPr lang="pl-PL" sz="3500" smtClean="0"/>
              <a:t>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l-PL" sz="3500" smtClean="0">
                <a:solidFill>
                  <a:srgbClr val="898989"/>
                </a:solidFill>
              </a:rPr>
              <a:t> </a:t>
            </a: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457200" y="2924175"/>
            <a:ext cx="8229600" cy="32416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Zapraszamy do współpracy</a:t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Zespół Koordynacji KSOW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Fundacja Programów Pomocy </a:t>
            </a:r>
            <a:br>
              <a:rPr lang="pl-PL" dirty="0" smtClean="0"/>
            </a:br>
            <a:r>
              <a:rPr lang="pl-PL" dirty="0" smtClean="0"/>
              <a:t>dla Rolnictwa FAPA</a:t>
            </a:r>
            <a:endParaRPr lang="pl-PL" dirty="0"/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ole tekstowe 3"/>
          <p:cNvSpPr txBox="1">
            <a:spLocks noChangeArrowheads="1"/>
          </p:cNvSpPr>
          <p:nvPr/>
        </p:nvSpPr>
        <p:spPr bwMode="auto">
          <a:xfrm>
            <a:off x="982663" y="1557338"/>
            <a:ext cx="7056437" cy="545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2800">
              <a:latin typeface="Calibri" pitchFamily="34" charset="0"/>
            </a:endParaRPr>
          </a:p>
          <a:p>
            <a:r>
              <a:rPr lang="pl-PL" sz="2400">
                <a:latin typeface="Calibri" pitchFamily="34" charset="0"/>
              </a:rPr>
              <a:t>Inicjatywa </a:t>
            </a:r>
            <a:r>
              <a:rPr lang="pl-PL" sz="2400" b="1">
                <a:latin typeface="Calibri" pitchFamily="34" charset="0"/>
              </a:rPr>
              <a:t>Estońskiej Sieci Obszarów Wiejskich</a:t>
            </a:r>
            <a:r>
              <a:rPr lang="pl-PL" sz="2400">
                <a:latin typeface="Calibri" pitchFamily="34" charset="0"/>
              </a:rPr>
              <a:t> zgłoszona na spotkaniu Nordycko-Bałtyckiej Sieci Obszarów Wiejskich w dniach 3-4 października 2012 r. w Bralanda (Szwecja) </a:t>
            </a:r>
          </a:p>
          <a:p>
            <a:endParaRPr lang="pl-PL" sz="2800">
              <a:latin typeface="Calibri" pitchFamily="34" charset="0"/>
            </a:endParaRPr>
          </a:p>
          <a:p>
            <a:r>
              <a:rPr lang="pl-PL" sz="3200" b="1">
                <a:latin typeface="Calibri" pitchFamily="34" charset="0"/>
              </a:rPr>
              <a:t>Konkurs na najlepszy projekt współpracy transnarodowej dla LGD (TNC)</a:t>
            </a:r>
            <a:r>
              <a:rPr lang="pl-PL" sz="2800">
                <a:latin typeface="Calibri" pitchFamily="34" charset="0"/>
              </a:rPr>
              <a:t> </a:t>
            </a:r>
            <a:r>
              <a:rPr lang="pl-PL" sz="2400">
                <a:latin typeface="Calibri" pitchFamily="34" charset="0"/>
              </a:rPr>
              <a:t>z krajów basenu Morza Bałtyckiego: Szwecja, Finlandia, Estonia, Łotwa, Litwa, Dania i Polska</a:t>
            </a:r>
          </a:p>
          <a:p>
            <a:pPr algn="ctr"/>
            <a:endParaRPr lang="pl-PL" sz="2400" b="1">
              <a:latin typeface="Calibri" pitchFamily="34" charset="0"/>
            </a:endParaRPr>
          </a:p>
          <a:p>
            <a:pPr algn="ctr"/>
            <a:endParaRPr lang="pl-PL" sz="2800" b="1">
              <a:latin typeface="Calibri" pitchFamily="34" charset="0"/>
            </a:endParaRPr>
          </a:p>
          <a:p>
            <a:endParaRPr lang="pl-PL" sz="2800">
              <a:latin typeface="Calibri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ytuł 8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720725"/>
          </a:xfrm>
        </p:spPr>
        <p:txBody>
          <a:bodyPr/>
          <a:lstStyle/>
          <a:p>
            <a:pPr eaLnBrk="1" hangingPunct="1"/>
            <a:r>
              <a:rPr lang="pl-PL" sz="3200" b="1" smtClean="0"/>
              <a:t>Cele konkursu</a:t>
            </a:r>
          </a:p>
        </p:txBody>
      </p:sp>
      <p:sp>
        <p:nvSpPr>
          <p:cNvPr id="18436" name="Podtytuł 9"/>
          <p:cNvSpPr>
            <a:spLocks noGrp="1"/>
          </p:cNvSpPr>
          <p:nvPr>
            <p:ph type="subTitle" idx="1"/>
          </p:nvPr>
        </p:nvSpPr>
        <p:spPr>
          <a:xfrm>
            <a:off x="827088" y="1916113"/>
            <a:ext cx="7705725" cy="3722687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pl-PL" sz="2400" b="1" smtClean="0">
                <a:solidFill>
                  <a:schemeClr val="tx1"/>
                </a:solidFill>
              </a:rPr>
              <a:t>podkreślenie znaczenia projektów współpracy transnarodowej dla rozwoju obszarów wiejskich w państwach nordycko-bałtyckich, </a:t>
            </a:r>
          </a:p>
          <a:p>
            <a:pPr algn="l" eaLnBrk="1" hangingPunct="1">
              <a:buFontTx/>
              <a:buChar char="•"/>
            </a:pPr>
            <a:r>
              <a:rPr lang="pl-PL" sz="2400" b="1" smtClean="0">
                <a:solidFill>
                  <a:schemeClr val="tx1"/>
                </a:solidFill>
              </a:rPr>
              <a:t>zaznajomienie L</a:t>
            </a:r>
            <a:r>
              <a:rPr lang="pl-PL" sz="2400" b="1" smtClean="0">
                <a:solidFill>
                  <a:schemeClr val="tx1"/>
                </a:solidFill>
                <a:latin typeface="Arial" charset="0"/>
              </a:rPr>
              <a:t>GD</a:t>
            </a:r>
            <a:r>
              <a:rPr lang="pl-PL" sz="2400" b="1" smtClean="0">
                <a:solidFill>
                  <a:schemeClr val="tx1"/>
                </a:solidFill>
              </a:rPr>
              <a:t> z aktualną działalnością na polu współpracy międzynarodowej dla rozwoju obszarów wiejskich w krajach nordycko – bałtyckich ,</a:t>
            </a:r>
          </a:p>
          <a:p>
            <a:pPr algn="l" eaLnBrk="1" hangingPunct="1">
              <a:buFontTx/>
              <a:buChar char="•"/>
            </a:pPr>
            <a:r>
              <a:rPr lang="pl-PL" sz="2400" b="1" smtClean="0">
                <a:solidFill>
                  <a:schemeClr val="tx1"/>
                </a:solidFill>
              </a:rPr>
              <a:t>zainspirowanie LGD do kontynuowania współpracy w nowym okresie programowania 2014 – 2020,</a:t>
            </a:r>
            <a:r>
              <a:rPr lang="pl-PL" b="1" smtClean="0">
                <a:solidFill>
                  <a:schemeClr val="tx1"/>
                </a:solidFill>
              </a:rPr>
              <a:t> </a:t>
            </a:r>
          </a:p>
          <a:p>
            <a:pPr algn="l" eaLnBrk="1" hangingPunct="1">
              <a:buFontTx/>
              <a:buChar char="•"/>
            </a:pPr>
            <a:r>
              <a:rPr lang="pl-PL" sz="2400" b="1" smtClean="0">
                <a:solidFill>
                  <a:schemeClr val="tx1"/>
                </a:solidFill>
              </a:rPr>
              <a:t>wzmocnienie roli programu Leader we wdrażaniu Strategii UE dla Regionu Morza Bałtyckiego (EUSBSR).</a:t>
            </a:r>
            <a:r>
              <a:rPr lang="pl-PL" smtClean="0">
                <a:solidFill>
                  <a:schemeClr val="tx1"/>
                </a:solidFill>
              </a:rPr>
              <a:t> </a:t>
            </a:r>
            <a:endParaRPr lang="pl-PL" sz="24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ytuł 8"/>
          <p:cNvSpPr>
            <a:spLocks noGrp="1"/>
          </p:cNvSpPr>
          <p:nvPr>
            <p:ph type="ctrTitle"/>
          </p:nvPr>
        </p:nvSpPr>
        <p:spPr>
          <a:xfrm>
            <a:off x="684213" y="1412875"/>
            <a:ext cx="7772400" cy="936625"/>
          </a:xfrm>
        </p:spPr>
        <p:txBody>
          <a:bodyPr/>
          <a:lstStyle/>
          <a:p>
            <a:pPr eaLnBrk="1" hangingPunct="1"/>
            <a:r>
              <a:rPr lang="pl-PL" sz="3200" b="1" smtClean="0"/>
              <a:t>Harmonogram</a:t>
            </a:r>
          </a:p>
        </p:txBody>
      </p:sp>
      <p:sp>
        <p:nvSpPr>
          <p:cNvPr id="20484" name="Podtytuł 9"/>
          <p:cNvSpPr>
            <a:spLocks noGrp="1"/>
          </p:cNvSpPr>
          <p:nvPr>
            <p:ph type="subTitle" idx="1"/>
          </p:nvPr>
        </p:nvSpPr>
        <p:spPr>
          <a:xfrm>
            <a:off x="827088" y="2276475"/>
            <a:ext cx="7705725" cy="33623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pl-PL" sz="2400" b="1" smtClean="0">
                <a:solidFill>
                  <a:schemeClr val="tx1"/>
                </a:solidFill>
              </a:rPr>
              <a:t>listopad 2012 - marzec 2013 - konsultacja założeń konkursu,  omówienia kryteriów konkursu oraz określenie 5 kategorii: </a:t>
            </a:r>
            <a:r>
              <a:rPr lang="pl-PL" sz="2400" b="1" i="1" smtClean="0">
                <a:solidFill>
                  <a:schemeClr val="tx1"/>
                </a:solidFill>
              </a:rPr>
              <a:t>Młodzież, Turystyka, Kultura, Rozwój lokalny, Zasoby lokalne oraz środowisko,</a:t>
            </a:r>
            <a:r>
              <a:rPr lang="pl-PL" sz="2400" smtClean="0">
                <a:solidFill>
                  <a:schemeClr val="tx1"/>
                </a:solidFill>
              </a:rPr>
              <a:t> </a:t>
            </a:r>
            <a:endParaRPr lang="pl-PL" sz="2400" b="1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pl-PL" sz="2400" b="1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pl-PL" sz="2400" b="1" smtClean="0">
                <a:solidFill>
                  <a:schemeClr val="tx1"/>
                </a:solidFill>
              </a:rPr>
              <a:t>kwiecień 2013 - ogłoszenie konkursu na najlepszy projekt TNC przez krajowe sieci obszarów wiejskich państw nadbałtyckich, 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2400" b="1" smtClean="0">
                <a:solidFill>
                  <a:schemeClr val="tx1"/>
                </a:solidFill>
              </a:rPr>
              <a:t>23.04.2013 r. - ogłoszenie konkursu na portalu KSOW, zaproszenie polskich LGD do udziału w konkursie, 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2400" b="1" smtClean="0">
                <a:solidFill>
                  <a:schemeClr val="tx1"/>
                </a:solidFill>
              </a:rPr>
              <a:t>20.05.2013 r. termin składania wniosków – koordynacja Estońska Sieć Obszarów Wiejskich  </a:t>
            </a: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ytuł 8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936625"/>
          </a:xfrm>
        </p:spPr>
        <p:txBody>
          <a:bodyPr/>
          <a:lstStyle/>
          <a:p>
            <a:pPr eaLnBrk="1" hangingPunct="1"/>
            <a:r>
              <a:rPr lang="pl-PL" sz="3200" b="1" smtClean="0"/>
              <a:t>Harmonogram cd.</a:t>
            </a:r>
          </a:p>
        </p:txBody>
      </p:sp>
      <p:sp>
        <p:nvSpPr>
          <p:cNvPr id="22532" name="Podtytuł 9"/>
          <p:cNvSpPr>
            <a:spLocks noGrp="1"/>
          </p:cNvSpPr>
          <p:nvPr>
            <p:ph type="subTitle" idx="1"/>
          </p:nvPr>
        </p:nvSpPr>
        <p:spPr>
          <a:xfrm>
            <a:off x="827088" y="2276475"/>
            <a:ext cx="7705725" cy="33623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pl-PL" sz="2400" b="1" smtClean="0">
                <a:solidFill>
                  <a:schemeClr val="tx1"/>
                </a:solidFill>
              </a:rPr>
              <a:t>5-6 czerwiec 2013 r. - spotkanie Nordycko-Bałtyckiej Sieci Obszarów Wiejskich w Roskilde (Dania) - wybór 21 finalistów spośród 60 zgłoszonych projektów</a:t>
            </a:r>
          </a:p>
          <a:p>
            <a:pPr algn="l" eaLnBrk="1" hangingPunct="1">
              <a:lnSpc>
                <a:spcPct val="80000"/>
              </a:lnSpc>
            </a:pPr>
            <a:endParaRPr lang="pl-PL" sz="2400" b="1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pl-PL" sz="2400" b="1" smtClean="0">
                <a:solidFill>
                  <a:schemeClr val="tx1"/>
                </a:solidFill>
              </a:rPr>
              <a:t>2 projekty angażujące polskie LGD: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2400" b="1" smtClean="0">
                <a:solidFill>
                  <a:schemeClr val="tx1"/>
                </a:solidFill>
              </a:rPr>
              <a:t>Polsko – Szwedzki projekt współpracy pn. Transgraniczna Przedsiębiorczość Blekinge / Warmia – Mazury w kategorii </a:t>
            </a:r>
            <a:r>
              <a:rPr lang="pl-PL" sz="2400" b="1" i="1" smtClean="0">
                <a:solidFill>
                  <a:schemeClr val="tx1"/>
                </a:solidFill>
              </a:rPr>
              <a:t>Rozwój Lokalny</a:t>
            </a:r>
            <a:r>
              <a:rPr lang="pl-PL" sz="2400" b="1" smtClean="0">
                <a:solidFill>
                  <a:schemeClr val="tx1"/>
                </a:solidFill>
              </a:rPr>
              <a:t> oraz 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2400" b="1" smtClean="0">
                <a:solidFill>
                  <a:schemeClr val="tx1"/>
                </a:solidFill>
              </a:rPr>
              <a:t>Polsko-Belgijski projekt pn. Re-creation of the landscape/TEAM</a:t>
            </a:r>
            <a:r>
              <a:rPr lang="pl-PL" sz="2400" b="1" i="1" smtClean="0">
                <a:solidFill>
                  <a:schemeClr val="tx1"/>
                </a:solidFill>
              </a:rPr>
              <a:t> </a:t>
            </a:r>
            <a:r>
              <a:rPr lang="pl-PL" sz="2400" b="1" smtClean="0">
                <a:solidFill>
                  <a:schemeClr val="tx1"/>
                </a:solidFill>
              </a:rPr>
              <a:t>w kategorii </a:t>
            </a:r>
            <a:r>
              <a:rPr lang="pl-PL" sz="2400" b="1" i="1" smtClean="0">
                <a:solidFill>
                  <a:schemeClr val="tx1"/>
                </a:solidFill>
              </a:rPr>
              <a:t>Turystyka</a:t>
            </a:r>
            <a:r>
              <a:rPr lang="pl-PL" sz="2400" b="1" smtClean="0">
                <a:solidFill>
                  <a:schemeClr val="tx1"/>
                </a:solidFill>
              </a:rPr>
              <a:t> </a:t>
            </a:r>
            <a:r>
              <a:rPr lang="pl-PL" sz="2800" smtClean="0">
                <a:solidFill>
                  <a:schemeClr val="tx1"/>
                </a:solidFill>
              </a:rPr>
              <a:t> </a:t>
            </a:r>
            <a:endParaRPr lang="pl-PL" sz="24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pl-PL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ytuł 8"/>
          <p:cNvSpPr>
            <a:spLocks noGrp="1"/>
          </p:cNvSpPr>
          <p:nvPr>
            <p:ph type="ctrTitle"/>
          </p:nvPr>
        </p:nvSpPr>
        <p:spPr>
          <a:xfrm>
            <a:off x="755650" y="1412875"/>
            <a:ext cx="7772400" cy="936625"/>
          </a:xfrm>
        </p:spPr>
        <p:txBody>
          <a:bodyPr/>
          <a:lstStyle/>
          <a:p>
            <a:pPr eaLnBrk="1" hangingPunct="1"/>
            <a:r>
              <a:rPr lang="pl-PL" sz="3200" b="1" smtClean="0"/>
              <a:t>Harmonogram cd.</a:t>
            </a:r>
          </a:p>
        </p:txBody>
      </p:sp>
      <p:sp>
        <p:nvSpPr>
          <p:cNvPr id="24580" name="Podtytuł 9"/>
          <p:cNvSpPr>
            <a:spLocks noGrp="1"/>
          </p:cNvSpPr>
          <p:nvPr>
            <p:ph type="subTitle" idx="1"/>
          </p:nvPr>
        </p:nvSpPr>
        <p:spPr>
          <a:xfrm>
            <a:off x="827088" y="2276475"/>
            <a:ext cx="7705725" cy="33623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l-PL" sz="2800" b="1" smtClean="0">
                <a:solidFill>
                  <a:schemeClr val="tx1"/>
                </a:solidFill>
              </a:rPr>
              <a:t>27 sierpnia 2013 r. Helsinki (Finlandia) - wybór zwycięzców w 5 kategoriach przez komitet oceniający reprezentujący przedstawicieli Estonii, Litwy, Łotwy, Szwecji, Polski, Finlandii i Danii 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sz="2800" b="1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l-PL" sz="2800" b="1" smtClean="0">
                <a:solidFill>
                  <a:schemeClr val="tx1"/>
                </a:solidFill>
              </a:rPr>
              <a:t>26 września 2013 r. Tallin (Estonia) - konferencja i gala wręczenia nagród dla zwycięzców z udziałem laureatów, finalistów i przedstawicieli krajowych sieci obszarów wiejskich</a:t>
            </a:r>
          </a:p>
          <a:p>
            <a:pPr eaLnBrk="1" hangingPunct="1">
              <a:lnSpc>
                <a:spcPct val="80000"/>
              </a:lnSpc>
            </a:pPr>
            <a:endParaRPr lang="pl-PL" sz="2800" b="1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ytuł 8"/>
          <p:cNvSpPr>
            <a:spLocks noGrp="1"/>
          </p:cNvSpPr>
          <p:nvPr>
            <p:ph type="ctrTitle"/>
          </p:nvPr>
        </p:nvSpPr>
        <p:spPr>
          <a:xfrm>
            <a:off x="684213" y="1412875"/>
            <a:ext cx="7772400" cy="576263"/>
          </a:xfrm>
        </p:spPr>
        <p:txBody>
          <a:bodyPr/>
          <a:lstStyle/>
          <a:p>
            <a:pPr eaLnBrk="1" hangingPunct="1"/>
            <a:r>
              <a:rPr lang="pl-PL" sz="3200" b="1" smtClean="0"/>
              <a:t>Zwycięzcy w poszczególnych kategoriach:</a:t>
            </a:r>
          </a:p>
        </p:txBody>
      </p:sp>
      <p:sp>
        <p:nvSpPr>
          <p:cNvPr id="26628" name="Podtytuł 9"/>
          <p:cNvSpPr>
            <a:spLocks noGrp="1"/>
          </p:cNvSpPr>
          <p:nvPr>
            <p:ph type="subTitle" idx="1"/>
          </p:nvPr>
        </p:nvSpPr>
        <p:spPr>
          <a:xfrm>
            <a:off x="827088" y="2276475"/>
            <a:ext cx="7705725" cy="4105275"/>
          </a:xfrm>
        </p:spPr>
        <p:txBody>
          <a:bodyPr/>
          <a:lstStyle/>
          <a:p>
            <a:pPr algn="l" eaLnBrk="1" hangingPunct="1"/>
            <a:r>
              <a:rPr lang="pl-PL" sz="2400" b="1" i="1" smtClean="0">
                <a:solidFill>
                  <a:schemeClr val="tx1"/>
                </a:solidFill>
              </a:rPr>
              <a:t>Młodzież</a:t>
            </a:r>
            <a:r>
              <a:rPr lang="pl-PL" sz="2400" b="1" smtClean="0">
                <a:solidFill>
                  <a:schemeClr val="tx1"/>
                </a:solidFill>
              </a:rPr>
              <a:t> </a:t>
            </a:r>
            <a:r>
              <a:rPr lang="pl-PL" sz="2400" smtClean="0">
                <a:solidFill>
                  <a:schemeClr val="tx1"/>
                </a:solidFill>
              </a:rPr>
              <a:t>nagrodzony został fińsko- austriacki projekt współpracy </a:t>
            </a:r>
            <a:r>
              <a:rPr lang="pl-PL" sz="2400" i="1" smtClean="0">
                <a:solidFill>
                  <a:schemeClr val="tx1"/>
                </a:solidFill>
              </a:rPr>
              <a:t>„Wiatr dla młodzieży”</a:t>
            </a:r>
            <a:r>
              <a:rPr lang="pl-PL" sz="2400" smtClean="0">
                <a:solidFill>
                  <a:schemeClr val="tx1"/>
                </a:solidFill>
              </a:rPr>
              <a:t> </a:t>
            </a:r>
          </a:p>
          <a:p>
            <a:pPr algn="l" eaLnBrk="1" hangingPunct="1"/>
            <a:r>
              <a:rPr lang="pl-PL" sz="2400" b="1" i="1" smtClean="0">
                <a:solidFill>
                  <a:schemeClr val="tx1"/>
                </a:solidFill>
              </a:rPr>
              <a:t>Turystyka</a:t>
            </a:r>
            <a:r>
              <a:rPr lang="pl-PL" sz="2400" b="1" smtClean="0">
                <a:solidFill>
                  <a:schemeClr val="tx1"/>
                </a:solidFill>
              </a:rPr>
              <a:t> </a:t>
            </a:r>
            <a:r>
              <a:rPr lang="pl-PL" sz="2400" smtClean="0">
                <a:solidFill>
                  <a:schemeClr val="tx1"/>
                </a:solidFill>
              </a:rPr>
              <a:t>zwyciężył projekt angażujący 6 krajów - Finlandię, Węgry, Szkocję, Francję, Anglię i Portugalię pn. </a:t>
            </a:r>
            <a:r>
              <a:rPr lang="pl-PL" sz="2400" i="1" smtClean="0">
                <a:solidFill>
                  <a:schemeClr val="tx1"/>
                </a:solidFill>
                <a:latin typeface="Arial" charset="0"/>
              </a:rPr>
              <a:t>„</a:t>
            </a:r>
            <a:r>
              <a:rPr lang="pl-PL" sz="2400" i="1" smtClean="0">
                <a:solidFill>
                  <a:schemeClr val="tx1"/>
                </a:solidFill>
              </a:rPr>
              <a:t>Projekt turystyczny: Natura</a:t>
            </a:r>
            <a:r>
              <a:rPr lang="pl-PL" sz="2400" i="1" smtClean="0">
                <a:solidFill>
                  <a:schemeClr val="tx1"/>
                </a:solidFill>
                <a:latin typeface="Arial" charset="0"/>
              </a:rPr>
              <a:t>”</a:t>
            </a:r>
          </a:p>
          <a:p>
            <a:pPr algn="l" eaLnBrk="1" hangingPunct="1"/>
            <a:r>
              <a:rPr lang="pl-PL" sz="2400" b="1" i="1" smtClean="0">
                <a:solidFill>
                  <a:schemeClr val="tx1"/>
                </a:solidFill>
              </a:rPr>
              <a:t>Kultura</a:t>
            </a:r>
            <a:r>
              <a:rPr lang="pl-PL" sz="2400" smtClean="0">
                <a:solidFill>
                  <a:schemeClr val="tx1"/>
                </a:solidFill>
              </a:rPr>
              <a:t> zwyciężył projekt pn. </a:t>
            </a:r>
            <a:r>
              <a:rPr lang="pl-PL" sz="2400" i="1" smtClean="0">
                <a:solidFill>
                  <a:schemeClr val="tx1"/>
                </a:solidFill>
              </a:rPr>
              <a:t>Średniowieczne festiwale</a:t>
            </a:r>
            <a:r>
              <a:rPr lang="pl-PL" sz="2400" smtClean="0">
                <a:solidFill>
                  <a:schemeClr val="tx1"/>
                </a:solidFill>
              </a:rPr>
              <a:t> rozwijający współpracę między Estonią, Finlandią, Łotwą, Francją i Portugalią</a:t>
            </a:r>
          </a:p>
          <a:p>
            <a:pPr algn="l" eaLnBrk="1" hangingPunct="1"/>
            <a:r>
              <a:rPr lang="pl-PL" sz="2400" b="1" i="1" smtClean="0">
                <a:solidFill>
                  <a:schemeClr val="tx1"/>
                </a:solidFill>
              </a:rPr>
              <a:t>Zasoby lokalne i środowiskowe</a:t>
            </a:r>
            <a:r>
              <a:rPr lang="pl-PL" sz="2400" smtClean="0">
                <a:solidFill>
                  <a:schemeClr val="tx1"/>
                </a:solidFill>
              </a:rPr>
              <a:t> nagrodzony został projekt angażujący L</a:t>
            </a:r>
            <a:r>
              <a:rPr lang="pl-PL" sz="2400" smtClean="0">
                <a:solidFill>
                  <a:schemeClr val="tx1"/>
                </a:solidFill>
                <a:latin typeface="Arial" charset="0"/>
              </a:rPr>
              <a:t>GD</a:t>
            </a:r>
            <a:r>
              <a:rPr lang="pl-PL" sz="2400" smtClean="0">
                <a:solidFill>
                  <a:schemeClr val="tx1"/>
                </a:solidFill>
              </a:rPr>
              <a:t> z Francji, Anglii i Estonii pn</a:t>
            </a:r>
            <a:r>
              <a:rPr lang="pl-PL" sz="2400" smtClean="0">
                <a:solidFill>
                  <a:schemeClr val="tx1"/>
                </a:solidFill>
                <a:latin typeface="Arial" charset="0"/>
              </a:rPr>
              <a:t>.</a:t>
            </a:r>
            <a:r>
              <a:rPr lang="pl-PL" sz="2400" smtClean="0">
                <a:solidFill>
                  <a:schemeClr val="tx1"/>
                </a:solidFill>
              </a:rPr>
              <a:t> „</a:t>
            </a:r>
            <a:r>
              <a:rPr lang="pl-PL" sz="2400" i="1" smtClean="0">
                <a:solidFill>
                  <a:schemeClr val="tx1"/>
                </a:solidFill>
              </a:rPr>
              <a:t>Growing Gastronauts</a:t>
            </a:r>
            <a:r>
              <a:rPr lang="pl-PL" sz="2400" smtClean="0">
                <a:solidFill>
                  <a:schemeClr val="tx1"/>
                </a:solidFill>
              </a:rPr>
              <a:t>” </a:t>
            </a:r>
            <a:endParaRPr lang="pl-PL" sz="2400" b="1" smtClean="0">
              <a:solidFill>
                <a:schemeClr val="tx1"/>
              </a:solidFill>
            </a:endParaRPr>
          </a:p>
          <a:p>
            <a:pPr eaLnBrk="1" hangingPunct="1"/>
            <a:endParaRPr lang="pl-PL" sz="24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ytuł 8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936625"/>
          </a:xfrm>
        </p:spPr>
        <p:txBody>
          <a:bodyPr/>
          <a:lstStyle/>
          <a:p>
            <a:pPr eaLnBrk="1" hangingPunct="1"/>
            <a:r>
              <a:rPr lang="pl-PL" sz="3200" b="1" smtClean="0"/>
              <a:t>Zwycięzcy w poszczególnych kategoriach cd.:</a:t>
            </a:r>
          </a:p>
        </p:txBody>
      </p:sp>
      <p:sp>
        <p:nvSpPr>
          <p:cNvPr id="28676" name="Podtytuł 9"/>
          <p:cNvSpPr>
            <a:spLocks noGrp="1"/>
          </p:cNvSpPr>
          <p:nvPr>
            <p:ph type="subTitle" idx="1"/>
          </p:nvPr>
        </p:nvSpPr>
        <p:spPr>
          <a:xfrm>
            <a:off x="827088" y="2276475"/>
            <a:ext cx="7705725" cy="410527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pl-PL" sz="2400" b="1" i="1" smtClean="0">
                <a:solidFill>
                  <a:schemeClr val="tx1"/>
                </a:solidFill>
              </a:rPr>
              <a:t>Rozwój lokalny</a:t>
            </a:r>
            <a:r>
              <a:rPr lang="pl-PL" sz="2400" smtClean="0">
                <a:solidFill>
                  <a:schemeClr val="tx1"/>
                </a:solidFill>
              </a:rPr>
              <a:t> został szwedzko-polski projekt pn. </a:t>
            </a:r>
            <a:r>
              <a:rPr lang="pl-PL" sz="2400" i="1" smtClean="0">
                <a:solidFill>
                  <a:schemeClr val="tx1"/>
                </a:solidFill>
              </a:rPr>
              <a:t>Transgraniczna przedsiębiorczość</a:t>
            </a:r>
            <a:r>
              <a:rPr lang="pl-PL" sz="2400" smtClean="0">
                <a:solidFill>
                  <a:schemeClr val="tx1"/>
                </a:solidFill>
              </a:rPr>
              <a:t> – Blekinge/Warmia i Mazury  </a:t>
            </a:r>
          </a:p>
          <a:p>
            <a:pPr algn="l" eaLnBrk="1" hangingPunct="1">
              <a:lnSpc>
                <a:spcPct val="90000"/>
              </a:lnSpc>
            </a:pPr>
            <a:r>
              <a:rPr lang="pl-PL" sz="2000" smtClean="0">
                <a:solidFill>
                  <a:schemeClr val="tx1"/>
                </a:solidFill>
              </a:rPr>
              <a:t>Partnerzy: LGD „Warmiński Zakątek„, LGD "Brama Mazurskiej Krainy„ i LGD LEADER BLEKINGE</a:t>
            </a:r>
            <a:endParaRPr lang="pl-PL" sz="24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pl-PL" sz="2400" smtClean="0">
                <a:solidFill>
                  <a:schemeClr val="tx1"/>
                </a:solidFill>
              </a:rPr>
              <a:t>Cel: wykreowanie, rozwinięcie i wypromowanie (w tym transgraniczną sprzedaż) co najmniej 5 nowych markowych produktów turystyki wiejskiej w okresie 2 lat, w oparciu o wzajemne doświadczenia Partnerów międzynarodowych i zastosowanie najskuteczniejszych modeli rozwoju obszarów wiejskich w postaci co najmniej 3 nowych indywidualnych działalności gospodarczych (mikroprzedsiębiorstwa)</a:t>
            </a:r>
            <a:endParaRPr lang="pl-PL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ytuł 8"/>
          <p:cNvSpPr>
            <a:spLocks noGrp="1"/>
          </p:cNvSpPr>
          <p:nvPr>
            <p:ph type="ctrTitle" idx="4294967295"/>
          </p:nvPr>
        </p:nvSpPr>
        <p:spPr>
          <a:xfrm>
            <a:off x="827088" y="1196975"/>
            <a:ext cx="7772400" cy="719138"/>
          </a:xfrm>
        </p:spPr>
        <p:txBody>
          <a:bodyPr/>
          <a:lstStyle/>
          <a:p>
            <a:pPr eaLnBrk="1" hangingPunct="1"/>
            <a:r>
              <a:rPr lang="pl-PL" sz="2800" b="1" smtClean="0">
                <a:latin typeface="Arial" charset="0"/>
              </a:rPr>
              <a:t>Wartość dodana udziału w konkursie TNC</a:t>
            </a:r>
          </a:p>
        </p:txBody>
      </p:sp>
      <p:sp>
        <p:nvSpPr>
          <p:cNvPr id="30724" name="Podtytuł 9"/>
          <p:cNvSpPr>
            <a:spLocks noGrp="1"/>
          </p:cNvSpPr>
          <p:nvPr>
            <p:ph type="subTitle" idx="4294967295"/>
          </p:nvPr>
        </p:nvSpPr>
        <p:spPr>
          <a:xfrm>
            <a:off x="827088" y="1916113"/>
            <a:ext cx="7705725" cy="43211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pl-PL" sz="1800" smtClean="0"/>
              <a:t>pozyskanie dobrych praktyk dla LGD z Polski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sz="1800" smtClean="0"/>
              <a:t>przyjrzenie się realizacji współpracy transnarodowej pomiędzy LGD w innych krajach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sz="1800" smtClean="0"/>
              <a:t>upowszechnianie publikacji podsumowującej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/>
              <a:t>konkurs „The Nordic-Baltic LEADER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/>
              <a:t>Cooperation Award” zawierającej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/>
              <a:t>zestawienie 60 projektów zgłoszonych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/>
              <a:t>do konkursu oraz opis 21 finalistów</a:t>
            </a:r>
          </a:p>
          <a:p>
            <a:pPr marL="0" indent="0" eaLnBrk="1" hangingPunct="1">
              <a:lnSpc>
                <a:spcPct val="80000"/>
              </a:lnSpc>
            </a:pPr>
            <a:endParaRPr lang="pl-PL" sz="1800" smtClean="0"/>
          </a:p>
          <a:p>
            <a:pPr marL="0" indent="0" eaLnBrk="1" hangingPunct="1">
              <a:lnSpc>
                <a:spcPct val="80000"/>
              </a:lnSpc>
            </a:pPr>
            <a:r>
              <a:rPr lang="pl-PL" sz="1800" smtClean="0"/>
              <a:t>wydruk publikacji w języku polskim –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/>
              <a:t>w najbliższym czasie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18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18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/>
              <a:t>Informacje o konkursie na stronie: </a:t>
            </a:r>
            <a:r>
              <a:rPr lang="pl-PL" sz="1800" b="1" smtClean="0"/>
              <a:t>www.maainfo.ee / Leader TNC</a:t>
            </a:r>
            <a:r>
              <a:rPr lang="pl-PL" sz="1800" smtClean="0"/>
              <a:t>   </a:t>
            </a:r>
          </a:p>
        </p:txBody>
      </p:sp>
      <p:pic>
        <p:nvPicPr>
          <p:cNvPr id="30725" name="Picture 7" descr="RTEmagicC_wydawnictwo0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2781300"/>
            <a:ext cx="23050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739</Words>
  <Application>Microsoft Office PowerPoint</Application>
  <PresentationFormat>Pokaz na ekranie (4:3)</PresentationFormat>
  <Paragraphs>118</Paragraphs>
  <Slides>16</Slides>
  <Notes>16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Prezentacja programu PowerPoint</vt:lpstr>
      <vt:lpstr>Prezentacja programu PowerPoint</vt:lpstr>
      <vt:lpstr>Cele konkursu</vt:lpstr>
      <vt:lpstr>Harmonogram</vt:lpstr>
      <vt:lpstr>Harmonogram cd.</vt:lpstr>
      <vt:lpstr>Harmonogram cd.</vt:lpstr>
      <vt:lpstr>Zwycięzcy w poszczególnych kategoriach:</vt:lpstr>
      <vt:lpstr>Zwycięzcy w poszczególnych kategoriach cd.:</vt:lpstr>
      <vt:lpstr>Wartość dodana udziału w konkursie TNC</vt:lpstr>
      <vt:lpstr>Projekt flagowy</vt:lpstr>
      <vt:lpstr>Partnerzy projektu</vt:lpstr>
      <vt:lpstr>Założenia projektu</vt:lpstr>
      <vt:lpstr>Udział polskich partnerów w działaniach projektu</vt:lpstr>
      <vt:lpstr>Wydarzenia w Polsce w 2013</vt:lpstr>
      <vt:lpstr>Wydarzenia w Polsce w 2013 cd. </vt:lpstr>
      <vt:lpstr>Zapraszamy do współpracy  Zespół Koordynacji KSOW Fundacja Programów Pomocy  dla Rolnictwa FAPA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Kuba</dc:creator>
  <cp:lastModifiedBy>Agata Markuszewska</cp:lastModifiedBy>
  <cp:revision>188</cp:revision>
  <dcterms:created xsi:type="dcterms:W3CDTF">2011-12-18T14:34:09Z</dcterms:created>
  <dcterms:modified xsi:type="dcterms:W3CDTF">2013-11-26T07:36:17Z</dcterms:modified>
</cp:coreProperties>
</file>