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9" r:id="rId11"/>
    <p:sldId id="270" r:id="rId12"/>
    <p:sldId id="271" r:id="rId13"/>
    <p:sldId id="272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B98D6-20D0-42F3-905E-CA818A5E2DBC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04B85-31D0-4240-8F7C-3EC8CB09B9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34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11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12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13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15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16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17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19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20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21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22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23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24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25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26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27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29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30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31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33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34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4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35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37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38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5"/>
            <a:ext cx="2970869" cy="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39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5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6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7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8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9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5580" y="8684926"/>
            <a:ext cx="2970869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2" tIns="45641" rIns="91282" bIns="45641" anchor="b"/>
          <a:lstStyle/>
          <a:p>
            <a:pPr algn="r"/>
            <a:fld id="{95706358-5762-4896-9A31-166F3ED163CE}" type="slidenum">
              <a:rPr lang="pl-PL" sz="1200">
                <a:latin typeface="Calibri" pitchFamily="34" charset="0"/>
              </a:rPr>
              <a:pPr algn="r"/>
              <a:t>10</a:t>
            </a:fld>
            <a:endParaRPr lang="pl-PL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0E77-1787-4E8C-8C0A-351228853964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48753-21CD-4291-A756-2F2ECD2A0FD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pl-PL" sz="4000" b="1" i="1" dirty="0" smtClean="0"/>
          </a:p>
          <a:p>
            <a:pPr algn="r">
              <a:buNone/>
            </a:pPr>
            <a:endParaRPr lang="pl-PL" sz="4000" b="1" i="1" dirty="0" smtClean="0"/>
          </a:p>
          <a:p>
            <a:pPr algn="ctr">
              <a:buNone/>
            </a:pP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Działanie „LEADER” </a:t>
            </a:r>
          </a:p>
          <a:p>
            <a:pPr>
              <a:buNone/>
            </a:pPr>
            <a:endParaRPr lang="pl-PL" sz="4000" dirty="0"/>
          </a:p>
        </p:txBody>
      </p:sp>
      <p:pic>
        <p:nvPicPr>
          <p:cNvPr id="4" name="Picture 2" descr="logo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pl-PL" sz="2000" b="1" u="sng" dirty="0" smtClean="0"/>
              <a:t>Podejście Leader ma na celu sprostanie następującym wyzwaniom:</a:t>
            </a:r>
          </a:p>
          <a:p>
            <a:endParaRPr lang="pl-PL" sz="2000" dirty="0" smtClean="0"/>
          </a:p>
          <a:p>
            <a:pPr marL="447675" indent="-266700">
              <a:buFont typeface="Arial" pitchFamily="34" charset="0"/>
              <a:buChar char="•"/>
            </a:pPr>
            <a:r>
              <a:rPr lang="pl-PL" sz="2000" dirty="0" smtClean="0"/>
              <a:t>przeciwdziałanie wykluczeniu społecznemu i wzmocnienie kapitału społecznego, w tym z wykorzystaniem rozwiązań innowacyjnych i wspieranie inicjatyw lokalnych,</a:t>
            </a:r>
          </a:p>
          <a:p>
            <a:pPr marL="447675" indent="-266700">
              <a:buFont typeface="Arial" pitchFamily="34" charset="0"/>
              <a:buChar char="•"/>
            </a:pPr>
            <a:endParaRPr lang="pl-PL" sz="2000" dirty="0" smtClean="0"/>
          </a:p>
          <a:p>
            <a:pPr marL="447675" indent="-266700">
              <a:buFont typeface="Arial" pitchFamily="34" charset="0"/>
              <a:buChar char="•"/>
            </a:pPr>
            <a:r>
              <a:rPr lang="pl-PL" sz="2000" dirty="0" smtClean="0"/>
              <a:t>tworzenie miejsc pracy i stworzenie warunków umożliwiających podjęcie pracy osobom dotąd pozostającym bez pracy, a także stworzenie korzystnych warunków do tworzenia nowych firm, sprzyjających zwiększeniu potencjału osób wykluczonych lub zagrożonych wykluczeniem z rynku pracy,</a:t>
            </a:r>
          </a:p>
          <a:p>
            <a:pPr marL="447675" indent="-266700">
              <a:buFont typeface="Arial" pitchFamily="34" charset="0"/>
              <a:buChar char="•"/>
            </a:pPr>
            <a:endParaRPr lang="pl-PL" sz="2000" dirty="0" smtClean="0"/>
          </a:p>
          <a:p>
            <a:pPr marL="447675" indent="-266700">
              <a:buFont typeface="Arial" pitchFamily="34" charset="0"/>
              <a:buChar char="•"/>
            </a:pPr>
            <a:r>
              <a:rPr lang="pl-PL" sz="2000" dirty="0" smtClean="0"/>
              <a:t>wykorzystanie lokalnych zasobów: surowców, miejscowej infrastruktury, lokalizacji (położenia geograficznego), dziedzictwa kulturowego, historycznego (tradycji), przyrodniczego, potencjału mieszkańców, itp.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000" b="1" u="sng" dirty="0" smtClean="0"/>
              <a:t>Cele szczegółowe powiązane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b="1" dirty="0" smtClean="0"/>
              <a:t>1C</a:t>
            </a:r>
            <a:r>
              <a:rPr lang="pl-PL" sz="2000" dirty="0" smtClean="0"/>
              <a:t> – promowanie uczenia się przez całe życie oraz szkolenia zawodowego </a:t>
            </a:r>
            <a:br>
              <a:rPr lang="pl-PL" sz="2000" dirty="0" smtClean="0"/>
            </a:br>
            <a:r>
              <a:rPr lang="pl-PL" sz="2000" dirty="0" smtClean="0"/>
              <a:t>w sektorze rolnym i leśnym. W ramach podejścia Leader wspierane będą szkolenia dla rolników pozwalające na różnicowanie działalności (art. 15 i 16) </a:t>
            </a:r>
            <a:br>
              <a:rPr lang="pl-PL" sz="2000" dirty="0" smtClean="0"/>
            </a:br>
            <a:r>
              <a:rPr lang="pl-PL" sz="2000" dirty="0" smtClean="0"/>
              <a:t>lub LGD w ramach aktywizacji prowadzić będzie działania mające na cele skierowanie osób zainteresowanych podniesieniem swoich kwalifikacji do odpowiednich instytucji (np. ODR) poprzez nawiązanie stałej współpracy z tymi instytucjami,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b="1" dirty="0" smtClean="0"/>
              <a:t>3A</a:t>
            </a:r>
            <a:r>
              <a:rPr lang="pl-PL" sz="2000" dirty="0" smtClean="0"/>
              <a:t> – lepsze zintegrowanie głównych producentów z łańcuchem dostaw żywnościowym poprzez systemy jakości, promocję na rynkach lokalnych i krótkie cykle dostaw. W ramach podejścia Leader wspierane będą operacje z zakresu małego przetwórstwa oraz tworzenie sieci w zakresie utworzenia krótkich łańcuchów dostaw i rynków lokalnych oraz działań promocyjnych i marketingowych (art. 18 ust. 1 b, art. 21 oraz 36),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000" b="1" u="sng" dirty="0" smtClean="0"/>
              <a:t>Cele szczegółowe powiązane </a:t>
            </a:r>
            <a:r>
              <a:rPr lang="pl-PL" sz="2000" b="1" u="sng" dirty="0" err="1" smtClean="0"/>
              <a:t>cd</a:t>
            </a:r>
            <a:r>
              <a:rPr lang="pl-PL" sz="2000" b="1" u="sng" dirty="0" smtClean="0"/>
              <a:t>.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b="1" dirty="0" smtClean="0"/>
              <a:t> </a:t>
            </a:r>
            <a:r>
              <a:rPr lang="pl-PL" sz="2000" b="1" dirty="0" smtClean="0"/>
              <a:t>6A</a:t>
            </a:r>
            <a:r>
              <a:rPr lang="pl-PL" sz="2000" dirty="0" smtClean="0"/>
              <a:t> – ułatwianie różnicowania działalności, zakładania nowych, małych przedsiębiorstw i tworzenia miejsc pracy. W ramach podejścia Leader realizowane będą operacje w zakresie rozwoju przedsiębiorczości (art. 20 ust. 1 lit. b), a także inwestycje w infrastrukturę usług dla ludności (społeczną, usług prozdrowotnych, w zakresie turystyki, rekreacji, kultury, dziedzictwa kulturowego i przyrodniczego, (art. 21).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b="1" dirty="0" smtClean="0"/>
              <a:t>6C</a:t>
            </a:r>
            <a:r>
              <a:rPr lang="pl-PL" sz="2000" dirty="0" smtClean="0"/>
              <a:t> – zwiększanie dostępności technologii informacyjno-komunikacyjnych na obszarach wiejskich oraz podnoszenie poziomu korzystania z nich i poprawianie ich jakości. W ramach podejścia Leader wspierane będą operacje z zakresu wykorzystania technologii informacyjnych w rozwoju pozarolniczych miejsc pracy czy udostępniania zasobów kulturowych, przyrodniczych i turystycznych obszarów wiejskich.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1200"/>
              </a:spcAft>
            </a:pPr>
            <a:endParaRPr lang="pl-PL" sz="2000" b="1" u="sng" dirty="0" smtClean="0"/>
          </a:p>
          <a:p>
            <a:pPr>
              <a:spcAft>
                <a:spcPts val="1800"/>
              </a:spcAft>
            </a:pPr>
            <a:r>
              <a:rPr lang="pl-PL" sz="2000" b="1" u="sng" dirty="0" smtClean="0"/>
              <a:t>Zakres działania:</a:t>
            </a:r>
          </a:p>
          <a:p>
            <a:pPr marL="447675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Wsparcie przygotowawcze</a:t>
            </a:r>
          </a:p>
          <a:p>
            <a:pPr marL="447675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Realizacja operacji w ramach LSR</a:t>
            </a:r>
          </a:p>
          <a:p>
            <a:pPr marL="447675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Przygotowanie i realizacja działań w zakresie współpracy</a:t>
            </a:r>
          </a:p>
          <a:p>
            <a:pPr marL="447675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Koszty bieżące</a:t>
            </a:r>
          </a:p>
          <a:p>
            <a:pPr marL="447675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Aktywizacja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l-PL" sz="4000" b="1" i="1" dirty="0" smtClean="0"/>
          </a:p>
          <a:p>
            <a:pPr algn="ctr">
              <a:buNone/>
            </a:pP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Działanie „LEADER” </a:t>
            </a:r>
          </a:p>
          <a:p>
            <a:pPr algn="ctr">
              <a:buNone/>
            </a:pPr>
            <a:endParaRPr lang="pl-PL" sz="36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pl-PL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</a:t>
            </a: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„Wsparcie przygotowawcze” </a:t>
            </a:r>
          </a:p>
          <a:p>
            <a:pPr algn="ctr">
              <a:buNone/>
            </a:pPr>
            <a:endParaRPr lang="pl-PL" sz="4000" dirty="0"/>
          </a:p>
        </p:txBody>
      </p:sp>
      <p:pic>
        <p:nvPicPr>
          <p:cNvPr id="4" name="Picture 2" descr="logo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„Wsparcie przygotowawcze”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1200"/>
              </a:spcAft>
            </a:pPr>
            <a:endParaRPr lang="pl-PL" sz="2000" b="1" u="sng" dirty="0" smtClean="0"/>
          </a:p>
          <a:p>
            <a:pPr>
              <a:spcAft>
                <a:spcPts val="1200"/>
              </a:spcAft>
            </a:pPr>
            <a:r>
              <a:rPr lang="pl-PL" sz="2000" b="1" u="sng" dirty="0" smtClean="0"/>
              <a:t>Rodzaj operacji</a:t>
            </a:r>
          </a:p>
          <a:p>
            <a:pPr marL="180975">
              <a:buFont typeface="Arial" pitchFamily="34" charset="0"/>
              <a:buChar char="•"/>
            </a:pPr>
            <a:r>
              <a:rPr lang="pl-PL" sz="2000" dirty="0" smtClean="0"/>
              <a:t>wsparcia w ramach kosztów bieżących i aktywizacji oraz</a:t>
            </a:r>
          </a:p>
          <a:p>
            <a:pPr marL="180975">
              <a:buFont typeface="Arial" pitchFamily="34" charset="0"/>
              <a:buChar char="•"/>
            </a:pPr>
            <a:r>
              <a:rPr lang="pl-PL" sz="2000" dirty="0" smtClean="0"/>
              <a:t>przygotowanie LSR zawierającej diagnozę obszaru przygotowaną we współpracy ze społecznościami lokalnymi.</a:t>
            </a:r>
          </a:p>
          <a:p>
            <a:pPr marL="180975"/>
            <a:endParaRPr lang="pl-PL" sz="2000" dirty="0" smtClean="0"/>
          </a:p>
          <a:p>
            <a:pPr marL="180975"/>
            <a:r>
              <a:rPr lang="pl-PL" sz="2000" dirty="0" smtClean="0"/>
              <a:t>Z uwagi na znaczne pokrycie obszaru kwalifikującego się do objęcia podejściem Leader przez LGD wybrane do realizacji LSR w ramach PROW 2007-2013, nie przewiduje się wsparcia w ramach „pakietu startowego LEADER”.</a:t>
            </a:r>
          </a:p>
          <a:p>
            <a:pPr marL="180975"/>
            <a:endParaRPr lang="pl-PL" sz="2000" dirty="0" smtClean="0"/>
          </a:p>
          <a:p>
            <a:pPr marL="180975">
              <a:buFont typeface="Arial" pitchFamily="34" charset="0"/>
              <a:buChar char="•"/>
            </a:pPr>
            <a:endParaRPr lang="pl-PL" sz="2000" dirty="0" smtClean="0"/>
          </a:p>
          <a:p>
            <a:pPr marL="180975"/>
            <a:endParaRPr lang="pl-PL" sz="2000" dirty="0" smtClean="0"/>
          </a:p>
          <a:p>
            <a:endParaRPr lang="pl-PL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„Wsparcie przygotowawcze”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836712"/>
            <a:ext cx="8856984" cy="570431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r>
              <a:rPr lang="pl-PL" sz="2000" b="1" u="sng" dirty="0" smtClean="0"/>
              <a:t>Koszty </a:t>
            </a:r>
            <a:r>
              <a:rPr lang="pl-PL" sz="2000" b="1" u="sng" dirty="0" err="1" smtClean="0"/>
              <a:t>kwalifikowalne</a:t>
            </a: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dirty="0" smtClean="0"/>
              <a:t>Do kosztów </a:t>
            </a:r>
            <a:r>
              <a:rPr lang="pl-PL" sz="2000" dirty="0" err="1" smtClean="0"/>
              <a:t>kwalifikowalnych</a:t>
            </a:r>
            <a:r>
              <a:rPr lang="pl-PL" sz="2000" dirty="0" smtClean="0"/>
              <a:t> zalicza się:</a:t>
            </a:r>
          </a:p>
          <a:p>
            <a:pPr marL="447675" indent="-266700">
              <a:spcAft>
                <a:spcPts val="1000"/>
              </a:spcAft>
            </a:pPr>
            <a:r>
              <a:rPr lang="pl-PL" sz="2000" dirty="0" smtClean="0"/>
              <a:t>•	koszty administracyjne, w tym koszty osobowe,</a:t>
            </a:r>
          </a:p>
          <a:p>
            <a:pPr marL="447675" indent="-266700">
              <a:spcAft>
                <a:spcPts val="900"/>
              </a:spcAft>
            </a:pPr>
            <a:r>
              <a:rPr lang="pl-PL" sz="2000" dirty="0" smtClean="0"/>
              <a:t>•	koszty działań szkoleniowych przygotowujących lokalnych partnerów do opracowania i wdrażania LSR,</a:t>
            </a:r>
          </a:p>
          <a:p>
            <a:pPr marL="447675" indent="-266700">
              <a:spcAft>
                <a:spcPts val="1200"/>
              </a:spcAft>
            </a:pPr>
            <a:r>
              <a:rPr lang="pl-PL" sz="2000" dirty="0" smtClean="0"/>
              <a:t>•	koszty związane z opracowaniem LSR, w tym koszty badań, analiz, opracowań</a:t>
            </a:r>
            <a:br>
              <a:rPr lang="pl-PL" sz="2000" dirty="0" smtClean="0"/>
            </a:br>
            <a:r>
              <a:rPr lang="pl-PL" sz="2000" dirty="0" smtClean="0"/>
              <a:t>i prowadzenia konsultacji ze społecznościami lokalnymi wspierających przygotowanie LSR (ograniczenie do 5% wszystkich kosztów) oraz koszty doradztwa.</a:t>
            </a:r>
          </a:p>
          <a:p>
            <a:pPr marL="447675" indent="-266700">
              <a:spcAft>
                <a:spcPts val="1200"/>
              </a:spcAft>
            </a:pPr>
            <a:endParaRPr lang="pl-PL" sz="2000" dirty="0" smtClean="0"/>
          </a:p>
          <a:p>
            <a:pPr marL="447675" indent="-266700">
              <a:spcAft>
                <a:spcPts val="1200"/>
              </a:spcAft>
            </a:pPr>
            <a:endParaRPr lang="pl-PL" sz="2000" dirty="0" smtClean="0"/>
          </a:p>
          <a:p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79512" y="4293096"/>
            <a:ext cx="896448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u="sng" dirty="0" smtClean="0"/>
              <a:t>Beneficjenci</a:t>
            </a:r>
          </a:p>
          <a:p>
            <a:r>
              <a:rPr lang="pl-PL" dirty="0" smtClean="0"/>
              <a:t>Stowarzyszenia mające osobowość prawną działające w oparciu przepisy dotyczące</a:t>
            </a:r>
          </a:p>
          <a:p>
            <a:r>
              <a:rPr lang="pl-PL" dirty="0" smtClean="0"/>
              <a:t>stowarzyszeń zawarte w ustawie o rozwoju obszarów wiejskich.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„Wsparcie przygotowawcze”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836712"/>
            <a:ext cx="8856984" cy="570431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r>
              <a:rPr lang="pl-PL" sz="2000" b="1" u="sng" dirty="0" smtClean="0"/>
              <a:t>Zasady dotyczące ustanawiania kryteriów wyboru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Dotyczyć będą m.in. doświadczenia wnioskodawcy w zakresie realizacji projektów</a:t>
            </a:r>
            <a:br>
              <a:rPr lang="pl-PL" sz="2000" dirty="0" smtClean="0"/>
            </a:br>
            <a:r>
              <a:rPr lang="pl-PL" sz="2000" dirty="0" smtClean="0"/>
              <a:t>z wykorzystaniem funduszy unijnych, pracy ze społecznościami lokalnymi. Ponadto ocenie podlegać będzie syntetyczna wizja rozwoju obszaru objętego swoją działalnością z wykorzystaniem środków pochodzących z EFRROW. </a:t>
            </a:r>
            <a:br>
              <a:rPr lang="pl-PL" sz="2000" dirty="0" smtClean="0"/>
            </a:br>
            <a:r>
              <a:rPr lang="pl-PL" sz="2000" dirty="0" smtClean="0"/>
              <a:t>Kryteria zostaną przyjęte przez Komitet Monitorujący Program.</a:t>
            </a:r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Rodzaj wsparcia</a:t>
            </a:r>
          </a:p>
          <a:p>
            <a:pPr>
              <a:spcAft>
                <a:spcPts val="600"/>
              </a:spcAft>
            </a:pPr>
            <a:r>
              <a:rPr lang="pl-PL" sz="2000" dirty="0" smtClean="0"/>
              <a:t>Pomoc, która w zależności od rodzaju kosztów oraz decyzji wnioskodawcy może przyjąć formę: zwrotu kosztów kwalifikowalnych, płatności ryczałtowych lub finansowania ryczałtowego określonego przez zastosowanie wartości procentowej do jednej lub kilku kategorii kosztów. Na wniosek wnioskodawcy, część wsparcia może być przekazana poprzez wypłatę zaliczki.</a:t>
            </a:r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Intensywność pomocy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Do 95% kosztów kwalifikowanych operacji.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l-PL" sz="4000" b="1" i="1" dirty="0" smtClean="0"/>
          </a:p>
          <a:p>
            <a:pPr algn="ctr">
              <a:buNone/>
            </a:pP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Działanie „LEADER” </a:t>
            </a:r>
          </a:p>
          <a:p>
            <a:pPr algn="ctr">
              <a:buNone/>
            </a:pPr>
            <a:endParaRPr lang="pl-PL" sz="36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pl-PL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</a:t>
            </a: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 Realizacja operacji w ramach LSR” </a:t>
            </a:r>
          </a:p>
          <a:p>
            <a:pPr algn="ctr">
              <a:buNone/>
            </a:pPr>
            <a:endParaRPr lang="pl-PL" sz="4000" dirty="0"/>
          </a:p>
        </p:txBody>
      </p:sp>
      <p:pic>
        <p:nvPicPr>
          <p:cNvPr id="4" name="Picture 2" descr="logo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23528" y="188913"/>
            <a:ext cx="864096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„Realizacja operacji w ramach LSR”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sz="2000" b="1" u="sng" dirty="0" smtClean="0"/>
          </a:p>
          <a:p>
            <a:r>
              <a:rPr lang="pl-PL" sz="2000" b="1" u="sng" dirty="0" smtClean="0"/>
              <a:t>Zakres wsparcia: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Transfer wiedzy i innowacji oraz doradztwo (art. 15 i 16)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Przetwórstwo i marketing produktów rolnych, w tym inkubatory „kuchenne” (art. 18 ust. lit. b)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Rozwój przedsiębiorczości (art. 20 ust. 1 lit. b)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Podstawowe usługi i odnowa wsi na obszarach wiejskich (art. 21) - poprawa stanu dziedzictwa przyrodniczego i kulturowego wsi, świadczenie usług społecznych lub kulturalnych dla ludności, turystyka i rekreacja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Tworzenie i funkcjonowanie sieci w zakresie krótkich łańcuchów dostaw (art.36).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000" b="1" u="sng" dirty="0" smtClean="0"/>
          </a:p>
          <a:p>
            <a:endParaRPr lang="pl-PL" sz="2000" b="1" u="sng" dirty="0" smtClean="0"/>
          </a:p>
          <a:p>
            <a:endParaRPr lang="pl-PL" sz="2000" dirty="0" smtClean="0"/>
          </a:p>
          <a:p>
            <a:r>
              <a:rPr lang="pl-PL" sz="2000" dirty="0" smtClean="0"/>
              <a:t>Art. 42-45 Rozporządzenia Parlamentu Europejskiego i Rady w sprawie wsparcia rozwoju obszarów wiejskich przez Europejski Fundusz Rolny na rzecz Rozwoju Obszarów Wiejskich (EFRROW) oraz art. 28-31 Rozporządzenia Parlamentu Europejskiego i Rady ustanawiającego wspólne przepisy (…) [tzw. Rozporządzenie CPR]</a:t>
            </a:r>
          </a:p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2627784" y="188640"/>
            <a:ext cx="35965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pl-PL" sz="3600" b="1" dirty="0">
                <a:solidFill>
                  <a:prstClr val="black"/>
                </a:solidFill>
              </a:rPr>
              <a:t>Podstawa prawna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395536" y="1268760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23528" y="188913"/>
            <a:ext cx="864096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„Realizacja operacji w ramach LSR”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sz="2000" b="1" u="sng" dirty="0" smtClean="0"/>
          </a:p>
        </p:txBody>
      </p:sp>
      <p:sp>
        <p:nvSpPr>
          <p:cNvPr id="14" name="Prostokąt 13"/>
          <p:cNvSpPr/>
          <p:nvPr/>
        </p:nvSpPr>
        <p:spPr>
          <a:xfrm>
            <a:off x="323528" y="1052736"/>
            <a:ext cx="842493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u="sng" dirty="0" smtClean="0"/>
              <a:t>Rodzaj wsparcia</a:t>
            </a:r>
          </a:p>
          <a:p>
            <a:pPr marL="266700">
              <a:spcAft>
                <a:spcPts val="3000"/>
              </a:spcAft>
            </a:pPr>
            <a:r>
              <a:rPr lang="pl-PL" dirty="0" smtClean="0"/>
              <a:t>Refundacja kosztów</a:t>
            </a:r>
            <a:endParaRPr lang="pl-PL" b="1" u="sng" dirty="0" smtClean="0"/>
          </a:p>
          <a:p>
            <a:pPr>
              <a:spcAft>
                <a:spcPts val="600"/>
              </a:spcAft>
            </a:pPr>
            <a:r>
              <a:rPr lang="pl-PL" b="1" u="sng" dirty="0" smtClean="0"/>
              <a:t>Intensywność pomocy</a:t>
            </a:r>
          </a:p>
          <a:p>
            <a:pPr marL="266700"/>
            <a:r>
              <a:rPr lang="pl-PL" dirty="0" smtClean="0"/>
              <a:t>Od 50 % do 100% kosztów kwalifikowanych </a:t>
            </a:r>
            <a:r>
              <a:rPr lang="pl-PL" b="1" dirty="0" smtClean="0"/>
              <a:t>operacji, w zależności od rodzaju beneficjenta i dochodowości inwestycji</a:t>
            </a:r>
          </a:p>
          <a:p>
            <a:pPr marL="266700"/>
            <a:endParaRPr lang="pl-PL" b="1" dirty="0"/>
          </a:p>
        </p:txBody>
      </p:sp>
      <p:sp>
        <p:nvSpPr>
          <p:cNvPr id="15" name="Prostokąt 14"/>
          <p:cNvSpPr/>
          <p:nvPr/>
        </p:nvSpPr>
        <p:spPr>
          <a:xfrm>
            <a:off x="179512" y="3140968"/>
            <a:ext cx="8856984" cy="326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pl-PL" b="1" u="sng" dirty="0" smtClean="0"/>
              <a:t>Zasady dotyczące ustanawiania kryteriów wyboru</a:t>
            </a:r>
          </a:p>
          <a:p>
            <a:pPr marL="180975"/>
            <a:r>
              <a:rPr lang="pl-PL" dirty="0" smtClean="0"/>
              <a:t>Kryteria wyboru zostaną określone przez LGD w LSR i będą podlegały ocenie podczas konkursu na wybór LSR. Każda zmiana w zakresie kryteriów wyboru będzie wymagała zgody instytucji, z którą LGD podpisała umowę na realizację LSR (samorząd województwa).</a:t>
            </a:r>
            <a:r>
              <a:rPr lang="pl-PL" sz="2000" dirty="0" smtClean="0"/>
              <a:t> </a:t>
            </a:r>
            <a:r>
              <a:rPr lang="pl-PL" dirty="0" smtClean="0"/>
              <a:t>Premiowane będą operacje:</a:t>
            </a:r>
          </a:p>
          <a:p>
            <a:pPr marL="809625" indent="-276225">
              <a:spcAft>
                <a:spcPts val="600"/>
              </a:spcAft>
            </a:pPr>
            <a:r>
              <a:rPr lang="pl-PL" dirty="0" smtClean="0"/>
              <a:t>•	innowacyjne,</a:t>
            </a:r>
          </a:p>
          <a:p>
            <a:pPr marL="809625" indent="-276225">
              <a:spcAft>
                <a:spcPts val="600"/>
              </a:spcAft>
            </a:pPr>
            <a:r>
              <a:rPr lang="pl-PL" dirty="0" smtClean="0"/>
              <a:t>•	przewidujące zastosowanie rozwiązań zapewniających ochronę środowiska</a:t>
            </a:r>
          </a:p>
          <a:p>
            <a:pPr marL="809625" indent="-276225">
              <a:spcAft>
                <a:spcPts val="600"/>
              </a:spcAft>
            </a:pPr>
            <a:r>
              <a:rPr lang="pl-PL" dirty="0" smtClean="0"/>
              <a:t>•	przeciwdziałające zmianie klimatu</a:t>
            </a:r>
          </a:p>
          <a:p>
            <a:pPr marL="809625" indent="-276225">
              <a:spcAft>
                <a:spcPts val="600"/>
              </a:spcAft>
            </a:pPr>
            <a:r>
              <a:rPr lang="pl-PL" dirty="0" smtClean="0"/>
              <a:t>•	sprzyjające tworzeniu miejsc pracy,</a:t>
            </a:r>
          </a:p>
          <a:p>
            <a:pPr marL="809625" indent="-276225">
              <a:spcAft>
                <a:spcPts val="600"/>
              </a:spcAft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23528" y="188913"/>
            <a:ext cx="864096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Transfer wiedzy i innowacji oraz doradztwo</a:t>
            </a:r>
            <a:endParaRPr lang="pl-PL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67544" y="1196752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Beneficjenci</a:t>
            </a:r>
          </a:p>
          <a:p>
            <a:pPr marL="180975"/>
            <a:r>
              <a:rPr lang="pl-PL" sz="2000" dirty="0" smtClean="0"/>
              <a:t>Podmioty świadczące usługi szkoleniowe posiadające zdolność do czynności prawnych </a:t>
            </a:r>
          </a:p>
          <a:p>
            <a:pPr marL="180975"/>
            <a:endParaRPr lang="pl-PL" sz="2000" b="1" u="sng" dirty="0" smtClean="0"/>
          </a:p>
          <a:p>
            <a:pPr marL="180975"/>
            <a:r>
              <a:rPr lang="pl-PL" sz="2000" b="1" u="sng" dirty="0" smtClean="0"/>
              <a:t>Warunki </a:t>
            </a:r>
            <a:r>
              <a:rPr lang="pl-PL" sz="2000" b="1" u="sng" dirty="0" err="1" smtClean="0"/>
              <a:t>kwalifikowalności</a:t>
            </a:r>
            <a:endParaRPr lang="pl-PL" sz="2000" b="1" u="sng" dirty="0" smtClean="0"/>
          </a:p>
          <a:p>
            <a:pPr marL="266700"/>
            <a:r>
              <a:rPr lang="pl-PL" sz="2000" dirty="0" smtClean="0"/>
              <a:t>Pomoc może być przyznana tylko beneficjentowi posiadającemu dokumenty</a:t>
            </a:r>
          </a:p>
          <a:p>
            <a:pPr marL="266700">
              <a:spcAft>
                <a:spcPts val="2400"/>
              </a:spcAft>
            </a:pPr>
            <a:r>
              <a:rPr lang="pl-PL" sz="2000" dirty="0" smtClean="0"/>
              <a:t>potwierdzające kwalifikacje personelu do przeprowadzenia szkolenia.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88913"/>
            <a:ext cx="8964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Przetwórstwo i marketing produktów rolnych</a:t>
            </a:r>
            <a:endParaRPr lang="pl-PL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Beneficjenci</a:t>
            </a:r>
          </a:p>
          <a:p>
            <a:pPr marL="266700">
              <a:spcAft>
                <a:spcPts val="1200"/>
              </a:spcAft>
            </a:pPr>
            <a:r>
              <a:rPr lang="pl-PL" sz="2000" dirty="0" err="1" smtClean="0"/>
              <a:t>Mikroprzedsiębiorcy</a:t>
            </a:r>
            <a:r>
              <a:rPr lang="pl-PL" sz="2000" dirty="0" smtClean="0"/>
              <a:t> (w rozumieniu zalecenia Komisji nr 2003/361/WE) prowadzący działalność w zakresie przetwórstwa, przygotowania do sprzedaży</a:t>
            </a:r>
            <a:br>
              <a:rPr lang="pl-PL" sz="2000" dirty="0" smtClean="0"/>
            </a:br>
            <a:r>
              <a:rPr lang="pl-PL" sz="2000" dirty="0" smtClean="0"/>
              <a:t>i wprowadzania do obrotu produktów rolnych (także rolnicy prowadzący działalność gospodarczą lecz ubezpieczeni w KRUS) oraz rolnicy deklarujący podjęcie działalności w ww. zakresie w związku z uzyskaną pomocą.</a:t>
            </a:r>
          </a:p>
          <a:p>
            <a:pPr marL="266700"/>
            <a:r>
              <a:rPr lang="pl-PL" sz="2000" dirty="0" smtClean="0"/>
              <a:t>W przypadku operacji polegających na tworzeniu tzw. inkubatorów „kuchennych” – podmioty posiadające zdolność do czynności prawnych utworzone w celu organizacji inkubatora „kuchennego”. </a:t>
            </a:r>
            <a:endParaRPr lang="pl-PL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88913"/>
            <a:ext cx="8964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Przetwórstwo i marketing produktów rolnych</a:t>
            </a:r>
            <a:endParaRPr lang="pl-PL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Warunki kwalifikowalności</a:t>
            </a:r>
          </a:p>
          <a:p>
            <a:pPr marL="542925" indent="-276225">
              <a:spcAft>
                <a:spcPts val="1200"/>
              </a:spcAft>
            </a:pPr>
            <a:r>
              <a:rPr lang="pl-PL" sz="2000" dirty="0" smtClean="0"/>
              <a:t>•	operacja jest zgodna z lokalną strategią rozwoju.</a:t>
            </a:r>
          </a:p>
          <a:p>
            <a:pPr marL="542925" indent="-276225">
              <a:spcAft>
                <a:spcPts val="1200"/>
              </a:spcAft>
            </a:pPr>
            <a:r>
              <a:rPr lang="pl-PL" sz="2000" dirty="0" smtClean="0"/>
              <a:t>•	operacja jest uzasadniona ekonomicznie (biznesplan).</a:t>
            </a:r>
          </a:p>
          <a:p>
            <a:pPr marL="542925" indent="-276225">
              <a:spcAft>
                <a:spcPts val="1200"/>
              </a:spcAft>
            </a:pPr>
            <a:r>
              <a:rPr lang="pl-PL" sz="2000" dirty="0" smtClean="0"/>
              <a:t>•	inwestycja spełnia wymagania dot. prowadzenia danej działalności gospodarczej określone prawem (standardy). W przypadku </a:t>
            </a:r>
            <a:r>
              <a:rPr lang="pl-PL" sz="2000" dirty="0" err="1" smtClean="0"/>
              <a:t>mikroprzedsiębiorców</a:t>
            </a:r>
            <a:r>
              <a:rPr lang="pl-PL" sz="2000" dirty="0" smtClean="0"/>
              <a:t> prowadzących działalność przetwórczą standardy muszą być spełnione na dzień składania wniosku o przyznanie pomocy, natomiast </a:t>
            </a:r>
            <a:br>
              <a:rPr lang="pl-PL" sz="2000" dirty="0" smtClean="0"/>
            </a:br>
            <a:r>
              <a:rPr lang="pl-PL" sz="2000" dirty="0" smtClean="0"/>
              <a:t>w przypadku podmiotów planujących podjęcie działalności gospodarczej na dzień złożenia ostatniego wniosku o płatność.</a:t>
            </a:r>
          </a:p>
          <a:p>
            <a:pPr marL="542925" indent="-276225">
              <a:spcAft>
                <a:spcPts val="1200"/>
              </a:spcAft>
            </a:pPr>
            <a:r>
              <a:rPr lang="pl-PL" sz="2000" dirty="0" smtClean="0"/>
              <a:t>•	pomoc pomoże być przyznana tylko raz w okresie realizacji Programu.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88913"/>
            <a:ext cx="8964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Przetwórstwo i marketing produktów rolnych</a:t>
            </a:r>
            <a:endParaRPr lang="pl-PL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1200"/>
              </a:spcAft>
            </a:pPr>
            <a:endParaRPr lang="pl-PL" sz="2000" b="1" u="sng" dirty="0" smtClean="0"/>
          </a:p>
          <a:p>
            <a:pPr>
              <a:spcAft>
                <a:spcPts val="1200"/>
              </a:spcAft>
            </a:pPr>
            <a:r>
              <a:rPr lang="pl-PL" sz="2000" b="1" u="sng" dirty="0" smtClean="0"/>
              <a:t>Dodatkowe informacje specyficzne dla danego działania</a:t>
            </a:r>
          </a:p>
          <a:p>
            <a:pPr marL="180975">
              <a:spcAft>
                <a:spcPts val="1800"/>
              </a:spcAft>
            </a:pPr>
            <a:r>
              <a:rPr lang="pl-PL" sz="2000" dirty="0" smtClean="0"/>
              <a:t>Inkubator „kuchenny” to podmiot działający w celu udostępnienia lokalnym producentom rolnym lub małym przetwórcom infrastruktury (pomieszczeń wyposażonych w urządzenia i maszyny niezbędne do przetwarzania </a:t>
            </a:r>
            <a:br>
              <a:rPr lang="pl-PL" sz="2000" dirty="0" smtClean="0"/>
            </a:br>
            <a:r>
              <a:rPr lang="pl-PL" sz="2000" dirty="0" smtClean="0"/>
              <a:t>i przygotowania produktów rolnych do sprzedaży), spełniającej wymagania weterynaryjne, sanitarne, dobrostanu zwierząt i ochrony środowiska. </a:t>
            </a:r>
          </a:p>
          <a:p>
            <a:pPr marL="180975">
              <a:spcAft>
                <a:spcPts val="1800"/>
              </a:spcAft>
            </a:pPr>
            <a:r>
              <a:rPr lang="pl-PL" sz="2000" dirty="0" smtClean="0"/>
              <a:t>Usługi świadczone przez inkubator obejmowałyby również doradztwo (prawne, technologiczne i marketingowe), a także przygotowanie narzędzi internetowych niezbędnych do sprzedaży produktów rolnych. Zaawansowana forma inkubatora oferowałaby możliwość przechowywania produktów oraz wsparcie w ich dystrybucji. Dodatkową korzyścią utworzenia inkubatora będą utworzone miejsca pracy.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88913"/>
            <a:ext cx="8964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Rozwój przedsiębiorczości </a:t>
            </a:r>
            <a:endParaRPr lang="pl-PL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Beneficjent</a:t>
            </a:r>
          </a:p>
          <a:p>
            <a:pPr marL="180975"/>
            <a:r>
              <a:rPr lang="pl-PL" sz="2000" dirty="0" smtClean="0"/>
              <a:t>Osoba fizyczna, osoba prawna, jednostka organizacyjna nieposiadająca osobowości prawnej, prowadząca działalność gospodarczą jako mikro- lub małe przedsiębiorstwo przez co najmniej dwa lata przed złożeniem wniosku</a:t>
            </a:r>
            <a:br>
              <a:rPr lang="pl-PL" sz="2000" dirty="0" smtClean="0"/>
            </a:br>
            <a:r>
              <a:rPr lang="pl-PL" sz="2000" dirty="0" smtClean="0"/>
              <a:t>o przyznanie pomocy. Warunek ten nie dotyczy operacji z zakresu odnawialnych źródeł energii.</a:t>
            </a:r>
          </a:p>
          <a:p>
            <a:pPr marL="180975"/>
            <a:endParaRPr lang="pl-PL" sz="2000" dirty="0" smtClean="0"/>
          </a:p>
          <a:p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51520" y="3284984"/>
            <a:ext cx="828092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u="sng" dirty="0" smtClean="0"/>
              <a:t>Warunki </a:t>
            </a:r>
            <a:r>
              <a:rPr lang="pl-PL" b="1" u="sng" dirty="0" err="1" smtClean="0"/>
              <a:t>kwalifikowalności</a:t>
            </a:r>
            <a:endParaRPr lang="pl-PL" b="1" u="sng" dirty="0" smtClean="0"/>
          </a:p>
          <a:p>
            <a:pPr marL="542925" indent="-361950">
              <a:spcAft>
                <a:spcPts val="1200"/>
              </a:spcAft>
            </a:pPr>
            <a:r>
              <a:rPr lang="pl-PL" dirty="0" smtClean="0"/>
              <a:t>1)	siedziba lub oddział lub miejsce zamieszkania przedsiębiorcy (w tym deklarowany na potrzeby podatkowe), a w przypadku operacji związanych</a:t>
            </a:r>
            <a:br>
              <a:rPr lang="pl-PL" dirty="0" smtClean="0"/>
            </a:br>
            <a:r>
              <a:rPr lang="pl-PL" dirty="0" smtClean="0"/>
              <a:t>z nieruchomością, również miejsce położenia nieruchomości, znajdują się na obszarze wiejskim, poza obszarem funkcjonalnym miasta,</a:t>
            </a:r>
          </a:p>
          <a:p>
            <a:pPr marL="542925" indent="-361950">
              <a:spcAft>
                <a:spcPts val="1800"/>
              </a:spcAft>
            </a:pPr>
            <a:r>
              <a:rPr lang="pl-PL" dirty="0" smtClean="0"/>
              <a:t>2)	w wyniku realizacji operacji zostanie utworzone co najmniej jedno miejsce pracy; Warunek ten nie </a:t>
            </a:r>
            <a:r>
              <a:rPr lang="pl-PL" dirty="0" err="1" smtClean="0"/>
              <a:t>jest</a:t>
            </a:r>
            <a:r>
              <a:rPr lang="pl-PL" dirty="0" smtClean="0"/>
              <a:t> konieczny w przypadku podmiotów świadczących usługi dla gospodarstw rolnych w ramach Priorytetu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88913"/>
            <a:ext cx="8964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Podstawowe usługi i odnowa wsi na obszarach wiejskich </a:t>
            </a:r>
            <a:endParaRPr lang="pl-PL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Beneficjenci</a:t>
            </a:r>
          </a:p>
          <a:p>
            <a:pPr marL="180975"/>
            <a:r>
              <a:rPr lang="pl-PL" sz="2000" dirty="0" smtClean="0"/>
              <a:t>Gmina, związek międzygminny, powiat, instytucje kultury będące jednostkami</a:t>
            </a:r>
          </a:p>
          <a:p>
            <a:pPr marL="180975"/>
            <a:r>
              <a:rPr lang="pl-PL" sz="2000" dirty="0" smtClean="0"/>
              <a:t>organizacyjnymi, dla której organizatorem jest jednostka samorządu terytorialnego, organizacje pozarządowe, w przypadku operacji z zakresu zachowania dziedzictwa kulturowego również kościoły.</a:t>
            </a:r>
          </a:p>
          <a:p>
            <a:endParaRPr lang="pl-PL" sz="3200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Warunki </a:t>
            </a:r>
            <a:r>
              <a:rPr lang="pl-PL" sz="2000" b="1" u="sng" dirty="0" err="1" smtClean="0"/>
              <a:t>kwalifikowalności</a:t>
            </a:r>
            <a:endParaRPr lang="pl-PL" sz="2000" b="1" u="sng" dirty="0" smtClean="0"/>
          </a:p>
          <a:p>
            <a:pPr marL="447675" indent="-266700"/>
            <a:r>
              <a:rPr lang="pl-PL" sz="2000" dirty="0" smtClean="0"/>
              <a:t>•	operacja jest zgodna z lokalną strategią rozwoju,</a:t>
            </a:r>
          </a:p>
          <a:p>
            <a:pPr marL="447675" indent="-266700"/>
            <a:r>
              <a:rPr lang="pl-PL" sz="2000" dirty="0" smtClean="0"/>
              <a:t>•	utworzona infrastruktura będzie ogólnodostępna,</a:t>
            </a:r>
          </a:p>
          <a:p>
            <a:pPr marL="447675" indent="-266700"/>
            <a:r>
              <a:rPr lang="pl-PL" sz="2000" dirty="0" smtClean="0"/>
              <a:t>•	operacja ma charakter niekomercyjny</a:t>
            </a:r>
          </a:p>
          <a:p>
            <a:pPr marL="447675" indent="-266700"/>
            <a:r>
              <a:rPr lang="pl-PL" sz="2000" dirty="0" smtClean="0"/>
              <a:t>•	podmiotom publicznym pomoc może być przyznana tylko raz na daną miejscowość w danym zakresie w ramach realizacji Programu,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88913"/>
            <a:ext cx="8964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Tworzenie i funkcjonowanie sieci w zakresie krótkich łańcuchów dostaw </a:t>
            </a:r>
            <a:endParaRPr lang="pl-PL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Beneficjenci</a:t>
            </a:r>
          </a:p>
          <a:p>
            <a:pPr marL="266700"/>
            <a:r>
              <a:rPr lang="pl-PL" sz="2000" dirty="0" smtClean="0"/>
              <a:t>Sieci – podmioty (przede wszystkim z obszaru objętego LSR) współpracujące na rzecz osiągnięcia celów określonych w LSR (inne niż grupy producentów rolnych, LGD i grupy operacyjne na rzecz innowacji). Co najmniej 2 podmioty.</a:t>
            </a:r>
          </a:p>
          <a:p>
            <a:endParaRPr lang="pl-PL" sz="2000" dirty="0" smtClean="0"/>
          </a:p>
          <a:p>
            <a:endParaRPr lang="pl-PL" sz="2000" b="1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Warunki kwalifikowalności</a:t>
            </a:r>
          </a:p>
          <a:p>
            <a:pPr marL="542925" indent="-276225">
              <a:spcAft>
                <a:spcPts val="1200"/>
              </a:spcAft>
            </a:pPr>
            <a:r>
              <a:rPr lang="pl-PL" sz="2000" dirty="0" smtClean="0"/>
              <a:t>−	operacja realizowana jest w zakresie:</a:t>
            </a:r>
          </a:p>
          <a:p>
            <a:pPr marL="542925" indent="-276225">
              <a:spcAft>
                <a:spcPts val="1200"/>
              </a:spcAft>
            </a:pPr>
            <a:r>
              <a:rPr lang="pl-PL" sz="2000" dirty="0" smtClean="0"/>
              <a:t>−	krótkich łańcuchów żywnościowych lub rynków lokalnych lub usług turystycznych,</a:t>
            </a:r>
          </a:p>
          <a:p>
            <a:pPr marL="542925" indent="-276225">
              <a:spcAft>
                <a:spcPts val="1200"/>
              </a:spcAft>
            </a:pPr>
            <a:r>
              <a:rPr lang="pl-PL" sz="2000" dirty="0" smtClean="0"/>
              <a:t>−	operacja jest zgodna z lokalną strategią rozwoju.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l-PL" sz="4000" b="1" i="1" dirty="0" smtClean="0"/>
          </a:p>
          <a:p>
            <a:pPr algn="ctr">
              <a:buNone/>
            </a:pP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Działanie „LEADER” </a:t>
            </a:r>
          </a:p>
          <a:p>
            <a:pPr algn="ctr">
              <a:buNone/>
            </a:pPr>
            <a:endParaRPr lang="pl-PL" sz="36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pl-PL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</a:t>
            </a: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„Projekty współpracy” </a:t>
            </a:r>
          </a:p>
          <a:p>
            <a:pPr algn="ctr">
              <a:buNone/>
            </a:pPr>
            <a:endParaRPr lang="pl-PL" sz="4000" dirty="0"/>
          </a:p>
        </p:txBody>
      </p:sp>
      <p:pic>
        <p:nvPicPr>
          <p:cNvPr id="4" name="Picture 2" descr="logo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„Projekty współpracy”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836712"/>
            <a:ext cx="8856984" cy="570431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pl-PL" sz="2000" b="1" u="sng" dirty="0" smtClean="0"/>
          </a:p>
          <a:p>
            <a:endParaRPr lang="pl-PL" sz="2000" b="1" u="sng" dirty="0" smtClean="0"/>
          </a:p>
          <a:p>
            <a:pPr>
              <a:spcAft>
                <a:spcPts val="1200"/>
              </a:spcAft>
            </a:pPr>
            <a:r>
              <a:rPr lang="pl-PL" sz="2000" b="1" u="sng" dirty="0" smtClean="0"/>
              <a:t>Rodzaj operacji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Przygotowanie i wdrażanie przedsięwzięć dotyczących współpracy lokalnych grup </a:t>
            </a:r>
            <a:r>
              <a:rPr lang="pl-PL" sz="2000" dirty="0" err="1" smtClean="0"/>
              <a:t>działania</a:t>
            </a:r>
            <a:endParaRPr lang="pl-PL" sz="2000" dirty="0" smtClean="0"/>
          </a:p>
          <a:p>
            <a:r>
              <a:rPr lang="pl-PL" sz="2400" b="1" u="sng" dirty="0" smtClean="0"/>
              <a:t>Koszty </a:t>
            </a:r>
            <a:r>
              <a:rPr lang="pl-PL" sz="2400" b="1" u="sng" dirty="0" err="1" smtClean="0"/>
              <a:t>kwalifikowalne</a:t>
            </a:r>
            <a:endParaRPr lang="pl-PL" sz="2400" b="1" u="sng" dirty="0" smtClean="0"/>
          </a:p>
          <a:p>
            <a:pPr marL="180975"/>
            <a:r>
              <a:rPr lang="pl-PL" sz="2000" dirty="0" smtClean="0"/>
              <a:t>Koszty przygotowania projektu współpracy mogą stanowić nie więcej niż 15% kosztów </a:t>
            </a:r>
            <a:r>
              <a:rPr lang="pl-PL" sz="2000" dirty="0" err="1" smtClean="0"/>
              <a:t>kwalifikowalnych</a:t>
            </a:r>
            <a:r>
              <a:rPr lang="pl-PL" sz="2000" dirty="0" smtClean="0"/>
              <a:t> projektu.</a:t>
            </a:r>
          </a:p>
          <a:p>
            <a:pPr marL="180975"/>
            <a:r>
              <a:rPr lang="pl-PL" sz="2000" dirty="0" smtClean="0"/>
              <a:t>Zakres kosztów </a:t>
            </a:r>
            <a:r>
              <a:rPr lang="pl-PL" sz="2000" dirty="0" err="1" smtClean="0"/>
              <a:t>kwalifikowalnych</a:t>
            </a:r>
            <a:r>
              <a:rPr lang="pl-PL" sz="2000" dirty="0" smtClean="0"/>
              <a:t> pokrywa się z zakresem kosztów w ramach realizacji operacji w ramach LSR. Dodatkowo w ramach tego </a:t>
            </a:r>
            <a:r>
              <a:rPr lang="pl-PL" sz="2000" dirty="0" err="1" smtClean="0"/>
              <a:t>działania</a:t>
            </a:r>
            <a:r>
              <a:rPr lang="pl-PL" sz="2000" dirty="0" smtClean="0"/>
              <a:t> do kosztów </a:t>
            </a:r>
            <a:r>
              <a:rPr lang="pl-PL" sz="2000" dirty="0" err="1" smtClean="0"/>
              <a:t>kwalifikowalnych</a:t>
            </a:r>
            <a:r>
              <a:rPr lang="pl-PL" sz="2000" dirty="0" smtClean="0"/>
              <a:t> zalicza się koszty m.in..:</a:t>
            </a:r>
          </a:p>
          <a:p>
            <a:pPr marL="628650" indent="-276225">
              <a:spcAft>
                <a:spcPts val="300"/>
              </a:spcAft>
            </a:pPr>
            <a:r>
              <a:rPr lang="pl-PL" sz="2000" dirty="0" smtClean="0"/>
              <a:t>•	organizacji i przeprowadzania spotkań/wyjazdów/wydarzeń</a:t>
            </a:r>
          </a:p>
          <a:p>
            <a:pPr marL="628650" indent="-276225">
              <a:spcAft>
                <a:spcPts val="300"/>
              </a:spcAft>
            </a:pPr>
            <a:r>
              <a:rPr lang="pl-PL" sz="2000" dirty="0" smtClean="0"/>
              <a:t>•	badań, analiz, opracowań</a:t>
            </a:r>
          </a:p>
          <a:p>
            <a:pPr marL="628650" indent="-276225">
              <a:spcAft>
                <a:spcPts val="300"/>
              </a:spcAft>
            </a:pPr>
            <a:r>
              <a:rPr lang="pl-PL" sz="2000" dirty="0" smtClean="0"/>
              <a:t>•	promocji i prowadzenia działań informacyjnych</a:t>
            </a:r>
          </a:p>
          <a:p>
            <a:pPr marL="628650" indent="-276225">
              <a:spcAft>
                <a:spcPts val="300"/>
              </a:spcAft>
            </a:pPr>
            <a:r>
              <a:rPr lang="pl-PL" sz="2000" dirty="0" smtClean="0"/>
              <a:t>•	wynagrodzenia za pracę oraz świadczone w związku z przygotowaniem lub realizacją projektu współpracy usługi.</a:t>
            </a:r>
          </a:p>
          <a:p>
            <a:pPr marL="180975">
              <a:spcAft>
                <a:spcPts val="600"/>
              </a:spcAft>
            </a:pPr>
            <a:endParaRPr lang="pl-PL" sz="20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552" y="332656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/>
              <a:t>Obszar kwalifikujący się do wsparcia</a:t>
            </a:r>
          </a:p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755576" y="1340768"/>
            <a:ext cx="77768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dirty="0" smtClean="0"/>
              <a:t>Podejście Leader będzie realizowane na następujących obszarach:</a:t>
            </a:r>
          </a:p>
          <a:p>
            <a:pPr marL="628650" indent="-447675"/>
            <a:r>
              <a:rPr lang="pl-PL" sz="2000" dirty="0" smtClean="0"/>
              <a:t>1)	Gminy wiejskie</a:t>
            </a:r>
          </a:p>
          <a:p>
            <a:pPr marL="628650" indent="-447675"/>
            <a:r>
              <a:rPr lang="pl-PL" sz="2000" dirty="0" smtClean="0"/>
              <a:t>2)	Gminy miejsko-wiejskie i gminy miejskie z wyłączeniem miejscowości powyżej 20 000 mieszkańców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Jedna lokalna strategia rozwoju będzie realizowana na obszarze zamieszkanym przez minimum 30 000 mieszkańców i maksimum 150 000 mieszkańców i obejmować obszar przynajmniej 2 gmin.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„Projekty współpracy”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r>
              <a:rPr lang="pl-PL" sz="2000" b="1" u="sng" dirty="0" smtClean="0"/>
              <a:t>Beneficjenci</a:t>
            </a:r>
          </a:p>
          <a:p>
            <a:pPr marL="180975"/>
            <a:r>
              <a:rPr lang="pl-PL" sz="2000" dirty="0" smtClean="0"/>
              <a:t>Lokalne grupy działania działające w formie stowarzyszeń mających osobowość prawną i działające w oparciu o przepisy specjalne dotyczące stowarzyszeń zawarte w ustawie ROW, wybrane do realizacji lokalnej strategii rozwoju.</a:t>
            </a:r>
          </a:p>
          <a:p>
            <a:endParaRPr lang="pl-PL" sz="1050" b="1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Warunki kwalifikowalności</a:t>
            </a:r>
          </a:p>
          <a:p>
            <a:pPr marL="447675" indent="-266700">
              <a:spcAft>
                <a:spcPts val="1200"/>
              </a:spcAft>
            </a:pPr>
            <a:r>
              <a:rPr lang="pl-PL" sz="2000" dirty="0" smtClean="0"/>
              <a:t>•	projekt dotyczy współpracy międzyregionalnej (pomiędzy LGD w ramach jednego województwa lub z różnych województw) lub międzynarodowej</a:t>
            </a:r>
          </a:p>
          <a:p>
            <a:pPr marL="447675" indent="-266700">
              <a:spcAft>
                <a:spcPts val="1200"/>
              </a:spcAft>
            </a:pPr>
            <a:r>
              <a:rPr lang="pl-PL" sz="2000" dirty="0" smtClean="0"/>
              <a:t>•	projekt współpracy jest zgodny z LSR wszystkich wnioskujących LGD,</a:t>
            </a:r>
          </a:p>
          <a:p>
            <a:pPr marL="447675" indent="-266700">
              <a:spcAft>
                <a:spcPts val="1200"/>
              </a:spcAft>
            </a:pPr>
            <a:r>
              <a:rPr lang="pl-PL" sz="2000" dirty="0" smtClean="0"/>
              <a:t>•	projekt współpracy jest realizacją wspólnego przedsięwzięcia,</a:t>
            </a:r>
          </a:p>
          <a:p>
            <a:pPr marL="447675" indent="-266700">
              <a:spcAft>
                <a:spcPts val="1200"/>
              </a:spcAft>
            </a:pPr>
            <a:r>
              <a:rPr lang="pl-PL" sz="2000" dirty="0" smtClean="0"/>
              <a:t>•	projekt współpracy przyczyni się do osiągnięcia wskaźników określonych w LSR wszystkich wnioskujących LGD (tych wskaźników, których osiągnięcie zaplanowano poprzez projekt współpracy) – kryterium mierzalności, określoności w czasie, możliwości osiągnięcia w okresie realizacji projektu.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„Projekty współpracy”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Zasady dotyczące ustanawiania kryteriów wyboru</a:t>
            </a:r>
          </a:p>
          <a:p>
            <a:pPr marL="180975">
              <a:spcAft>
                <a:spcPts val="2400"/>
              </a:spcAft>
            </a:pPr>
            <a:r>
              <a:rPr lang="pl-PL" sz="2000" dirty="0" smtClean="0"/>
              <a:t>Jednolite dla całego kraju opiniowane przez Komitet Monitorujący.</a:t>
            </a: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Rodzaj wsparcia</a:t>
            </a:r>
          </a:p>
          <a:p>
            <a:pPr marL="180975">
              <a:spcAft>
                <a:spcPts val="2400"/>
              </a:spcAft>
            </a:pPr>
            <a:r>
              <a:rPr lang="pl-PL" sz="2000" dirty="0" smtClean="0"/>
              <a:t>Refundacja, koszty uproszczone w formie płatności ryczałtowych lub finansowania ryczałtowego w przypadku przygotowania projektu współpracy.</a:t>
            </a: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Intensywność pomocy</a:t>
            </a:r>
          </a:p>
          <a:p>
            <a:pPr marL="180975">
              <a:spcAft>
                <a:spcPts val="2400"/>
              </a:spcAft>
            </a:pPr>
            <a:r>
              <a:rPr lang="pl-PL" sz="2000" dirty="0" smtClean="0"/>
              <a:t>Do 100% kosztów kwalifikowanych operacji.</a:t>
            </a: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Poziom współfinansowania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Do ustalenia zgodnie z przepisami rozporządzenia EFRROW.</a:t>
            </a:r>
            <a:endParaRPr lang="pl-PL" sz="20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l-PL" sz="4000" b="1" i="1" dirty="0" smtClean="0"/>
          </a:p>
          <a:p>
            <a:pPr algn="ctr">
              <a:buNone/>
            </a:pP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Działanie „LEADER” </a:t>
            </a:r>
          </a:p>
          <a:p>
            <a:pPr algn="ctr">
              <a:buNone/>
            </a:pPr>
            <a:endParaRPr lang="pl-PL" sz="36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pl-PL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</a:t>
            </a: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pl-PL" sz="40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 Koszty bieżące” </a:t>
            </a:r>
          </a:p>
          <a:p>
            <a:pPr algn="ctr">
              <a:buNone/>
            </a:pPr>
            <a:endParaRPr lang="pl-PL" sz="4000" dirty="0"/>
          </a:p>
        </p:txBody>
      </p:sp>
      <p:pic>
        <p:nvPicPr>
          <p:cNvPr id="4" name="Picture 2" descr="logo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„Koszty bieżące”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Beneficjenci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Lokalne grupy działania działające w formie stowarzyszeń mających osobowość prawną i działające w oparciu o przepisy specjalne dotyczące stowarzyszeń zawarte w ustawie ROW, wybrane do realizacji lokalnej strategii rozwoju.</a:t>
            </a:r>
          </a:p>
          <a:p>
            <a:pPr>
              <a:spcAft>
                <a:spcPts val="600"/>
              </a:spcAft>
            </a:pPr>
            <a:endParaRPr lang="pl-PL" sz="3200" b="1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Warunki kwalifikowalności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Zgodność z LSR.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„Koszty bieżące”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Zasady dotyczące ustanawiania kryteriów wyboru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Możliwość uzyskania wsparcia zapewniona jest dla wszystkich LGD wybranych do realizacji LSR</a:t>
            </a:r>
          </a:p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Rodzaj wsparcia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Pomoc, która w zależności od rodzaju kosztów oraz decyzji LGD może być przyjąć formę: zwrotu kosztów kwalifikowalnych, płatności ryczałtowych lub finansowania ryczałtowego określonego przez zastosowanie wartości procentowej do jednej lub kilku kategorii kosztów. Na wniosek LGD, część wsparcia może być przekazana poprzez wypłatę zaliczki.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„Koszty bieżące”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b="1" u="sng" dirty="0" smtClean="0"/>
          </a:p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Intensywność pomocy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Do 95% kosztów kwalifikowanych operacji.</a:t>
            </a:r>
          </a:p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Dodatkowe informacje specyficzne dla danego działania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Koszty bieżące wraz z kosztami aktywizacji nie mogą przekroczyć 25% ogólnego wsparcia kierowanego w ramach podejścia Leader z EFRROW na daną LSR.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l-PL" sz="4000" b="1" i="1" dirty="0" smtClean="0"/>
          </a:p>
          <a:p>
            <a:pPr algn="ctr">
              <a:buNone/>
            </a:pP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Działanie „LEADER” </a:t>
            </a:r>
          </a:p>
          <a:p>
            <a:pPr algn="ctr">
              <a:buNone/>
            </a:pPr>
            <a:endParaRPr lang="pl-PL" sz="36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pl-PL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</a:t>
            </a:r>
            <a:r>
              <a:rPr lang="pl-PL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pl-PL" sz="40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l-PL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„Aktywizacja” </a:t>
            </a:r>
          </a:p>
          <a:p>
            <a:pPr algn="ctr">
              <a:buNone/>
            </a:pPr>
            <a:endParaRPr lang="pl-PL" sz="4000" dirty="0"/>
          </a:p>
        </p:txBody>
      </p:sp>
      <p:pic>
        <p:nvPicPr>
          <p:cNvPr id="4" name="Picture 2" descr="logo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„Aktywizacja”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Rodzaj operacji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Wsparcie procesu aktywizacji związanej z realizacją LSR. Zapewnienie wsparcia dla potencjalnych beneficjentów w opracowaniu projektów, przygotowaniu wniosków i realizacji projektów (prowadzenie przez LGD doradztwa na rzecz potencjalnych beneficjentów LSR). Budowanie kapitału społecznego na wsi. 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Wsparcie aktywizacji prowadzonej przez LGD jest obowiązkowym elementem rozwoju kierowanego przez lokalną społeczność.</a:t>
            </a:r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Koszty kwalifikowalne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Do kosztów kwalifikowalnych zalicza się koszty niezbędne do prowadzenia procesu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aktywizacji.</a:t>
            </a:r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Beneficjenci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Lokalne grupy działania działające w formie stowarzyszeń mających osobowość prawną i działające w oparciu o przepisy specjalne dotyczące stowarzyszeń zawarte w ustawie ROW, wybrane do realizacji lokalnej strategii rozwoju.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„Aktywizacja”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179512" y="836712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b="1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Warunki kwalifikowalności</a:t>
            </a:r>
          </a:p>
          <a:p>
            <a:pPr marL="180975">
              <a:spcAft>
                <a:spcPts val="600"/>
              </a:spcAft>
            </a:pPr>
            <a:r>
              <a:rPr lang="pl-PL" sz="2000" dirty="0" smtClean="0"/>
              <a:t>Zgodność z LSR.</a:t>
            </a:r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Zasady dotyczące ustanawiania kryteriów wyboru</a:t>
            </a:r>
          </a:p>
          <a:p>
            <a:pPr>
              <a:spcAft>
                <a:spcPts val="600"/>
              </a:spcAft>
            </a:pPr>
            <a:r>
              <a:rPr lang="pl-PL" sz="2000" dirty="0" smtClean="0"/>
              <a:t>Możliwość uzyskania wsparcia zapewniona jest dla wszystkich LGD wybranych do realizacji LSR.</a:t>
            </a:r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Rodzaj wsparcia</a:t>
            </a:r>
          </a:p>
          <a:p>
            <a:pPr marL="180975"/>
            <a:r>
              <a:rPr lang="pl-PL" sz="2000" dirty="0" smtClean="0"/>
              <a:t>Pomoc, która w zależności od rodzaju kosztów oraz decyzji LGD może być przyjąć formę:	zwrotu kosztów </a:t>
            </a:r>
            <a:r>
              <a:rPr lang="pl-PL" sz="2000" dirty="0" err="1" smtClean="0"/>
              <a:t>kwalifikowalnych</a:t>
            </a:r>
            <a:r>
              <a:rPr lang="pl-PL" sz="2000" dirty="0" smtClean="0"/>
              <a:t>, płatności ryczałtowych, finansowania ryczałtowego określonego przez zastosowanie wartości procentowej do jednej, kilku kategorii kosztów. </a:t>
            </a:r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Intensywność pomocy</a:t>
            </a:r>
          </a:p>
          <a:p>
            <a:r>
              <a:rPr lang="pl-PL" sz="2000" dirty="0" smtClean="0"/>
              <a:t>Do 95% kosztów </a:t>
            </a:r>
            <a:r>
              <a:rPr lang="pl-PL" sz="2000" dirty="0" err="1" smtClean="0"/>
              <a:t>kwalifikowalnych</a:t>
            </a:r>
            <a:r>
              <a:rPr lang="pl-PL" sz="2000" dirty="0" smtClean="0"/>
              <a:t> operacji.</a:t>
            </a:r>
          </a:p>
          <a:p>
            <a:pPr marL="180975">
              <a:spcAft>
                <a:spcPts val="600"/>
              </a:spcAft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Poddziałanie</a:t>
            </a:r>
            <a:r>
              <a:rPr lang="pl-PL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„Aktywizacja” </a:t>
            </a: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504" y="908720"/>
            <a:ext cx="885698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b="1" u="sng" dirty="0" smtClean="0"/>
          </a:p>
          <a:p>
            <a:pPr>
              <a:spcAft>
                <a:spcPts val="600"/>
              </a:spcAft>
            </a:pPr>
            <a:endParaRPr lang="pl-PL" sz="10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Poziom współfinansowania</a:t>
            </a:r>
          </a:p>
          <a:p>
            <a:pPr>
              <a:spcAft>
                <a:spcPts val="600"/>
              </a:spcAft>
            </a:pPr>
            <a:r>
              <a:rPr lang="pl-PL" sz="2000" dirty="0" smtClean="0"/>
              <a:t>Do ustalenia zgodnie z przepisami rozporządzenia EFRROW.</a:t>
            </a:r>
          </a:p>
          <a:p>
            <a:pPr>
              <a:spcAft>
                <a:spcPts val="600"/>
              </a:spcAft>
            </a:pPr>
            <a:endParaRPr lang="pl-PL" sz="2000" b="1" u="sng" dirty="0" smtClean="0"/>
          </a:p>
          <a:p>
            <a:pPr>
              <a:spcAft>
                <a:spcPts val="600"/>
              </a:spcAft>
            </a:pPr>
            <a:endParaRPr lang="pl-PL" sz="700" b="1" u="sng" dirty="0" smtClean="0"/>
          </a:p>
          <a:p>
            <a:pPr>
              <a:spcAft>
                <a:spcPts val="600"/>
              </a:spcAft>
            </a:pPr>
            <a:r>
              <a:rPr lang="pl-PL" sz="2000" b="1" u="sng" dirty="0" smtClean="0"/>
              <a:t>Dodatkowe informacje specyficzne dla danego działania</a:t>
            </a:r>
          </a:p>
          <a:p>
            <a:pPr>
              <a:spcAft>
                <a:spcPts val="600"/>
              </a:spcAft>
            </a:pPr>
            <a:r>
              <a:rPr lang="pl-PL" sz="2000" dirty="0" smtClean="0"/>
              <a:t>Koszty aktywizacji wraz z kosztami bieżącymi nie mogą przekroczyć 25% ogólnego</a:t>
            </a:r>
          </a:p>
          <a:p>
            <a:pPr>
              <a:spcAft>
                <a:spcPts val="600"/>
              </a:spcAft>
            </a:pPr>
            <a:r>
              <a:rPr lang="pl-PL" sz="2000" dirty="0" smtClean="0"/>
              <a:t>wsparcia kierowanego w ramach podejścia Leader z EFRROW na daną LSR.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552" y="332656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2800" b="1" dirty="0"/>
              <a:t>Kryteria dostępu i wyboru lokalnych strategii </a:t>
            </a:r>
            <a:r>
              <a:rPr lang="pl-PL" sz="2800" b="1" dirty="0" err="1"/>
              <a:t>rozwoju</a:t>
            </a:r>
            <a:endParaRPr lang="pl-PL" sz="2800" b="1" dirty="0"/>
          </a:p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539552" y="889844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000" dirty="0" smtClean="0"/>
              <a:t>Kryteria dostępu zostały określone w art. 28 – 30 rozporządzenia WRS.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Kryteria wyboru dotyczą oceny potencjału i doświadczenia LGD oraz jakości strategii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(wynika z wytycznych KE do CLLD).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Premiowane będą kryteria oceny operacji opracowane przez LGD, które są powiązane z celami horyzontalnymi.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Podczas opracowywania kryteriów zostaną wykorzystane wyniki badania nt. kryteriów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wyboru LGD i LSR, będą one także podlegały konsultacjom z podmiotami  zaangażowanymi w podejście Leader.</a:t>
            </a:r>
          </a:p>
          <a:p>
            <a:pPr>
              <a:spcAft>
                <a:spcPts val="1200"/>
              </a:spcAft>
            </a:pPr>
            <a:r>
              <a:rPr lang="pl-PL" sz="2000" dirty="0" smtClean="0"/>
              <a:t>Kryteria zostaną przyjęte przez Komitet Monitorujący Program.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611560" y="112474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 smtClean="0"/>
              <a:t>Zaliczki</a:t>
            </a:r>
          </a:p>
          <a:p>
            <a:endParaRPr lang="pl-PL" sz="2000" dirty="0" smtClean="0"/>
          </a:p>
          <a:p>
            <a:r>
              <a:rPr lang="pl-PL" sz="2000" dirty="0" smtClean="0"/>
              <a:t>LGD mogą ubiegać się o otrzymanie zaliczki nie przekraczającej 50% wsparcia publicznego związanego z kosztami bieżącymi i kosztami aktywizacji na zasadach określonych w art. 42 oraz art. 70 rozporządzenia EFRROW.</a:t>
            </a:r>
          </a:p>
          <a:p>
            <a:endParaRPr lang="pl-PL" sz="2000" dirty="0" smtClean="0"/>
          </a:p>
          <a:p>
            <a:r>
              <a:rPr lang="pl-PL" sz="2000" dirty="0" smtClean="0"/>
              <a:t>Beneficjenci realizujący operacje inwestycyjne mogą ubiegać się o zaliczkę zgodnie z art. 46 oraz art. 70 rozporządzenia EFRROW.</a:t>
            </a:r>
          </a:p>
          <a:p>
            <a:endParaRPr lang="pl-PL" sz="2000" dirty="0" smtClean="0"/>
          </a:p>
          <a:p>
            <a:r>
              <a:rPr lang="pl-PL" sz="2000" dirty="0" smtClean="0"/>
              <a:t>Przewiduje się również możliwość uzyskania przez LGD zaliczki na realizację projektu parasolowego.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908720"/>
            <a:ext cx="849694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spcAft>
                <a:spcPts val="1000"/>
              </a:spcAft>
            </a:pPr>
            <a:r>
              <a:rPr lang="pl-PL" sz="2000" b="1" u="sng" dirty="0" smtClean="0"/>
              <a:t>ZADANIA LGD (podstawowy zakres zadań realizowanych przez LGD w ramach podejścia Leader, wyznaczony w art. 30 ust. 3 rozporządzenia CPR):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rozwijanie potencjału podmiotów lokalnych do opracowywania i realizowania operacji,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opracowanie niedyskryminującej i przejrzystej procedury i kryteriów wyboru operacji, które pozwalają uniknąć konfliktów interesów, gwarantują, że co najmniej 50 % głosów w decyzjach dotyczących wyboru pochodzi od partnerów spoza sektora publicznego, przewidują możliwość odwołania się od decyzji w sprawie wyboru i umożliwiają wybór w drodze procedury pisemnej,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zapewnianie spójności ze strategią rozwoju lokalnego podczas wyboru operacji poprzez uszeregowanie ich pod względem ważności w zależności od ich wkładu w realizację celów strategii,</a:t>
            </a:r>
          </a:p>
          <a:p>
            <a:pPr marL="361950" indent="-276225">
              <a:spcAft>
                <a:spcPts val="1000"/>
              </a:spcAft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908720"/>
            <a:ext cx="849694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pl-PL" sz="2000" b="1" u="sng" dirty="0" smtClean="0"/>
              <a:t>ZADANIA LGD (podstawowy zakres zadań realizowanych przez LGD w ramach podejścia Leader, wyznaczony w art. 30 ust. 3 rozporządzenia CPR):</a:t>
            </a:r>
          </a:p>
          <a:p>
            <a:pPr>
              <a:buFont typeface="Arial" pitchFamily="34" charset="0"/>
              <a:buChar char="•"/>
            </a:pPr>
            <a:endParaRPr lang="pl-PL" sz="2000" dirty="0" smtClean="0"/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opracowanie i publikowanie zaproszeń do składania wniosków lub trwająca procedura składania projektów, w tym określanie kryteriów wyboru,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przyjmowanie wniosków o wsparcie i dokonywanie ich oceny,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wybór operacji i ustalanie kwoty wsparcia oraz, w stosownych przypadkach, przedkładanie wniosków do organu odpowiedzialnego za ostateczną weryfikację kwalifikowalności przed zatwierdzeniem,</a:t>
            </a:r>
          </a:p>
          <a:p>
            <a:pPr marL="361950" indent="-27622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 monitorowanie realizacji strategii rozwoju lokalnego i operacji będących przedmiotem wsparcia oraz przeprowadzanie szczegółowych działań w zakresie oceny związanych ze strategią rozwoju lokalnego.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Uszczegółowienie </a:t>
            </a:r>
            <a:endParaRPr lang="pl-PL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908720"/>
            <a:ext cx="8496944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pl-PL" sz="2000" dirty="0"/>
          </a:p>
        </p:txBody>
      </p:sp>
      <p:sp>
        <p:nvSpPr>
          <p:cNvPr id="166913" name="Rectangle 1"/>
          <p:cNvSpPr>
            <a:spLocks noChangeArrowheads="1"/>
          </p:cNvSpPr>
          <p:nvPr/>
        </p:nvSpPr>
        <p:spPr bwMode="auto">
          <a:xfrm>
            <a:off x="251520" y="1411616"/>
            <a:ext cx="8531193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 ramach zadania rozwijanie potencjału podmiotów lokalnych do opracowywania i realizowania operacji LGD zobowiązana będzie do przygotowania strategii komunikacyjnej określającej m.in. metody współpracy ze społecznością lokalną, wskazując konkretne grupy docelowe, wskaźniki produktu i rezultatu oraz powiązanie z celami i wskaźnikami LSR.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 W ramach zadania polegającego na wyborze operacji i ustalaniu kwoty wsparcia większość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czynności zmierzających do ustalenia czy należna </a:t>
            </a: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jest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pomoc proponuje się przewidzieć jako zadanie LGD, tj.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5350" marR="0" lvl="0" indent="-5413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	podjęcie decyzji o wyborze i kwocie wsparcia projektu do realizacji LSR, a więc także ocena jego zgodności z tą LSR,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401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	wskazywanie wnioskodawcom braków/nieprawidłowości w złożonych wnioskach,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401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 	weryfikacja uzupełnień przekazanych przez wnioskodawców,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401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 	odmowa wyboru projektu, </a:t>
            </a:r>
          </a:p>
          <a:p>
            <a:pPr marL="895350" marR="0" lvl="0" indent="-5413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LGD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przekazuje do podmiotu wdrażającego (samorządu województwa) do ostatecznej weryfikacji </a:t>
            </a: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kwalifikowalności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Jedynie wnioski możliwe do akceptacji w niezmiennym kształcie (brak możliwości wzywania beneficjenta do uzupełnień przez podmiot wdrażający).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W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przypadku braku możliwości zatwierdzenia wniosku w kształcie przekazanym przez LGD, samorząd województwa zwróci wniosek do LGD w celu dalszej pracy nad projektem.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dirty="0" smtClean="0">
                <a:latin typeface="Tahoma" pitchFamily="34" charset="0"/>
                <a:cs typeface="Tahoma" pitchFamily="34" charset="0"/>
              </a:rPr>
              <a:t>4. Projekty parasolowe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800" b="1">
              <a:latin typeface="Calibri" pitchFamily="34" charset="0"/>
            </a:endParaRPr>
          </a:p>
          <a:p>
            <a:endParaRPr lang="pl-PL" sz="2800" b="1">
              <a:latin typeface="Calibri" pitchFamily="34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75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ZADANIA SW</a:t>
            </a:r>
            <a:endParaRPr lang="pl-PL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082" name="Rectangle 3"/>
          <p:cNvSpPr>
            <a:spLocks/>
          </p:cNvSpPr>
          <p:nvPr/>
        </p:nvSpPr>
        <p:spPr bwMode="auto">
          <a:xfrm>
            <a:off x="457200" y="1196753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  <p:pic>
        <p:nvPicPr>
          <p:cNvPr id="3083" name="Picture 2" descr="logo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251520" y="908720"/>
            <a:ext cx="8640960" cy="5632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l-PL" sz="2000" dirty="0" smtClean="0"/>
              <a:t> 	wybór i zatwierdzenie LSR, zatwierdzanie zmian LSR</a:t>
            </a:r>
          </a:p>
          <a:p>
            <a:pPr>
              <a:buFont typeface="Wingdings" pitchFamily="2" charset="2"/>
              <a:buChar char="q"/>
            </a:pPr>
            <a:r>
              <a:rPr lang="pl-PL" sz="2000" dirty="0" smtClean="0"/>
              <a:t> 	kontrola i monitorowanie realizacji LSR i działalności LGD,</a:t>
            </a:r>
          </a:p>
          <a:p>
            <a:pPr>
              <a:buFont typeface="Wingdings" pitchFamily="2" charset="2"/>
              <a:buChar char="q"/>
            </a:pPr>
            <a:r>
              <a:rPr lang="pl-PL" sz="2000" dirty="0" smtClean="0"/>
              <a:t> 	nadzór nad przestrzeganiem zasady unikania konfliktu interesów w LGD,</a:t>
            </a:r>
          </a:p>
          <a:p>
            <a:pPr marL="895350" indent="-895350">
              <a:buFont typeface="Wingdings" pitchFamily="2" charset="2"/>
              <a:buChar char="q"/>
            </a:pPr>
            <a:r>
              <a:rPr lang="pl-PL" sz="2000" dirty="0" smtClean="0"/>
              <a:t> uchylanie uchwał LGD w zakresie realizacji LSR ,w przypadkach……. (do konsultacji ze służbami prawnymi</a:t>
            </a:r>
          </a:p>
          <a:p>
            <a:pPr>
              <a:buFont typeface="Wingdings" pitchFamily="2" charset="2"/>
              <a:buChar char="q"/>
            </a:pPr>
            <a:r>
              <a:rPr lang="pl-PL" sz="2000" dirty="0" smtClean="0"/>
              <a:t> 	ostateczna weryfikacja </a:t>
            </a:r>
            <a:r>
              <a:rPr lang="pl-PL" sz="2000" dirty="0" err="1" smtClean="0"/>
              <a:t>kwalifikowalności</a:t>
            </a:r>
            <a:r>
              <a:rPr lang="pl-PL" sz="2000" dirty="0" smtClean="0"/>
              <a:t> operacji</a:t>
            </a:r>
          </a:p>
          <a:p>
            <a:pPr marL="895350" indent="-895350">
              <a:buFont typeface="Wingdings" pitchFamily="2" charset="2"/>
              <a:buChar char="q"/>
            </a:pPr>
            <a:r>
              <a:rPr lang="pl-PL" sz="2000" dirty="0" smtClean="0"/>
              <a:t> inne zadania delegowane przez IZ (podpisywanie umów przyznania pomocy) lub AP (rozpatrywanie wniosków o płatność, wystawianie zlecenia płatności) w zakresie przyznawania i wypłaty pomocy.</a:t>
            </a:r>
          </a:p>
          <a:p>
            <a:r>
              <a:rPr lang="pl-PL" sz="2000" dirty="0" smtClean="0"/>
              <a:t> 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1904</Words>
  <Application>Microsoft Office PowerPoint</Application>
  <PresentationFormat>Pokaz na ekranie (4:3)</PresentationFormat>
  <Paragraphs>327</Paragraphs>
  <Slides>39</Slides>
  <Notes>33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</vt:vector>
  </TitlesOfParts>
  <Company>Ministerstwo Rolnictwa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Joanna Gierulska</dc:creator>
  <cp:lastModifiedBy>Agata Markuszewska</cp:lastModifiedBy>
  <cp:revision>3</cp:revision>
  <dcterms:created xsi:type="dcterms:W3CDTF">2013-09-09T12:09:32Z</dcterms:created>
  <dcterms:modified xsi:type="dcterms:W3CDTF">2013-11-13T08:21:18Z</dcterms:modified>
</cp:coreProperties>
</file>