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4" r:id="rId2"/>
    <p:sldId id="339" r:id="rId3"/>
    <p:sldId id="349" r:id="rId4"/>
    <p:sldId id="351" r:id="rId5"/>
    <p:sldId id="353" r:id="rId6"/>
    <p:sldId id="343" r:id="rId7"/>
    <p:sldId id="347" r:id="rId8"/>
    <p:sldId id="323" r:id="rId9"/>
    <p:sldId id="355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1" autoAdjust="0"/>
  </p:normalViewPr>
  <p:slideViewPr>
    <p:cSldViewPr>
      <p:cViewPr>
        <p:scale>
          <a:sx n="71" d="100"/>
          <a:sy n="71" d="100"/>
        </p:scale>
        <p:origin x="-207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D5BF5A-4133-4FA5-8E2A-33E0AEC3457F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453A98-6CBE-4802-BD87-92EB1AD549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015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6A39A2-BAA8-4CF5-975C-382A7A156536}" type="slidenum">
              <a:rPr 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b="1" smtClean="0"/>
              <a:t>1. warunkiem udziału jest notyfikacja projektu przez Komisję, zidentyfikowaliśmy 5 projektów ze współpracy PL LGD z krajami bałtyckimi , zwrócimy się bezpośrednio LGD i pomożemy  w wypełnieniu formularza</a:t>
            </a:r>
            <a:endParaRPr lang="pl-PL" smtClean="0"/>
          </a:p>
        </p:txBody>
      </p:sp>
      <p:sp>
        <p:nvSpPr>
          <p:cNvPr id="440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81EB61-0144-46BF-9D14-2C292FE1BE0B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EBDDEF9-A60B-467C-894A-1A14F311E973}" type="slidenum">
              <a:rPr lang="pl-PL" sz="1200">
                <a:latin typeface="+mn-lt"/>
                <a:cs typeface="+mn-cs"/>
              </a:rPr>
              <a:pPr algn="r">
                <a:defRPr/>
              </a:pPr>
              <a:t>3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F8503E6-F891-4DE7-8C9F-AA38CF4A9971}" type="slidenum">
              <a:rPr lang="pl-PL" sz="1200">
                <a:latin typeface="+mn-lt"/>
                <a:cs typeface="+mn-cs"/>
              </a:rPr>
              <a:pPr algn="r">
                <a:defRPr/>
              </a:pPr>
              <a:t>4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02346CB-230A-40B0-B3CC-27D7FAB408E5}" type="slidenum">
              <a:rPr lang="pl-PL" sz="1200">
                <a:latin typeface="+mn-lt"/>
                <a:cs typeface="+mn-cs"/>
              </a:rPr>
              <a:pPr algn="r">
                <a:defRPr/>
              </a:pPr>
              <a:t>5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0F3160-7783-41AF-A04B-C2650EF6BA8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46083" name="Symbol zastępczy numeru slajd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89ECF83-8BE9-4D06-B0C0-7C499C3F952C}" type="slidenum">
              <a:rPr lang="pl-PL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pl-PL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EF889D-87CE-4BDD-A51E-FB6320817EC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EF889D-87CE-4BDD-A51E-FB6320817EC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7755-5FE1-4214-9186-7E85533F2FE5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8711-BF44-4BBD-9E5D-CEE793C207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B7AA-0BC5-4AC6-9C4B-64ACFCC31CDB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042B-02AE-4AFD-A49C-69758F3734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C15D5-84D6-4E98-8863-A9E7EF3532B7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7D53-A9F8-4ECD-943D-E550262363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6647-A077-43B4-9A74-3756394B055C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ADC5-FB09-488C-A795-FA628CB998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21A3-62E3-42DE-A440-863AF3A22227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E44E-0D9B-433B-8A91-B65F55F959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35A5-E809-462F-ADCC-26BEC2D9CE79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6A3C-6455-45B9-A92B-0C297D6225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B59D-D62A-45B9-BC81-51C2461BC516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1A71-D66D-480A-8350-D3785DBA5F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8CA88-ED26-4043-B42B-9A92B6DA657F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FAB1-8F0D-4740-9E59-1C86A18906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DF86-BA35-41E1-99A7-A91FC844936B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09E3B-5126-4639-978B-8107A57F74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A2FD-1E34-4520-8A54-3EAEF41C7B98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3D61-5E37-425C-BD65-F8F7F0A376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84E1-0C64-4F68-A63B-3BF22307B4A9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8C24-4BA6-43F0-86E8-BE95537269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FC9FE-F8DC-4ECC-B05D-63ED39DF179D}" type="datetimeFigureOut">
              <a:rPr lang="pl-PL"/>
              <a:pPr>
                <a:defRPr/>
              </a:pPr>
              <a:t>2014-09-26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1073DA-197E-4A94-939B-7D71A66A46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 advClick="0" advTm="8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hyperlink" Target="http://ruralflagship.eu/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ksow.pl/strategia-ue-dla-regionu-morza-baltyckiego/fileadmin/user_upload/ksow.pl/pliki/Projekt_FLAGOWY/Uwarunkowania_przedsi%C4%99biorczo%C5%9Bci_m%C5%82odzie%C5%BCy_wiejskiej__Jeziorska-Biel_Sudra_poprawiony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sow.pl/strategia-ue-dla-regionu-morza-baltyckiego/fileadmin/user_upload/ksow.pl/pliki/Projekt_FLAGOWY/Fundusze_unijne_jako_formy_wsparcia_m%C5%82odych_przedsi%C4%99biorczych_na_wsi_E_Dzikowska_E_Gabryelak_poprawiony.pdf" TargetMode="External"/><Relationship Id="rId5" Type="http://schemas.openxmlformats.org/officeDocument/2006/relationships/hyperlink" Target="http://ksow.pl/strategia-ue-dla-regionu-morza-baltyckiego/fileadmin/user_upload/ksow.pl/pliki/Projekt_FLAGOWY/131220_Iwona_Nurzynska_Przedsiebiorczo%C5%9B%C4%87_wiejska.doc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sow.pl/Strategia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0" y="5876925"/>
            <a:ext cx="9144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pic>
        <p:nvPicPr>
          <p:cNvPr id="14339" name="Obraz 2"/>
          <p:cNvPicPr>
            <a:picLocks noChangeAspect="1"/>
          </p:cNvPicPr>
          <p:nvPr/>
        </p:nvPicPr>
        <p:blipFill>
          <a:blip r:embed="rId4"/>
          <a:srcRect l="2" r="16631"/>
          <a:stretch>
            <a:fillRect/>
          </a:stretch>
        </p:blipFill>
        <p:spPr bwMode="auto">
          <a:xfrm>
            <a:off x="57150" y="5975350"/>
            <a:ext cx="1044575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az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00988" y="5980113"/>
            <a:ext cx="1233487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Obraz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60688" y="5980113"/>
            <a:ext cx="2160587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Obraz 1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36713" y="6024563"/>
            <a:ext cx="868362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" y="15875"/>
            <a:ext cx="4802188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pole tekstowe 1"/>
          <p:cNvSpPr txBox="1">
            <a:spLocks noChangeArrowheads="1"/>
          </p:cNvSpPr>
          <p:nvPr/>
        </p:nvSpPr>
        <p:spPr bwMode="auto">
          <a:xfrm>
            <a:off x="2284413" y="5605463"/>
            <a:ext cx="4630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alibri" pitchFamily="34" charset="0"/>
              </a:rPr>
              <a:t>	Warszawa, 26 </a:t>
            </a:r>
            <a:r>
              <a:rPr lang="pl-PL" dirty="0" smtClean="0">
                <a:latin typeface="Calibri" pitchFamily="34" charset="0"/>
              </a:rPr>
              <a:t>września  2014</a:t>
            </a:r>
            <a:endParaRPr lang="pl-PL" dirty="0">
              <a:latin typeface="Calibri" pitchFamily="34" charset="0"/>
            </a:endParaRPr>
          </a:p>
        </p:txBody>
      </p:sp>
      <p:pic>
        <p:nvPicPr>
          <p:cNvPr id="1434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51500" y="5826125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pole tekstowe 3"/>
          <p:cNvSpPr txBox="1">
            <a:spLocks noChangeArrowheads="1"/>
          </p:cNvSpPr>
          <p:nvPr/>
        </p:nvSpPr>
        <p:spPr bwMode="auto">
          <a:xfrm>
            <a:off x="1116013" y="2060575"/>
            <a:ext cx="72009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3600" b="1">
              <a:latin typeface="Calibri" pitchFamily="34" charset="0"/>
            </a:endParaRPr>
          </a:p>
          <a:p>
            <a:pPr algn="ctr"/>
            <a:r>
              <a:rPr lang="pl-PL" sz="4000" b="1">
                <a:solidFill>
                  <a:srgbClr val="0D0D0D"/>
                </a:solidFill>
                <a:latin typeface="Calibri" pitchFamily="34" charset="0"/>
              </a:rPr>
              <a:t>Współpraca w ramach </a:t>
            </a:r>
          </a:p>
          <a:p>
            <a:pPr algn="ctr"/>
            <a:r>
              <a:rPr lang="pl-PL" sz="4000" b="1">
                <a:solidFill>
                  <a:srgbClr val="0D0D0D"/>
                </a:solidFill>
                <a:latin typeface="Calibri" pitchFamily="34" charset="0"/>
              </a:rPr>
              <a:t>Nordycko-Bałtyckiej Sieci Obszarów Wiejskich</a:t>
            </a:r>
          </a:p>
          <a:p>
            <a:pPr algn="ctr"/>
            <a:endParaRPr lang="pl-PL" b="1">
              <a:solidFill>
                <a:srgbClr val="0D0D0D"/>
              </a:solidFill>
              <a:latin typeface="Calibri" pitchFamily="34" charset="0"/>
            </a:endParaRPr>
          </a:p>
          <a:p>
            <a:pPr algn="ctr"/>
            <a:r>
              <a:rPr lang="pl-PL" sz="2400" b="1">
                <a:solidFill>
                  <a:srgbClr val="0D0D0D"/>
                </a:solidFill>
                <a:latin typeface="Calibri" pitchFamily="34" charset="0"/>
              </a:rPr>
              <a:t>Krajowej Sieci Obszarów Wiejskich</a:t>
            </a:r>
            <a:endParaRPr lang="pl-PL" sz="2400" b="1">
              <a:latin typeface="Calibri" pitchFamily="34" charset="0"/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ytuł 8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647700"/>
          </a:xfrm>
        </p:spPr>
        <p:txBody>
          <a:bodyPr/>
          <a:lstStyle/>
          <a:p>
            <a:pPr eaLnBrk="1" hangingPunct="1"/>
            <a:r>
              <a:rPr lang="pl-PL" sz="3200" b="1" smtClean="0"/>
              <a:t>Projekt flagowy</a:t>
            </a:r>
          </a:p>
        </p:txBody>
      </p:sp>
      <p:sp>
        <p:nvSpPr>
          <p:cNvPr id="32772" name="Podtytuł 9"/>
          <p:cNvSpPr>
            <a:spLocks noGrp="1"/>
          </p:cNvSpPr>
          <p:nvPr>
            <p:ph type="subTitle" idx="1"/>
          </p:nvPr>
        </p:nvSpPr>
        <p:spPr>
          <a:xfrm>
            <a:off x="827088" y="1773238"/>
            <a:ext cx="7705725" cy="4751387"/>
          </a:xfrm>
        </p:spPr>
        <p:txBody>
          <a:bodyPr/>
          <a:lstStyle/>
          <a:p>
            <a:pPr eaLnBrk="1" hangingPunct="1"/>
            <a:r>
              <a:rPr lang="pl-PL" smtClean="0">
                <a:solidFill>
                  <a:schemeClr val="tx1"/>
                </a:solidFill>
              </a:rPr>
              <a:t>Zróżnicowany rozwój obszarów wiejskich Strategii UE dla Regionu Morza Bałtyckiego</a:t>
            </a:r>
            <a:r>
              <a:rPr lang="pl-PL" sz="3600" smtClean="0">
                <a:solidFill>
                  <a:schemeClr val="tx1"/>
                </a:solidFill>
              </a:rPr>
              <a:t> – </a:t>
            </a:r>
            <a:r>
              <a:rPr lang="pl-PL" i="1" smtClean="0">
                <a:solidFill>
                  <a:schemeClr val="tx1"/>
                </a:solidFill>
              </a:rPr>
              <a:t>Plan działania SC KSOW oraz dofinansowanie z Instytutu Szwedzkiego od września 2012 r.</a:t>
            </a:r>
          </a:p>
          <a:p>
            <a:pPr eaLnBrk="1" hangingPunct="1"/>
            <a:r>
              <a:rPr lang="pl-PL" smtClean="0">
                <a:solidFill>
                  <a:schemeClr val="tx1"/>
                </a:solidFill>
              </a:rPr>
              <a:t> </a:t>
            </a:r>
            <a:r>
              <a:rPr lang="pl-PL" b="1" smtClean="0">
                <a:solidFill>
                  <a:schemeClr val="tx1"/>
                </a:solidFill>
                <a:hlinkClick r:id="rId5"/>
              </a:rPr>
              <a:t>http://ruralflagship.eu</a:t>
            </a:r>
            <a:r>
              <a:rPr lang="pl-PL" smtClean="0">
                <a:solidFill>
                  <a:schemeClr val="tx1"/>
                </a:solidFill>
              </a:rPr>
              <a:t>  </a:t>
            </a:r>
          </a:p>
        </p:txBody>
      </p:sp>
      <p:pic>
        <p:nvPicPr>
          <p:cNvPr id="32773" name="Picture 7" descr="flagship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3938" y="4581525"/>
            <a:ext cx="19812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ytuł 8"/>
          <p:cNvSpPr>
            <a:spLocks noGrp="1"/>
          </p:cNvSpPr>
          <p:nvPr>
            <p:ph type="ctrTitle" idx="4294967295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b="1" smtClean="0"/>
              <a:t>Partnerzy projektu</a:t>
            </a:r>
          </a:p>
        </p:txBody>
      </p:sp>
      <p:sp>
        <p:nvSpPr>
          <p:cNvPr id="34820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2276475"/>
            <a:ext cx="7705725" cy="3816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14 organizacji: 5 szwedzkich, 3 polskie, 3 fińskie, 2 łotewskie i 1 litewska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pl-PL" sz="240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Polscy partnerzy: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Katedra Socjologii Wsi i Miasta Wydziału Ekonomiczno-Socjologicznego Uniwersytetu w Łodzi,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Centrum Doradztwa Rolniczego Oddział w Krakowie,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400" smtClean="0"/>
              <a:t>Fundacja Programów Pomocy dla Rolnictwa FAPA.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pl-PL" sz="2400" smtClean="0"/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pl-PL" sz="1800" smtClean="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ytuł 8"/>
          <p:cNvSpPr>
            <a:spLocks noGrp="1"/>
          </p:cNvSpPr>
          <p:nvPr>
            <p:ph type="ctrTitle" idx="4294967295"/>
          </p:nvPr>
        </p:nvSpPr>
        <p:spPr>
          <a:xfrm>
            <a:off x="684213" y="1341438"/>
            <a:ext cx="7772400" cy="431800"/>
          </a:xfrm>
        </p:spPr>
        <p:txBody>
          <a:bodyPr/>
          <a:lstStyle/>
          <a:p>
            <a:pPr eaLnBrk="1" hangingPunct="1"/>
            <a:r>
              <a:rPr lang="pl-PL" sz="4000" b="1" smtClean="0"/>
              <a:t>Założenia projektu</a:t>
            </a:r>
          </a:p>
        </p:txBody>
      </p:sp>
      <p:sp>
        <p:nvSpPr>
          <p:cNvPr id="36868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2133600"/>
            <a:ext cx="7705725" cy="39592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pl-PL" sz="2400" smtClean="0"/>
              <a:t>projekt koncentrować się będzie na działaniach związanym z innowacyjnością i młodzieżą na terenach wiejskich. 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z="2400" smtClean="0"/>
              <a:t>wymiana poglądów i doświadczeń partnerów,  propagowanie i przenoszenie na poziom krajowy dobrych praktyk zaobserwowanych u nadbałtyckich sąsiadów,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pl-PL" sz="2400" smtClean="0"/>
              <a:t>spotkania partnerów odbywać się będą przez 3 lata według następującego klucza: </a:t>
            </a:r>
            <a:r>
              <a:rPr lang="pl-PL" sz="2400" b="1" smtClean="0"/>
              <a:t>Doświadczaj, Ucz, Upowszechniaj</a:t>
            </a:r>
            <a:r>
              <a:rPr lang="pl-PL" sz="2400" smtClean="0"/>
              <a:t> (przewiduje się ok. 15 spotkań w tym: typu warsztatowego, typu naukowego i mających na celu jak najszersze upowszechnianie zdobytej wiedzy i umiejętności)</a:t>
            </a:r>
            <a:endParaRPr lang="pl-PL" sz="2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ytuł 8"/>
          <p:cNvSpPr>
            <a:spLocks noGrp="1"/>
          </p:cNvSpPr>
          <p:nvPr>
            <p:ph type="ctrTitle" idx="4294967295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2800" b="1" smtClean="0"/>
              <a:t>Udział polskich partnerów w działaniach projektu</a:t>
            </a:r>
          </a:p>
        </p:txBody>
      </p:sp>
      <p:sp>
        <p:nvSpPr>
          <p:cNvPr id="47109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2276475"/>
            <a:ext cx="7705725" cy="3816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/>
              <a:t>6-8 IX 2012 – posiedzenie Parlamentu Rolnego w Ronneby (Szwecja) - pierwsze spotkanie partnerów projektu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/>
              <a:t>30 X-1 XI 2012 - warsztaty dla młodzieży wiejskiej „Youngagement” w </a:t>
            </a:r>
            <a:r>
              <a:rPr lang="pl-PL" sz="1800" smtClean="0"/>
              <a:t>Värnamo </a:t>
            </a:r>
            <a:r>
              <a:rPr lang="pl-PL" sz="2000" smtClean="0"/>
              <a:t>(Szwecja) – przedstawiciele Katedry Socjologii Wsi i Miasta Uniwersytetu w Łodzi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/>
              <a:t>18-19 IV 2013 - seminarium i warsztaty dot. młodzieży i przedsiębiorczości na obszarach wiejskich na Uniwersytecie w Mikkeli (Finlandia) – przedstawiciele CDR Oddział Kraków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pl-PL" sz="2000" smtClean="0"/>
              <a:t>22-23 X 2013 - konferencja „Przedsiębiorczość młodych” w Jurmali i wizyty studyjne u młodych przedsiębiorców na Łotwie – młodzi polscy przedsiębiorcy, beneficjenci osi Leader i przedstawiciele CDR Oddział Kraków oraz Fundacji FAPA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ytuł 8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b="1" smtClean="0"/>
              <a:t>Wydarzenia w Polsce w 2013</a:t>
            </a:r>
          </a:p>
        </p:txBody>
      </p:sp>
      <p:sp>
        <p:nvSpPr>
          <p:cNvPr id="38916" name="Podtytuł 9"/>
          <p:cNvSpPr>
            <a:spLocks noGrp="1"/>
          </p:cNvSpPr>
          <p:nvPr>
            <p:ph type="subTitle" idx="1"/>
          </p:nvPr>
        </p:nvSpPr>
        <p:spPr>
          <a:xfrm>
            <a:off x="827088" y="2276475"/>
            <a:ext cx="7705725" cy="38163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pl-PL" sz="2400" smtClean="0">
                <a:solidFill>
                  <a:schemeClr val="tx1"/>
                </a:solidFill>
              </a:rPr>
              <a:t>3-7 lipiec - spotkanie o charakterze warsztatowo – konferencyjnym w Krakowie dla partnerów projektu 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chemeClr val="tx1"/>
                </a:solidFill>
              </a:rPr>
              <a:t>warsztaty </a:t>
            </a:r>
            <a:r>
              <a:rPr lang="pl-PL" sz="2000" smtClean="0">
                <a:solidFill>
                  <a:schemeClr val="tx1"/>
                </a:solidFill>
              </a:rPr>
              <a:t>pt. „Rola i znaczenie kreatywności oraz innowacyjności w rozwoju przedsiębiorczości na obszarach wiejskich w aspekcie problemów społecznych i ekonomicznych wpływających na realizację planów życiowych młodzieży na obszarach wiejskich” zorganizowane przez CDR Oddział Kraków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chemeClr val="tx1"/>
                </a:solidFill>
              </a:rPr>
              <a:t>konferencja</a:t>
            </a:r>
            <a:r>
              <a:rPr lang="pl-PL" sz="2000" smtClean="0">
                <a:solidFill>
                  <a:schemeClr val="tx1"/>
                </a:solidFill>
              </a:rPr>
              <a:t> pt. „ „Problemy społeczne i ekonomiczne drobnych gospodarstw rolnych w Europie”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000" b="1" smtClean="0">
                <a:solidFill>
                  <a:schemeClr val="tx1"/>
                </a:solidFill>
              </a:rPr>
              <a:t>wizyty studyjne</a:t>
            </a:r>
            <a:r>
              <a:rPr lang="pl-PL" sz="2000" smtClean="0">
                <a:solidFill>
                  <a:schemeClr val="tx1"/>
                </a:solidFill>
              </a:rPr>
              <a:t> w woj. małopolskim - pokazanie zarówno problemów drobnych gospodarstw, ich przekształcenia, jak również powstawanie i funkcjonowanie innych podmiotów na lokalnym rynku pracy, jako odpowiedź na lokalne problemy mieszkańców </a:t>
            </a:r>
          </a:p>
          <a:p>
            <a:pPr algn="l" eaLnBrk="1" hangingPunct="1">
              <a:lnSpc>
                <a:spcPct val="80000"/>
              </a:lnSpc>
            </a:pPr>
            <a:endParaRPr lang="pl-PL" sz="2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pl-PL" sz="9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pl-PL" sz="90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pl-PL" sz="900" smtClean="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ytuł 8"/>
          <p:cNvSpPr>
            <a:spLocks noGrp="1"/>
          </p:cNvSpPr>
          <p:nvPr>
            <p:ph type="ctrTitle" idx="4294967295"/>
          </p:nvPr>
        </p:nvSpPr>
        <p:spPr>
          <a:xfrm>
            <a:off x="684213" y="1412875"/>
            <a:ext cx="7772400" cy="936625"/>
          </a:xfrm>
        </p:spPr>
        <p:txBody>
          <a:bodyPr/>
          <a:lstStyle/>
          <a:p>
            <a:pPr eaLnBrk="1" hangingPunct="1"/>
            <a:r>
              <a:rPr lang="pl-PL" sz="4000" b="1" dirty="0" smtClean="0"/>
              <a:t>Wydarzenia w Polsce w 2013 </a:t>
            </a:r>
            <a:r>
              <a:rPr lang="pl-PL" sz="4000" b="1" dirty="0" smtClean="0"/>
              <a:t>cd</a:t>
            </a:r>
            <a:r>
              <a:rPr lang="pl-PL" sz="4000" b="1" dirty="0" smtClean="0"/>
              <a:t>.</a:t>
            </a:r>
            <a:br>
              <a:rPr lang="pl-PL" sz="4000" b="1" dirty="0" smtClean="0"/>
            </a:br>
            <a:endParaRPr lang="pl-PL" sz="4000" b="1" dirty="0" smtClean="0"/>
          </a:p>
        </p:txBody>
      </p:sp>
      <p:sp>
        <p:nvSpPr>
          <p:cNvPr id="40964" name="Podtytuł 9"/>
          <p:cNvSpPr>
            <a:spLocks noGrp="1"/>
          </p:cNvSpPr>
          <p:nvPr>
            <p:ph type="subTitle" idx="4294967295"/>
          </p:nvPr>
        </p:nvSpPr>
        <p:spPr>
          <a:xfrm>
            <a:off x="827088" y="2276475"/>
            <a:ext cx="7705725" cy="38163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z="2800" dirty="0" smtClean="0"/>
              <a:t>3-4 grudnia</a:t>
            </a:r>
            <a:r>
              <a:rPr lang="pl-PL" sz="2800" b="1" dirty="0" smtClean="0"/>
              <a:t> </a:t>
            </a:r>
            <a:r>
              <a:rPr lang="pl-PL" sz="2800" dirty="0" smtClean="0"/>
              <a:t>konferencja naukowa w Prusimiu</a:t>
            </a:r>
          </a:p>
          <a:p>
            <a:pPr marL="0" indent="0" eaLnBrk="1" hangingPunct="1">
              <a:buNone/>
            </a:pPr>
            <a:r>
              <a:rPr lang="pl-PL" sz="2000" dirty="0" smtClean="0"/>
              <a:t>opracowania: </a:t>
            </a:r>
            <a:r>
              <a:rPr lang="pl-PL" sz="2000" i="1" u="sng" dirty="0" smtClean="0">
                <a:hlinkClick r:id="rId5" action="ppaction://hlinkfile" tooltip="Pobierz opracowanie"/>
              </a:rPr>
              <a:t>Przedsiębiorczość </a:t>
            </a:r>
            <a:r>
              <a:rPr lang="pl-PL" sz="2000" i="1" u="sng" dirty="0">
                <a:hlinkClick r:id="rId5" action="ppaction://hlinkfile" tooltip="Pobierz opracowanie"/>
              </a:rPr>
              <a:t>na obszarach wiejskich w Polsce – uwarunkowania, bariery, instrumenty wsparcia”</a:t>
            </a:r>
            <a:r>
              <a:rPr lang="pl-PL" sz="2000" u="sng" dirty="0"/>
              <a:t> Dr </a:t>
            </a:r>
            <a:r>
              <a:rPr lang="pl-PL" sz="2000" b="1" dirty="0"/>
              <a:t>Iwona Nurzyńska -</a:t>
            </a:r>
            <a:r>
              <a:rPr lang="pl-PL" sz="2000" dirty="0"/>
              <a:t> </a:t>
            </a:r>
            <a:r>
              <a:rPr lang="pl-PL" sz="2000" dirty="0" err="1" smtClean="0"/>
              <a:t>IRWiR</a:t>
            </a:r>
            <a:r>
              <a:rPr lang="pl-PL" sz="2000" dirty="0" smtClean="0"/>
              <a:t> </a:t>
            </a:r>
            <a:r>
              <a:rPr lang="pl-PL" sz="2000" dirty="0"/>
              <a:t>PAN.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i="1" dirty="0">
                <a:hlinkClick r:id="rId6" action="ppaction://hlinkfile" tooltip="Pobierz opracowanie"/>
              </a:rPr>
              <a:t>Fundusze unijne jak formy wspierania młodych przedsiębiorczych na polskiej wsi”</a:t>
            </a:r>
            <a:r>
              <a:rPr lang="pl-PL" sz="2000" b="1" dirty="0"/>
              <a:t> Mgr Ewelina Ewa Dzikowska i Mgr Ewa </a:t>
            </a:r>
            <a:r>
              <a:rPr lang="pl-PL" sz="2000" b="1" dirty="0" err="1"/>
              <a:t>Gabryelak</a:t>
            </a:r>
            <a:r>
              <a:rPr lang="pl-PL" sz="2000" dirty="0"/>
              <a:t>– </a:t>
            </a:r>
            <a:r>
              <a:rPr lang="pl-PL" sz="2000" dirty="0" smtClean="0"/>
              <a:t> Katedra </a:t>
            </a:r>
            <a:r>
              <a:rPr lang="pl-PL" sz="2000" dirty="0"/>
              <a:t>Socjologii Wsi i Miasta </a:t>
            </a:r>
            <a:r>
              <a:rPr lang="pl-PL" sz="2000" dirty="0" smtClean="0"/>
              <a:t>Uniwersytetu Łódzkiego</a:t>
            </a:r>
          </a:p>
          <a:p>
            <a:pPr marL="0" indent="0" eaLnBrk="1" hangingPunct="1">
              <a:buNone/>
            </a:pPr>
            <a:r>
              <a:rPr lang="pl-PL" sz="2000" b="1" i="1" dirty="0" smtClean="0">
                <a:hlinkClick r:id="rId7" action="ppaction://hlinkfile" tooltip="Pobierz opracowanie"/>
              </a:rPr>
              <a:t>Uwarunkowania </a:t>
            </a:r>
            <a:r>
              <a:rPr lang="pl-PL" sz="2000" b="1" i="1" dirty="0">
                <a:hlinkClick r:id="rId7" action="ppaction://hlinkfile" tooltip="Pobierz opracowanie"/>
              </a:rPr>
              <a:t>przedsiębiorczości młodzieży wiejskiej”</a:t>
            </a:r>
            <a:r>
              <a:rPr lang="pl-PL" sz="2000" b="1" dirty="0"/>
              <a:t> Mgr Pamela Jeziorka-Biel i Mgr Ewelina </a:t>
            </a:r>
            <a:r>
              <a:rPr lang="pl-PL" sz="2000" b="1" dirty="0" err="1"/>
              <a:t>Sudra</a:t>
            </a:r>
            <a:r>
              <a:rPr lang="pl-PL" sz="2000" dirty="0"/>
              <a:t> – </a:t>
            </a:r>
            <a:r>
              <a:rPr lang="pl-PL" sz="2000" dirty="0" smtClean="0"/>
              <a:t>Katedra </a:t>
            </a:r>
            <a:r>
              <a:rPr lang="pl-PL" sz="2000" dirty="0"/>
              <a:t>Socjologii Wsi i Miasta </a:t>
            </a:r>
            <a:r>
              <a:rPr lang="pl-PL" sz="2000" dirty="0" smtClean="0"/>
              <a:t>Uniwersytetu </a:t>
            </a:r>
            <a:r>
              <a:rPr lang="pl-PL" sz="2000" dirty="0"/>
              <a:t>Łódzkiego</a:t>
            </a:r>
            <a:r>
              <a:rPr lang="pl-PL" sz="2000" dirty="0" smtClean="0"/>
              <a:t> </a:t>
            </a:r>
            <a:endParaRPr lang="pl-PL" sz="2000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pl-PL" sz="3500" dirty="0" smtClean="0">
                <a:solidFill>
                  <a:srgbClr val="898989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57200" y="2924175"/>
            <a:ext cx="8229600" cy="3241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dirty="0"/>
              <a:t>B</a:t>
            </a:r>
            <a:r>
              <a:rPr lang="pl-PL" sz="2400" dirty="0" smtClean="0"/>
              <a:t>adanie </a:t>
            </a:r>
            <a:r>
              <a:rPr lang="pl-PL" sz="2400" dirty="0"/>
              <a:t>„</a:t>
            </a:r>
            <a:r>
              <a:rPr lang="pl-PL" sz="2400" b="1" dirty="0" smtClean="0"/>
              <a:t>Uwarunkowania </a:t>
            </a:r>
            <a:r>
              <a:rPr lang="pl-PL" sz="2400" b="1" dirty="0"/>
              <a:t>i mechanizmy zrównoważonego rozwoju na obszarach wiejskich – ocena postaw młodzieży wiejskiej w zakresie przedsiębiorczości i innowacyjności oraz możliwości ich wykorzystania dla rozwoju lokalnego”</a:t>
            </a:r>
            <a:r>
              <a:rPr lang="pl-PL" sz="2400" dirty="0"/>
              <a:t> w ramach projektu flagowego „Zrównoważony rozwój obszarów </a:t>
            </a:r>
            <a:r>
              <a:rPr lang="pl-PL" sz="2400" dirty="0" smtClean="0"/>
              <a:t>wiejskich </a:t>
            </a:r>
            <a:r>
              <a:rPr lang="pl-PL" sz="2400" dirty="0"/>
              <a:t>Strategii Unii Europejskiej dla regionu Morza Bałtyckiego”.</a:t>
            </a:r>
            <a:endParaRPr lang="pl-PL" sz="2400" dirty="0"/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57200" y="2924175"/>
            <a:ext cx="8229600" cy="3241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smtClean="0">
                <a:hlinkClick r:id="rId5"/>
              </a:rPr>
              <a:t>www.ksow.pl/Strategia</a:t>
            </a:r>
            <a:r>
              <a:rPr lang="pl-PL" sz="2400" smtClean="0"/>
              <a:t>  UE </a:t>
            </a:r>
            <a:r>
              <a:rPr lang="pl-PL" sz="2400" dirty="0" smtClean="0"/>
              <a:t>dla Regionu Morza Bałtyckiego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64233983"/>
      </p:ext>
    </p:extLst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402</Words>
  <Application>Microsoft Office PowerPoint</Application>
  <PresentationFormat>Pokaz na ekranie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Prezentacja programu PowerPoint</vt:lpstr>
      <vt:lpstr>Projekt flagowy</vt:lpstr>
      <vt:lpstr>Partnerzy projektu</vt:lpstr>
      <vt:lpstr>Założenia projektu</vt:lpstr>
      <vt:lpstr>Udział polskich partnerów w działaniach projektu</vt:lpstr>
      <vt:lpstr>Wydarzenia w Polsce w 2013</vt:lpstr>
      <vt:lpstr>Wydarzenia w Polsce w 2013 cd. </vt:lpstr>
      <vt:lpstr>Badanie „Uwarunkowania i mechanizmy zrównoważonego rozwoju na obszarach wiejskich – ocena postaw młodzieży wiejskiej w zakresie przedsiębiorczości i innowacyjności oraz możliwości ich wykorzystania dla rozwoju lokalnego” w ramach projektu flagowego „Zrównoważony rozwój obszarów wiejskich Strategii Unii Europejskiej dla regionu Morza Bałtyckiego”.</vt:lpstr>
      <vt:lpstr>www.ksow.pl/Strategia  UE dla Regionu Morza Bałtyckiego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</dc:creator>
  <cp:lastModifiedBy>Agata Markuszewska</cp:lastModifiedBy>
  <cp:revision>190</cp:revision>
  <dcterms:created xsi:type="dcterms:W3CDTF">2011-12-18T14:34:09Z</dcterms:created>
  <dcterms:modified xsi:type="dcterms:W3CDTF">2014-09-26T12:05:46Z</dcterms:modified>
</cp:coreProperties>
</file>