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94" r:id="rId2"/>
    <p:sldId id="567" r:id="rId3"/>
    <p:sldId id="568" r:id="rId4"/>
    <p:sldId id="569" r:id="rId5"/>
    <p:sldId id="570" r:id="rId6"/>
    <p:sldId id="571" r:id="rId7"/>
    <p:sldId id="572" r:id="rId8"/>
    <p:sldId id="573" r:id="rId9"/>
    <p:sldId id="574" r:id="rId10"/>
    <p:sldId id="575" r:id="rId11"/>
    <p:sldId id="577" r:id="rId12"/>
    <p:sldId id="582" r:id="rId13"/>
    <p:sldId id="578" r:id="rId14"/>
    <p:sldId id="579" r:id="rId15"/>
    <p:sldId id="580" r:id="rId16"/>
    <p:sldId id="581" r:id="rId17"/>
    <p:sldId id="558" r:id="rId18"/>
    <p:sldId id="559" r:id="rId19"/>
    <p:sldId id="560" r:id="rId20"/>
    <p:sldId id="563" r:id="rId21"/>
    <p:sldId id="511" r:id="rId22"/>
  </p:sldIdLst>
  <p:sldSz cx="9144000" cy="6858000" type="screen4x3"/>
  <p:notesSz cx="6797675" cy="98726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406F005-017F-447A-B5C4-FD003124D0AB}">
          <p14:sldIdLst>
            <p14:sldId id="394"/>
          </p14:sldIdLst>
        </p14:section>
        <p14:section name="Sekcja bez tytułu" id="{8FC8B069-E51E-48DC-A3EE-F24A875D84FE}">
          <p14:sldIdLst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7"/>
            <p14:sldId id="582"/>
            <p14:sldId id="578"/>
            <p14:sldId id="579"/>
            <p14:sldId id="580"/>
            <p14:sldId id="581"/>
            <p14:sldId id="558"/>
            <p14:sldId id="559"/>
            <p14:sldId id="560"/>
            <p14:sldId id="563"/>
            <p14:sldId id="5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00"/>
    <a:srgbClr val="9B3937"/>
    <a:srgbClr val="C0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4" autoAdjust="0"/>
    <p:restoredTop sz="86381" autoAdjust="0"/>
  </p:normalViewPr>
  <p:slideViewPr>
    <p:cSldViewPr>
      <p:cViewPr varScale="1">
        <p:scale>
          <a:sx n="76" d="100"/>
          <a:sy n="76" d="100"/>
        </p:scale>
        <p:origin x="111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06.06.2019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6977"/>
            <a:ext cx="2944958" cy="494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8" y="9376977"/>
            <a:ext cx="2944958" cy="494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41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06.06.2019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688490"/>
            <a:ext cx="5438464" cy="4443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6977"/>
            <a:ext cx="2944958" cy="494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8" y="9376977"/>
            <a:ext cx="2944958" cy="4941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06.06.2019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12" name="Grupa 6"/>
          <p:cNvGrpSpPr>
            <a:grpSpLocks/>
          </p:cNvGrpSpPr>
          <p:nvPr userDrawn="1"/>
        </p:nvGrpSpPr>
        <p:grpSpPr bwMode="auto">
          <a:xfrm>
            <a:off x="0" y="5163269"/>
            <a:ext cx="9144000" cy="1362075"/>
            <a:chOff x="0" y="5373218"/>
            <a:chExt cx="9143997" cy="1361669"/>
          </a:xfrm>
        </p:grpSpPr>
        <p:pic>
          <p:nvPicPr>
            <p:cNvPr id="14" name="Obraz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2" t="49094" r="58620" b="33083"/>
            <a:stretch>
              <a:fillRect/>
            </a:stretch>
          </p:blipFill>
          <p:spPr bwMode="auto">
            <a:xfrm>
              <a:off x="134889" y="5423068"/>
              <a:ext cx="1045356" cy="74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upa 8"/>
            <p:cNvGrpSpPr>
              <a:grpSpLocks/>
            </p:cNvGrpSpPr>
            <p:nvPr/>
          </p:nvGrpSpPr>
          <p:grpSpPr bwMode="auto">
            <a:xfrm>
              <a:off x="0" y="5373218"/>
              <a:ext cx="9143997" cy="1361669"/>
              <a:chOff x="1115616" y="5589241"/>
              <a:chExt cx="8014482" cy="979993"/>
            </a:xfrm>
          </p:grpSpPr>
          <p:pic>
            <p:nvPicPr>
              <p:cNvPr id="16" name="Obraz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40" t="15797" r="22289" b="20673"/>
              <a:stretch>
                <a:fillRect/>
              </a:stretch>
            </p:blipFill>
            <p:spPr bwMode="auto">
              <a:xfrm>
                <a:off x="7836725" y="5589241"/>
                <a:ext cx="1194759" cy="585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" name="Grupa 10"/>
              <p:cNvGrpSpPr>
                <a:grpSpLocks/>
              </p:cNvGrpSpPr>
              <p:nvPr/>
            </p:nvGrpSpPr>
            <p:grpSpPr bwMode="auto">
              <a:xfrm>
                <a:off x="1115616" y="5598457"/>
                <a:ext cx="8014482" cy="970777"/>
                <a:chOff x="1115616" y="5598457"/>
                <a:chExt cx="8014482" cy="970777"/>
              </a:xfrm>
            </p:grpSpPr>
            <p:sp>
              <p:nvSpPr>
                <p:cNvPr id="18" name="pole tekstowe 11"/>
                <p:cNvSpPr txBox="1">
                  <a:spLocks noChangeArrowheads="1"/>
                </p:cNvSpPr>
                <p:nvPr/>
              </p:nvSpPr>
              <p:spPr bwMode="auto">
                <a:xfrm>
                  <a:off x="1115616" y="6236974"/>
                  <a:ext cx="8014482" cy="332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pl-PL" altLang="pl-PL" sz="800">
                      <a:solidFill>
                        <a:srgbClr val="004393"/>
                      </a:solidFill>
                      <a:latin typeface="Tahoma" pitchFamily="34" charset="0"/>
                      <a:cs typeface="Tahoma" pitchFamily="34" charset="0"/>
                    </a:rPr>
                    <a:t>„Europejski Fundusz Rolny na rzecz Rozwoju Obszarów Wiejskich: Europa inwestująca w obszary wiejskie.”</a:t>
                  </a:r>
                </a:p>
                <a:p>
                  <a:pPr algn="ctr"/>
                  <a:r>
                    <a:rPr lang="pl-PL" altLang="pl-PL" sz="800">
                      <a:solidFill>
                        <a:srgbClr val="004393"/>
                      </a:solidFill>
                      <a:latin typeface="Tahoma" pitchFamily="34" charset="0"/>
                      <a:cs typeface="Tahoma" pitchFamily="34" charset="0"/>
                    </a:rPr>
                    <a:t>Prezentacja opracowana przez Departament Rozwoju Obszarów Wiejskich Ministerstwa Rolnictwa i Rozwoju Wsi.</a:t>
                  </a:r>
                </a:p>
                <a:p>
                  <a:pPr algn="ctr"/>
                  <a:r>
                    <a:rPr lang="pl-PL" altLang="pl-PL" sz="800">
                      <a:solidFill>
                        <a:srgbClr val="004393"/>
                      </a:solidFill>
                      <a:latin typeface="Tahoma" pitchFamily="34" charset="0"/>
                      <a:cs typeface="Tahoma" pitchFamily="34" charset="0"/>
                    </a:rPr>
                    <a:t>Instytucja Zarządzająca Programem Rozwoju Obszarów Wiejskich na lata 2014-2020 – Minister Rolnictwa i Rozwoju Wsi.</a:t>
                  </a:r>
                </a:p>
              </p:txBody>
            </p:sp>
            <p:pic>
              <p:nvPicPr>
                <p:cNvPr id="19" name="Obraz 23" descr="logo_ministerstwa.jp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6349" y="5598457"/>
                  <a:ext cx="698323" cy="566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20" name="Obraz 2" descr="image0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5264869"/>
            <a:ext cx="16208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1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3" t="36183" r="43391" b="40826"/>
          <a:stretch>
            <a:fillRect/>
          </a:stretch>
        </p:blipFill>
        <p:spPr bwMode="auto">
          <a:xfrm>
            <a:off x="6084888" y="5204544"/>
            <a:ext cx="7905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EFCB-6C6A-4B8C-8B19-2101C4722830}" type="datetimeFigureOut">
              <a:rPr lang="pl-PL"/>
              <a:pPr>
                <a:defRPr/>
              </a:pPr>
              <a:t>06.06.2019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D74C-6A4F-4A2C-8173-1E260840316A}" type="datetimeFigureOut">
              <a:rPr lang="pl-PL"/>
              <a:pPr>
                <a:defRPr/>
              </a:pPr>
              <a:t>06.06.2019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C1E-5B61-4B7E-B01B-336649133A87}" type="datetimeFigureOut">
              <a:rPr lang="pl-PL"/>
              <a:pPr>
                <a:defRPr/>
              </a:pPr>
              <a:t>06.06.2019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0046-A155-4927-B72C-01B2004813C7}" type="datetimeFigureOut">
              <a:rPr lang="pl-PL"/>
              <a:pPr>
                <a:defRPr/>
              </a:pPr>
              <a:t>06.06.2019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06.06.2019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AAC4-C988-4139-BA49-63CE92B8F485}" type="datetimeFigureOut">
              <a:rPr lang="pl-PL"/>
              <a:pPr>
                <a:defRPr/>
              </a:pPr>
              <a:t>06.06.2019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ECD2-39C7-411E-9183-0800A2E38CA1}" type="datetimeFigureOut">
              <a:rPr lang="pl-PL"/>
              <a:pPr>
                <a:defRPr/>
              </a:pPr>
              <a:t>06.06.2019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06.06.2019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06.06.2019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B09-74A7-47EA-821C-9C0C4C0589CC}" type="datetimeFigureOut">
              <a:rPr lang="pl-PL"/>
              <a:pPr>
                <a:defRPr/>
              </a:pPr>
              <a:t>06.06.2019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06.06.2019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A79E-810F-4F56-9F1C-80303CE3184C}" type="datetimeFigureOut">
              <a:rPr lang="pl-PL"/>
              <a:pPr>
                <a:defRPr/>
              </a:pPr>
              <a:t>06.06.2019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/>
              <a:pPr>
                <a:defRPr/>
              </a:pPr>
              <a:t>06.06.2019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>
          <a:xfrm>
            <a:off x="159027" y="1484784"/>
            <a:ext cx="8858312" cy="2016224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sz="2400" i="1" dirty="0">
                <a:solidFill>
                  <a:srgbClr val="FF0000"/>
                </a:solidFill>
              </a:rPr>
              <a:t>XII posiedzenie grupy tematycznej ds. podejścia LEADER</a:t>
            </a:r>
            <a:br>
              <a:rPr lang="pl-PL" altLang="pl-PL" sz="2400" i="1" dirty="0">
                <a:solidFill>
                  <a:srgbClr val="FF0000"/>
                </a:solidFill>
              </a:rPr>
            </a:br>
            <a:br>
              <a:rPr lang="pl-PL" altLang="pl-PL" sz="2400" i="1" dirty="0">
                <a:solidFill>
                  <a:srgbClr val="FF0000"/>
                </a:solidFill>
              </a:rPr>
            </a:br>
            <a:r>
              <a:rPr lang="pl-PL" altLang="pl-PL" sz="2400" dirty="0"/>
              <a:t>I</a:t>
            </a:r>
            <a:r>
              <a:rPr lang="pl-PL" sz="2400" dirty="0">
                <a:ea typeface="Times New Roman" panose="02020603050405020304" pitchFamily="18" charset="0"/>
              </a:rPr>
              <a:t>nformacje o pracach dot. okresu programowania 2021-2027  </a:t>
            </a:r>
            <a:br>
              <a:rPr lang="pl-PL" altLang="pl-PL" sz="2400" i="1" dirty="0">
                <a:solidFill>
                  <a:srgbClr val="004393"/>
                </a:solidFill>
              </a:rPr>
            </a:br>
            <a:endParaRPr lang="pl-PL" altLang="pl-PL" sz="2400" i="1" dirty="0">
              <a:solidFill>
                <a:srgbClr val="004393"/>
              </a:solidFill>
            </a:endParaRPr>
          </a:p>
        </p:txBody>
      </p:sp>
      <p:sp>
        <p:nvSpPr>
          <p:cNvPr id="10244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159027" y="3573016"/>
            <a:ext cx="8858312" cy="1656184"/>
          </a:xfrm>
        </p:spPr>
        <p:txBody>
          <a:bodyPr/>
          <a:lstStyle/>
          <a:p>
            <a:r>
              <a:rPr lang="pl-PL" b="1" dirty="0"/>
              <a:t>Ministerstwo Rolnictwa i Rozwoju Wsi</a:t>
            </a:r>
          </a:p>
          <a:p>
            <a:r>
              <a:rPr lang="pl-PL" sz="1200" dirty="0"/>
              <a:t>Dyrektor Joanna Gierulska </a:t>
            </a:r>
          </a:p>
          <a:p>
            <a:r>
              <a:rPr lang="pl-PL" sz="1200" dirty="0"/>
              <a:t>Departamentu Rozwoju Obszarów Wiejskich</a:t>
            </a:r>
          </a:p>
          <a:p>
            <a:endParaRPr lang="pl-PL" sz="1200" dirty="0"/>
          </a:p>
          <a:p>
            <a:r>
              <a:rPr lang="pl-PL" altLang="pl-PL" sz="1800" dirty="0"/>
              <a:t>3-4 czerwca 2019 r., Koszęcin</a:t>
            </a:r>
            <a:r>
              <a:rPr lang="pl-PL" sz="18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3823" y="404664"/>
            <a:ext cx="7858180" cy="837306"/>
          </a:xfrm>
        </p:spPr>
        <p:txBody>
          <a:bodyPr>
            <a:normAutofit fontScale="90000"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br>
              <a:rPr lang="pl-PL" sz="2400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pl-PL" dirty="0">
                <a:solidFill>
                  <a:srgbClr val="FF0000"/>
                </a:solidFill>
                <a:ea typeface="+mn-ea"/>
                <a:cs typeface="+mn-cs"/>
              </a:rPr>
              <a:t>Współpraca Art. 71 – zakres i forma pomocy</a:t>
            </a:r>
            <a:br>
              <a:rPr lang="pl-PL" sz="2400" dirty="0">
                <a:solidFill>
                  <a:srgbClr val="004393"/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338759" y="1484784"/>
            <a:ext cx="7704856" cy="527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Wsparcie udzielane w celu promowania różnych form współpracy – max 7 lat 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(</a:t>
            </a:r>
            <a:r>
              <a:rPr lang="pl-PL" sz="1600" b="0" i="1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Za wyjątkiem </a:t>
            </a:r>
            <a:r>
              <a:rPr lang="pl-PL" sz="1600" b="0" i="1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LEADERa</a:t>
            </a: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).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pl-PL" sz="1000" b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Wsparcie udzielane jest dla różnych form współpracy określonych przez państwo członkowskie, w tym m.in.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współpraca w ramach grup producentów i innych form zrzeszających rolników;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współpraca w ramach grup EPI;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b="0" u="sng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LEADER/RLKS;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współpraca w celu promowania systemów jakości;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współpraca w zakresie wymiany pokoleniowej w rolnictwie (pomoc może być udzielana jedynie rolnikom, którzy osiągnęli wiek emerytalny).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pl-PL" sz="1000" b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Współfinansowane są wszystkie koszty związane z realizacją poszczególnych form współpracy, w tym koszty operacyjne.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endParaRPr lang="pl-PL" sz="1000" b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Forma wsparcia: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Kwota ogólna pokrywająca wszystkie koszty związane z realizowaną współpracą, w tym koszty inwestycji lub koszty operacyjne oraz w ramach innych typów interwencji koszty inwestycyjne (w takim przypadku wg. zasad określonych dla poszczególnych typów interwencji).</a:t>
            </a:r>
          </a:p>
        </p:txBody>
      </p:sp>
    </p:spTree>
    <p:extLst>
      <p:ext uri="{BB962C8B-B14F-4D97-AF65-F5344CB8AC3E}">
        <p14:creationId xmlns:p14="http://schemas.microsoft.com/office/powerpoint/2010/main" val="3587802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20" y="116632"/>
            <a:ext cx="7858180" cy="940966"/>
          </a:xfrm>
        </p:spPr>
        <p:txBody>
          <a:bodyPr>
            <a:normAutofit/>
          </a:bodyPr>
          <a:lstStyle/>
          <a:p>
            <a:r>
              <a:rPr lang="pl-PL" sz="3200" dirty="0"/>
              <a:t>Formy wsparcia Art. 77 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85820" y="1340768"/>
            <a:ext cx="7416824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</a:rPr>
              <a:t>zwrot kosztów kwalifikowalnych faktycznie poniesionych przez beneficjenta;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</a:rPr>
              <a:t>koszty jednostkowe;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</a:rPr>
              <a:t>kwoty ryczałtowe;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</a:rPr>
              <a:t>finansowanie ryczałtowe.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b="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</a:rPr>
              <a:t>Kwoty ustala się w jeden z następujących sposobów: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</a:rPr>
              <a:t>(a) rzetelną, sprawiedliwą i weryfikowalną metodę obliczeniową opartą na:</a:t>
            </a:r>
          </a:p>
          <a:p>
            <a:pPr lvl="1">
              <a:spcBef>
                <a:spcPts val="600"/>
              </a:spcBef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</a:rPr>
              <a:t>(i) dane statystyczne, inne obiektywne informacje lub ekspertyza; lub</a:t>
            </a:r>
          </a:p>
          <a:p>
            <a:pPr lvl="1">
              <a:spcBef>
                <a:spcPts val="600"/>
              </a:spcBef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</a:rPr>
              <a:t>(ii) zweryfikowane dane historyczne poszczególnych beneficjentów; lub</a:t>
            </a:r>
          </a:p>
          <a:p>
            <a:pPr lvl="1">
              <a:spcBef>
                <a:spcPts val="600"/>
              </a:spcBef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</a:rPr>
              <a:t>(iii) stosowanie zwykłych praktyk księgowania kosztów poszczególnych beneficjentów;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</a:rPr>
              <a:t>b) </a:t>
            </a:r>
            <a:r>
              <a:rPr lang="pl-PL" sz="1400" b="0" u="sng" dirty="0">
                <a:solidFill>
                  <a:schemeClr val="tx2">
                    <a:lumMod val="75000"/>
                  </a:schemeClr>
                </a:solidFill>
              </a:rPr>
              <a:t>budżet ustalany indywidualnie dla każdego przypadku i uzgadniane ex-</a:t>
            </a:r>
            <a:r>
              <a:rPr lang="pl-PL" sz="1400" b="0" u="sng" dirty="0" err="1">
                <a:solidFill>
                  <a:schemeClr val="tx2">
                    <a:lumMod val="75000"/>
                  </a:schemeClr>
                </a:solidFill>
              </a:rPr>
              <a:t>ante</a:t>
            </a:r>
            <a:r>
              <a:rPr lang="pl-PL" sz="1400" b="0" u="sng" dirty="0">
                <a:solidFill>
                  <a:schemeClr val="tx2">
                    <a:lumMod val="75000"/>
                  </a:schemeClr>
                </a:solidFill>
              </a:rPr>
              <a:t> przez organ dokonujący wyboru operacji;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</a:rPr>
              <a:t>c) zgodnie z zasadami stosowania odpowiednich kosztów jednostkowych, kwot ryczałtowych i stawek ryczałtowych mających zastosowanie w politykach Unii dla podobnego rodzaju operacji;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</a:rPr>
              <a:t>d) zgodnie z zasadami stosowania odpowiednich kosztów jednostkowych, kwot ryczałtowych i stawek zryczałtowanych stosowanych w ramach systemów dotacji finansowanych w całości przez państwo członkowskie dla podobnego rodzaju operacji.</a:t>
            </a:r>
          </a:p>
        </p:txBody>
      </p:sp>
    </p:spTree>
    <p:extLst>
      <p:ext uri="{BB962C8B-B14F-4D97-AF65-F5344CB8AC3E}">
        <p14:creationId xmlns:p14="http://schemas.microsoft.com/office/powerpoint/2010/main" val="68182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l-PL" sz="2000" dirty="0"/>
            </a:br>
            <a:r>
              <a:rPr lang="pl-PL" sz="2000" dirty="0"/>
              <a:t>Przygotowania do przyszłości: </a:t>
            </a:r>
            <a:br>
              <a:rPr lang="pl-PL" sz="2000" dirty="0"/>
            </a:br>
            <a:br>
              <a:rPr lang="pl-PL" sz="2000" dirty="0"/>
            </a:br>
            <a:r>
              <a:rPr lang="pl-PL" sz="2000" b="0" dirty="0">
                <a:solidFill>
                  <a:schemeClr val="tx2">
                    <a:lumMod val="75000"/>
                  </a:schemeClr>
                </a:solidFill>
              </a:rPr>
              <a:t>Badanie: </a:t>
            </a:r>
            <a:r>
              <a:rPr lang="pl-PL" sz="2000" b="0" i="1" dirty="0">
                <a:solidFill>
                  <a:schemeClr val="tx2">
                    <a:lumMod val="75000"/>
                  </a:schemeClr>
                </a:solidFill>
              </a:rPr>
              <a:t>„Określenie optymalnego modelu funkcjonowania Lokalnych Grup Działania w nowej perspektywie finansowej oraz ocena jakości i efektywności ich funkcjonowania”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14414" y="2668792"/>
            <a:ext cx="7750074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Przedmiotem badania jest struktura organizacyjna, sposób funkcjonowania polskich LGD oraz wybrane elementy LSR.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pl-PL" sz="16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Badanie powinno skupić się na funkcjonowaniu LGD w Polsce.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pl-PL" sz="16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Badanie obejmie okres od 2014 roku do końca 2018 roku (z ewentualnym uwzględnieniem wyników oceny SW w zakresie tzw. kamieni milowych).</a:t>
            </a:r>
            <a:endParaRPr lang="pl-PL" sz="1600" b="0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0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8974" y="188640"/>
            <a:ext cx="7858180" cy="1440160"/>
          </a:xfrm>
        </p:spPr>
        <p:txBody>
          <a:bodyPr>
            <a:normAutofit fontScale="90000"/>
          </a:bodyPr>
          <a:lstStyle/>
          <a:p>
            <a:pPr lvl="0" eaLnBrk="1" hangingPunct="1"/>
            <a:br>
              <a:rPr lang="pl-PL" sz="3200" dirty="0"/>
            </a:br>
            <a:br>
              <a:rPr lang="pl-PL" sz="3200" dirty="0"/>
            </a:br>
            <a:br>
              <a:rPr lang="pl-PL" sz="3200" dirty="0"/>
            </a:br>
            <a:r>
              <a:rPr lang="pl-PL" sz="2200" dirty="0">
                <a:latin typeface="+mn-lt"/>
              </a:rPr>
              <a:t>Przygotowania do przyszłości: </a:t>
            </a:r>
            <a:br>
              <a:rPr lang="pl-PL" sz="2200" dirty="0">
                <a:latin typeface="+mn-lt"/>
              </a:rPr>
            </a:br>
            <a:br>
              <a:rPr lang="pl-PL" sz="2200" dirty="0">
                <a:latin typeface="+mn-lt"/>
              </a:rPr>
            </a:br>
            <a:r>
              <a:rPr lang="pl-PL" sz="2200" b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Badanie: </a:t>
            </a:r>
            <a:r>
              <a:rPr lang="pl-PL" sz="2200" b="0" i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„Określenie optymalnego modelu funkcjonowania Lokalnych Grup Działania w nowej perspektywie finansowej oraz ocena jakości i efektywności ich funkcjonowania”</a:t>
            </a:r>
            <a:br>
              <a:rPr lang="pl-PL" sz="2700" b="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pl-PL" sz="2700" b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03648" y="2492896"/>
            <a:ext cx="7488832" cy="3794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Jak przyjęte rozwiązania prawne i organizacyjne wpływają na funkcjonowanie LGD? Czy w swej obecnej strukturze LGD oraz strukturze organów, skutecznie realizują swoje zadania animatora, organizatora, doradcy?</a:t>
            </a:r>
            <a:endParaRPr lang="pl-PL" sz="14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skuteczność doradztwa oraz jakość wniosków wybieranych przez LGD,</a:t>
            </a:r>
            <a:endParaRPr lang="pl-PL" sz="14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proporcje partnerów w organie decyzyjnym,</a:t>
            </a:r>
            <a:endParaRPr lang="pl-PL" sz="14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poziom samodzielności LGD (szkolenia dla beneficjentów, procedury LGD),</a:t>
            </a:r>
            <a:endParaRPr lang="pl-PL" sz="14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poziom realizacji zadań wynikających z nowych kompetencji wynikających z ustawy RLKS (jakość i zasadność wezwań do uzupełnień dokonywanych przez LGD w stosunku do wnioskodawców, ustalanie kwoty wsparcia, potrzeby dotyczące innych kompetencji LGD),</a:t>
            </a:r>
            <a:endParaRPr lang="pl-PL" sz="14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czy budżet LSR jest optymalny i jaki przyjęto model realizacji planu działania i harmonogramu naborów,</a:t>
            </a:r>
            <a:endParaRPr lang="pl-PL" sz="14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jaki model realizacji celów i przedsięwzięć gwarantuje skuteczną realizację LSR,</a:t>
            </a:r>
            <a:endParaRPr lang="pl-PL" sz="14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optymalna wielkość LGD (liczba gmin, ludność),</a:t>
            </a:r>
            <a:endParaRPr lang="pl-PL" sz="14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l-PL" sz="14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sposób wykorzystania środków na koszty bieżące (np. szkolenia dla pracowników i członków organów, wynagrodzenia, działania informacyjne i animacyjne). </a:t>
            </a:r>
            <a:r>
              <a:rPr lang="pl-PL" sz="1400" b="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cdn</a:t>
            </a:r>
            <a:endParaRPr lang="pl-PL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821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845418"/>
          </a:xfrm>
        </p:spPr>
        <p:txBody>
          <a:bodyPr>
            <a:normAutofit fontScale="90000"/>
          </a:bodyPr>
          <a:lstStyle/>
          <a:p>
            <a:br>
              <a:rPr lang="pl-PL" sz="2400" dirty="0"/>
            </a:br>
            <a:r>
              <a:rPr lang="pl-PL" sz="2200" dirty="0"/>
              <a:t>Przygotowania do przyszłości: </a:t>
            </a:r>
            <a:br>
              <a:rPr lang="pl-PL" sz="2200" dirty="0"/>
            </a:br>
            <a:br>
              <a:rPr lang="pl-PL" sz="2200" dirty="0"/>
            </a:br>
            <a:r>
              <a:rPr lang="pl-PL" sz="2200" b="0" dirty="0">
                <a:solidFill>
                  <a:schemeClr val="tx2">
                    <a:lumMod val="75000"/>
                  </a:schemeClr>
                </a:solidFill>
              </a:rPr>
              <a:t>Badanie: </a:t>
            </a:r>
            <a:r>
              <a:rPr lang="pl-PL" sz="2200" b="0" i="1" dirty="0">
                <a:solidFill>
                  <a:schemeClr val="tx2">
                    <a:lumMod val="75000"/>
                  </a:schemeClr>
                </a:solidFill>
              </a:rPr>
              <a:t>„Określenie optymalnego modelu funkcjonowania Lokalnych Grup Działania w nowej perspektywie finansowej oraz ocena jakości i efektywności ich funkcjonowania”</a:t>
            </a:r>
            <a:endParaRPr lang="pl-PL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35092" y="2420888"/>
            <a:ext cx="7416824" cy="4039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jakim stopniu LGD realizują główne założenia podejścia Leader?:</a:t>
            </a:r>
            <a:r>
              <a:rPr lang="x-none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pl-PL" sz="16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Podejście oddolne (w tym: tworzenie nowych inicjatyw i podmiotów a także nowych form współpracy w lokalnych społecznościach, współpraca partnerów społecznych, gospodarczych i publicznych, rola animatorów inicjatyw);</a:t>
            </a:r>
            <a:endParaRPr lang="pl-PL" sz="16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Podejście terytorialne (w tym: określenie granic geograficznych LGD, populacja);</a:t>
            </a:r>
            <a:endParaRPr lang="pl-PL" sz="16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Partnerstwo lokalne (w tym: partnerstwo otwarte i przejrzyste);</a:t>
            </a:r>
            <a:endParaRPr lang="pl-PL" sz="16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Integracja pomiędzy wieloma sektorami (w tym: identyfikacja wspólnych potrzeb różnych sektorów, myślenie sektorowe);</a:t>
            </a:r>
            <a:endParaRPr lang="pl-PL" sz="16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Tworzenie sieci powiązań, współpraca  </a:t>
            </a:r>
            <a:r>
              <a:rPr lang="pl-PL" sz="1600" b="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międzyterytorialna</a:t>
            </a: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 międzynarodowa (w tym: relacje LGD w odniesieniu do innych podmiotów zajmujących się rozwojem lokalnym, myślenie sektorowe i powielanie tych samych działań, efektywność i prostota współpracy, zaangażowanie finansowe we współpracę);</a:t>
            </a:r>
            <a:endParaRPr lang="pl-PL" sz="16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0"/>
              </a:spcAft>
              <a:buFont typeface="+mj-lt"/>
              <a:buAutoNum type="alphaLcPeriod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Innowacyjność (w tym: wsparcie innowacyjności). </a:t>
            </a:r>
            <a:r>
              <a:rPr lang="pl-PL" sz="1600" b="0" dirty="0" err="1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cdn</a:t>
            </a:r>
            <a:endParaRPr lang="pl-PL" sz="16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11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2200" dirty="0"/>
            </a:br>
            <a:br>
              <a:rPr lang="pl-PL" sz="2200" dirty="0"/>
            </a:br>
            <a:r>
              <a:rPr lang="pl-PL" sz="2200" dirty="0"/>
              <a:t>Przygotowania do przyszłości: </a:t>
            </a:r>
            <a:br>
              <a:rPr lang="pl-PL" sz="2200" dirty="0"/>
            </a:br>
            <a:br>
              <a:rPr lang="pl-PL" sz="2200" dirty="0"/>
            </a:br>
            <a:r>
              <a:rPr lang="pl-PL" sz="2200" b="0" dirty="0">
                <a:solidFill>
                  <a:schemeClr val="tx2">
                    <a:lumMod val="75000"/>
                  </a:schemeClr>
                </a:solidFill>
              </a:rPr>
              <a:t>Badanie: </a:t>
            </a:r>
            <a:r>
              <a:rPr lang="pl-PL" sz="2200" b="0" i="1" dirty="0">
                <a:solidFill>
                  <a:schemeClr val="tx2">
                    <a:lumMod val="75000"/>
                  </a:schemeClr>
                </a:solidFill>
              </a:rPr>
              <a:t>„Określenie optymalnego modelu funkcjonowania Lokalnych Grup Działania w nowej perspektywie finansowej oraz ocena jakości i efektywności ich funkcjonowania”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97222" y="2348880"/>
            <a:ext cx="7750074" cy="313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Jakie rozwiązania prawne i organizacyjne można przyjąć po 2020 r., aby skuteczniej wspierać rozwój lokalny na obszarach wiejskich?</a:t>
            </a:r>
            <a:endParaRPr lang="pl-PL" sz="16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Czy optymalny model LGD wymaga przekazania dodatkowych kompetencji LGD?</a:t>
            </a:r>
            <a:endParaRPr lang="pl-PL" sz="16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Czy konieczne jest dostosowanie zadań i wymagań do zróżnicowanych potencjałów LGD?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+mj-lt"/>
              <a:buAutoNum type="alphaLcParenR"/>
            </a:pPr>
            <a:endParaRPr lang="pl-PL" sz="1600" b="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 jaki sposób działalność LGD wpływa na rozwój obszaru objętego LSR oraz który model wyboru projektów przez LGD zapewnia wartość dodaną (w tym system wyboru operacji, postęp w realizacji LSR, zgodność podejmowanych przedsięwzięć z umową, realizacja działań wykraczających poza działania objęte PROW 2014-2020)?</a:t>
            </a:r>
            <a:endParaRPr lang="pl-PL" sz="1600" b="0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15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sz="2000" dirty="0"/>
            </a:br>
            <a:br>
              <a:rPr lang="pl-PL" sz="2000" dirty="0"/>
            </a:br>
            <a:r>
              <a:rPr lang="pl-PL" sz="2200" dirty="0"/>
              <a:t>Przygotowania do przyszłości: </a:t>
            </a:r>
            <a:br>
              <a:rPr lang="pl-PL" sz="2200" dirty="0"/>
            </a:br>
            <a:br>
              <a:rPr lang="pl-PL" sz="2200" dirty="0"/>
            </a:br>
            <a:r>
              <a:rPr lang="pl-PL" sz="2200" b="0" dirty="0">
                <a:solidFill>
                  <a:schemeClr val="tx2">
                    <a:lumMod val="75000"/>
                  </a:schemeClr>
                </a:solidFill>
              </a:rPr>
              <a:t>Badanie: </a:t>
            </a:r>
            <a:r>
              <a:rPr lang="pl-PL" sz="2200" b="0" i="1" dirty="0">
                <a:solidFill>
                  <a:schemeClr val="tx2">
                    <a:lumMod val="75000"/>
                  </a:schemeClr>
                </a:solidFill>
              </a:rPr>
              <a:t>„Określenie optymalnego modelu funkcjonowania Lokalnych Grup Działania w nowej perspektywie finansowej oraz ocena jakości i efektywności ich funkcjonowania”</a:t>
            </a:r>
            <a:endParaRPr lang="pl-PL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331640" y="3429000"/>
            <a:ext cx="691276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Ramy Czasowe: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Wstępne wyniki – druga połowa sierpnia 2019 r.</a:t>
            </a:r>
            <a:endParaRPr lang="pl-PL" sz="1600" b="0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4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Pierwsze przymiarki do przyszłości (1)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pl-PL" sz="2400" b="1" u="sng" dirty="0">
                <a:solidFill>
                  <a:schemeClr val="tx2">
                    <a:lumMod val="75000"/>
                  </a:schemeClr>
                </a:solidFill>
              </a:rPr>
              <a:t>Proponowane typy operacji w LEADER/RLKS</a:t>
            </a: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pl-PL" sz="2400" dirty="0">
              <a:solidFill>
                <a:schemeClr val="tx2">
                  <a:lumMod val="75000"/>
                </a:schemeClr>
              </a:solidFill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przygotowanie lokalnych strategii rozwoju (LSR);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realizacja operacji w ramach LSR;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koszty bieżące lokalnych grup działania (LGD);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koszty aktywizacji społeczności lokalnej;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400" dirty="0">
                <a:solidFill>
                  <a:schemeClr val="tx2">
                    <a:lumMod val="75000"/>
                  </a:schemeClr>
                </a:solidFill>
              </a:rPr>
              <a:t>operacje z zakresu wdrażania projektów współpracy.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8623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Pierwsze przymiarki do przyszłości (2)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defTabSz="75565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  <a:defRPr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Przedsiębiorczość na obszarach wiejskich – obszary do analizy:</a:t>
            </a:r>
            <a:endParaRPr lang="pl-PL" u="sng" dirty="0">
              <a:solidFill>
                <a:schemeClr val="tx2">
                  <a:lumMod val="75000"/>
                </a:schemeClr>
              </a:solidFill>
            </a:endParaRPr>
          </a:p>
          <a:p>
            <a:pPr marL="171450" lvl="0" indent="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pl-PL" sz="8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usługi lokalnego transportu (inwestycja w środki transportu i oprogramowanie);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pl-PL" sz="800" dirty="0">
              <a:solidFill>
                <a:schemeClr val="tx2">
                  <a:lumMod val="75000"/>
                </a:schemeClr>
              </a:solidFill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gospodarstwa opiekuńcze;</a:t>
            </a:r>
            <a:endParaRPr lang="pl-PL" sz="800" dirty="0">
              <a:solidFill>
                <a:schemeClr val="tx2">
                  <a:lumMod val="75000"/>
                </a:schemeClr>
              </a:solidFill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turystyka wiejska i rekreacja – usługi: oferowanie miejsc noclegowych, gastronomia, rekreacja, w tym wypożyczalnie sprzętu;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pl-PL" sz="800" b="1" dirty="0">
              <a:solidFill>
                <a:schemeClr val="tx2">
                  <a:lumMod val="75000"/>
                </a:schemeClr>
              </a:solidFill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wsparcie spółdzielni socjalnych;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wsparcie podmiotów gospodarczych ukierunkowanych społecznie</a:t>
            </a:r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(rehabilitacja, szkolenia dla os. starszych z obsługi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internetu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);</a:t>
            </a:r>
            <a:endParaRPr lang="pl-PL" sz="2800" dirty="0">
              <a:solidFill>
                <a:schemeClr val="tx2">
                  <a:lumMod val="75000"/>
                </a:schemeClr>
              </a:solidFill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pl-PL" sz="800" dirty="0">
              <a:solidFill>
                <a:schemeClr val="tx2">
                  <a:lumMod val="75000"/>
                </a:schemeClr>
              </a:solidFill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zakładanie i modernizacja wiejskich placówek opiekuńczych i wychowawczo – oświatowych (np. żłobki, przedszkola);</a:t>
            </a:r>
            <a:endParaRPr lang="pl-PL" sz="8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świetlice środowiskowe;</a:t>
            </a:r>
            <a:endParaRPr lang="pl-PL" sz="800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domy dziennego pobytu - opieki np. nad osobami niepełnosprawnymi.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99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99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99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pl-PL" sz="800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1772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Pierwsze przymiarki do przyszłości (3)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defTabSz="75565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  <a:defRPr/>
            </a:pPr>
            <a:r>
              <a:rPr lang="pl-PL" b="1" u="sng" dirty="0">
                <a:solidFill>
                  <a:schemeClr val="tx2">
                    <a:lumMod val="75000"/>
                  </a:schemeClr>
                </a:solidFill>
              </a:rPr>
              <a:t>Aktywizacja mieszkańców obszarów wiejskich – obszary do analizy:</a:t>
            </a:r>
            <a:endParaRPr lang="pl-PL" u="sng" dirty="0">
              <a:solidFill>
                <a:schemeClr val="tx2">
                  <a:lumMod val="75000"/>
                </a:schemeClr>
              </a:solidFill>
            </a:endParaRPr>
          </a:p>
          <a:p>
            <a:pPr lvl="0" defTabSz="75565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  <a:defRPr/>
            </a:pPr>
            <a:endParaRPr lang="pl-PL" u="sng" dirty="0">
              <a:solidFill>
                <a:schemeClr val="tx2">
                  <a:lumMod val="75000"/>
                </a:schemeClr>
              </a:solidFill>
            </a:endParaRPr>
          </a:p>
          <a:p>
            <a:pPr defTabSz="71120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aktywizacja kobiet i osób starszych (pomoc polegająca na działaniach aktywizujących, na preferencyjnych warunkach dla kobiet; preferowany beneficjent: Koła Gospodyń Wiejskich)</a:t>
            </a:r>
          </a:p>
          <a:p>
            <a:pPr marL="628650" lvl="0" indent="-457200">
              <a:buFont typeface="Wingdings" panose="05000000000000000000" pitchFamily="2" charset="2"/>
              <a:buChar char="§"/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pomoc dla osób z obszarów zmarginalizowanych (w tym obszary po-PGR);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pomoc osobom wykluczonym społecznie (np.: w przekwalifikowaniu się lub legalizacji posiadanych umiejętności lub uzyskaniu zawodu/kwalifikacji);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zachowanie dziedzictwa lokalnego;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wzmocnienie kapitału społecznego, w tym przez podnoszenie wiedzy społeczności lokalnej w zakresie ochrony środowiska i zmian klimatycznych, także z wykorzystaniem rozwiązań innowacyjnych.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5794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2400" dirty="0"/>
            </a:br>
            <a:r>
              <a:rPr lang="pl-PL" sz="2400" dirty="0"/>
              <a:t>Porównanie PROW 2014-2020 i rozwoju obszarów wiejskich w planie strategicznym WPR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Program Rozwoju Obszarów Wiejskich 2014-2020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15 </a:t>
            </a:r>
            <a:r>
              <a:rPr lang="pl-PL" sz="1600" dirty="0" err="1">
                <a:solidFill>
                  <a:schemeClr val="tx2">
                    <a:lumMod val="75000"/>
                  </a:schemeClr>
                </a:solidFill>
              </a:rPr>
              <a:t>działan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, 35 poddziałań,                    43 typy operacji;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wskaźniki produktu i rezultatu – określona wartość docelowa wskaźników;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roczne sprawozdania z realizacji;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roczne sprawozdania finansowe;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jeden przegląd wykonania celów (brak sankcji za niewykonanie).</a:t>
            </a:r>
          </a:p>
          <a:p>
            <a:endParaRPr lang="pl-PL" sz="1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Rozwój Obszarów Wiejskich                     2021-2027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32856"/>
            <a:ext cx="4041775" cy="41764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8 typów interwencji;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wartości wskaźników produktu i rezultatu wyznaczane dla każdego roku wdrażania planu (Polska postuluje zmianę w tym zakresie). </a:t>
            </a:r>
            <a:r>
              <a:rPr lang="pl-PL" sz="1600" dirty="0">
                <a:solidFill>
                  <a:srgbClr val="FF0000"/>
                </a:solidFill>
              </a:rPr>
              <a:t>W ramach dyskusji na forum Rady zaproponowano aby wskaźniki rezultatu były wyznaczane na dwa lata i przegląd odbywał się w cyklu co dwa lata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roczne sprawozdania z wykonania planu (obejmują dane finansowe skorelowane ze wskaźnikami produktu, sprawozdanie z realizacji wskaźników rezultatu, informację o funkcjonowaniu administracyjnego systemu wdrażania);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nieosiągnięcie wskaźników skutkuje sankcjami finansowymi.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28441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Pierwsze przymiarki do przyszłości (4)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defTabSz="75565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  <a:defRPr/>
            </a:pPr>
            <a:r>
              <a:rPr lang="pl-PL" sz="3800" b="1" u="sng" dirty="0">
                <a:solidFill>
                  <a:schemeClr val="tx2">
                    <a:lumMod val="75000"/>
                  </a:schemeClr>
                </a:solidFill>
              </a:rPr>
              <a:t>Współpraca na poziomie lokalnym </a:t>
            </a:r>
            <a:r>
              <a:rPr lang="pl-PL" sz="3800" b="1" i="1" u="sng" dirty="0">
                <a:solidFill>
                  <a:schemeClr val="tx2">
                    <a:lumMod val="75000"/>
                  </a:schemeClr>
                </a:solidFill>
              </a:rPr>
              <a:t>(tzw. mała współpraca)  </a:t>
            </a:r>
            <a:r>
              <a:rPr lang="pl-PL" sz="3800" b="1" u="sng" dirty="0">
                <a:solidFill>
                  <a:schemeClr val="tx2">
                    <a:lumMod val="75000"/>
                  </a:schemeClr>
                </a:solidFill>
              </a:rPr>
              <a:t>obszary do analizy:</a:t>
            </a:r>
            <a:endParaRPr lang="pl-PL" sz="3800" u="sng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defTabSz="75565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  <a:defRPr/>
            </a:pPr>
            <a:endParaRPr lang="pl-PL" sz="3800" u="sng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0" indent="-5715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pl-PL" sz="3800" dirty="0">
                <a:solidFill>
                  <a:schemeClr val="tx2">
                    <a:lumMod val="75000"/>
                  </a:schemeClr>
                </a:solidFill>
              </a:rPr>
              <a:t>współpraca podmiotów świadczących usługi turystyczne;</a:t>
            </a:r>
          </a:p>
          <a:p>
            <a:pPr marL="742950" lvl="0" indent="-5715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pl-PL" sz="3800" dirty="0">
              <a:solidFill>
                <a:schemeClr val="tx2">
                  <a:lumMod val="75000"/>
                </a:schemeClr>
              </a:solidFill>
            </a:endParaRPr>
          </a:p>
          <a:p>
            <a:pPr marL="742950" indent="-5715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pl-PL" sz="3800" dirty="0">
                <a:solidFill>
                  <a:schemeClr val="tx2">
                    <a:lumMod val="75000"/>
                  </a:schemeClr>
                </a:solidFill>
              </a:rPr>
              <a:t>współpraca rolników w zakresie przygotowywania i wprowadzania do obrotu na poziomie lokalnym produktów rolnych, w tym przetworzonych (np. spółdzielnie);</a:t>
            </a:r>
          </a:p>
          <a:p>
            <a:pPr marL="742950" lvl="0" indent="-5715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pl-PL" sz="3800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0" indent="-5715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pl-PL" sz="3800" dirty="0">
                <a:solidFill>
                  <a:schemeClr val="tx2">
                    <a:lumMod val="75000"/>
                  </a:schemeClr>
                </a:solidFill>
              </a:rPr>
              <a:t>współpraca rolników, przedsiębiorców i szkół rolniczych – umożliwienie uczniom zdobycie wiedzy/zapoznania się z nowymi technologiami w produkcji żywności, zarówno u rolnika jak i przetwórcy/przedsiębiorcy;</a:t>
            </a:r>
          </a:p>
          <a:p>
            <a:pPr marL="742950" lvl="0" indent="-5715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pl-PL" sz="3800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0" indent="-57150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pl-PL" sz="3800" dirty="0">
                <a:solidFill>
                  <a:schemeClr val="tx2">
                    <a:lumMod val="75000"/>
                  </a:schemeClr>
                </a:solidFill>
              </a:rPr>
              <a:t>współpraca dot. infrastruktury turystycznej, rekreacyjnej, kulturalnej;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pl-PL" sz="3800" dirty="0">
              <a:solidFill>
                <a:schemeClr val="tx2">
                  <a:lumMod val="75000"/>
                </a:schemeClr>
              </a:solidFill>
            </a:endParaRPr>
          </a:p>
          <a:p>
            <a:pPr marL="171450" lvl="0" indent="0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pl-PL" sz="3800" dirty="0">
                <a:solidFill>
                  <a:schemeClr val="tx2">
                    <a:lumMod val="75000"/>
                  </a:schemeClr>
                </a:solidFill>
              </a:rPr>
              <a:t>Beneficjent: co najmniej </a:t>
            </a:r>
            <a:r>
              <a:rPr lang="pl-PL" sz="3800" u="sng" dirty="0">
                <a:solidFill>
                  <a:schemeClr val="tx2">
                    <a:lumMod val="75000"/>
                  </a:schemeClr>
                </a:solidFill>
              </a:rPr>
              <a:t>dwa podmioty z obszaru objętego LSR</a:t>
            </a:r>
            <a:r>
              <a:rPr lang="pl-PL" sz="3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8206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  <a:endParaRPr lang="pl-PL" b="1" dirty="0"/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4369" y="1571625"/>
            <a:ext cx="6381750" cy="47863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837306"/>
          </a:xfrm>
        </p:spPr>
        <p:txBody>
          <a:bodyPr>
            <a:normAutofit/>
          </a:bodyPr>
          <a:lstStyle/>
          <a:p>
            <a:r>
              <a:rPr lang="pl-PL" sz="3200" dirty="0"/>
              <a:t>Menu celów szczegółowych</a:t>
            </a:r>
          </a:p>
        </p:txBody>
      </p:sp>
      <p:sp>
        <p:nvSpPr>
          <p:cNvPr id="5" name="Prostokąt 4"/>
          <p:cNvSpPr/>
          <p:nvPr/>
        </p:nvSpPr>
        <p:spPr>
          <a:xfrm>
            <a:off x="1268467" y="1052736"/>
            <a:ext cx="7750074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r>
              <a:rPr lang="pl-PL" sz="1400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Cel szczegółowy A - </a:t>
            </a:r>
            <a:r>
              <a:rPr lang="pl-PL" sz="1400" b="0" i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wspieranie godziwych dochodów gospodarstw rolnych i ich odporności w całej Unii w celu zwiększenia bezpieczeństwa żywnościowego;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endParaRPr lang="pl-PL" sz="800" b="0" i="1" kern="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r>
              <a:rPr lang="pl-PL" sz="1400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Cel szczegółowy B - </a:t>
            </a:r>
            <a:r>
              <a:rPr lang="pl-PL" sz="1400" b="0" i="1" kern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zwiększenie zorientowania na rynek i konkurencyjność, w tym większe ukierunkowanie na badania naukowe, technologię i cyfryzację 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endParaRPr lang="pl-PL" sz="800" i="1" u="sng" kern="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r>
              <a:rPr lang="pl-PL" sz="1400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Cel szczegółowy C </a:t>
            </a:r>
            <a:r>
              <a:rPr lang="pl-PL" sz="1400" b="0" i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- poprawa pozycji rolników w łańcuchu żywnościowym;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endParaRPr lang="pl-PL" sz="800" i="1" u="sng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r>
              <a:rPr lang="pl-PL" sz="1400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Cel szczegółowy D - </a:t>
            </a:r>
            <a:r>
              <a:rPr lang="pl-PL" sz="1400" b="0" i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przyczynianie się do łagodzenia zmiany klimatu i przystosowywania się do niej, a także wykorzystanie zrównoważonej energii;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endParaRPr lang="pl-PL" sz="1400" b="0" i="1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r>
              <a:rPr lang="pl-PL" altLang="pl-PL" sz="1400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Cel szczegółowy E </a:t>
            </a:r>
            <a:r>
              <a:rPr lang="pl-PL" altLang="pl-PL" sz="1400" b="0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</a:t>
            </a:r>
            <a:r>
              <a:rPr lang="pl-PL" sz="1400" b="0" i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wspieranie zrównoważonego rozwoju i wydajnego gospodarowania zasobami naturalnymi, takimi jak woda, gleba i powietrze;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endParaRPr lang="pl-PL" sz="800" i="1" u="sng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r>
              <a:rPr lang="pl-PL" altLang="pl-PL" sz="1400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Cel szczegółowy F </a:t>
            </a:r>
            <a:r>
              <a:rPr lang="pl-PL" altLang="pl-PL" sz="1400" b="0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 </a:t>
            </a:r>
            <a:r>
              <a:rPr lang="pl-PL" altLang="pl-PL" sz="1400" b="0" i="1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przyczynianie się do ochrony różnorodności biologicznej, wzmacnianie usług ekosystemowych oraz ochrona siedlisk i krajobrazu; </a:t>
            </a:r>
            <a:endParaRPr lang="pl-PL" sz="1400" i="1" u="sng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endParaRPr lang="pl-PL" sz="800" i="1" u="sng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r>
              <a:rPr lang="pl-PL" altLang="pl-PL" sz="1400" u="sng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Cel szczegółowy </a:t>
            </a:r>
            <a:r>
              <a:rPr lang="pl-PL" altLang="pl-PL" sz="1400" u="sng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G</a:t>
            </a:r>
            <a:r>
              <a:rPr lang="pl-PL" altLang="pl-PL" sz="1400" b="0" u="sng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- </a:t>
            </a:r>
            <a:r>
              <a:rPr lang="pl-PL" altLang="pl-PL" sz="1400" b="0" i="1" u="sng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przyciąganie młodych rolników i ułatwianie rozwoju działalności gospodarczej na obszarach wiejskich </a:t>
            </a:r>
            <a:endParaRPr lang="pl-PL" sz="1400" b="0" i="1" u="sng" kern="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endParaRPr lang="pl-PL" sz="800" i="1" u="sng" kern="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r>
              <a:rPr lang="pl-PL" altLang="pl-PL" sz="1400" u="sng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Cel szczegółowy </a:t>
            </a:r>
            <a:r>
              <a:rPr lang="pl-PL" altLang="pl-PL" sz="1400" u="sng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H</a:t>
            </a:r>
            <a:r>
              <a:rPr lang="pl-PL" altLang="pl-PL" sz="1400" b="0" u="sng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- </a:t>
            </a:r>
            <a:r>
              <a:rPr lang="pl-PL" altLang="pl-PL" sz="1400" b="0" i="1" u="sng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promowanie zatrudnienia, wzrostu, włączenia społecznego i rozwoju lokalnego na obszarach wiejskich, w tym </a:t>
            </a:r>
            <a:r>
              <a:rPr lang="pl-PL" altLang="pl-PL" sz="1400" b="0" i="1" u="sng" kern="0" dirty="0" err="1">
                <a:solidFill>
                  <a:schemeClr val="tx2">
                    <a:lumMod val="75000"/>
                  </a:schemeClr>
                </a:solidFill>
                <a:latin typeface="Calibri"/>
              </a:rPr>
              <a:t>biogospodarki</a:t>
            </a:r>
            <a:r>
              <a:rPr lang="pl-PL" altLang="pl-PL" sz="1400" b="0" i="1" u="sng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i zrównoważonego leśnictwa </a:t>
            </a:r>
            <a:r>
              <a:rPr lang="pl-PL" altLang="pl-PL" sz="1400" b="0" i="1" u="sng" kern="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endParaRPr lang="pl-PL" sz="800" i="1" u="sng" kern="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C4BD97"/>
              </a:buClr>
              <a:buSzPct val="85000"/>
              <a:defRPr/>
            </a:pPr>
            <a:r>
              <a:rPr lang="pl-PL" altLang="pl-PL" sz="1400" kern="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Cel szczegółowy </a:t>
            </a:r>
            <a:r>
              <a:rPr lang="pl-PL" altLang="pl-PL" sz="1400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I</a:t>
            </a:r>
            <a:r>
              <a:rPr lang="pl-PL" altLang="pl-PL" sz="1400" b="0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- </a:t>
            </a:r>
            <a:r>
              <a:rPr lang="pl-PL" altLang="pl-PL" sz="1400" b="0" i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poprawa reakcji rolnictwa UE na potrzeby społeczne dotyczące żywności i zdrowia, w tym bezpiecznej, bogatej w składniki odżywcze i zrównoważonej żywności, zapobiegania marnotrawieniu żywności, jak również dobrostanu zwierząt.</a:t>
            </a:r>
            <a:endParaRPr lang="pl-PL" sz="1400" b="0" i="1" kern="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4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621282"/>
          </a:xfrm>
        </p:spPr>
        <p:txBody>
          <a:bodyPr>
            <a:normAutofit/>
          </a:bodyPr>
          <a:lstStyle/>
          <a:p>
            <a:r>
              <a:rPr lang="pl-PL" sz="3200" dirty="0"/>
              <a:t>Nowe zasady (1)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5280" y="1052736"/>
            <a:ext cx="7678636" cy="5593254"/>
          </a:xfrm>
        </p:spPr>
        <p:txBody>
          <a:bodyPr>
            <a:normAutofit fontScale="92500" lnSpcReduction="20000"/>
          </a:bodyPr>
          <a:lstStyle/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- elastyczność pomiędzy filarami maksymalnie </a:t>
            </a:r>
            <a:r>
              <a:rPr lang="pl-PL" sz="1700" b="1" kern="0" dirty="0">
                <a:solidFill>
                  <a:schemeClr val="tx2">
                    <a:lumMod val="75000"/>
                  </a:schemeClr>
                </a:solidFill>
              </a:rPr>
              <a:t>15% </a:t>
            </a: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środków</a:t>
            </a:r>
            <a:r>
              <a:rPr lang="pl-PL" sz="1700" b="1" kern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(Polska postuluje </a:t>
            </a:r>
            <a:r>
              <a:rPr lang="pl-PL" sz="1700" b="1" kern="0" dirty="0">
                <a:solidFill>
                  <a:schemeClr val="tx2">
                    <a:lumMod val="75000"/>
                  </a:schemeClr>
                </a:solidFill>
              </a:rPr>
              <a:t>25%</a:t>
            </a: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l-PL" sz="10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pl-PL" sz="1700" b="1" kern="0" dirty="0">
                <a:solidFill>
                  <a:schemeClr val="tx2">
                    <a:lumMod val="75000"/>
                  </a:schemeClr>
                </a:solidFill>
              </a:rPr>
              <a:t> 30%</a:t>
            </a: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 środków całkowitej alokacji </a:t>
            </a:r>
            <a:r>
              <a:rPr lang="pl-PL" sz="1700" b="1" kern="0" dirty="0">
                <a:solidFill>
                  <a:schemeClr val="tx2">
                    <a:lumMod val="75000"/>
                  </a:schemeClr>
                </a:solidFill>
              </a:rPr>
              <a:t>EFRROW</a:t>
            </a: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 przeznaczyć należy na realizację celów środowiskowych i klimatycznych (poprzez realizację interwencji w ramach Art.6, ust.1, lit. d, e, f –  </a:t>
            </a:r>
            <a:r>
              <a:rPr lang="pl-PL" sz="1700" kern="0" dirty="0">
                <a:solidFill>
                  <a:srgbClr val="FF0000"/>
                </a:solidFill>
              </a:rPr>
              <a:t>Wypracowano zmianę przepisów zakładająca, że ONW będzie wliczane do realizacji ww. celów</a:t>
            </a: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);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pl-PL" sz="10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pl-PL" sz="1700" b="1" kern="0" dirty="0">
                <a:solidFill>
                  <a:schemeClr val="tx2">
                    <a:lumMod val="75000"/>
                  </a:schemeClr>
                </a:solidFill>
              </a:rPr>
              <a:t> 40%</a:t>
            </a: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 całkowitej puli środków finansowych </a:t>
            </a:r>
            <a:r>
              <a:rPr lang="pl-PL" sz="1700" b="1" kern="0" dirty="0">
                <a:solidFill>
                  <a:schemeClr val="tx2">
                    <a:lumMod val="75000"/>
                  </a:schemeClr>
                </a:solidFill>
              </a:rPr>
              <a:t>WPR</a:t>
            </a: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 należy przeznaczyć na realizację celów klimatycznych;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l-PL" sz="10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700" u="sng" kern="0" dirty="0">
                <a:solidFill>
                  <a:schemeClr val="tx2">
                    <a:lumMod val="75000"/>
                  </a:schemeClr>
                </a:solidFill>
              </a:rPr>
              <a:t> co najmniej </a:t>
            </a:r>
            <a:r>
              <a:rPr lang="pl-PL" sz="1700" b="1" u="sng" kern="0" dirty="0">
                <a:solidFill>
                  <a:schemeClr val="tx2">
                    <a:lumMod val="75000"/>
                  </a:schemeClr>
                </a:solidFill>
              </a:rPr>
              <a:t>5%</a:t>
            </a:r>
            <a:r>
              <a:rPr lang="pl-PL" sz="1700" u="sng" kern="0" dirty="0">
                <a:solidFill>
                  <a:schemeClr val="tx2">
                    <a:lumMod val="75000"/>
                  </a:schemeClr>
                </a:solidFill>
              </a:rPr>
              <a:t> budżetu II filara przeznaczone na realizację </a:t>
            </a:r>
            <a:r>
              <a:rPr lang="pl-PL" sz="1700" b="1" u="sng" kern="0" dirty="0">
                <a:solidFill>
                  <a:schemeClr val="tx2">
                    <a:lumMod val="75000"/>
                  </a:schemeClr>
                </a:solidFill>
              </a:rPr>
              <a:t>LEADER/RLKS;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l-PL" sz="1700" b="1" u="sng" kern="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700" dirty="0">
                <a:solidFill>
                  <a:schemeClr val="tx2">
                    <a:lumMod val="75000"/>
                  </a:schemeClr>
                </a:solidFill>
              </a:rPr>
              <a:t>W przypadku gdy realizacja LSR obejmuje wsparcie z więcej niż jednego funduszu, odpowiednie instytucje zarządzające mogą wybrać jeden z danych funduszy jako fundusz wiodący. (</a:t>
            </a:r>
            <a:r>
              <a:rPr lang="pl-PL" sz="1700" i="1" dirty="0">
                <a:solidFill>
                  <a:schemeClr val="tx2">
                    <a:lumMod val="75000"/>
                  </a:schemeClr>
                </a:solidFill>
              </a:rPr>
              <a:t>Można również określić rodzaj środków i operacji, które mają być finansowane przez każdy z funduszy.)</a:t>
            </a:r>
            <a:endParaRPr lang="pl-PL" sz="1700" b="1" u="sng" kern="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l-PL" sz="10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 maksymalnie </a:t>
            </a:r>
            <a:r>
              <a:rPr lang="pl-PL" sz="1700" b="1" kern="0" dirty="0">
                <a:solidFill>
                  <a:schemeClr val="tx2">
                    <a:lumMod val="75000"/>
                  </a:schemeClr>
                </a:solidFill>
              </a:rPr>
              <a:t>4%</a:t>
            </a: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 całkowitego budżetu II filara przeznaczone na </a:t>
            </a:r>
            <a:r>
              <a:rPr lang="pl-PL" sz="1700" b="1" kern="0" dirty="0">
                <a:solidFill>
                  <a:schemeClr val="tx2">
                    <a:lumMod val="75000"/>
                  </a:schemeClr>
                </a:solidFill>
              </a:rPr>
              <a:t>pomoc techniczną                                     </a:t>
            </a: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(dla całego Planu Strategicznego);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l-PL" sz="10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 ok. </a:t>
            </a:r>
            <a:r>
              <a:rPr lang="pl-PL" sz="1700" b="1" kern="0" dirty="0">
                <a:solidFill>
                  <a:schemeClr val="tx2">
                    <a:lumMod val="75000"/>
                  </a:schemeClr>
                </a:solidFill>
              </a:rPr>
              <a:t>430 mln euro</a:t>
            </a: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 przeznaczone w budżecie WPR na  realizację celu „</a:t>
            </a:r>
            <a:r>
              <a:rPr lang="pl-PL" sz="1700" b="1" i="1" kern="0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pl-PL" altLang="pl-PL" sz="1700" b="1" i="1" kern="0" dirty="0">
                <a:solidFill>
                  <a:schemeClr val="tx2">
                    <a:lumMod val="75000"/>
                  </a:schemeClr>
                </a:solidFill>
              </a:rPr>
              <a:t>rzyciąganie młodych rolników i ułatwianie rozwoju działalności gospodarczej na obszarach wiejskich</a:t>
            </a:r>
            <a:r>
              <a:rPr lang="pl-PL" altLang="pl-PL" sz="1700" kern="0" dirty="0">
                <a:solidFill>
                  <a:schemeClr val="tx2">
                    <a:lumMod val="75000"/>
                  </a:schemeClr>
                </a:solidFill>
              </a:rPr>
              <a:t>” – uzupełniające wsparcie do dochodu/rozpoczynanie działalności przez młodych rolników;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l-PL" altLang="pl-PL" sz="10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700" b="1" kern="0" dirty="0">
                <a:solidFill>
                  <a:schemeClr val="tx2">
                    <a:lumMod val="75000"/>
                  </a:schemeClr>
                </a:solidFill>
              </a:rPr>
              <a:t> 40% </a:t>
            </a: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środków przeznaczonych na realizacje płatności z tytułu ograniczeń naturalnych i innych ograniczeń specyficznych dla obszaru (ONW) jest wliczanych do realizacji celów związanych ze zmianą klimatu;</a:t>
            </a:r>
          </a:p>
          <a:p>
            <a:pPr marL="0" lv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l-PL" sz="1700" kern="0" dirty="0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just" defTabSz="755650" eaLnBrk="1" fontAlgn="auto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  <a:defRPr/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- zasada finansowa </a:t>
            </a:r>
            <a:r>
              <a:rPr lang="pl-PL" sz="1800" b="1" dirty="0">
                <a:solidFill>
                  <a:schemeClr val="tx2">
                    <a:lumMod val="75000"/>
                  </a:schemeClr>
                </a:solidFill>
              </a:rPr>
              <a:t>n+2</a:t>
            </a:r>
            <a:r>
              <a:rPr lang="pl-PL" sz="1700" kern="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200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765298"/>
          </a:xfrm>
        </p:spPr>
        <p:txBody>
          <a:bodyPr>
            <a:normAutofit/>
          </a:bodyPr>
          <a:lstStyle/>
          <a:p>
            <a:r>
              <a:rPr lang="pl-PL" sz="3200" dirty="0"/>
              <a:t>Nowe zasady (2)</a:t>
            </a:r>
          </a:p>
        </p:txBody>
      </p:sp>
      <p:sp>
        <p:nvSpPr>
          <p:cNvPr id="3" name="Prostokąt 2"/>
          <p:cNvSpPr/>
          <p:nvPr/>
        </p:nvSpPr>
        <p:spPr>
          <a:xfrm>
            <a:off x="1043608" y="980728"/>
            <a:ext cx="7750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Zróżnicowanie wkładu EFRROW w zależności od kategorii regionu</a:t>
            </a:r>
          </a:p>
        </p:txBody>
      </p:sp>
      <p:sp>
        <p:nvSpPr>
          <p:cNvPr id="4" name="Prostokąt 3"/>
          <p:cNvSpPr/>
          <p:nvPr/>
        </p:nvSpPr>
        <p:spPr>
          <a:xfrm>
            <a:off x="1214414" y="1844824"/>
            <a:ext cx="77500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 70% kwalifikowalnych wydatków publicznych w regionach najbardziej oddalonych oraz na mniejszych wyspach Morza Egejskiego;</a:t>
            </a:r>
          </a:p>
          <a:p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 70% kwalifikowalnych wydatków publicznych w regionach słabiej rozwiniętych;</a:t>
            </a:r>
          </a:p>
          <a:p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 65% w regionach z ograniczeniami naturalnymi i innymi ograniczeniami specyficznymi dla obszaru;</a:t>
            </a:r>
          </a:p>
          <a:p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 43% kwalifikowalnych wydatków publicznych w pozostałych regionach.</a:t>
            </a:r>
          </a:p>
          <a:p>
            <a:endParaRPr lang="pl-PL" sz="1600" b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r>
              <a:rPr lang="pl-PL" sz="1600" b="0" dirty="0">
                <a:solidFill>
                  <a:srgbClr val="FF0000"/>
                </a:solidFill>
                <a:latin typeface="+mn-lt"/>
              </a:rPr>
              <a:t>Polska postuluje dodanie kategorii regionów przejściowych z 70% stawka wsparcia.</a:t>
            </a:r>
          </a:p>
          <a:p>
            <a:pPr marL="0" indent="0">
              <a:buNone/>
            </a:pPr>
            <a:endParaRPr lang="pl-PL" sz="1600" b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pl-PL" sz="1600" b="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Propozycja KE nie zakłada wprowadzenia kategorii regionów przejściowych.</a:t>
            </a:r>
          </a:p>
          <a:p>
            <a:pPr marL="0" indent="0">
              <a:buNone/>
            </a:pPr>
            <a:endParaRPr lang="pl-PL" sz="1600" b="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Katalog odstępstw:</a:t>
            </a:r>
          </a:p>
          <a:p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 80% w przypadku wydatków z art. 65 (zobowiązania środowiskowe i klimatyczne),                   art. 67 (niekorzystne warunki specyficzne) oraz w zakresie inwestycji nieprodukcyjnych art. 68;</a:t>
            </a:r>
          </a:p>
          <a:p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 80 % w przypadku wydatków związanych ze wsparciem EPI i LEADER/RLKS;</a:t>
            </a:r>
          </a:p>
          <a:p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Do 100% operacji dofinansowywanych ze środków przeniesionych do EFRROW na podstawie  art. 15 (degresywność) i art. 90 (elastyczność).</a:t>
            </a:r>
          </a:p>
        </p:txBody>
      </p:sp>
    </p:spTree>
    <p:extLst>
      <p:ext uri="{BB962C8B-B14F-4D97-AF65-F5344CB8AC3E}">
        <p14:creationId xmlns:p14="http://schemas.microsoft.com/office/powerpoint/2010/main" val="133072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88640"/>
            <a:ext cx="7858180" cy="936104"/>
          </a:xfrm>
        </p:spPr>
        <p:txBody>
          <a:bodyPr>
            <a:normAutofit fontScale="90000"/>
          </a:bodyPr>
          <a:lstStyle/>
          <a:p>
            <a:br>
              <a:rPr lang="pl-PL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pl-PL" sz="3100" dirty="0">
                <a:solidFill>
                  <a:srgbClr val="FF0000"/>
                </a:solidFill>
                <a:cs typeface="Arial" panose="020B0604020202020204" pitchFamily="34" charset="0"/>
              </a:rPr>
              <a:t>Interwencje w zakresie ROW II Filar WPR - Art. 64</a:t>
            </a:r>
            <a:br>
              <a:rPr lang="pl-PL" dirty="0">
                <a:solidFill>
                  <a:srgbClr val="004393"/>
                </a:solidFill>
              </a:rPr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214414" y="1268760"/>
            <a:ext cx="7750074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413" lvl="1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sz="1400" i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Inwestycje</a:t>
            </a:r>
            <a:r>
              <a:rPr lang="pl-PL" sz="1400" b="0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– szeroki katalog beneficjentów oraz interwencji obejmujący inwestycje w gospodarstwach rolnych, przetwórstwo </a:t>
            </a:r>
            <a:r>
              <a:rPr lang="pl-PL" sz="1400" b="0" kern="0" dirty="0">
                <a:solidFill>
                  <a:srgbClr val="FF0000"/>
                </a:solidFill>
                <a:latin typeface="Calibri"/>
              </a:rPr>
              <a:t>( małe , lokalne) </a:t>
            </a:r>
            <a:r>
              <a:rPr lang="pl-PL" sz="1400" b="0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, inwestycje w infrastrukturę;</a:t>
            </a:r>
          </a:p>
          <a:p>
            <a:pPr marL="379413" lvl="1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sz="1400" i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Rozpoczynanie działalności </a:t>
            </a:r>
            <a:r>
              <a:rPr lang="pl-PL" sz="1400" b="0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(</a:t>
            </a:r>
            <a:r>
              <a:rPr lang="en-US" sz="1400" b="0" i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Installation / Business start up</a:t>
            </a:r>
            <a:r>
              <a:rPr lang="pl-PL" sz="1400" b="0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) – premie dla młodych rolników oraz osób rozpoczynających działalność gospodarczą w rolnictwie i na obszarach wiejskich;</a:t>
            </a:r>
          </a:p>
          <a:p>
            <a:pPr marL="379413" lvl="1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sz="1400" i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Współpraca</a:t>
            </a:r>
            <a:r>
              <a:rPr lang="pl-PL" sz="1400" b="0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– wsparcie dla szerokiego wachlarza form współpracy (warunek: co najmniej dwa podmioty współpracujące), w tym promocja uczestnictwa w systemach jakości, grupy producentów, Leader, grupy EPI. Wsparcie na funkcjonowanie i inwestycje związane z prowadzoną współpracą;</a:t>
            </a:r>
          </a:p>
          <a:p>
            <a:pPr marL="379413" lvl="1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sz="1400" i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Wymiana wiedzy i informacji</a:t>
            </a:r>
            <a:r>
              <a:rPr lang="pl-PL" sz="1400" b="0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– interwencje  z zakresu szkoleń, wymiany wiedzy pomiędzy rolnikami                  i innymi podmiotami sektora rolno – spożywczego, wsparcie doradztwa rolniczego;</a:t>
            </a:r>
          </a:p>
          <a:p>
            <a:pPr marL="379413" lvl="1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sz="1400" i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Zarządzanie ryzykiem</a:t>
            </a:r>
            <a:r>
              <a:rPr lang="pl-PL" sz="1400" b="0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– interwencje z zakresu systemowych rozwiązań ubezpieczeń w rolnictwie </a:t>
            </a:r>
            <a:r>
              <a:rPr lang="pl-PL" sz="1400" b="0" kern="0" dirty="0">
                <a:solidFill>
                  <a:srgbClr val="FF0000"/>
                </a:solidFill>
                <a:latin typeface="Calibri"/>
              </a:rPr>
              <a:t>( W dyskusjach na Radzie przedstawiono propozycję zmiany treści przepisu umożliwiającą dobrowolne wdrażanie tego instrumentu wsparcia)</a:t>
            </a:r>
            <a:r>
              <a:rPr lang="pl-PL" sz="1400" b="0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;</a:t>
            </a:r>
          </a:p>
          <a:p>
            <a:pPr marL="379413" lvl="1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sz="1400" i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Niekorzystne warunki specyficzne dla obszaru </a:t>
            </a:r>
            <a:r>
              <a:rPr lang="pl-PL" sz="1400" b="0" i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– płatności dla rolników, posiadaczy lasów i innych zarządców gruntów w odniesieniu do obszarów cechujących się niekorzystnymi warunkami;</a:t>
            </a:r>
          </a:p>
          <a:p>
            <a:pPr marL="379413" lvl="1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sz="1400" i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Ograniczenia naturalne lub inne specyficzne dla obszaru</a:t>
            </a:r>
            <a:r>
              <a:rPr lang="pl-PL" sz="1400" b="0" i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- płatności dla osób faktycznie prowadzących działalność rolniczą na obszarach z ograniczeniami;</a:t>
            </a:r>
          </a:p>
          <a:p>
            <a:pPr marL="379413" lvl="1" indent="-285750" algn="just" fontAlgn="auto">
              <a:spcBef>
                <a:spcPts val="0"/>
              </a:spcBef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pl-PL" sz="1400" i="1" kern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Zobowiązania rolno - środowiskowo - klimatyczne.</a:t>
            </a:r>
            <a:endParaRPr lang="en-US" sz="1400" b="0" i="1" kern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88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20" y="260648"/>
            <a:ext cx="7858180" cy="1296144"/>
          </a:xfrm>
        </p:spPr>
        <p:txBody>
          <a:bodyPr>
            <a:normAutofit fontScale="90000"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br>
              <a:rPr lang="pl-PL" sz="2400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pl-PL" dirty="0">
                <a:solidFill>
                  <a:srgbClr val="FF0000"/>
                </a:solidFill>
                <a:ea typeface="+mn-ea"/>
                <a:cs typeface="+mn-cs"/>
              </a:rPr>
              <a:t>Inwestycje Art. 68 - zakres</a:t>
            </a:r>
            <a:br>
              <a:rPr lang="pl-PL" sz="2400" dirty="0">
                <a:solidFill>
                  <a:srgbClr val="004393"/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285820" y="1556792"/>
            <a:ext cx="77506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fontAlgn="auto">
              <a:spcBef>
                <a:spcPts val="0"/>
              </a:spcBef>
              <a:spcAft>
                <a:spcPts val="0"/>
              </a:spcAft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Kategorie kosztów </a:t>
            </a:r>
            <a:r>
              <a:rPr lang="pl-PL" sz="1600" u="sng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niekwalifikowalnych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:</a:t>
            </a:r>
          </a:p>
          <a:p>
            <a:pPr marL="180975" lvl="0" fontAlgn="auto">
              <a:spcBef>
                <a:spcPts val="0"/>
              </a:spcBef>
              <a:spcAft>
                <a:spcPts val="0"/>
              </a:spcAft>
            </a:pPr>
            <a:endParaRPr lang="pl-PL" sz="160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   - Zakup praw do produkcji rolnej*;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   - Zakup uprawnień do płatności*;</a:t>
            </a:r>
          </a:p>
          <a:p>
            <a:pPr marL="266700" lvl="0" indent="-85725" fontAlgn="auto">
              <a:spcBef>
                <a:spcPts val="0"/>
              </a:spcBef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- Zakup gruntów rolnych z wyłączeniem gruntów na potrzeby ochrony środowiska lub zakup gruntów przez młodych rolników z zastosowaniem instrumentów finansowych**;</a:t>
            </a:r>
          </a:p>
          <a:p>
            <a:pPr marL="266700" lvl="0" indent="-85725" fontAlgn="auto">
              <a:spcBef>
                <a:spcPts val="0"/>
              </a:spcBef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- Zakup zwierząt, roślin jednorocznych i sadzenie tych roślin, w celach innych niż przywrócenie potencjału gospodarstwa rolnego lub leśnego zniszczonego w następstwie klęsk żywiołowych i katastrof;</a:t>
            </a:r>
          </a:p>
          <a:p>
            <a:pPr marL="266700" lvl="0" indent="-85725" fontAlgn="auto">
              <a:spcBef>
                <a:spcPts val="0"/>
              </a:spcBef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- Odsetki od zadłużenia, z wyjątkiem dotacji udzielonych w formie dotacji na spłatę odsetek lub dotacji na opłaty gwarancyjne;</a:t>
            </a:r>
          </a:p>
          <a:p>
            <a:pPr marL="180975" lvl="0" fontAlgn="auto">
              <a:spcBef>
                <a:spcPts val="0"/>
              </a:spcBef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- Inwestycje w nawadnianie niezgodne z dyrektywą 2000/60/WE;</a:t>
            </a:r>
          </a:p>
          <a:p>
            <a:pPr marL="180975" lvl="0" fontAlgn="auto">
              <a:spcBef>
                <a:spcPts val="0"/>
              </a:spcBef>
              <a:spcAft>
                <a:spcPts val="0"/>
              </a:spcAft>
            </a:pPr>
            <a:r>
              <a:rPr lang="pl-PL" sz="1600" b="0" u="sng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- Inwestycje w duże projekty infrastrukturalne niebędące częścią lokalnej strategii rozwoju (LEADER/RLKS)***;</a:t>
            </a:r>
          </a:p>
          <a:p>
            <a:pPr marL="180975" lvl="0" fontAlgn="auto">
              <a:spcBef>
                <a:spcPts val="0"/>
              </a:spcBef>
              <a:spcAft>
                <a:spcPts val="0"/>
              </a:spcAft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- Inwestycje w zalesianie, które nie są spójne z celami w zakresie klimatu i środowiska określonymi w ogólnoeuropejskich wytycznych dotyczących zalesiania i ponownego zalesiania.</a:t>
            </a:r>
            <a:endParaRPr lang="pl-PL" sz="1600" b="0" dirty="0">
              <a:solidFill>
                <a:srgbClr val="FF0000"/>
              </a:solidFill>
              <a:latin typeface="Calibri"/>
            </a:endParaRPr>
          </a:p>
          <a:p>
            <a:pPr marL="266700" lvl="0" indent="-85725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>
                <a:solidFill>
                  <a:srgbClr val="FF0000"/>
                </a:solidFill>
                <a:latin typeface="Calibri"/>
              </a:rPr>
              <a:t>*</a:t>
            </a:r>
            <a:r>
              <a:rPr lang="pl-PL" sz="1600" b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pl-PL" sz="1200" b="0" i="1" dirty="0">
                <a:solidFill>
                  <a:srgbClr val="FF0000"/>
                </a:solidFill>
                <a:latin typeface="Calibri"/>
              </a:rPr>
              <a:t>Propozycja wykreślenia tego przepisu.</a:t>
            </a:r>
          </a:p>
          <a:p>
            <a:pPr marL="266700" lvl="0" indent="-85725" fontAlgn="auto">
              <a:spcBef>
                <a:spcPts val="0"/>
              </a:spcBef>
              <a:spcAft>
                <a:spcPts val="0"/>
              </a:spcAft>
            </a:pPr>
            <a:r>
              <a:rPr lang="pl-PL" sz="12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** </a:t>
            </a:r>
            <a:r>
              <a:rPr lang="pl-PL" sz="1200" b="0" dirty="0">
                <a:solidFill>
                  <a:srgbClr val="FF0000"/>
                </a:solidFill>
                <a:latin typeface="Calibri"/>
              </a:rPr>
              <a:t>Propozycja zmiany treści przepisu umożliwiająca wszystkim rolnikom zakup ziemi w przypadku gdy koszty transakcji przekraczają 10% całkowitych kosztów realizowanej inwestycji, a w przypadku zastosowania instrumentów finansowych możliwość przeznaczania całej kwoty wsparcia na zakup ziemi. </a:t>
            </a:r>
          </a:p>
          <a:p>
            <a:pPr marL="266700" lvl="0" indent="-85725" fontAlgn="auto">
              <a:spcBef>
                <a:spcPts val="0"/>
              </a:spcBef>
              <a:spcAft>
                <a:spcPts val="0"/>
              </a:spcAft>
            </a:pPr>
            <a:r>
              <a:rPr lang="pl-PL" sz="1200" b="0" u="sng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*** </a:t>
            </a:r>
            <a:r>
              <a:rPr lang="pl-PL" sz="1200" b="0" u="sng" dirty="0">
                <a:solidFill>
                  <a:srgbClr val="FF0000"/>
                </a:solidFill>
                <a:latin typeface="Calibri"/>
              </a:rPr>
              <a:t>Propozycja zmiany przepisu aby nie wiązać </a:t>
            </a:r>
            <a:r>
              <a:rPr lang="pl-PL" sz="1200" b="0" u="sng" dirty="0" err="1">
                <a:solidFill>
                  <a:srgbClr val="FF0000"/>
                </a:solidFill>
                <a:latin typeface="Calibri"/>
              </a:rPr>
              <a:t>duzej</a:t>
            </a:r>
            <a:r>
              <a:rPr lang="pl-PL" sz="1200" b="0" u="sng" dirty="0">
                <a:solidFill>
                  <a:srgbClr val="FF0000"/>
                </a:solidFill>
                <a:latin typeface="Calibri"/>
              </a:rPr>
              <a:t> infrastruktury z LSR</a:t>
            </a:r>
            <a:endParaRPr lang="en-GB" sz="1200" b="0" i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381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7660" y="980728"/>
            <a:ext cx="7858180" cy="504056"/>
          </a:xfrm>
        </p:spPr>
        <p:txBody>
          <a:bodyPr>
            <a:normAutofit fontScale="90000"/>
          </a:bodyPr>
          <a:lstStyle/>
          <a:p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Inwestycje Art. 68 – intensywność pomocy</a:t>
            </a:r>
            <a:br>
              <a:rPr lang="pl-PL" dirty="0">
                <a:solidFill>
                  <a:srgbClr val="004393"/>
                </a:solidFill>
              </a:rPr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348816" y="2204864"/>
            <a:ext cx="75893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Maksymalny poziom pomocy 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75%;</a:t>
            </a: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600" b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Wyjątki, gdzie można podnieść maksymalny poziom pomocy                                 (propozycja PREZ AT do 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100%</a:t>
            </a: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):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l-PL" sz="1600" b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indent="-16192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Zalesianie i inwestycje nieprodukcyjne związane z celami szczegółowymi dotyczącymi środowiska i klimatu;</a:t>
            </a:r>
          </a:p>
          <a:p>
            <a:pPr lvl="0" indent="-16192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l-PL" sz="1600" b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indent="-16192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600" b="0" u="sng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Inwestycje w podstawowe usługi na obszarach wiejskich;</a:t>
            </a:r>
          </a:p>
          <a:p>
            <a:pPr lvl="0" indent="-16192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l-PL" sz="1600" b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indent="-161925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600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Inwestycje w przywrócenie potencjału rolnego lub leśnego oraz inwestycje                             w działania zapobiegawcze w lasach i na obszarach wiejskich.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pl-PL" b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pl-PL" sz="1600" b="0" dirty="0">
                <a:solidFill>
                  <a:srgbClr val="FF0000"/>
                </a:solidFill>
                <a:latin typeface="Calibri"/>
              </a:rPr>
              <a:t>Zaproponowano rozszerzenie katalogu wyjątków  o następujące kategorie: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600" b="0" dirty="0">
                <a:solidFill>
                  <a:srgbClr val="FF0000"/>
                </a:solidFill>
                <a:latin typeface="Calibri"/>
              </a:rPr>
              <a:t>Inwestycje nieprodukcyjne wspierane w ramach  strategii lokalnych wdrażanych poprzez RLKS</a:t>
            </a:r>
          </a:p>
          <a:p>
            <a:pPr marL="285750" lvl="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600" b="0" dirty="0">
                <a:solidFill>
                  <a:srgbClr val="FF0000"/>
                </a:solidFill>
                <a:latin typeface="Calibri"/>
              </a:rPr>
              <a:t>Inwestycje w infrastrukturę poza gospodarstwami , scalanie gruntów i infrastrukturę leśną  </a:t>
            </a:r>
          </a:p>
        </p:txBody>
      </p:sp>
    </p:spTree>
    <p:extLst>
      <p:ext uri="{BB962C8B-B14F-4D97-AF65-F5344CB8AC3E}">
        <p14:creationId xmlns:p14="http://schemas.microsoft.com/office/powerpoint/2010/main" val="418696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20" y="404664"/>
            <a:ext cx="7858180" cy="1346224"/>
          </a:xfrm>
        </p:spPr>
        <p:txBody>
          <a:bodyPr>
            <a:normAutofit fontScale="90000"/>
          </a:bodyPr>
          <a:lstStyle/>
          <a:p>
            <a:br>
              <a:rPr lang="pl-PL" sz="3100" dirty="0"/>
            </a:br>
            <a:r>
              <a:rPr lang="pl-PL" sz="2700" dirty="0"/>
              <a:t>Rozpoczęcie działalności przez młodych rolników </a:t>
            </a:r>
            <a:br>
              <a:rPr lang="pl-PL" sz="2700" dirty="0"/>
            </a:br>
            <a:r>
              <a:rPr lang="pl-PL" sz="2700" dirty="0"/>
              <a:t>i zakładanie przedsiębiorstw wiejskich </a:t>
            </a:r>
            <a:br>
              <a:rPr lang="pl-PL" sz="2700" dirty="0"/>
            </a:br>
            <a:r>
              <a:rPr lang="pl-PL" sz="2700" dirty="0"/>
              <a:t>Art. 69 – zakres i forma pomocy</a:t>
            </a:r>
            <a:br>
              <a:rPr lang="pl-PL" dirty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447257" y="2348880"/>
            <a:ext cx="760605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Pomoc może być przyznawana na: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pl-PL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Rozpoczęcie prowadzenia gospodarstwa przez młodych rolników                               (definicja z Art. 4, ust.1, lit. e);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pl-PL" sz="1000" b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Zakładanie przedsiębiorstw wiejskich związanych z rolnictwem i leśnictwem lub dywersyfikacją  dochodów gospodarstw domowych rolników;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pl-PL" sz="1000" b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l-PL" b="0" u="sng" dirty="0">
                <a:solidFill>
                  <a:srgbClr val="FF0000"/>
                </a:solidFill>
                <a:latin typeface="Calibri"/>
              </a:rPr>
              <a:t>Zakładanie przedsiębiorstw prowadzących działalność pozarolniczą na obszarach wiejskich ( Wprowadzono </a:t>
            </a:r>
            <a:r>
              <a:rPr lang="pl-PL" b="0" u="sng" dirty="0" err="1">
                <a:solidFill>
                  <a:srgbClr val="FF0000"/>
                </a:solidFill>
                <a:latin typeface="Calibri"/>
              </a:rPr>
              <a:t>zmiane</a:t>
            </a:r>
            <a:r>
              <a:rPr lang="pl-PL" b="0" u="sng" dirty="0">
                <a:solidFill>
                  <a:srgbClr val="FF0000"/>
                </a:solidFill>
                <a:latin typeface="Calibri"/>
              </a:rPr>
              <a:t> w treści przepisu poprzez zniesienie powiązania z LSR).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pl-PL" b="0" dirty="0">
              <a:solidFill>
                <a:schemeClr val="tx2">
                  <a:lumMod val="75000"/>
                </a:schemeClr>
              </a:solidFill>
              <a:latin typeface="Calibri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pl-PL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Forma pomocy: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pl-PL" b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Płatność ryczałtowa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 do 100 tys. euro.</a:t>
            </a:r>
          </a:p>
        </p:txBody>
      </p:sp>
    </p:spTree>
    <p:extLst>
      <p:ext uri="{BB962C8B-B14F-4D97-AF65-F5344CB8AC3E}">
        <p14:creationId xmlns:p14="http://schemas.microsoft.com/office/powerpoint/2010/main" val="1690848668"/>
      </p:ext>
    </p:extLst>
  </p:cSld>
  <p:clrMapOvr>
    <a:masterClrMapping/>
  </p:clrMapOvr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9701</TotalTime>
  <Words>2054</Words>
  <Application>Microsoft Office PowerPoint</Application>
  <PresentationFormat>Pokaz na ekranie (4:3)</PresentationFormat>
  <Paragraphs>229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Wingdings</vt:lpstr>
      <vt:lpstr>Leader</vt:lpstr>
      <vt:lpstr>XII posiedzenie grupy tematycznej ds. podejścia LEADER  Informacje o pracach dot. okresu programowania 2021-2027   </vt:lpstr>
      <vt:lpstr> Porównanie PROW 2014-2020 i rozwoju obszarów wiejskich w planie strategicznym WPR </vt:lpstr>
      <vt:lpstr>Menu celów szczegółowych</vt:lpstr>
      <vt:lpstr>Nowe zasady (1)</vt:lpstr>
      <vt:lpstr>Nowe zasady (2)</vt:lpstr>
      <vt:lpstr> Interwencje w zakresie ROW II Filar WPR - Art. 64 </vt:lpstr>
      <vt:lpstr> Inwestycje Art. 68 - zakres </vt:lpstr>
      <vt:lpstr> Inwestycje Art. 68 – intensywność pomocy </vt:lpstr>
      <vt:lpstr> Rozpoczęcie działalności przez młodych rolników  i zakładanie przedsiębiorstw wiejskich  Art. 69 – zakres i forma pomocy </vt:lpstr>
      <vt:lpstr> Współpraca Art. 71 – zakres i forma pomocy </vt:lpstr>
      <vt:lpstr>Formy wsparcia Art. 77 </vt:lpstr>
      <vt:lpstr> Przygotowania do przyszłości:   Badanie: „Określenie optymalnego modelu funkcjonowania Lokalnych Grup Działania w nowej perspektywie finansowej oraz ocena jakości i efektywności ich funkcjonowania”</vt:lpstr>
      <vt:lpstr>   Przygotowania do przyszłości:   Badanie: „Określenie optymalnego modelu funkcjonowania Lokalnych Grup Działania w nowej perspektywie finansowej oraz ocena jakości i efektywności ich funkcjonowania” </vt:lpstr>
      <vt:lpstr> Przygotowania do przyszłości:   Badanie: „Określenie optymalnego modelu funkcjonowania Lokalnych Grup Działania w nowej perspektywie finansowej oraz ocena jakości i efektywności ich funkcjonowania”</vt:lpstr>
      <vt:lpstr>  Przygotowania do przyszłości:   Badanie: „Określenie optymalnego modelu funkcjonowania Lokalnych Grup Działania w nowej perspektywie finansowej oraz ocena jakości i efektywności ich funkcjonowania”</vt:lpstr>
      <vt:lpstr>  Przygotowania do przyszłości:   Badanie: „Określenie optymalnego modelu funkcjonowania Lokalnych Grup Działania w nowej perspektywie finansowej oraz ocena jakości i efektywności ich funkcjonowania”</vt:lpstr>
      <vt:lpstr>Pierwsze przymiarki do przyszłości (1)</vt:lpstr>
      <vt:lpstr>Pierwsze przymiarki do przyszłości (2)</vt:lpstr>
      <vt:lpstr>Pierwsze przymiarki do przyszłości (3)</vt:lpstr>
      <vt:lpstr>Pierwsze przymiarki do przyszłości (4)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karolina</cp:lastModifiedBy>
  <cp:revision>944</cp:revision>
  <cp:lastPrinted>2017-09-27T13:12:07Z</cp:lastPrinted>
  <dcterms:created xsi:type="dcterms:W3CDTF">2009-06-02T12:46:28Z</dcterms:created>
  <dcterms:modified xsi:type="dcterms:W3CDTF">2019-06-06T08:39:28Z</dcterms:modified>
</cp:coreProperties>
</file>