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0" r:id="rId3"/>
    <p:sldId id="269" r:id="rId4"/>
    <p:sldId id="267" r:id="rId5"/>
    <p:sldId id="268" r:id="rId6"/>
    <p:sldId id="266" r:id="rId7"/>
    <p:sldId id="261" r:id="rId8"/>
    <p:sldId id="265" r:id="rId9"/>
    <p:sldId id="262" r:id="rId10"/>
    <p:sldId id="263" r:id="rId11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6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847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683061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24355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88051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52CC-F3D9-41D4-BCE4-C208E61A3F3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07075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24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73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56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26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0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70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96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3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5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6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1EC43C9-6B45-4D4B-834B-CEC7561E95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3600" b="1" dirty="0">
                <a:solidFill>
                  <a:schemeClr val="accent5">
                    <a:lumMod val="75000"/>
                  </a:schemeClr>
                </a:solidFill>
              </a:rPr>
              <a:t>Grupa tematyczna ds. innowacji w rolnictwie i na obszarach wiejskich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F067CC08-BF43-4CA1-B94D-233B04C77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8038" y="4394039"/>
            <a:ext cx="5546418" cy="2032519"/>
          </a:xfrm>
        </p:spPr>
        <p:txBody>
          <a:bodyPr>
            <a:normAutofit/>
          </a:bodyPr>
          <a:lstStyle/>
          <a:p>
            <a:pPr algn="l"/>
            <a:r>
              <a:rPr lang="pl-PL" b="1" dirty="0"/>
              <a:t>Zespół Roboczy </a:t>
            </a:r>
            <a:br>
              <a:rPr lang="pl-PL" b="1" dirty="0"/>
            </a:br>
            <a:r>
              <a:rPr lang="pl-PL" b="1" dirty="0"/>
              <a:t>ds. tworzenia i rozwoju krótkich łańcuchów dostaw i rynków rolnych</a:t>
            </a:r>
          </a:p>
          <a:p>
            <a:endParaRPr lang="pl-PL" sz="32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019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5E03237-4F0F-46F6-A13B-61368018B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451" y="616520"/>
            <a:ext cx="8596668" cy="1320800"/>
          </a:xfrm>
        </p:spPr>
        <p:txBody>
          <a:bodyPr/>
          <a:lstStyle/>
          <a:p>
            <a:r>
              <a:rPr lang="pl-PL" dirty="0"/>
              <a:t>Spodziewane efekty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6B27C8F-C7E5-48E4-AFEE-7CDDDBBE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719" y="1617125"/>
            <a:ext cx="8596668" cy="3880773"/>
          </a:xfrm>
        </p:spPr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Powstanie raport zawierający:  </a:t>
            </a:r>
          </a:p>
          <a:p>
            <a:r>
              <a:rPr lang="pl-PL" dirty="0"/>
              <a:t>identyfikację i listę najważniejszych problemów, </a:t>
            </a:r>
          </a:p>
          <a:p>
            <a:r>
              <a:rPr lang="pl-PL" dirty="0"/>
              <a:t>analizę najlepszych dobrych praktyk i rozwiązań,</a:t>
            </a:r>
          </a:p>
          <a:p>
            <a:r>
              <a:rPr lang="pl-PL" dirty="0"/>
              <a:t>inwentaryzację i analizę wyników badań naukowych,</a:t>
            </a:r>
          </a:p>
          <a:p>
            <a:r>
              <a:rPr lang="pl-PL" dirty="0"/>
              <a:t>identyfikację potrzeb, praktyków — rolników i producentów rolnych,</a:t>
            </a:r>
          </a:p>
          <a:p>
            <a:r>
              <a:rPr lang="pl-PL" dirty="0"/>
              <a:t>analizę szans i zagrożeń oraz słabych i mocnych stron,</a:t>
            </a:r>
          </a:p>
          <a:p>
            <a:r>
              <a:rPr lang="pl-PL" dirty="0"/>
              <a:t>opracowanie rekomendacji niezbędnych do rozwoju i wspierania działań dotyczących obszaru tematycznego będącego przedmiotem prac zespołu.</a:t>
            </a:r>
          </a:p>
          <a:p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A3B41170-1F60-4D55-B3E2-D598D69A8F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61" y="377217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78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F323C0-E487-47DE-9F5F-AFE2BC32C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9026" y="609600"/>
            <a:ext cx="6064976" cy="1320800"/>
          </a:xfrm>
        </p:spPr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1D378F9-BD22-4729-B736-A2DB18739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Wspólna Polityka Rolna </a:t>
            </a:r>
            <a:r>
              <a:rPr lang="pl-PL" dirty="0"/>
              <a:t>koncentruje się na trzech głównych celach:</a:t>
            </a:r>
          </a:p>
          <a:p>
            <a:pPr>
              <a:defRPr/>
            </a:pPr>
            <a:r>
              <a:rPr lang="pl-PL" dirty="0"/>
              <a:t>zagwarantowania rentownej produkcji żywności, </a:t>
            </a:r>
          </a:p>
          <a:p>
            <a:pPr>
              <a:defRPr/>
            </a:pPr>
            <a:r>
              <a:rPr lang="pl-PL" dirty="0"/>
              <a:t>zapewnienia zrównoważonego zarządzania zasobami naturalnymi i działaniami w dziedzinie zmiany klimatu</a:t>
            </a:r>
          </a:p>
          <a:p>
            <a:pPr>
              <a:defRPr/>
            </a:pPr>
            <a:r>
              <a:rPr lang="pl-PL" dirty="0"/>
              <a:t>przyczynienia się do zrównoważonego rozwoju terytorialnego.</a:t>
            </a:r>
          </a:p>
          <a:p>
            <a:pPr>
              <a:defRPr/>
            </a:pPr>
            <a:endParaRPr lang="pl-PL" dirty="0"/>
          </a:p>
          <a:p>
            <a:pPr marL="0" indent="0">
              <a:buNone/>
              <a:defRPr/>
            </a:pPr>
            <a:r>
              <a:rPr lang="pl-PL" dirty="0"/>
              <a:t>Aby osiągnąć te cele konieczne jest zapewnienie skutecznego transferu wiedzy, wyników badań i innowacji rolniczych do praktyki</a:t>
            </a:r>
          </a:p>
          <a:p>
            <a:endParaRPr lang="pl-PL" dirty="0"/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8E43CB1D-7B96-4AEB-9328-5BD7E82D5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88" y="373757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9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5B1C7C9-9352-46F4-AEE3-6B76CB518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5527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rgbClr val="002060"/>
                </a:solidFill>
              </a:rPr>
              <a:t>SKŁAD GRUPY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0448F56-9164-464B-9F4A-E5FB4768D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5127"/>
            <a:ext cx="8596668" cy="4766235"/>
          </a:xfrm>
        </p:spPr>
        <p:txBody>
          <a:bodyPr/>
          <a:lstStyle/>
          <a:p>
            <a:r>
              <a:rPr lang="pl-PL" dirty="0"/>
              <a:t>Centrum Doradztwa Rolniczego – 3 osoby</a:t>
            </a:r>
          </a:p>
          <a:p>
            <a:r>
              <a:rPr lang="pl-PL" dirty="0"/>
              <a:t>Wojewódzkie Ośrodki Doradztwa Rolniczego – 6 osób</a:t>
            </a:r>
          </a:p>
          <a:p>
            <a:r>
              <a:rPr lang="pl-PL" dirty="0" err="1"/>
              <a:t>MRiRW</a:t>
            </a:r>
            <a:r>
              <a:rPr lang="pl-PL" dirty="0"/>
              <a:t> Departament Bezpieczeństwa Żywności i Weterynarii, Departament Rozwoju Obszarów Wiejskich – 2 osoby</a:t>
            </a:r>
          </a:p>
          <a:p>
            <a:r>
              <a:rPr lang="pl-PL" dirty="0"/>
              <a:t>Instytut Biotechnologii Przemysłu Rolno-Spożywczego im. Prof. Wacława Dąbrowskiego – 1 osoba</a:t>
            </a:r>
          </a:p>
          <a:p>
            <a:r>
              <a:rPr lang="pl-PL" dirty="0"/>
              <a:t>Fundacja Partnerstwo dla Środowiska  - 1 osoba</a:t>
            </a:r>
          </a:p>
          <a:p>
            <a:r>
              <a:rPr lang="pl-PL" dirty="0"/>
              <a:t>Ogólnopolskie Stowarzyszenie Przetwórców i Producentów Produktów Ekologicznych "Polska Ekologia„  - 1 osoba</a:t>
            </a:r>
          </a:p>
          <a:p>
            <a:r>
              <a:rPr lang="pl-PL" dirty="0"/>
              <a:t>Krajowa Rada Izb Rolniczych  - 1 osoba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808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F551C7C-759C-44E8-B773-33FB997D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Definicja obszaru tematycznego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B30143ED-67FF-4B3E-8AF5-BCB44F159F7C}"/>
              </a:ext>
            </a:extLst>
          </p:cNvPr>
          <p:cNvSpPr/>
          <p:nvPr/>
        </p:nvSpPr>
        <p:spPr>
          <a:xfrm>
            <a:off x="882434" y="1846063"/>
            <a:ext cx="8186468" cy="315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Artykuł 11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1600" dirty="0">
                <a:ea typeface="Calibri" panose="020F0502020204030204" pitchFamily="34" charset="0"/>
                <a:cs typeface="Times New Roman" panose="02020603050405020304" pitchFamily="18" charset="0"/>
              </a:rPr>
              <a:t>1. Wsparcie na rzecz utworzenia krótkich łańcuchów dostaw, o którym mowa w art. 35 ust. 2 lit. d) rozporządzenia (UE) nr 1305/2013, obejmuje wyłącznie łańcuchy dostaw, w które między rolnikiem a konsumentem zaangażowany jest nie więcej niż jeden pośrednik</a:t>
            </a: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pl-PL" sz="1400" dirty="0">
                <a:solidFill>
                  <a:srgbClr val="FFC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ROZPORZĄDZENIE DELEGOWANE KOMISJI (UE) NR 807/2014 z dnia 11 marca 2014 r.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„krótki łańcuch dostaw" oznacza łańcuch dostaw obejmujący ograniczoną liczbę podmiotów gospodarczych, zaangażowanych we współpracę, lokalny rozwój gospodarczy oraz bliskie stosunki geograficzne i społeczne między producentami, przetwórcami i konsumentami.</a:t>
            </a:r>
            <a:endParaRPr lang="pl-PL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xmlns="" id="{A6E51F62-2FA7-494A-BDC2-9D260768C5F1}"/>
              </a:ext>
            </a:extLst>
          </p:cNvPr>
          <p:cNvSpPr/>
          <p:nvPr/>
        </p:nvSpPr>
        <p:spPr>
          <a:xfrm>
            <a:off x="821595" y="5298528"/>
            <a:ext cx="8813320" cy="36933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</a:rPr>
              <a:t>Zgodnie z europejskim rozporządzeniem w sprawie rozwoju obszarów wiejskich (1305/2013) </a:t>
            </a:r>
            <a:endParaRPr lang="pl-PL" dirty="0"/>
          </a:p>
        </p:txBody>
      </p:sp>
      <p:pic>
        <p:nvPicPr>
          <p:cNvPr id="5" name="Picture 2" descr="Znalezione obrazy dla zapytania cdr logo">
            <a:extLst>
              <a:ext uri="{FF2B5EF4-FFF2-40B4-BE49-F238E27FC236}">
                <a16:creationId xmlns:a16="http://schemas.microsoft.com/office/drawing/2014/main" xmlns="" id="{5821FA33-FC07-40DD-B3C2-32811F1F6B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88" y="365991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160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41A839C2-5FF0-4608-A7E4-A542F9B03CA6}"/>
              </a:ext>
            </a:extLst>
          </p:cNvPr>
          <p:cNvSpPr/>
          <p:nvPr/>
        </p:nvSpPr>
        <p:spPr>
          <a:xfrm>
            <a:off x="677863" y="1417680"/>
            <a:ext cx="9250891" cy="402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Łańcuchy zaopatrzenia w krótką dostawę żywności mają potencjał: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poprawy dochodów gospodarstw rolnych,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sz="2400" dirty="0">
                <a:ea typeface="Calibri" panose="020F0502020204030204" pitchFamily="34" charset="0"/>
                <a:cs typeface="Times New Roman" panose="02020603050405020304" pitchFamily="18" charset="0"/>
              </a:rPr>
              <a:t>promowania zrównoważonych systemów rolnych,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>
                <a:ea typeface="Calibri" panose="020F0502020204030204" pitchFamily="34" charset="0"/>
              </a:rPr>
              <a:t>przyczyniają się do lokalnego rozwoju gospodarczego,</a:t>
            </a:r>
          </a:p>
          <a:p>
            <a:endParaRPr lang="pl-PL" sz="2400" dirty="0"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sz="2400" dirty="0"/>
              <a:t>koncentrują się na tworzeniu i wspieraniu wspólnych działań między podmiotami uczestniczącymi w łańcuchu zaopatrzenia w żywność.</a:t>
            </a:r>
            <a:endParaRPr lang="pl-PL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ytuł 1">
            <a:extLst>
              <a:ext uri="{FF2B5EF4-FFF2-40B4-BE49-F238E27FC236}">
                <a16:creationId xmlns:a16="http://schemas.microsoft.com/office/drawing/2014/main" xmlns="" id="{52E5069D-C5A4-45E7-B6B8-E5286023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355" y="609600"/>
            <a:ext cx="7481820" cy="1320800"/>
          </a:xfrm>
        </p:spPr>
        <p:txBody>
          <a:bodyPr/>
          <a:lstStyle/>
          <a:p>
            <a:pPr algn="ctr"/>
            <a:r>
              <a:rPr lang="pl-PL" b="1" dirty="0"/>
              <a:t>Definicja obszaru tematycznego</a:t>
            </a:r>
          </a:p>
        </p:txBody>
      </p:sp>
      <p:pic>
        <p:nvPicPr>
          <p:cNvPr id="5" name="Picture 2" descr="Znalezione obrazy dla zapytania cdr logo">
            <a:extLst>
              <a:ext uri="{FF2B5EF4-FFF2-40B4-BE49-F238E27FC236}">
                <a16:creationId xmlns:a16="http://schemas.microsoft.com/office/drawing/2014/main" xmlns="" id="{66964750-F37B-4E0F-B503-5E1640B83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76" y="303188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74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E76B45E-AD9F-4378-B43E-46507AD58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02" y="333555"/>
            <a:ext cx="8596668" cy="960407"/>
          </a:xfrm>
        </p:spPr>
        <p:txBody>
          <a:bodyPr/>
          <a:lstStyle/>
          <a:p>
            <a:pPr algn="ctr"/>
            <a:r>
              <a:rPr lang="pl-PL" b="1" dirty="0"/>
              <a:t>Zakres działań w obszarze</a:t>
            </a:r>
            <a:endParaRPr lang="pl-PL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xmlns="" id="{AE6FDEE6-0676-47C3-83E8-F4A1B2382BC1}"/>
              </a:ext>
            </a:extLst>
          </p:cNvPr>
          <p:cNvSpPr/>
          <p:nvPr/>
        </p:nvSpPr>
        <p:spPr>
          <a:xfrm>
            <a:off x="848265" y="1195973"/>
            <a:ext cx="8882332" cy="4945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. Rozwój produktu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2. Dostęp do rynków i konsumentów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3.Kanały dystrybucji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4. Infrastruktura i logistyka</a:t>
            </a:r>
          </a:p>
          <a:p>
            <a:pPr marL="266700" indent="-266700"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pl-PL" sz="2400" b="1" dirty="0"/>
              <a:t>Restrukturyzacja łańcuchów żywnościowych w   celu wspierania zrównoważonych i zdrowych metod uprawy, i produkcji żywności</a:t>
            </a:r>
          </a:p>
          <a:p>
            <a:pPr marL="266700" indent="-266700" algn="just">
              <a:lnSpc>
                <a:spcPct val="115000"/>
              </a:lnSpc>
              <a:spcAft>
                <a:spcPts val="1000"/>
              </a:spcAft>
            </a:pPr>
            <a:r>
              <a:rPr lang="pl-PL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6.</a:t>
            </a:r>
            <a:r>
              <a:rPr lang="pl-PL" sz="2400" b="1" dirty="0"/>
              <a:t>Zapewnienie skutecznej promocji i identyfikacji żywności produkowanej w systemach jakości i wprowadzanej do obrotu w łańcuchach „od producenta do konsumenta”.</a:t>
            </a:r>
            <a:endParaRPr lang="pl-PL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0DC83851-6796-4CB1-9E3E-89E8432D05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61" y="179470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685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73DD1B6-933A-4935-8017-DC6737B1D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b="1" dirty="0"/>
              <a:t>Zadania zespołu roboczego wynikające z przyjętych założeń przez Grupę Roboczą KSOW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87E0F05-C299-42D8-9D33-41A3A6E9E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730" y="1834166"/>
            <a:ext cx="8596668" cy="3880773"/>
          </a:xfrm>
        </p:spPr>
        <p:txBody>
          <a:bodyPr>
            <a:normAutofit/>
          </a:bodyPr>
          <a:lstStyle/>
          <a:p>
            <a:r>
              <a:rPr lang="pl-PL" dirty="0"/>
              <a:t>Zidentyfikowanie  i sporządzenie najważniejszych obszarów problemowych i barier regulacyjnych w obszarze tworzenia i rozwoju krótkich łańcuchów dostaw i rynków rolnych</a:t>
            </a:r>
          </a:p>
          <a:p>
            <a:r>
              <a:rPr lang="pl-PL" dirty="0"/>
              <a:t>Identyfikacja potrzeb producentów rolnych w obszarze tematycznym</a:t>
            </a:r>
            <a:r>
              <a:rPr lang="pl-PL" b="1" dirty="0"/>
              <a:t> </a:t>
            </a:r>
            <a:r>
              <a:rPr lang="pl-PL" dirty="0"/>
              <a:t>tworzenia i rozwoju krótkich łańcuchów dostaw i rynków rolnych</a:t>
            </a:r>
          </a:p>
          <a:p>
            <a:r>
              <a:rPr lang="pl-PL" dirty="0"/>
              <a:t>Identyfikacja i analiza najlepszych praktyk i rozwiązań możliwych do zastosowania w obszarze</a:t>
            </a:r>
          </a:p>
          <a:p>
            <a:r>
              <a:rPr lang="pl-PL" dirty="0"/>
              <a:t>Zaproponowanie nowych, efektywniejszych rozwiązań dla rozwoju krótkich łańcuchów dostaw i rynków rolnych</a:t>
            </a:r>
          </a:p>
          <a:p>
            <a:r>
              <a:rPr lang="pl-PL" dirty="0"/>
              <a:t>Wykorzystanie w szerszym zakresie innowacji i wyników badań naukowych oraz potencjału doradztwa rolniczego.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8C1AE0B9-C985-44B8-A990-62BDD7CDF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84" y="52354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48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9D9E80E-53E8-472F-A5D1-B1436ED22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964" y="513366"/>
            <a:ext cx="8596668" cy="1320800"/>
          </a:xfrm>
        </p:spPr>
        <p:txBody>
          <a:bodyPr/>
          <a:lstStyle/>
          <a:p>
            <a:pPr algn="ctr"/>
            <a:r>
              <a:rPr lang="pl-PL" b="1" dirty="0"/>
              <a:t>Najważniejsze obszary działania grupy zadaniowej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6C1F931-EDD9-4A3F-8593-AF2F27030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34166"/>
            <a:ext cx="9136539" cy="3651803"/>
          </a:xfrm>
        </p:spPr>
        <p:txBody>
          <a:bodyPr>
            <a:normAutofit lnSpcReduction="10000"/>
          </a:bodyPr>
          <a:lstStyle/>
          <a:p>
            <a:r>
              <a:rPr lang="pl-PL" dirty="0"/>
              <a:t>1. Zidentyfikować i przeanalizować różne modele łańcucha dostaw żywności istniejące w Polsce i w Europie.</a:t>
            </a:r>
          </a:p>
          <a:p>
            <a:r>
              <a:rPr lang="pl-PL" dirty="0"/>
              <a:t>2. Określenie modeli, które znacznie poprawiają dochody rolników i mają potencjał zwiększenia skali pod względem liczby zaangażowanych producentów i ilości produkowanej żywności.</a:t>
            </a:r>
          </a:p>
          <a:p>
            <a:r>
              <a:rPr lang="pl-PL" dirty="0"/>
              <a:t>3. Identyfikacja głównych potrzeb lub instrumentów wymaganych do wdrożenia tych modeli oraz czynników, które obecnie utrudniają funkcjonowanie producentów rolnych w tym obszarze.</a:t>
            </a:r>
          </a:p>
          <a:p>
            <a:r>
              <a:rPr lang="pl-PL" dirty="0"/>
              <a:t>4. </a:t>
            </a:r>
            <a:r>
              <a:rPr lang="pl-PL" dirty="0">
                <a:solidFill>
                  <a:schemeClr val="tx1"/>
                </a:solidFill>
              </a:rPr>
              <a:t>Zidentyfikować istniejące przykłady sposobów radzenia sobie z tymi czynnikami </a:t>
            </a:r>
            <a:r>
              <a:rPr lang="pl-PL" dirty="0"/>
              <a:t>w Polsce i w Europie </a:t>
            </a:r>
            <a:r>
              <a:rPr lang="pl-PL" dirty="0">
                <a:solidFill>
                  <a:schemeClr val="tx1"/>
                </a:solidFill>
              </a:rPr>
              <a:t>określić rolę transferu wiedzy w ich rozwiązywaniu.</a:t>
            </a:r>
          </a:p>
          <a:p>
            <a:r>
              <a:rPr lang="pl-PL" dirty="0"/>
              <a:t>5. Zbadać innowacyjne rozwiązania, aby zaradzić trudnym czynnikom i zaproponować kierunki przyszłych prac.</a:t>
            </a:r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CEC8D1CB-6874-4A12-A6AE-029DCBA76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32" y="348738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056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06A8352-3631-43C5-9E0D-EAD750EC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7666" y="517048"/>
            <a:ext cx="8596668" cy="1320800"/>
          </a:xfrm>
        </p:spPr>
        <p:txBody>
          <a:bodyPr/>
          <a:lstStyle/>
          <a:p>
            <a:r>
              <a:rPr lang="pl-PL" dirty="0"/>
              <a:t>Zakres i harmonogram pracy zespołu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D3564B9-67B8-4F7C-8FF0-0F00248B5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</a:rPr>
              <a:t>Planujemy zorganizować trzy spotkania w 2019 roku (I odbyło się 10 stycznia),</a:t>
            </a:r>
          </a:p>
          <a:p>
            <a:r>
              <a:rPr lang="pl-PL" dirty="0">
                <a:solidFill>
                  <a:srgbClr val="FF0000"/>
                </a:solidFill>
              </a:rPr>
              <a:t>Dopuszcza się możliwość w razie potrzeby zwiększenia liczby spotkań,</a:t>
            </a:r>
          </a:p>
          <a:p>
            <a:r>
              <a:rPr lang="pl-PL" dirty="0">
                <a:solidFill>
                  <a:srgbClr val="FF0000"/>
                </a:solidFill>
              </a:rPr>
              <a:t>Oczekujemy zaangażowania członków Zespołu w tworzeniu raportu poprzez przygotowanie propozycji rozwiązań w oparciu o doświadczenia ekspertów, </a:t>
            </a:r>
          </a:p>
        </p:txBody>
      </p:sp>
      <p:pic>
        <p:nvPicPr>
          <p:cNvPr id="4" name="Picture 2" descr="Znalezione obrazy dla zapytania cdr logo">
            <a:extLst>
              <a:ext uri="{FF2B5EF4-FFF2-40B4-BE49-F238E27FC236}">
                <a16:creationId xmlns:a16="http://schemas.microsoft.com/office/drawing/2014/main" xmlns="" id="{2B0E61FC-560B-4744-BE5D-96C2AA3F8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59" y="517048"/>
            <a:ext cx="1114492" cy="111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8575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493</TotalTime>
  <Words>662</Words>
  <Application>Microsoft Office PowerPoint</Application>
  <PresentationFormat>Panoramiczny</PresentationFormat>
  <Paragraphs>61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Faseta</vt:lpstr>
      <vt:lpstr>Grupa tematyczna ds. innowacji w rolnictwie i na obszarach wiejskich</vt:lpstr>
      <vt:lpstr>Wprowadzenie</vt:lpstr>
      <vt:lpstr>SKŁAD GRUPY</vt:lpstr>
      <vt:lpstr>Definicja obszaru tematycznego</vt:lpstr>
      <vt:lpstr>Definicja obszaru tematycznego</vt:lpstr>
      <vt:lpstr>Zakres działań w obszarze</vt:lpstr>
      <vt:lpstr>Zadania zespołu roboczego wynikające z przyjętych założeń przez Grupę Roboczą KSOW</vt:lpstr>
      <vt:lpstr>Najważniejsze obszary działania grupy zadaniowej</vt:lpstr>
      <vt:lpstr>Zakres i harmonogram pracy zespołu</vt:lpstr>
      <vt:lpstr>Spodziewane efekty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Rozwój systemu transferu wiedzy         i innowacji w rolnictwie</dc:title>
  <dc:creator>user</dc:creator>
  <cp:lastModifiedBy>Minister</cp:lastModifiedBy>
  <cp:revision>37</cp:revision>
  <cp:lastPrinted>2018-10-18T06:51:42Z</cp:lastPrinted>
  <dcterms:created xsi:type="dcterms:W3CDTF">2018-09-26T20:35:33Z</dcterms:created>
  <dcterms:modified xsi:type="dcterms:W3CDTF">2019-01-23T09:56:42Z</dcterms:modified>
</cp:coreProperties>
</file>