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9" r:id="rId4"/>
    <p:sldId id="278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3065"/>
    <a:srgbClr val="C3D69B"/>
    <a:srgbClr val="85B93A"/>
    <a:srgbClr val="B9D332"/>
    <a:srgbClr val="C7D830"/>
    <a:srgbClr val="D2DE3C"/>
    <a:srgbClr val="F8C21A"/>
    <a:srgbClr val="E293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FECB4D8-DB02-4DC6-A0A2-4F2EBAE1DC90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Styl pośredni 1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Styl pośredni 1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2" autoAdjust="0"/>
    <p:restoredTop sz="94660"/>
  </p:normalViewPr>
  <p:slideViewPr>
    <p:cSldViewPr>
      <p:cViewPr>
        <p:scale>
          <a:sx n="100" d="100"/>
          <a:sy n="100" d="100"/>
        </p:scale>
        <p:origin x="-123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wiatek.FAPA\Desktop\baza\limit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rw\Desktop\baza\limit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rw\Desktop\baza\limity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Limit</c:v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'Konkurs limity'!$Q$4:$Q$11</c:f>
              <c:strCache>
                <c:ptCount val="8"/>
                <c:pt idx="0">
                  <c:v>Działanie 4
31,74%</c:v>
                </c:pt>
                <c:pt idx="1">
                  <c:v>Działanie 5
23,21%</c:v>
                </c:pt>
                <c:pt idx="2">
                  <c:v>Działanie 6
74,60%</c:v>
                </c:pt>
                <c:pt idx="3">
                  <c:v>Działanie 9
18,73%</c:v>
                </c:pt>
                <c:pt idx="4">
                  <c:v>Działanie 10
25,63%</c:v>
                </c:pt>
                <c:pt idx="5">
                  <c:v>Działanie 11
83,21%</c:v>
                </c:pt>
                <c:pt idx="6">
                  <c:v>Działanie 12
68,87%</c:v>
                </c:pt>
                <c:pt idx="7">
                  <c:v>Działanie 13
70,97%</c:v>
                </c:pt>
              </c:strCache>
            </c:strRef>
          </c:cat>
          <c:val>
            <c:numRef>
              <c:f>'Konkurs limity'!$R$4:$R$11</c:f>
              <c:numCache>
                <c:formatCode>#,##0.00</c:formatCode>
                <c:ptCount val="8"/>
                <c:pt idx="0">
                  <c:v>2714082.7</c:v>
                </c:pt>
                <c:pt idx="1">
                  <c:v>777318.16999999993</c:v>
                </c:pt>
                <c:pt idx="2">
                  <c:v>2764987.19</c:v>
                </c:pt>
                <c:pt idx="3">
                  <c:v>2791799.04</c:v>
                </c:pt>
                <c:pt idx="4">
                  <c:v>3223289.6</c:v>
                </c:pt>
                <c:pt idx="5">
                  <c:v>2001189.94</c:v>
                </c:pt>
                <c:pt idx="6">
                  <c:v>1198460.6800000002</c:v>
                </c:pt>
                <c:pt idx="7">
                  <c:v>3320787.85</c:v>
                </c:pt>
              </c:numCache>
            </c:numRef>
          </c:val>
        </c:ser>
        <c:ser>
          <c:idx val="1"/>
          <c:order val="1"/>
          <c:tx>
            <c:v>Wykorzystanie</c:v>
          </c:tx>
          <c:spPr>
            <a:solidFill>
              <a:srgbClr val="873065"/>
            </a:solidFill>
          </c:spPr>
          <c:invertIfNegative val="0"/>
          <c:cat>
            <c:strRef>
              <c:f>'Konkurs limity'!$Q$4:$Q$11</c:f>
              <c:strCache>
                <c:ptCount val="8"/>
                <c:pt idx="0">
                  <c:v>Działanie 4
31,74%</c:v>
                </c:pt>
                <c:pt idx="1">
                  <c:v>Działanie 5
23,21%</c:v>
                </c:pt>
                <c:pt idx="2">
                  <c:v>Działanie 6
74,60%</c:v>
                </c:pt>
                <c:pt idx="3">
                  <c:v>Działanie 9
18,73%</c:v>
                </c:pt>
                <c:pt idx="4">
                  <c:v>Działanie 10
25,63%</c:v>
                </c:pt>
                <c:pt idx="5">
                  <c:v>Działanie 11
83,21%</c:v>
                </c:pt>
                <c:pt idx="6">
                  <c:v>Działanie 12
68,87%</c:v>
                </c:pt>
                <c:pt idx="7">
                  <c:v>Działanie 13
70,97%</c:v>
                </c:pt>
              </c:strCache>
            </c:strRef>
          </c:cat>
          <c:val>
            <c:numRef>
              <c:f>'Konkurs limity'!$T$4:$T$11</c:f>
              <c:numCache>
                <c:formatCode>#,##0.00</c:formatCode>
                <c:ptCount val="8"/>
                <c:pt idx="0">
                  <c:v>861536.35000000009</c:v>
                </c:pt>
                <c:pt idx="1">
                  <c:v>180437.83000000002</c:v>
                </c:pt>
                <c:pt idx="2">
                  <c:v>2062769.9100000004</c:v>
                </c:pt>
                <c:pt idx="3">
                  <c:v>522803.49999999994</c:v>
                </c:pt>
                <c:pt idx="4">
                  <c:v>826197.8899999999</c:v>
                </c:pt>
                <c:pt idx="5">
                  <c:v>1665208.8900000001</c:v>
                </c:pt>
                <c:pt idx="6">
                  <c:v>825335.76</c:v>
                </c:pt>
                <c:pt idx="7">
                  <c:v>2356650.63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483328"/>
        <c:axId val="96690560"/>
      </c:barChart>
      <c:catAx>
        <c:axId val="90483328"/>
        <c:scaling>
          <c:orientation val="minMax"/>
        </c:scaling>
        <c:delete val="0"/>
        <c:axPos val="b"/>
        <c:majorTickMark val="out"/>
        <c:minorTickMark val="none"/>
        <c:tickLblPos val="nextTo"/>
        <c:crossAx val="96690560"/>
        <c:crosses val="autoZero"/>
        <c:auto val="1"/>
        <c:lblAlgn val="ctr"/>
        <c:lblOffset val="100"/>
        <c:noMultiLvlLbl val="0"/>
      </c:catAx>
      <c:valAx>
        <c:axId val="9669056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904833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3D69B"/>
              </a:solidFill>
            </c:spPr>
          </c:dPt>
          <c:dPt>
            <c:idx val="1"/>
            <c:bubble3D val="0"/>
            <c:spPr>
              <a:solidFill>
                <a:srgbClr val="873065"/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18,78%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(Arkusz8!$B$24;Arkusz8!$B$25)</c:f>
              <c:strCache>
                <c:ptCount val="2"/>
                <c:pt idx="0">
                  <c:v>Operacje własne</c:v>
                </c:pt>
                <c:pt idx="1">
                  <c:v>Operacje partnerów </c:v>
                </c:pt>
              </c:strCache>
            </c:strRef>
          </c:cat>
          <c:val>
            <c:numRef>
              <c:f>(Arkusz8!$C$24;Arkusz8!$C$25)</c:f>
              <c:numCache>
                <c:formatCode>General</c:formatCode>
                <c:ptCount val="2"/>
                <c:pt idx="0">
                  <c:v>2155598.7399999993</c:v>
                </c:pt>
                <c:pt idx="1">
                  <c:v>498497.95999999996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3D69B"/>
              </a:solidFill>
            </c:spPr>
          </c:dPt>
          <c:dPt>
            <c:idx val="1"/>
            <c:bubble3D val="0"/>
            <c:spPr>
              <a:solidFill>
                <a:srgbClr val="873065"/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15,32%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Arkusz8!$B$24:$B$25</c:f>
              <c:strCache>
                <c:ptCount val="2"/>
                <c:pt idx="0">
                  <c:v>Operacje własne</c:v>
                </c:pt>
                <c:pt idx="1">
                  <c:v>Operacje partnerów </c:v>
                </c:pt>
              </c:strCache>
            </c:strRef>
          </c:cat>
          <c:val>
            <c:numRef>
              <c:f>Arkusz8!$D$24:$D$25</c:f>
              <c:numCache>
                <c:formatCode>General</c:formatCode>
                <c:ptCount val="2"/>
                <c:pt idx="0">
                  <c:v>2438590.4499999997</c:v>
                </c:pt>
                <c:pt idx="1">
                  <c:v>441240.17000000004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Arkusz1!$M$4:$M$15</c:f>
              <c:strCache>
                <c:ptCount val="12"/>
                <c:pt idx="0">
                  <c:v>Działanie 1</c:v>
                </c:pt>
                <c:pt idx="1">
                  <c:v>Działanie 2</c:v>
                </c:pt>
                <c:pt idx="2">
                  <c:v>Działanie 3</c:v>
                </c:pt>
                <c:pt idx="3">
                  <c:v>Działanie 4</c:v>
                </c:pt>
                <c:pt idx="4">
                  <c:v>Działanie 5</c:v>
                </c:pt>
                <c:pt idx="5">
                  <c:v>Działanie 6</c:v>
                </c:pt>
                <c:pt idx="6">
                  <c:v>Działanie 7</c:v>
                </c:pt>
                <c:pt idx="7">
                  <c:v>Działanie 9</c:v>
                </c:pt>
                <c:pt idx="8">
                  <c:v>Działanie 10</c:v>
                </c:pt>
                <c:pt idx="9">
                  <c:v>Działanie 11</c:v>
                </c:pt>
                <c:pt idx="10">
                  <c:v>Działanie 12</c:v>
                </c:pt>
                <c:pt idx="11">
                  <c:v>Działanie 13</c:v>
                </c:pt>
              </c:strCache>
            </c:strRef>
          </c:cat>
          <c:val>
            <c:numRef>
              <c:f>Arkusz1!$O$4:$O$15</c:f>
              <c:numCache>
                <c:formatCode>#,##0.00</c:formatCode>
                <c:ptCount val="12"/>
                <c:pt idx="0" formatCode="0.00">
                  <c:v>0</c:v>
                </c:pt>
                <c:pt idx="1">
                  <c:v>709421.24000000011</c:v>
                </c:pt>
                <c:pt idx="2">
                  <c:v>180000</c:v>
                </c:pt>
                <c:pt idx="3">
                  <c:v>622600</c:v>
                </c:pt>
                <c:pt idx="4">
                  <c:v>567399.11</c:v>
                </c:pt>
                <c:pt idx="5">
                  <c:v>655145.80000000005</c:v>
                </c:pt>
                <c:pt idx="6">
                  <c:v>0</c:v>
                </c:pt>
                <c:pt idx="7">
                  <c:v>599357.4</c:v>
                </c:pt>
                <c:pt idx="8">
                  <c:v>2302467.37</c:v>
                </c:pt>
                <c:pt idx="9">
                  <c:v>460954</c:v>
                </c:pt>
                <c:pt idx="10">
                  <c:v>580520.92000000004</c:v>
                </c:pt>
                <c:pt idx="11">
                  <c:v>1471424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487104"/>
        <c:axId val="97488896"/>
      </c:barChart>
      <c:catAx>
        <c:axId val="97487104"/>
        <c:scaling>
          <c:orientation val="maxMin"/>
        </c:scaling>
        <c:delete val="0"/>
        <c:axPos val="l"/>
        <c:majorTickMark val="out"/>
        <c:minorTickMark val="none"/>
        <c:tickLblPos val="nextTo"/>
        <c:crossAx val="97488896"/>
        <c:crosses val="autoZero"/>
        <c:auto val="1"/>
        <c:lblAlgn val="ctr"/>
        <c:lblOffset val="100"/>
        <c:noMultiLvlLbl val="0"/>
      </c:catAx>
      <c:valAx>
        <c:axId val="97488896"/>
        <c:scaling>
          <c:orientation val="minMax"/>
          <c:max val="2500000"/>
        </c:scaling>
        <c:delete val="0"/>
        <c:axPos val="t"/>
        <c:majorGridlines/>
        <c:numFmt formatCode="#,##0" sourceLinked="0"/>
        <c:majorTickMark val="out"/>
        <c:minorTickMark val="none"/>
        <c:tickLblPos val="nextTo"/>
        <c:crossAx val="974871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Przed zmianą</c:v>
          </c:tx>
          <c:spPr>
            <a:solidFill>
              <a:srgbClr val="C3D69B"/>
            </a:solidFill>
          </c:spPr>
          <c:invertIfNegative val="0"/>
          <c:cat>
            <c:strRef>
              <c:f>działania!$B$4:$B$15</c:f>
              <c:strCache>
                <c:ptCount val="12"/>
                <c:pt idx="0">
                  <c:v>Działanie 1</c:v>
                </c:pt>
                <c:pt idx="1">
                  <c:v>Działanie 2</c:v>
                </c:pt>
                <c:pt idx="2">
                  <c:v>Działanie 3</c:v>
                </c:pt>
                <c:pt idx="3">
                  <c:v>Działanie 4</c:v>
                </c:pt>
                <c:pt idx="4">
                  <c:v>Działanie 5</c:v>
                </c:pt>
                <c:pt idx="5">
                  <c:v>Działanie 6</c:v>
                </c:pt>
                <c:pt idx="6">
                  <c:v>Działanie 7</c:v>
                </c:pt>
                <c:pt idx="7">
                  <c:v>Działanie 9</c:v>
                </c:pt>
                <c:pt idx="8">
                  <c:v>Działanie 10</c:v>
                </c:pt>
                <c:pt idx="9">
                  <c:v>Działanie 11</c:v>
                </c:pt>
                <c:pt idx="10">
                  <c:v>Działanie 12</c:v>
                </c:pt>
                <c:pt idx="11">
                  <c:v>Działanie 13</c:v>
                </c:pt>
              </c:strCache>
            </c:strRef>
          </c:cat>
          <c:val>
            <c:numRef>
              <c:f>działania!$D$4:$D$15</c:f>
              <c:numCache>
                <c:formatCode>#,##0.00</c:formatCode>
                <c:ptCount val="12"/>
                <c:pt idx="0">
                  <c:v>0</c:v>
                </c:pt>
                <c:pt idx="1">
                  <c:v>5548559.9100000029</c:v>
                </c:pt>
                <c:pt idx="2">
                  <c:v>171000</c:v>
                </c:pt>
                <c:pt idx="3">
                  <c:v>1182545.56</c:v>
                </c:pt>
                <c:pt idx="4">
                  <c:v>2654096.7000000002</c:v>
                </c:pt>
                <c:pt idx="5">
                  <c:v>1413788</c:v>
                </c:pt>
                <c:pt idx="6">
                  <c:v>29946</c:v>
                </c:pt>
                <c:pt idx="7">
                  <c:v>215612.59</c:v>
                </c:pt>
                <c:pt idx="8">
                  <c:v>6619485.8900000006</c:v>
                </c:pt>
                <c:pt idx="9">
                  <c:v>2141090.98</c:v>
                </c:pt>
                <c:pt idx="10">
                  <c:v>1634975.6199999999</c:v>
                </c:pt>
                <c:pt idx="11">
                  <c:v>6802969.9500000002</c:v>
                </c:pt>
              </c:numCache>
            </c:numRef>
          </c:val>
        </c:ser>
        <c:ser>
          <c:idx val="1"/>
          <c:order val="1"/>
          <c:tx>
            <c:v>Po zmianie</c:v>
          </c:tx>
          <c:spPr>
            <a:solidFill>
              <a:srgbClr val="873065"/>
            </a:solidFill>
          </c:spPr>
          <c:invertIfNegative val="0"/>
          <c:cat>
            <c:strRef>
              <c:f>działania!$B$4:$B$15</c:f>
              <c:strCache>
                <c:ptCount val="12"/>
                <c:pt idx="0">
                  <c:v>Działanie 1</c:v>
                </c:pt>
                <c:pt idx="1">
                  <c:v>Działanie 2</c:v>
                </c:pt>
                <c:pt idx="2">
                  <c:v>Działanie 3</c:v>
                </c:pt>
                <c:pt idx="3">
                  <c:v>Działanie 4</c:v>
                </c:pt>
                <c:pt idx="4">
                  <c:v>Działanie 5</c:v>
                </c:pt>
                <c:pt idx="5">
                  <c:v>Działanie 6</c:v>
                </c:pt>
                <c:pt idx="6">
                  <c:v>Działanie 7</c:v>
                </c:pt>
                <c:pt idx="7">
                  <c:v>Działanie 9</c:v>
                </c:pt>
                <c:pt idx="8">
                  <c:v>Działanie 10</c:v>
                </c:pt>
                <c:pt idx="9">
                  <c:v>Działanie 11</c:v>
                </c:pt>
                <c:pt idx="10">
                  <c:v>Działanie 12</c:v>
                </c:pt>
                <c:pt idx="11">
                  <c:v>Działanie 13</c:v>
                </c:pt>
              </c:strCache>
            </c:strRef>
          </c:cat>
          <c:val>
            <c:numRef>
              <c:f>działania!$L$4:$L$15</c:f>
              <c:numCache>
                <c:formatCode>#,##0.00</c:formatCode>
                <c:ptCount val="12"/>
                <c:pt idx="0">
                  <c:v>0</c:v>
                </c:pt>
                <c:pt idx="1">
                  <c:v>5577708.660000002</c:v>
                </c:pt>
                <c:pt idx="2">
                  <c:v>330000</c:v>
                </c:pt>
                <c:pt idx="3">
                  <c:v>2459787.7199999997</c:v>
                </c:pt>
                <c:pt idx="4">
                  <c:v>2879830.6199999996</c:v>
                </c:pt>
                <c:pt idx="5">
                  <c:v>3969901.5799999991</c:v>
                </c:pt>
                <c:pt idx="6">
                  <c:v>29946</c:v>
                </c:pt>
                <c:pt idx="7">
                  <c:v>1327174.9400000002</c:v>
                </c:pt>
                <c:pt idx="8">
                  <c:v>9949862.2311000004</c:v>
                </c:pt>
                <c:pt idx="9">
                  <c:v>3977701.4700000007</c:v>
                </c:pt>
                <c:pt idx="10">
                  <c:v>2724174.88</c:v>
                </c:pt>
                <c:pt idx="11">
                  <c:v>10089557.259999998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429504"/>
        <c:axId val="87431040"/>
      </c:barChart>
      <c:catAx>
        <c:axId val="87429504"/>
        <c:scaling>
          <c:orientation val="minMax"/>
        </c:scaling>
        <c:delete val="0"/>
        <c:axPos val="b"/>
        <c:majorTickMark val="out"/>
        <c:minorTickMark val="none"/>
        <c:tickLblPos val="nextTo"/>
        <c:crossAx val="87431040"/>
        <c:crosses val="autoZero"/>
        <c:auto val="1"/>
        <c:lblAlgn val="ctr"/>
        <c:lblOffset val="100"/>
        <c:noMultiLvlLbl val="0"/>
      </c:catAx>
      <c:valAx>
        <c:axId val="8743104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874295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3D69B"/>
              </a:solidFill>
            </c:spPr>
          </c:dPt>
          <c:dPt>
            <c:idx val="1"/>
            <c:bubble3D val="0"/>
            <c:spPr>
              <a:solidFill>
                <a:srgbClr val="873065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chemeClr val="tx1"/>
                        </a:solidFill>
                      </a:rPr>
                      <a:t>38,52%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0.00%" sourceLinked="0"/>
              <c:spPr>
                <a:noFill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spPr>
              <a:noFill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Arkusz6!$C$43:$C$44</c:f>
              <c:strCache>
                <c:ptCount val="2"/>
                <c:pt idx="0">
                  <c:v>Opeacje własne</c:v>
                </c:pt>
                <c:pt idx="1">
                  <c:v>Operacje partnerów</c:v>
                </c:pt>
              </c:strCache>
            </c:strRef>
          </c:cat>
          <c:val>
            <c:numRef>
              <c:f>Arkusz6!$E$43:$E$44</c:f>
              <c:numCache>
                <c:formatCode>General</c:formatCode>
                <c:ptCount val="2"/>
                <c:pt idx="0">
                  <c:v>5696251.3000000007</c:v>
                </c:pt>
                <c:pt idx="1">
                  <c:v>9091772.0299999993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3D69B"/>
              </a:solidFill>
            </c:spPr>
          </c:dPt>
          <c:dPt>
            <c:idx val="1"/>
            <c:bubble3D val="0"/>
            <c:spPr>
              <a:solidFill>
                <a:srgbClr val="873065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46,27%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Arkusz6!$C$43:$C$44</c:f>
              <c:strCache>
                <c:ptCount val="2"/>
                <c:pt idx="0">
                  <c:v>Opeacje własne</c:v>
                </c:pt>
                <c:pt idx="1">
                  <c:v>Operacje partnerów</c:v>
                </c:pt>
              </c:strCache>
            </c:strRef>
          </c:cat>
          <c:val>
            <c:numRef>
              <c:f>Arkusz6!$G$43:$G$44</c:f>
              <c:numCache>
                <c:formatCode>General</c:formatCode>
                <c:ptCount val="2"/>
                <c:pt idx="0">
                  <c:v>0.46271080391225039</c:v>
                </c:pt>
                <c:pt idx="1">
                  <c:v>0.53728919608774961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3D69B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pl-PL" sz="1400" b="1" dirty="0" smtClean="0">
                        <a:solidFill>
                          <a:schemeClr val="tx1"/>
                        </a:solidFill>
                      </a:rPr>
                      <a:t>100,00%</a:t>
                    </a:r>
                    <a:endParaRPr lang="en-US" sz="1400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0.00%" sourceLinked="0"/>
              <c:spPr>
                <a:noFill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spPr>
              <a:noFill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Arkusz6!$C$43:$C$44</c:f>
              <c:strCache>
                <c:ptCount val="2"/>
                <c:pt idx="0">
                  <c:v>Opeacje własne</c:v>
                </c:pt>
                <c:pt idx="1">
                  <c:v>Operacje partnerów</c:v>
                </c:pt>
              </c:strCache>
            </c:strRef>
          </c:cat>
          <c:val>
            <c:numRef>
              <c:f>Arkusz6!$H$43:$H$44</c:f>
              <c:numCache>
                <c:formatCode>General</c:formatCode>
                <c:ptCount val="2"/>
                <c:pt idx="0">
                  <c:v>6307391.2599999998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3D69B"/>
              </a:solidFill>
            </c:spPr>
          </c:dPt>
          <c:dPt>
            <c:idx val="1"/>
            <c:bubble3D val="0"/>
            <c:spPr>
              <a:solidFill>
                <a:srgbClr val="873065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62,62%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Arkusz6!$C$43:$C$44</c:f>
              <c:strCache>
                <c:ptCount val="2"/>
                <c:pt idx="0">
                  <c:v>Opeacje własne</c:v>
                </c:pt>
                <c:pt idx="1">
                  <c:v>Operacje partnerów</c:v>
                </c:pt>
              </c:strCache>
            </c:strRef>
          </c:cat>
          <c:val>
            <c:numRef>
              <c:f>Arkusz6!$I$43:$I$44</c:f>
              <c:numCache>
                <c:formatCode>General</c:formatCode>
                <c:ptCount val="2"/>
                <c:pt idx="0">
                  <c:v>6004790.1110999994</c:v>
                </c:pt>
                <c:pt idx="1">
                  <c:v>3585204.9999999991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3D69B"/>
              </a:solidFill>
            </c:spPr>
          </c:dPt>
          <c:dPt>
            <c:idx val="1"/>
            <c:bubble3D val="0"/>
            <c:spPr>
              <a:solidFill>
                <a:srgbClr val="873065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/>
                      <a:t>63,74%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36,26%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Arkusz7!$C$24:$C$25</c:f>
              <c:strCache>
                <c:ptCount val="2"/>
                <c:pt idx="0">
                  <c:v>Działanie 2</c:v>
                </c:pt>
                <c:pt idx="1">
                  <c:v>Działanie 5</c:v>
                </c:pt>
              </c:strCache>
            </c:strRef>
          </c:cat>
          <c:val>
            <c:numRef>
              <c:f>Arkusz7!$D$24:$D$25</c:f>
              <c:numCache>
                <c:formatCode>General</c:formatCode>
                <c:ptCount val="2"/>
                <c:pt idx="0">
                  <c:v>4664559.91</c:v>
                </c:pt>
                <c:pt idx="1">
                  <c:v>2654096.6999999993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3D69B"/>
              </a:solidFill>
            </c:spPr>
          </c:dPt>
          <c:dPt>
            <c:idx val="1"/>
            <c:bubble3D val="0"/>
            <c:spPr>
              <a:solidFill>
                <a:srgbClr val="873065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1" dirty="0"/>
                      <a:t>62,25%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chemeClr val="bg1"/>
                        </a:solidFill>
                      </a:rPr>
                      <a:t>37,75%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Arkusz7!$C$24:$C$25</c:f>
              <c:strCache>
                <c:ptCount val="2"/>
                <c:pt idx="0">
                  <c:v>Działanie 2</c:v>
                </c:pt>
                <c:pt idx="1">
                  <c:v>Działanie 5</c:v>
                </c:pt>
              </c:strCache>
            </c:strRef>
          </c:cat>
          <c:val>
            <c:numRef>
              <c:f>Arkusz7!$E$24:$E$25</c:f>
              <c:numCache>
                <c:formatCode>General</c:formatCode>
                <c:ptCount val="2"/>
                <c:pt idx="0">
                  <c:v>4747969.6599999992</c:v>
                </c:pt>
                <c:pt idx="1">
                  <c:v>2879830.6199999992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FD5C-CC60-416B-B8D4-C58451E9DEDB}" type="datetimeFigureOut">
              <a:rPr lang="pl-PL" smtClean="0"/>
              <a:t>2017-06-26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B72A-54A4-447D-8DBB-F0A4E4A89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5436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FD5C-CC60-416B-B8D4-C58451E9DEDB}" type="datetimeFigureOut">
              <a:rPr lang="pl-PL" smtClean="0"/>
              <a:t>2017-06-26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B72A-54A4-447D-8DBB-F0A4E4A89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3856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FD5C-CC60-416B-B8D4-C58451E9DEDB}" type="datetimeFigureOut">
              <a:rPr lang="pl-PL" smtClean="0"/>
              <a:t>2017-06-26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B72A-54A4-447D-8DBB-F0A4E4A89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402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FD5C-CC60-416B-B8D4-C58451E9DEDB}" type="datetimeFigureOut">
              <a:rPr lang="pl-PL" smtClean="0"/>
              <a:t>2017-06-26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B72A-54A4-447D-8DBB-F0A4E4A89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274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FD5C-CC60-416B-B8D4-C58451E9DEDB}" type="datetimeFigureOut">
              <a:rPr lang="pl-PL" smtClean="0"/>
              <a:t>2017-06-26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B72A-54A4-447D-8DBB-F0A4E4A89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039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FD5C-CC60-416B-B8D4-C58451E9DEDB}" type="datetimeFigureOut">
              <a:rPr lang="pl-PL" smtClean="0"/>
              <a:t>2017-06-26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B72A-54A4-447D-8DBB-F0A4E4A89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2681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FD5C-CC60-416B-B8D4-C58451E9DEDB}" type="datetimeFigureOut">
              <a:rPr lang="pl-PL" smtClean="0"/>
              <a:t>2017-06-26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B72A-54A4-447D-8DBB-F0A4E4A89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726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FD5C-CC60-416B-B8D4-C58451E9DEDB}" type="datetimeFigureOut">
              <a:rPr lang="pl-PL" smtClean="0"/>
              <a:t>2017-06-26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B72A-54A4-447D-8DBB-F0A4E4A89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530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FD5C-CC60-416B-B8D4-C58451E9DEDB}" type="datetimeFigureOut">
              <a:rPr lang="pl-PL" smtClean="0"/>
              <a:t>2017-06-26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B72A-54A4-447D-8DBB-F0A4E4A89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666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FD5C-CC60-416B-B8D4-C58451E9DEDB}" type="datetimeFigureOut">
              <a:rPr lang="pl-PL" smtClean="0"/>
              <a:t>2017-06-26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B72A-54A4-447D-8DBB-F0A4E4A89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252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FD5C-CC60-416B-B8D4-C58451E9DEDB}" type="datetimeFigureOut">
              <a:rPr lang="pl-PL" smtClean="0"/>
              <a:t>2017-06-26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B72A-54A4-447D-8DBB-F0A4E4A89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7572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4FD5C-CC60-416B-B8D4-C58451E9DEDB}" type="datetimeFigureOut">
              <a:rPr lang="pl-PL" smtClean="0"/>
              <a:t>2017-06-26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4B72A-54A4-447D-8DBB-F0A4E4A89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750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hart" Target="../charts/chart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hart" Target="../charts/chart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810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800145" y="2339975"/>
            <a:ext cx="4966320" cy="1470025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873065"/>
                </a:solidFill>
              </a:rPr>
              <a:t>Propozycja zmiany dwuletniego Planu operacyjnego KSOW </a:t>
            </a:r>
            <a:br>
              <a:rPr lang="pl-PL" sz="2800" b="1" dirty="0" smtClean="0">
                <a:solidFill>
                  <a:srgbClr val="873065"/>
                </a:solidFill>
              </a:rPr>
            </a:br>
            <a:r>
              <a:rPr lang="pl-PL" sz="2800" b="1" dirty="0" smtClean="0">
                <a:solidFill>
                  <a:srgbClr val="873065"/>
                </a:solidFill>
              </a:rPr>
              <a:t>na lata 2016-2017</a:t>
            </a:r>
            <a:endParaRPr lang="pl-PL" sz="2800" b="1" dirty="0">
              <a:solidFill>
                <a:srgbClr val="873065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47794" y="3717032"/>
            <a:ext cx="5576664" cy="504056"/>
          </a:xfrm>
        </p:spPr>
        <p:txBody>
          <a:bodyPr>
            <a:normAutofit/>
          </a:bodyPr>
          <a:lstStyle/>
          <a:p>
            <a:r>
              <a:rPr lang="pl-PL" sz="2000" dirty="0" smtClean="0">
                <a:solidFill>
                  <a:srgbClr val="873065"/>
                </a:solidFill>
              </a:rPr>
              <a:t>(z wyłączeniem Działania 8 Plan komunikacyjny)</a:t>
            </a:r>
            <a:endParaRPr lang="pl-PL" sz="2000" dirty="0">
              <a:solidFill>
                <a:srgbClr val="873065"/>
              </a:solidFill>
            </a:endParaRPr>
          </a:p>
        </p:txBody>
      </p:sp>
      <p:pic>
        <p:nvPicPr>
          <p:cNvPr id="4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187" y="5121523"/>
            <a:ext cx="17795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123" y="5080248"/>
            <a:ext cx="13255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PROW-2014-2020-logo-kol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439" y="5031035"/>
            <a:ext cx="13239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1"/>
          <p:cNvSpPr>
            <a:spLocks noChangeArrowheads="1"/>
          </p:cNvSpPr>
          <p:nvPr/>
        </p:nvSpPr>
        <p:spPr bwMode="auto">
          <a:xfrm>
            <a:off x="188538" y="5897810"/>
            <a:ext cx="876692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 smtClean="0">
                <a:ea typeface="Times New Roman" pitchFamily="18" charset="0"/>
                <a:cs typeface="Arial" pitchFamily="34" charset="0"/>
              </a:rPr>
              <a:t>Materiał opracowany przez Jednostkę Centralną KSOW</a:t>
            </a:r>
            <a:br>
              <a:rPr lang="pl-PL" altLang="pl-PL" sz="1400" dirty="0" smtClean="0">
                <a:ea typeface="Times New Roman" pitchFamily="18" charset="0"/>
                <a:cs typeface="Arial" pitchFamily="34" charset="0"/>
              </a:rPr>
            </a:br>
            <a:r>
              <a:rPr lang="pl-PL" altLang="pl-PL" sz="1400" dirty="0" smtClean="0">
                <a:ea typeface="Times New Roman" pitchFamily="18" charset="0"/>
                <a:cs typeface="Arial" pitchFamily="34" charset="0"/>
              </a:rPr>
              <a:t>Instytucja Zarządzająca PROW 2014-2020 – Minister Rolnictwa i Rozwoju Wsi</a:t>
            </a:r>
            <a:endParaRPr lang="pl-PL" altLang="pl-PL" sz="1400" dirty="0">
              <a:ea typeface="Times New Roman" pitchFamily="18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 smtClean="0">
                <a:ea typeface="Times New Roman" pitchFamily="18" charset="0"/>
                <a:cs typeface="Arial" pitchFamily="34" charset="0"/>
              </a:rPr>
              <a:t>„Europejski </a:t>
            </a:r>
            <a:r>
              <a:rPr lang="pl-PL" altLang="pl-PL" sz="1400" dirty="0">
                <a:ea typeface="Times New Roman" pitchFamily="18" charset="0"/>
                <a:cs typeface="Arial" pitchFamily="34" charset="0"/>
              </a:rPr>
              <a:t>Fundusz Rolny na rzecz Rozwoju Obszarów Wiejskich: Europa inwestująca w obszary </a:t>
            </a:r>
            <a:r>
              <a:rPr lang="pl-PL" altLang="pl-PL" sz="1400" dirty="0" smtClean="0">
                <a:ea typeface="Times New Roman" pitchFamily="18" charset="0"/>
                <a:cs typeface="Arial" pitchFamily="34" charset="0"/>
              </a:rPr>
              <a:t>wiejskie”.</a:t>
            </a:r>
            <a:br>
              <a:rPr lang="pl-PL" altLang="pl-PL" sz="1400" dirty="0" smtClean="0">
                <a:ea typeface="Times New Roman" pitchFamily="18" charset="0"/>
                <a:cs typeface="Arial" pitchFamily="34" charset="0"/>
              </a:rPr>
            </a:br>
            <a:r>
              <a:rPr lang="pl-PL" altLang="pl-PL" sz="1000" dirty="0" smtClean="0">
                <a:ea typeface="Times New Roman" pitchFamily="18" charset="0"/>
                <a:cs typeface="Arial" pitchFamily="34" charset="0"/>
              </a:rPr>
              <a:t>Materiał współfinansowany ze środków Unii Europejskiej w ramach Pomocy technicznej Programu Rozwoju Obszarów Wiejskich na lata 2014-2020.</a:t>
            </a:r>
            <a:endParaRPr lang="pl-PL" altLang="pl-PL" sz="1000" dirty="0"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83" y="5172323"/>
            <a:ext cx="9747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715" y="5183435"/>
            <a:ext cx="6635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Łącznik zakrzywiony 14"/>
          <p:cNvCxnSpPr/>
          <p:nvPr/>
        </p:nvCxnSpPr>
        <p:spPr>
          <a:xfrm flipV="1">
            <a:off x="0" y="980728"/>
            <a:ext cx="9144000" cy="2664296"/>
          </a:xfrm>
          <a:prstGeom prst="curvedConnector3">
            <a:avLst>
              <a:gd name="adj1" fmla="val 37835"/>
            </a:avLst>
          </a:prstGeom>
          <a:ln w="63500" cmpd="sng">
            <a:solidFill>
              <a:srgbClr val="8730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/>
          <p:cNvSpPr txBox="1"/>
          <p:nvPr/>
        </p:nvSpPr>
        <p:spPr>
          <a:xfrm>
            <a:off x="-2061" y="475219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873065"/>
                </a:solidFill>
              </a:rPr>
              <a:t>Warszawa, 26 czerwca 2017 r.</a:t>
            </a:r>
            <a:endParaRPr lang="pl-PL" b="1" dirty="0">
              <a:solidFill>
                <a:srgbClr val="8730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28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0"/>
            <a:ext cx="7643192" cy="835200"/>
          </a:xfrm>
        </p:spPr>
        <p:txBody>
          <a:bodyPr>
            <a:normAutofit fontScale="90000"/>
          </a:bodyPr>
          <a:lstStyle/>
          <a:p>
            <a:r>
              <a:rPr lang="pl-PL" sz="2500" b="1" dirty="0">
                <a:solidFill>
                  <a:srgbClr val="873065"/>
                </a:solidFill>
              </a:rPr>
              <a:t>Nowe operacje partnerów KSOW</a:t>
            </a:r>
            <a:br>
              <a:rPr lang="pl-PL" sz="2500" b="1" dirty="0">
                <a:solidFill>
                  <a:srgbClr val="873065"/>
                </a:solidFill>
              </a:rPr>
            </a:br>
            <a:r>
              <a:rPr lang="pl-PL" sz="2500" b="1" dirty="0">
                <a:solidFill>
                  <a:srgbClr val="873065"/>
                </a:solidFill>
              </a:rPr>
              <a:t>ocenione w ramach konkursu 1/2017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611655"/>
              </p:ext>
            </p:extLst>
          </p:nvPr>
        </p:nvGraphicFramePr>
        <p:xfrm>
          <a:off x="1547664" y="866082"/>
          <a:ext cx="6768752" cy="18852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0240"/>
                <a:gridCol w="1080120"/>
                <a:gridCol w="864096"/>
                <a:gridCol w="1180728"/>
                <a:gridCol w="1483568"/>
              </a:tblGrid>
              <a:tr h="346303">
                <a:tc rowSpan="2">
                  <a:txBody>
                    <a:bodyPr/>
                    <a:lstStyle/>
                    <a:p>
                      <a:r>
                        <a:rPr lang="pl-PL" sz="1400" dirty="0" smtClean="0"/>
                        <a:t>Jednostka</a:t>
                      </a:r>
                      <a:r>
                        <a:rPr lang="pl-PL" sz="1400" baseline="0" dirty="0" smtClean="0"/>
                        <a:t> wsparcia sieci</a:t>
                      </a:r>
                      <a:endParaRPr lang="pl-PL" sz="1400" dirty="0"/>
                    </a:p>
                  </a:txBody>
                  <a:tcPr anchor="ctr">
                    <a:solidFill>
                      <a:srgbClr val="87306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Limit środków</a:t>
                      </a:r>
                      <a:endParaRPr lang="pl-PL" sz="1400" dirty="0"/>
                    </a:p>
                  </a:txBody>
                  <a:tcPr anchor="ctr">
                    <a:solidFill>
                      <a:srgbClr val="87306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Ocenione operacje partnerów KSOW</a:t>
                      </a:r>
                      <a:endParaRPr lang="pl-PL" sz="14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400" dirty="0"/>
                    </a:p>
                  </a:txBody>
                  <a:tcPr/>
                </a:tc>
              </a:tr>
              <a:tr h="517793">
                <a:tc v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</a:rPr>
                        <a:t>Liczba operacji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</a:rPr>
                        <a:t>Kwota operacji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</a:rPr>
                        <a:t>% wykorzystania limitu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</a:tr>
              <a:tr h="261064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JC i IZ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9 500 000,00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29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3 585 205,00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37,74%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323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effectLst/>
                        </a:rPr>
                        <a:t>Jednostki</a:t>
                      </a:r>
                      <a:r>
                        <a:rPr lang="pl-PL" sz="1400" u="none" strike="noStrike" baseline="0" dirty="0" smtClean="0">
                          <a:effectLst/>
                        </a:rPr>
                        <a:t> regionalne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8 514 597,00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226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5 535 297,93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65,01%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23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effectLst/>
                        </a:rPr>
                        <a:t>CDR</a:t>
                      </a:r>
                      <a:r>
                        <a:rPr lang="pl-PL" sz="1400" u="none" strike="noStrike" baseline="0" dirty="0" smtClean="0">
                          <a:effectLst/>
                        </a:rPr>
                        <a:t> i </a:t>
                      </a:r>
                      <a:r>
                        <a:rPr lang="pl-PL" sz="1400" u="none" strike="noStrike" baseline="0" dirty="0" smtClean="0">
                          <a:effectLst/>
                        </a:rPr>
                        <a:t>WODR-y </a:t>
                      </a:r>
                      <a:r>
                        <a:rPr lang="pl-PL" sz="1400" u="none" strike="noStrike" baseline="0" dirty="0" smtClean="0">
                          <a:effectLst/>
                        </a:rPr>
                        <a:t>(SIR)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777 318,17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180</a:t>
                      </a:r>
                      <a:r>
                        <a:rPr lang="pl-PL" sz="1400" u="none" strike="noStrike" baseline="0" dirty="0" smtClean="0">
                          <a:effectLst/>
                        </a:rPr>
                        <a:t> 437,83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23,21%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23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 dirty="0" smtClean="0">
                          <a:effectLst/>
                        </a:rPr>
                        <a:t>                                    RAZEM          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u="none" strike="noStrike" dirty="0" smtClean="0">
                          <a:effectLst/>
                        </a:rPr>
                        <a:t>18 791 915,17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u="none" strike="noStrike" dirty="0" smtClean="0">
                          <a:effectLst/>
                        </a:rPr>
                        <a:t>258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u="none" strike="noStrike" dirty="0" smtClean="0">
                          <a:effectLst/>
                        </a:rPr>
                        <a:t>9 300 940,76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u="none" strike="noStrike" dirty="0" smtClean="0">
                          <a:effectLst/>
                        </a:rPr>
                        <a:t>49,49%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1403648" y="3356992"/>
            <a:ext cx="501521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Główne formy realizacji operacji: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szkolenia/ seminaria/ warsztaty – 363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targi/ wystawy/ jarmarki/ festyny/ dożynki – 75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audycje, spoty w radio, telewizji i </a:t>
            </a:r>
            <a:r>
              <a:rPr lang="pl-PL" dirty="0" err="1"/>
              <a:t>internecie</a:t>
            </a:r>
            <a:r>
              <a:rPr lang="pl-PL" dirty="0"/>
              <a:t> </a:t>
            </a:r>
            <a:r>
              <a:rPr lang="pl-PL" dirty="0" smtClean="0"/>
              <a:t>– 64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wyjazdy studyjne – 85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k</a:t>
            </a:r>
            <a:r>
              <a:rPr lang="pl-PL" dirty="0" smtClean="0"/>
              <a:t>onferencje/ kongresy – 57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</a:t>
            </a:r>
            <a:r>
              <a:rPr lang="pl-PL" dirty="0" smtClean="0"/>
              <a:t>ublikacje – 47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konkursy/ olimpiady – 51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analizy/ ekspertyzy/ badania - 18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356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0"/>
            <a:ext cx="7643192" cy="835200"/>
          </a:xfrm>
        </p:spPr>
        <p:txBody>
          <a:bodyPr>
            <a:normAutofit fontScale="90000"/>
          </a:bodyPr>
          <a:lstStyle/>
          <a:p>
            <a:r>
              <a:rPr lang="pl-PL" sz="2500" b="1" dirty="0">
                <a:solidFill>
                  <a:srgbClr val="873065"/>
                </a:solidFill>
              </a:rPr>
              <a:t>Nowe operacje partnerów KSOW</a:t>
            </a:r>
            <a:br>
              <a:rPr lang="pl-PL" sz="2500" b="1" dirty="0">
                <a:solidFill>
                  <a:srgbClr val="873065"/>
                </a:solidFill>
              </a:rPr>
            </a:br>
            <a:r>
              <a:rPr lang="pl-PL" sz="2500" b="1" dirty="0">
                <a:solidFill>
                  <a:srgbClr val="873065"/>
                </a:solidFill>
              </a:rPr>
              <a:t>ocenione w ramach konkursu </a:t>
            </a:r>
            <a:r>
              <a:rPr lang="pl-PL" sz="2500" b="1" dirty="0" smtClean="0">
                <a:solidFill>
                  <a:srgbClr val="873065"/>
                </a:solidFill>
              </a:rPr>
              <a:t>1/2017 w podziale na działania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  <p:graphicFrame>
        <p:nvGraphicFramePr>
          <p:cNvPr id="11" name="Wykres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126296"/>
              </p:ext>
            </p:extLst>
          </p:nvPr>
        </p:nvGraphicFramePr>
        <p:xfrm>
          <a:off x="620641" y="835200"/>
          <a:ext cx="8229601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0392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0"/>
            <a:ext cx="7643192" cy="835200"/>
          </a:xfrm>
        </p:spPr>
        <p:txBody>
          <a:bodyPr>
            <a:normAutofit fontScale="90000"/>
          </a:bodyPr>
          <a:lstStyle/>
          <a:p>
            <a:r>
              <a:rPr lang="pl-PL" sz="2500" b="1" dirty="0">
                <a:solidFill>
                  <a:srgbClr val="873065"/>
                </a:solidFill>
              </a:rPr>
              <a:t>Nowe operacje </a:t>
            </a:r>
            <a:r>
              <a:rPr lang="pl-PL" sz="2500" b="1" dirty="0" smtClean="0">
                <a:solidFill>
                  <a:srgbClr val="873065"/>
                </a:solidFill>
              </a:rPr>
              <a:t>własne jednostek wsparcia sieci i IZ</a:t>
            </a:r>
            <a:br>
              <a:rPr lang="pl-PL" sz="2500" b="1" dirty="0" smtClean="0">
                <a:solidFill>
                  <a:srgbClr val="873065"/>
                </a:solidFill>
              </a:rPr>
            </a:br>
            <a:r>
              <a:rPr lang="pl-PL" sz="2500" b="1" dirty="0" smtClean="0">
                <a:solidFill>
                  <a:srgbClr val="873065"/>
                </a:solidFill>
              </a:rPr>
              <a:t>zgłoszone w 2017 r.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717058"/>
              </p:ext>
            </p:extLst>
          </p:nvPr>
        </p:nvGraphicFramePr>
        <p:xfrm>
          <a:off x="1619672" y="848364"/>
          <a:ext cx="6336705" cy="51477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28392"/>
                <a:gridCol w="1204083"/>
                <a:gridCol w="1604230"/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Jednostka</a:t>
                      </a:r>
                      <a:r>
                        <a:rPr lang="pl-PL" sz="1400" baseline="0" dirty="0" smtClean="0"/>
                        <a:t> wsparcia sieci</a:t>
                      </a:r>
                      <a:endParaRPr lang="pl-PL" sz="1400" dirty="0"/>
                    </a:p>
                  </a:txBody>
                  <a:tcPr anchor="ctr"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 smtClean="0"/>
                        <a:t>Liczba operacji</a:t>
                      </a:r>
                      <a:endParaRPr lang="pl-PL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 smtClean="0"/>
                        <a:t>Kwota operacji</a:t>
                      </a:r>
                      <a:endParaRPr lang="pl-PL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873065"/>
                    </a:solidFill>
                  </a:tcPr>
                </a:tc>
              </a:tr>
              <a:tr h="33513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dolnośląska JR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313 600,00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kujawsko-pomorska JR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320 180,00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lubelska JR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13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600 000,00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lubuska JR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11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240 000,00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łódzka JR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354 500,00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małopolska JR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272 000,00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mazowiecka JR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18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730 000,00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opolska JR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11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279 757,00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podkarpacka JR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11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762 000,00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podlaska JR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25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950 000,00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pomorska JR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430 524,00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śląska JR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270 000,00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świętokrzyska JR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239 508,49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warmińsko-mazurska JR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395 000,00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2044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wielkopolska JR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11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306 000,00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zachodniopomorska JR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12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274 400,00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2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0"/>
            <a:ext cx="7643192" cy="835200"/>
          </a:xfrm>
        </p:spPr>
        <p:txBody>
          <a:bodyPr>
            <a:normAutofit fontScale="90000"/>
          </a:bodyPr>
          <a:lstStyle/>
          <a:p>
            <a:r>
              <a:rPr lang="pl-PL" sz="2500" b="1" dirty="0">
                <a:solidFill>
                  <a:srgbClr val="873065"/>
                </a:solidFill>
              </a:rPr>
              <a:t>Nowe operacje </a:t>
            </a:r>
            <a:r>
              <a:rPr lang="pl-PL" sz="2500" b="1" dirty="0" smtClean="0">
                <a:solidFill>
                  <a:srgbClr val="873065"/>
                </a:solidFill>
              </a:rPr>
              <a:t>własne jednostek wsparcia sieci i IZ</a:t>
            </a:r>
            <a:br>
              <a:rPr lang="pl-PL" sz="2500" b="1" dirty="0" smtClean="0">
                <a:solidFill>
                  <a:srgbClr val="873065"/>
                </a:solidFill>
              </a:rPr>
            </a:br>
            <a:r>
              <a:rPr lang="pl-PL" sz="2500" b="1" dirty="0" smtClean="0">
                <a:solidFill>
                  <a:srgbClr val="873065"/>
                </a:solidFill>
              </a:rPr>
              <a:t>zgłoszone w 2017 r.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198248"/>
              </p:ext>
            </p:extLst>
          </p:nvPr>
        </p:nvGraphicFramePr>
        <p:xfrm>
          <a:off x="1835696" y="980728"/>
          <a:ext cx="6048672" cy="510595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07345"/>
                <a:gridCol w="1242938"/>
                <a:gridCol w="1698389"/>
              </a:tblGrid>
              <a:tr h="517793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Jednostka</a:t>
                      </a:r>
                      <a:r>
                        <a:rPr lang="pl-PL" sz="1400" baseline="0" dirty="0" smtClean="0"/>
                        <a:t> wsparcia sieci</a:t>
                      </a:r>
                      <a:endParaRPr lang="pl-PL" sz="1400" dirty="0"/>
                    </a:p>
                  </a:txBody>
                  <a:tcPr anchor="ctr"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 smtClean="0"/>
                        <a:t>Liczba operacji</a:t>
                      </a:r>
                      <a:endParaRPr lang="pl-PL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 smtClean="0"/>
                        <a:t>Kwota operacji</a:t>
                      </a:r>
                      <a:endParaRPr lang="pl-PL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873065"/>
                    </a:solidFill>
                  </a:tcPr>
                </a:tc>
              </a:tr>
              <a:tr h="261064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JC i IZ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135 000,00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23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CDR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185 936,59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23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dolnośląski WODR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7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87 530,41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23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kujawsko-pomorski WODR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60 040,13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23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lubelski WODR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21 007,17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23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lubuski WODR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195 063,30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23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łódzki WODR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51 803,69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23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małopolski WODR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17 011,92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23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mazowiecki WODR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99 832,19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23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opolski WODR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14 171,55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23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podkarpacki WODR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131 964,80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23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podlaski WODR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80 105,98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23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pomorski WODR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23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śląski WODR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6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110 372,49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23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świętokrzyski WODR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23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warmińsko-mazurski WODR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22 881,34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23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wielkopolski WODR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29 740,32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496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zachodniopomorski WODR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7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169 358,47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90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0"/>
            <a:ext cx="7643192" cy="835200"/>
          </a:xfrm>
        </p:spPr>
        <p:txBody>
          <a:bodyPr>
            <a:normAutofit fontScale="90000"/>
          </a:bodyPr>
          <a:lstStyle/>
          <a:p>
            <a:r>
              <a:rPr lang="pl-PL" sz="2500" b="1" dirty="0">
                <a:solidFill>
                  <a:srgbClr val="873065"/>
                </a:solidFill>
              </a:rPr>
              <a:t>Nowe operacje </a:t>
            </a:r>
            <a:r>
              <a:rPr lang="pl-PL" sz="2500" b="1" dirty="0" smtClean="0">
                <a:solidFill>
                  <a:srgbClr val="873065"/>
                </a:solidFill>
              </a:rPr>
              <a:t>własne jednostek wsparcia sieci</a:t>
            </a:r>
            <a:br>
              <a:rPr lang="pl-PL" sz="2500" b="1" dirty="0" smtClean="0">
                <a:solidFill>
                  <a:srgbClr val="873065"/>
                </a:solidFill>
              </a:rPr>
            </a:br>
            <a:r>
              <a:rPr lang="pl-PL" sz="2500" b="1" dirty="0" smtClean="0">
                <a:solidFill>
                  <a:srgbClr val="873065"/>
                </a:solidFill>
              </a:rPr>
              <a:t>zgłoszone w 2017 r.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34283"/>
              </p:ext>
            </p:extLst>
          </p:nvPr>
        </p:nvGraphicFramePr>
        <p:xfrm>
          <a:off x="1835696" y="980728"/>
          <a:ext cx="5904656" cy="178905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33360"/>
                <a:gridCol w="1287120"/>
                <a:gridCol w="1584176"/>
              </a:tblGrid>
              <a:tr h="517793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Jednostka</a:t>
                      </a:r>
                      <a:r>
                        <a:rPr lang="pl-PL" sz="1400" baseline="0" dirty="0" smtClean="0"/>
                        <a:t> wsparcia sieci</a:t>
                      </a:r>
                      <a:endParaRPr lang="pl-PL" sz="1400" dirty="0"/>
                    </a:p>
                  </a:txBody>
                  <a:tcPr anchor="ctr"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 smtClean="0"/>
                        <a:t>Liczba operacji</a:t>
                      </a:r>
                      <a:endParaRPr lang="pl-PL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 smtClean="0"/>
                        <a:t>Kwota operacji</a:t>
                      </a:r>
                      <a:endParaRPr lang="pl-PL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873065"/>
                    </a:solidFill>
                  </a:tcPr>
                </a:tc>
              </a:tr>
              <a:tr h="33515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JC i IZ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135 000,00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effectLst/>
                        </a:rPr>
                        <a:t>Jednostki</a:t>
                      </a:r>
                      <a:r>
                        <a:rPr lang="pl-PL" sz="1400" u="none" strike="noStrike" baseline="0" dirty="0" smtClean="0">
                          <a:effectLst/>
                        </a:rPr>
                        <a:t> regionalne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161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6 737 469,49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24913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effectLst/>
                        </a:rPr>
                        <a:t>CDR</a:t>
                      </a:r>
                      <a:r>
                        <a:rPr lang="pl-PL" sz="1400" u="none" strike="noStrike" baseline="0" dirty="0" smtClean="0">
                          <a:effectLst/>
                        </a:rPr>
                        <a:t> i </a:t>
                      </a:r>
                      <a:r>
                        <a:rPr lang="pl-PL" sz="1400" u="none" strike="noStrike" baseline="0" dirty="0" smtClean="0">
                          <a:effectLst/>
                        </a:rPr>
                        <a:t>WODR-y </a:t>
                      </a:r>
                      <a:r>
                        <a:rPr lang="pl-PL" sz="1400" u="none" strike="noStrike" baseline="0" dirty="0" smtClean="0">
                          <a:effectLst/>
                        </a:rPr>
                        <a:t>(SIR)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59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1 276 820,35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2315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 dirty="0" smtClean="0">
                          <a:effectLst/>
                        </a:rPr>
                        <a:t>                                    RAZEM          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u="none" strike="noStrike" dirty="0">
                          <a:effectLst/>
                        </a:rPr>
                        <a:t>223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u="none" strike="noStrike" dirty="0">
                          <a:effectLst/>
                        </a:rPr>
                        <a:t>8 149 289,84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1783145" y="3380234"/>
            <a:ext cx="512582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Główne formy realizacji operacji: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szkolenia/ seminaria/ warsztaty – </a:t>
            </a:r>
            <a:r>
              <a:rPr lang="pl-PL" dirty="0" smtClean="0"/>
              <a:t>118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targi/ wystawy/ jarmarki/ festyny/ dożynki – </a:t>
            </a:r>
            <a:r>
              <a:rPr lang="pl-PL" dirty="0" smtClean="0"/>
              <a:t>60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audycje, </a:t>
            </a:r>
            <a:r>
              <a:rPr lang="pl-PL" dirty="0"/>
              <a:t>spoty w radio, telewizji i </a:t>
            </a:r>
            <a:r>
              <a:rPr lang="pl-PL" dirty="0" err="1" smtClean="0"/>
              <a:t>internecie</a:t>
            </a:r>
            <a:r>
              <a:rPr lang="pl-PL" dirty="0" smtClean="0"/>
              <a:t> – 56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wyjazdy studyjne – </a:t>
            </a:r>
            <a:r>
              <a:rPr lang="pl-PL" dirty="0" smtClean="0"/>
              <a:t>52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konferencje/ kongresy – </a:t>
            </a:r>
            <a:r>
              <a:rPr lang="pl-PL" dirty="0" smtClean="0"/>
              <a:t>36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publikacje – </a:t>
            </a:r>
            <a:r>
              <a:rPr lang="pl-PL" dirty="0" smtClean="0"/>
              <a:t>43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konkursy/ olimpiady – </a:t>
            </a:r>
            <a:r>
              <a:rPr lang="pl-PL" dirty="0" smtClean="0"/>
              <a:t>22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analizy/ ekspertyzy/ badania - 7</a:t>
            </a:r>
          </a:p>
        </p:txBody>
      </p:sp>
    </p:spTree>
    <p:extLst>
      <p:ext uri="{BB962C8B-B14F-4D97-AF65-F5344CB8AC3E}">
        <p14:creationId xmlns:p14="http://schemas.microsoft.com/office/powerpoint/2010/main" val="347159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0"/>
            <a:ext cx="7643192" cy="835200"/>
          </a:xfrm>
        </p:spPr>
        <p:txBody>
          <a:bodyPr>
            <a:normAutofit fontScale="90000"/>
          </a:bodyPr>
          <a:lstStyle/>
          <a:p>
            <a:r>
              <a:rPr lang="pl-PL" sz="2500" b="1" dirty="0">
                <a:solidFill>
                  <a:srgbClr val="873065"/>
                </a:solidFill>
              </a:rPr>
              <a:t>Nowe operacje </a:t>
            </a:r>
            <a:r>
              <a:rPr lang="pl-PL" sz="2500" b="1" dirty="0" smtClean="0">
                <a:solidFill>
                  <a:srgbClr val="873065"/>
                </a:solidFill>
              </a:rPr>
              <a:t>własne jednostek wsparcia sieci</a:t>
            </a:r>
            <a:br>
              <a:rPr lang="pl-PL" sz="2500" b="1" dirty="0" smtClean="0">
                <a:solidFill>
                  <a:srgbClr val="873065"/>
                </a:solidFill>
              </a:rPr>
            </a:br>
            <a:r>
              <a:rPr lang="pl-PL" sz="2500" b="1" dirty="0" smtClean="0">
                <a:solidFill>
                  <a:srgbClr val="873065"/>
                </a:solidFill>
              </a:rPr>
              <a:t>zgłoszone w 2017 r. w podziale na działania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  <p:graphicFrame>
        <p:nvGraphicFramePr>
          <p:cNvPr id="11" name="Wykres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259044"/>
              </p:ext>
            </p:extLst>
          </p:nvPr>
        </p:nvGraphicFramePr>
        <p:xfrm>
          <a:off x="1410225" y="1196752"/>
          <a:ext cx="7049672" cy="43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1514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0"/>
            <a:ext cx="7643192" cy="835200"/>
          </a:xfrm>
        </p:spPr>
        <p:txBody>
          <a:bodyPr>
            <a:normAutofit fontScale="90000"/>
          </a:bodyPr>
          <a:lstStyle/>
          <a:p>
            <a:r>
              <a:rPr lang="pl-PL" sz="2500" b="1" dirty="0" smtClean="0">
                <a:solidFill>
                  <a:srgbClr val="873065"/>
                </a:solidFill>
              </a:rPr>
              <a:t>Zmiana Planu operacyjnego 2016-2017 w podziale na jednostki wsparcia sieci i Instytucję Zarządzającą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995838"/>
              </p:ext>
            </p:extLst>
          </p:nvPr>
        </p:nvGraphicFramePr>
        <p:xfrm>
          <a:off x="734480" y="814488"/>
          <a:ext cx="7814728" cy="54580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9146"/>
                <a:gridCol w="884278"/>
                <a:gridCol w="1080120"/>
                <a:gridCol w="1152128"/>
                <a:gridCol w="1152128"/>
                <a:gridCol w="1456928"/>
              </a:tblGrid>
              <a:tr h="310256">
                <a:tc rowSpan="2">
                  <a:txBody>
                    <a:bodyPr/>
                    <a:lstStyle/>
                    <a:p>
                      <a:r>
                        <a:rPr lang="pl-PL" sz="1400" dirty="0" smtClean="0"/>
                        <a:t>Jednostka</a:t>
                      </a:r>
                      <a:r>
                        <a:rPr lang="pl-PL" sz="1400" baseline="0" dirty="0" smtClean="0"/>
                        <a:t> wsparcia sieci</a:t>
                      </a:r>
                      <a:endParaRPr lang="pl-PL" sz="1400" dirty="0"/>
                    </a:p>
                  </a:txBody>
                  <a:tcPr anchor="ctr">
                    <a:solidFill>
                      <a:srgbClr val="87306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kern="1200" dirty="0" smtClean="0"/>
                        <a:t>Przed zmianą</a:t>
                      </a:r>
                      <a:endParaRPr lang="pl-PL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kern="1200" dirty="0" smtClean="0"/>
                        <a:t>Po zmianie</a:t>
                      </a:r>
                      <a:endParaRPr lang="pl-PL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Różnica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</a:rPr>
                        <a:t>Liczba operacji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</a:rPr>
                        <a:t>Kwota operacji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</a:rPr>
                        <a:t>Liczba operacji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</a:rPr>
                        <a:t>Kwota operacji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</a:tr>
              <a:tr h="33513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dolnośląska JR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23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728 738,55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45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1 387 148,22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658 409,67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kujawsko-pomorska JR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37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1 247 868,10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55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1 878 952,88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631 084,78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lubelska JR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27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1 433 305,62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48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2 231 499,34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798 193,72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lubuska JR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30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610 699,65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58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1 189 871,65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579 172,00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łódzka JR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20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675 639,50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38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1 389 254,01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713 614,51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małopolska JR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10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835 000,00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23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1 326 228,93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491 228,93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mazowiecka JR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49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1 721 825,92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93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2 946 940,20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1 225 114,28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opolska JR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20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612 916,82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40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1 090 560,90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477 644,08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podkarpacka JR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25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799 999,98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58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2 196 989,75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1 396 989,77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podlaska JR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28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559 695,51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69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1 741 369,49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1 181 673,98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pomorska JR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19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558 915,68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37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1 288 078,50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729 162,82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śląska JR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22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871 706,07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42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1 634 535,98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762 829,91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świętokrzyska JR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25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653 445,33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39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1 044 343,26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390 897,93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warmińsko-mazurska JR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25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1 111 746,11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34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1 588 031,76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476 285,65</a:t>
                      </a:r>
                    </a:p>
                  </a:txBody>
                  <a:tcPr marL="9525" marR="9525" marT="9525" marB="0" anchor="ctr"/>
                </a:tc>
              </a:tr>
              <a:tr h="262044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wielkopolska JR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49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1 540 000,00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72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1 869 562,20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329 562,20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zachodniopomorska JR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38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826 520,49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60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1 294 482,90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467 962,41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0"/>
            <a:ext cx="7643192" cy="835200"/>
          </a:xfrm>
        </p:spPr>
        <p:txBody>
          <a:bodyPr>
            <a:normAutofit fontScale="90000"/>
          </a:bodyPr>
          <a:lstStyle/>
          <a:p>
            <a:r>
              <a:rPr lang="pl-PL" sz="2500" b="1" dirty="0">
                <a:solidFill>
                  <a:srgbClr val="873065"/>
                </a:solidFill>
              </a:rPr>
              <a:t>Zmiana Planu operacyjnego 2016-2017 w podziale na jednostki wsparcia sieci i Instytucję Zarządzającą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993568"/>
              </p:ext>
            </p:extLst>
          </p:nvPr>
        </p:nvGraphicFramePr>
        <p:xfrm>
          <a:off x="728653" y="764704"/>
          <a:ext cx="7803787" cy="5682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15155"/>
                <a:gridCol w="792088"/>
                <a:gridCol w="1224136"/>
                <a:gridCol w="1008112"/>
                <a:gridCol w="1224136"/>
                <a:gridCol w="1440160"/>
              </a:tblGrid>
              <a:tr h="238248">
                <a:tc rowSpan="2">
                  <a:txBody>
                    <a:bodyPr/>
                    <a:lstStyle/>
                    <a:p>
                      <a:r>
                        <a:rPr lang="pl-PL" sz="1400" dirty="0" smtClean="0"/>
                        <a:t>Jednostka</a:t>
                      </a:r>
                      <a:r>
                        <a:rPr lang="pl-PL" sz="1400" baseline="0" dirty="0" smtClean="0"/>
                        <a:t> wsparcia sieci</a:t>
                      </a:r>
                      <a:endParaRPr lang="pl-PL" sz="1400" dirty="0"/>
                    </a:p>
                  </a:txBody>
                  <a:tcPr anchor="ctr">
                    <a:solidFill>
                      <a:srgbClr val="87306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kern="1200" dirty="0" smtClean="0"/>
                        <a:t>Przed zmianą</a:t>
                      </a:r>
                      <a:endParaRPr lang="pl-PL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kern="1200" dirty="0" smtClean="0"/>
                        <a:t>Po zmianie</a:t>
                      </a:r>
                      <a:endParaRPr lang="pl-PL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Różnica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</a:rPr>
                        <a:t>Liczba operacji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</a:rPr>
                        <a:t>Kwota operacji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</a:rPr>
                        <a:t>Liczba operacji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</a:rPr>
                        <a:t>Kwota operacji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JC i IZ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30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6 307 391,26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61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9 589 995,11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3 282 603,85</a:t>
                      </a: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CDR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36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2 412 507,83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39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2 216 832,22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-195 675,61</a:t>
                      </a: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dolnośląski WODR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264 825,13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13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336 991,74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72 166,61</a:t>
                      </a: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kujawsko-pomorski WODR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10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350 962,75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13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347 219,01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-3 743,74</a:t>
                      </a: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lubelski WODR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396 733,91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10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325 556,81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-71 177,10</a:t>
                      </a: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lubuski WODR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15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291 492,14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21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329 783,11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38 290,97</a:t>
                      </a: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łódzki WODR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13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416 287,67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15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366 104,46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-50 183,21</a:t>
                      </a: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małopolski WODR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117 860,18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173 024,29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55 164,11</a:t>
                      </a: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mazowiecki WODR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337 360,14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11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374 931,28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37 571,14</a:t>
                      </a: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opolski WODR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212 166,73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167 594,43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-44 572,30</a:t>
                      </a: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podkarpacki WODR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338 522,55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10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470 487,35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131 964,80</a:t>
                      </a: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podlaski WODR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19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368 318,76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23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448 049,74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79 730,98</a:t>
                      </a: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pomorski WODR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212 016,55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212 016,55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śląski WODR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19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341 129,34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25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430 495,19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89 365,85</a:t>
                      </a: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świętokrzyski WODR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421 229,63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422 959,74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1 730,11</a:t>
                      </a: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warmińsko-mazurski WODR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447 060,93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419 768,45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-27 292,48</a:t>
                      </a: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wielkopolski WODR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16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268 810,45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18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298 550,77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29 740,32</a:t>
                      </a: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zachodniopomorski WODR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121 371,92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16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287 435,14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166 063,22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8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0"/>
            <a:ext cx="7643192" cy="835200"/>
          </a:xfrm>
        </p:spPr>
        <p:txBody>
          <a:bodyPr>
            <a:normAutofit fontScale="90000"/>
          </a:bodyPr>
          <a:lstStyle/>
          <a:p>
            <a:r>
              <a:rPr lang="pl-PL" sz="2500" b="1" dirty="0">
                <a:solidFill>
                  <a:srgbClr val="873065"/>
                </a:solidFill>
              </a:rPr>
              <a:t>Zmiana Planu operacyjnego 2016-2017 w podziale na jednostki wsparcia sieci i Instytucję Zarządzającą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072428"/>
              </p:ext>
            </p:extLst>
          </p:nvPr>
        </p:nvGraphicFramePr>
        <p:xfrm>
          <a:off x="679240" y="2060848"/>
          <a:ext cx="7869968" cy="19084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7320"/>
                <a:gridCol w="1008112"/>
                <a:gridCol w="1080120"/>
                <a:gridCol w="936104"/>
                <a:gridCol w="1296144"/>
                <a:gridCol w="1512168"/>
              </a:tblGrid>
              <a:tr h="310256">
                <a:tc rowSpan="2"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bg1"/>
                          </a:solidFill>
                        </a:rPr>
                        <a:t>Jednostka</a:t>
                      </a:r>
                      <a:r>
                        <a:rPr lang="pl-PL" sz="1400" baseline="0" dirty="0" smtClean="0">
                          <a:solidFill>
                            <a:schemeClr val="bg1"/>
                          </a:solidFill>
                        </a:rPr>
                        <a:t> wsparcia sieci</a:t>
                      </a:r>
                      <a:endParaRPr lang="pl-PL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87306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kern="1200" dirty="0" smtClean="0">
                          <a:solidFill>
                            <a:schemeClr val="bg1"/>
                          </a:solidFill>
                        </a:rPr>
                        <a:t>Przed zmianą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kern="1200" dirty="0" smtClean="0">
                          <a:solidFill>
                            <a:schemeClr val="bg1"/>
                          </a:solidFill>
                        </a:rPr>
                        <a:t>Po zmianie</a:t>
                      </a:r>
                      <a:endParaRPr lang="pl-PL" sz="1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Różnica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</a:rPr>
                        <a:t>Liczba operacji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</a:rPr>
                        <a:t>Kwota operacji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</a:rPr>
                        <a:t>Liczba operacji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</a:rPr>
                        <a:t>Kwota operacji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JC i IZ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30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6 307 391,26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61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9 589 995,11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3 282 603,85</a:t>
                      </a: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effectLst/>
                        </a:rPr>
                        <a:t>Jednostki</a:t>
                      </a:r>
                      <a:r>
                        <a:rPr lang="pl-PL" sz="1400" u="none" strike="noStrike" baseline="0" dirty="0" smtClean="0">
                          <a:effectLst/>
                        </a:rPr>
                        <a:t> regionalne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 smtClean="0">
                          <a:effectLst/>
                        </a:rPr>
                        <a:t>447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14 788 023,33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 smtClean="0">
                          <a:effectLst/>
                        </a:rPr>
                        <a:t>811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26</a:t>
                      </a:r>
                      <a:r>
                        <a:rPr lang="pl-PL" sz="1400" u="none" strike="noStrike" baseline="0" dirty="0" smtClean="0">
                          <a:effectLst/>
                        </a:rPr>
                        <a:t> 097 849,97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11 309 826,64</a:t>
                      </a: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effectLst/>
                        </a:rPr>
                        <a:t>CDR</a:t>
                      </a:r>
                      <a:r>
                        <a:rPr lang="pl-PL" sz="1400" u="none" strike="noStrike" baseline="0" dirty="0" smtClean="0">
                          <a:effectLst/>
                        </a:rPr>
                        <a:t> i </a:t>
                      </a:r>
                      <a:r>
                        <a:rPr lang="pl-PL" sz="1400" u="none" strike="noStrike" baseline="0" dirty="0" smtClean="0">
                          <a:effectLst/>
                        </a:rPr>
                        <a:t>WODR-y </a:t>
                      </a:r>
                      <a:r>
                        <a:rPr lang="pl-PL" sz="1400" u="none" strike="noStrike" baseline="0" dirty="0" smtClean="0">
                          <a:effectLst/>
                        </a:rPr>
                        <a:t>(SIR)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 smtClean="0">
                          <a:effectLst/>
                        </a:rPr>
                        <a:t>198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7 318 656,61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 smtClean="0">
                          <a:effectLst/>
                        </a:rPr>
                        <a:t>253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7</a:t>
                      </a:r>
                      <a:r>
                        <a:rPr lang="pl-PL" sz="1400" u="none" strike="noStrike" baseline="0" dirty="0" smtClean="0">
                          <a:effectLst/>
                        </a:rPr>
                        <a:t> 627 800,28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309 143,67</a:t>
                      </a: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 dirty="0" smtClean="0">
                          <a:effectLst/>
                        </a:rPr>
                        <a:t>                                    RAZEM          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 smtClean="0">
                          <a:effectLst/>
                        </a:rPr>
                        <a:t>675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u="none" strike="noStrike" dirty="0" smtClean="0">
                          <a:effectLst/>
                        </a:rPr>
                        <a:t>28 414 071,20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 smtClean="0">
                          <a:effectLst/>
                        </a:rPr>
                        <a:t>1125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u="none" strike="noStrike" dirty="0" smtClean="0">
                          <a:effectLst/>
                        </a:rPr>
                        <a:t>43 315 645,36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14 901 574,16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29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0"/>
            <a:ext cx="7643192" cy="835200"/>
          </a:xfrm>
        </p:spPr>
        <p:txBody>
          <a:bodyPr>
            <a:normAutofit fontScale="90000"/>
          </a:bodyPr>
          <a:lstStyle/>
          <a:p>
            <a:r>
              <a:rPr lang="pl-PL" sz="2500" b="1" dirty="0">
                <a:solidFill>
                  <a:srgbClr val="873065"/>
                </a:solidFill>
              </a:rPr>
              <a:t>Zmiana Planu operacyjnego 2016-2017 w podziale na </a:t>
            </a:r>
            <a:r>
              <a:rPr lang="pl-PL" sz="2500" b="1" dirty="0" smtClean="0">
                <a:solidFill>
                  <a:srgbClr val="873065"/>
                </a:solidFill>
              </a:rPr>
              <a:t>działania 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505448"/>
              </p:ext>
            </p:extLst>
          </p:nvPr>
        </p:nvGraphicFramePr>
        <p:xfrm>
          <a:off x="782685" y="980728"/>
          <a:ext cx="7814729" cy="4062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69035"/>
                <a:gridCol w="1008112"/>
                <a:gridCol w="1080120"/>
                <a:gridCol w="1080120"/>
                <a:gridCol w="1152128"/>
                <a:gridCol w="1130156"/>
                <a:gridCol w="1095058"/>
              </a:tblGrid>
              <a:tr h="217935">
                <a:tc rowSpan="2">
                  <a:txBody>
                    <a:bodyPr/>
                    <a:lstStyle/>
                    <a:p>
                      <a:r>
                        <a:rPr lang="pl-PL" sz="1400" dirty="0" smtClean="0"/>
                        <a:t>Działanie</a:t>
                      </a:r>
                    </a:p>
                  </a:txBody>
                  <a:tcPr anchor="ctr">
                    <a:solidFill>
                      <a:srgbClr val="87306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kern="1200" dirty="0" smtClean="0"/>
                        <a:t>Przed zmianą</a:t>
                      </a:r>
                      <a:endParaRPr lang="pl-PL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kern="1200" dirty="0" smtClean="0"/>
                        <a:t>Po zmianie</a:t>
                      </a:r>
                      <a:endParaRPr lang="pl-PL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Różnica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7306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400" kern="1200" dirty="0" smtClean="0"/>
                        <a:t>Zmiana procentowa</a:t>
                      </a:r>
                      <a:endParaRPr lang="pl-PL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873065"/>
                    </a:solidFill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</a:rPr>
                        <a:t>Liczba operacji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</a:rPr>
                        <a:t>Kwota operacji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</a:rPr>
                        <a:t>Liczba operacji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</a:rPr>
                        <a:t>Kwota operacji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l-PL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effectLst/>
                        </a:rPr>
                        <a:t>Działanie 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 smtClean="0">
                          <a:effectLst/>
                        </a:rPr>
                        <a:t>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 smtClean="0">
                          <a:effectLst/>
                        </a:rPr>
                        <a:t>0</a:t>
                      </a:r>
                      <a:endParaRPr lang="pl-PL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0,00%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effectLst/>
                        </a:rPr>
                        <a:t>Działanie 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153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5 548 560,00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188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5 577 708,66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29 148,75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0,53%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effectLst/>
                        </a:rPr>
                        <a:t>Działanie 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171 000,00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330 000,00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159 000,00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+92,98</a:t>
                      </a:r>
                      <a:r>
                        <a:rPr lang="pl-PL" sz="1400" u="none" strike="noStrike" dirty="0">
                          <a:effectLst/>
                        </a:rPr>
                        <a:t>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effectLst/>
                        </a:rPr>
                        <a:t>Działanie 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18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1 182 546,00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49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2 459 787,72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1 277 242,16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+108,01</a:t>
                      </a:r>
                      <a:r>
                        <a:rPr lang="pl-PL" sz="1400" u="none" strike="noStrike" dirty="0">
                          <a:effectLst/>
                        </a:rPr>
                        <a:t>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effectLst/>
                        </a:rPr>
                        <a:t>Działanie 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52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2 654 097,00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72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2 879 830,62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225 733,92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+8,51</a:t>
                      </a:r>
                      <a:r>
                        <a:rPr lang="pl-PL" sz="1400" u="none" strike="noStrike" dirty="0">
                          <a:effectLst/>
                        </a:rPr>
                        <a:t>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effectLst/>
                        </a:rPr>
                        <a:t>Działanie 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60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1 413 788,00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142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3 969 901,58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2 556 113,58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+180,80</a:t>
                      </a:r>
                      <a:r>
                        <a:rPr lang="pl-PL" sz="1400" u="none" strike="noStrike" dirty="0">
                          <a:effectLst/>
                        </a:rPr>
                        <a:t>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effectLst/>
                        </a:rPr>
                        <a:t>Działanie 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29 946,00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29 946,00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0,00%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effectLst/>
                        </a:rPr>
                        <a:t>Działanie 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215 612,60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41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1 327 174,94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1 111 562,35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+515,54</a:t>
                      </a:r>
                      <a:r>
                        <a:rPr lang="pl-PL" sz="1400" u="none" strike="noStrike" dirty="0">
                          <a:effectLst/>
                        </a:rPr>
                        <a:t>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effectLst/>
                        </a:rPr>
                        <a:t>Działanie 10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93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6 619 486,00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154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9 949 862,23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3 330 376,34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+50,31</a:t>
                      </a:r>
                      <a:r>
                        <a:rPr lang="pl-PL" sz="1400" u="none" strike="noStrike" dirty="0">
                          <a:effectLst/>
                        </a:rPr>
                        <a:t>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effectLst/>
                        </a:rPr>
                        <a:t>Działanie 11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62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2 141 091,00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118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3 977 701,47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1 836 610,49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+85,78</a:t>
                      </a:r>
                      <a:r>
                        <a:rPr lang="pl-PL" sz="1400" u="none" strike="noStrike" dirty="0">
                          <a:effectLst/>
                        </a:rPr>
                        <a:t>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effectLst/>
                        </a:rPr>
                        <a:t>Działanie 12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44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1 634 976,00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81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2 724 174,88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1 089 199,26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+66,62</a:t>
                      </a:r>
                      <a:r>
                        <a:rPr lang="pl-PL" sz="1400" u="none" strike="noStrike" dirty="0">
                          <a:effectLst/>
                        </a:rPr>
                        <a:t>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effectLst/>
                        </a:rPr>
                        <a:t>Działanie 13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182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6 802 970,00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273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10 089 557,26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3 286 587,31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+48,31</a:t>
                      </a:r>
                      <a:r>
                        <a:rPr lang="pl-PL" sz="1400" u="none" strike="noStrike" dirty="0">
                          <a:effectLst/>
                        </a:rPr>
                        <a:t>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07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15200" cy="504056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>
                <a:solidFill>
                  <a:srgbClr val="873065"/>
                </a:solidFill>
              </a:rPr>
              <a:t>Obowiązujący dwuletni Plan operacyjny 2016-2017</a:t>
            </a:r>
            <a:endParaRPr lang="pl-PL" sz="2800" b="1" dirty="0">
              <a:solidFill>
                <a:srgbClr val="873065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208066"/>
              </p:ext>
            </p:extLst>
          </p:nvPr>
        </p:nvGraphicFramePr>
        <p:xfrm>
          <a:off x="1619672" y="3356992"/>
          <a:ext cx="6096000" cy="2651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36032"/>
                <a:gridCol w="1008112"/>
                <a:gridCol w="1751856"/>
              </a:tblGrid>
              <a:tr h="507112"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Liczba operacji</a:t>
                      </a:r>
                      <a:endParaRPr lang="pl-PL" sz="1600" dirty="0"/>
                    </a:p>
                  </a:txBody>
                  <a:tcPr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Kwota operacji</a:t>
                      </a:r>
                      <a:endParaRPr lang="pl-PL" sz="1600" dirty="0"/>
                    </a:p>
                  </a:txBody>
                  <a:tcPr anchor="ctr">
                    <a:solidFill>
                      <a:srgbClr val="873065"/>
                    </a:solidFill>
                  </a:tcPr>
                </a:tc>
              </a:tr>
              <a:tr h="322862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Jednostki</a:t>
                      </a:r>
                      <a:r>
                        <a:rPr lang="pl-PL" sz="1600" baseline="0" dirty="0" smtClean="0"/>
                        <a:t> regionalne KSOW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447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/>
                        <a:t>14 788</a:t>
                      </a:r>
                      <a:r>
                        <a:rPr lang="pl-PL" sz="1600" baseline="0" dirty="0" smtClean="0"/>
                        <a:t> 023,33</a:t>
                      </a:r>
                      <a:endParaRPr lang="pl-PL" sz="1600" dirty="0" smtClean="0"/>
                    </a:p>
                  </a:txBody>
                  <a:tcPr anchor="ctr"/>
                </a:tc>
              </a:tr>
              <a:tr h="322862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Instytucja</a:t>
                      </a:r>
                      <a:r>
                        <a:rPr lang="pl-PL" sz="1600" baseline="0" dirty="0" smtClean="0"/>
                        <a:t> Zarządzająca wraz z Jednostką Centralną 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30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kern="1200" dirty="0" smtClean="0">
                          <a:effectLst/>
                        </a:rPr>
                        <a:t>6 307 391,26</a:t>
                      </a:r>
                      <a:endParaRPr lang="pl-PL" sz="1600" dirty="0"/>
                    </a:p>
                  </a:txBody>
                  <a:tcPr anchor="ctr"/>
                </a:tc>
              </a:tr>
              <a:tr h="322862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Centrum</a:t>
                      </a:r>
                      <a:r>
                        <a:rPr lang="pl-PL" sz="1600" baseline="0" dirty="0" smtClean="0"/>
                        <a:t> Doradztwa Rolniczego wraz z Wojewódzkimi Ośrodkami Doradztwa Rolniczego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198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/>
                        <a:t>7</a:t>
                      </a:r>
                      <a:r>
                        <a:rPr lang="pl-PL" sz="1600" baseline="0" dirty="0" smtClean="0"/>
                        <a:t> 318 656,61</a:t>
                      </a:r>
                      <a:endParaRPr lang="pl-PL" sz="1600" dirty="0"/>
                    </a:p>
                  </a:txBody>
                  <a:tcPr anchor="ctr"/>
                </a:tc>
              </a:tr>
              <a:tr h="322862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RAZEM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675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/>
                        <a:t>28 414 071,20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115616" y="925865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Dwuletni plan operacyjny KSOW na lata 2016-2017 został przyjęty do realizacji </a:t>
            </a:r>
            <a:r>
              <a:rPr lang="pl-PL" dirty="0" smtClean="0"/>
              <a:t> przez GR ds. KSOW uchwałą nr 8 z 18 </a:t>
            </a:r>
            <a:r>
              <a:rPr lang="pl-PL" dirty="0"/>
              <a:t>kwietnia 2016 r.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r>
              <a:rPr lang="pl-PL" dirty="0" smtClean="0"/>
              <a:t>GR ds. KSOW zaakceptowała zmiany  do PO 2016-2017 uchwałą  nr 15 z 20 października 2016 r.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619672" y="2996952"/>
            <a:ext cx="6071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Aktualnie obowiązujący Plan operacyjny na lata 2016-2017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008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0"/>
            <a:ext cx="7643192" cy="835200"/>
          </a:xfrm>
        </p:spPr>
        <p:txBody>
          <a:bodyPr>
            <a:normAutofit fontScale="90000"/>
          </a:bodyPr>
          <a:lstStyle/>
          <a:p>
            <a:r>
              <a:rPr lang="pl-PL" sz="2500" b="1" dirty="0">
                <a:solidFill>
                  <a:srgbClr val="873065"/>
                </a:solidFill>
              </a:rPr>
              <a:t>Zmiana Planu operacyjnego 2016-2017 </a:t>
            </a:r>
            <a:r>
              <a:rPr lang="pl-PL" sz="2500" b="1" dirty="0" smtClean="0">
                <a:solidFill>
                  <a:srgbClr val="873065"/>
                </a:solidFill>
              </a:rPr>
              <a:t/>
            </a:r>
            <a:br>
              <a:rPr lang="pl-PL" sz="2500" b="1" dirty="0" smtClean="0">
                <a:solidFill>
                  <a:srgbClr val="873065"/>
                </a:solidFill>
              </a:rPr>
            </a:br>
            <a:r>
              <a:rPr lang="pl-PL" sz="2500" b="1" dirty="0" smtClean="0">
                <a:solidFill>
                  <a:srgbClr val="873065"/>
                </a:solidFill>
              </a:rPr>
              <a:t>w </a:t>
            </a:r>
            <a:r>
              <a:rPr lang="pl-PL" sz="2500" b="1" dirty="0">
                <a:solidFill>
                  <a:srgbClr val="873065"/>
                </a:solidFill>
              </a:rPr>
              <a:t>podziale na </a:t>
            </a:r>
            <a:r>
              <a:rPr lang="pl-PL" sz="2500" b="1" dirty="0" smtClean="0">
                <a:solidFill>
                  <a:srgbClr val="873065"/>
                </a:solidFill>
              </a:rPr>
              <a:t>działania 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650182"/>
              </p:ext>
            </p:extLst>
          </p:nvPr>
        </p:nvGraphicFramePr>
        <p:xfrm>
          <a:off x="1097144" y="1052736"/>
          <a:ext cx="7416823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341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0"/>
            <a:ext cx="7643192" cy="835200"/>
          </a:xfrm>
        </p:spPr>
        <p:txBody>
          <a:bodyPr>
            <a:normAutofit/>
          </a:bodyPr>
          <a:lstStyle/>
          <a:p>
            <a:r>
              <a:rPr lang="pl-PL" sz="2300" b="1" dirty="0" smtClean="0">
                <a:solidFill>
                  <a:srgbClr val="873065"/>
                </a:solidFill>
              </a:rPr>
              <a:t>Procentowy udział operacji partnerów KSOW </a:t>
            </a:r>
            <a:br>
              <a:rPr lang="pl-PL" sz="2300" b="1" dirty="0" smtClean="0">
                <a:solidFill>
                  <a:srgbClr val="873065"/>
                </a:solidFill>
              </a:rPr>
            </a:br>
            <a:r>
              <a:rPr lang="pl-PL" sz="2300" b="1" dirty="0" smtClean="0">
                <a:solidFill>
                  <a:srgbClr val="873065"/>
                </a:solidFill>
              </a:rPr>
              <a:t>i operacji własnych </a:t>
            </a:r>
            <a:endParaRPr lang="pl-PL" sz="2300" b="1" dirty="0">
              <a:solidFill>
                <a:srgbClr val="873065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946560"/>
              </p:ext>
            </p:extLst>
          </p:nvPr>
        </p:nvGraphicFramePr>
        <p:xfrm>
          <a:off x="611560" y="109199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Wykres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0529203"/>
              </p:ext>
            </p:extLst>
          </p:nvPr>
        </p:nvGraphicFramePr>
        <p:xfrm>
          <a:off x="5186883" y="1079811"/>
          <a:ext cx="33623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Wykres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7602911"/>
              </p:ext>
            </p:extLst>
          </p:nvPr>
        </p:nvGraphicFramePr>
        <p:xfrm>
          <a:off x="611560" y="393424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Wykres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4400385"/>
              </p:ext>
            </p:extLst>
          </p:nvPr>
        </p:nvGraphicFramePr>
        <p:xfrm>
          <a:off x="5186883" y="3916870"/>
          <a:ext cx="33623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611560" y="3846600"/>
            <a:ext cx="4905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Instytucja Zarządzająca wraz z Jednostką Centralną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11560" y="980728"/>
            <a:ext cx="4034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Wojewódzkie jednostki regionalne KSOW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302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0"/>
            <a:ext cx="7643192" cy="835200"/>
          </a:xfrm>
        </p:spPr>
        <p:txBody>
          <a:bodyPr>
            <a:normAutofit/>
          </a:bodyPr>
          <a:lstStyle/>
          <a:p>
            <a:r>
              <a:rPr lang="pl-PL" sz="2300" b="1" dirty="0" smtClean="0">
                <a:solidFill>
                  <a:srgbClr val="873065"/>
                </a:solidFill>
              </a:rPr>
              <a:t>SIR – procentowy podział operacji pomiędzy działaniem 2 a 5</a:t>
            </a:r>
            <a:endParaRPr lang="pl-PL" sz="2300" b="1" dirty="0">
              <a:solidFill>
                <a:srgbClr val="873065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831871"/>
              </p:ext>
            </p:extLst>
          </p:nvPr>
        </p:nvGraphicFramePr>
        <p:xfrm>
          <a:off x="611560" y="69269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Wykres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5240047"/>
              </p:ext>
            </p:extLst>
          </p:nvPr>
        </p:nvGraphicFramePr>
        <p:xfrm>
          <a:off x="4716016" y="74146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ytuł 1"/>
          <p:cNvSpPr txBox="1">
            <a:spLocks/>
          </p:cNvSpPr>
          <p:nvPr/>
        </p:nvSpPr>
        <p:spPr>
          <a:xfrm>
            <a:off x="1194048" y="3356992"/>
            <a:ext cx="7643192" cy="835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300" b="1" dirty="0" smtClean="0">
                <a:solidFill>
                  <a:srgbClr val="873065"/>
                </a:solidFill>
              </a:rPr>
              <a:t>SIR – procentowy podział operacji partnerów KSOW a operacjami własnymi w działaniu 5</a:t>
            </a:r>
            <a:endParaRPr lang="pl-PL" sz="2300" b="1" dirty="0">
              <a:solidFill>
                <a:srgbClr val="873065"/>
              </a:solidFill>
            </a:endParaRPr>
          </a:p>
        </p:txBody>
      </p:sp>
      <p:graphicFrame>
        <p:nvGraphicFramePr>
          <p:cNvPr id="16" name="Wykres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4261848"/>
              </p:ext>
            </p:extLst>
          </p:nvPr>
        </p:nvGraphicFramePr>
        <p:xfrm>
          <a:off x="971600" y="392220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Wykres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254023"/>
              </p:ext>
            </p:extLst>
          </p:nvPr>
        </p:nvGraphicFramePr>
        <p:xfrm>
          <a:off x="4788024" y="393424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15161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15200" cy="504056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>
                <a:solidFill>
                  <a:srgbClr val="873065"/>
                </a:solidFill>
              </a:rPr>
              <a:t>Podstawy prawne zmiany Planu operacyjnego 2016-2017</a:t>
            </a:r>
            <a:endParaRPr lang="pl-PL" sz="2800" b="1" dirty="0">
              <a:solidFill>
                <a:srgbClr val="873065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043608" y="1340768"/>
            <a:ext cx="7793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Ustawy </a:t>
            </a:r>
            <a:r>
              <a:rPr lang="pl-PL" dirty="0"/>
              <a:t>z dnia 20 lutego 2015 r. o wspieraniu rozwoju obszarów wiejskich z udziałem środków Europejskiego Funduszu Rolnego na rzecz Rozwoju Obszarów Wiejskich w ramach Programu Rozwoju Obszarów Wiejskich na lata 2014-2020 (Dz. U. z 2017 r. poz. 562, z </a:t>
            </a:r>
            <a:r>
              <a:rPr lang="pl-PL" dirty="0" err="1"/>
              <a:t>późn</a:t>
            </a:r>
            <a:r>
              <a:rPr lang="pl-PL" dirty="0"/>
              <a:t>. zm.) </a:t>
            </a:r>
            <a:r>
              <a:rPr lang="pl-PL" dirty="0" smtClean="0"/>
              <a:t>art. 58 ust. 2, art. 55 ust. 2a</a:t>
            </a:r>
          </a:p>
          <a:p>
            <a:endParaRPr lang="pl-PL" dirty="0" smtClean="0"/>
          </a:p>
          <a:p>
            <a:r>
              <a:rPr lang="pl-PL" dirty="0" smtClean="0"/>
              <a:t>Rozporządzenia </a:t>
            </a:r>
            <a:r>
              <a:rPr lang="pl-PL" dirty="0"/>
              <a:t>Ministra Rolnictwa i Rozwoju Wsi z dnia 17 stycznia 2017 r. w sprawie krajowej sieci obszarów wiejskich w ramach Programu Rozwoju Obszarów Wiejskich na lata 2014-2020 (Dz. U. poz. </a:t>
            </a:r>
            <a:r>
              <a:rPr lang="pl-PL" dirty="0" smtClean="0"/>
              <a:t>148 </a:t>
            </a:r>
            <a:r>
              <a:rPr lang="pl-PL" dirty="0"/>
              <a:t>§ 14 ust. 2 i </a:t>
            </a:r>
            <a:r>
              <a:rPr lang="pl-PL" dirty="0" smtClean="0"/>
              <a:t>3.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985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835200"/>
            <a:ext cx="7715200" cy="737225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>
                <a:solidFill>
                  <a:srgbClr val="873065"/>
                </a:solidFill>
              </a:rPr>
              <a:t>Propozycja zmian dwuletniego Planu operacyjnego na lata 2016-2017</a:t>
            </a:r>
            <a:endParaRPr lang="pl-PL" sz="2800" b="1" dirty="0">
              <a:solidFill>
                <a:srgbClr val="873065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1600" y="2564904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26 stycznia Minister Rolnictwa i Rozwoju Wsi – instytucja zarządzająca Programem Rozwoju Obszarów Wiejskich na lata 2014–2020 ogłosił konkurs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nr </a:t>
            </a:r>
            <a:r>
              <a:rPr lang="pl-PL" dirty="0"/>
              <a:t>1/2017 dla partnerów Krajowej Sieci Obszarów Wiejskich na wybór operacji, które będą realizowane w 2017 r. w ramach dwuletniego planu operacyjnego na lata </a:t>
            </a:r>
            <a:r>
              <a:rPr lang="pl-PL" dirty="0" smtClean="0"/>
              <a:t>2016-2017 r.</a:t>
            </a:r>
            <a:endParaRPr lang="pl-PL" dirty="0"/>
          </a:p>
          <a:p>
            <a:endParaRPr lang="pl-PL" dirty="0" smtClean="0"/>
          </a:p>
          <a:p>
            <a:r>
              <a:rPr lang="pl-PL" dirty="0" smtClean="0"/>
              <a:t>7 marca 2017 r. Jednostka Centralna poinformowała jednostki wsparcia sieci oraz Instytucję Zarządzającą o możliwości zgłaszania nowych operacji własnych na rok 2017 oraz zmian do operacji własnych i partnerów zgłoszonych w 2016 r.</a:t>
            </a:r>
          </a:p>
          <a:p>
            <a:r>
              <a:rPr lang="pl-PL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444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204690"/>
            <a:ext cx="7715200" cy="646560"/>
          </a:xfrm>
        </p:spPr>
        <p:txBody>
          <a:bodyPr>
            <a:normAutofit/>
          </a:bodyPr>
          <a:lstStyle/>
          <a:p>
            <a:r>
              <a:rPr lang="pl-PL" sz="2200" b="1" dirty="0" smtClean="0">
                <a:solidFill>
                  <a:srgbClr val="873065"/>
                </a:solidFill>
              </a:rPr>
              <a:t>Rezygnacje z realizacji operacji zgłoszonych w 2016 r.</a:t>
            </a:r>
            <a:endParaRPr lang="pl-PL" sz="2200" b="1" dirty="0">
              <a:solidFill>
                <a:srgbClr val="873065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21020"/>
              </p:ext>
            </p:extLst>
          </p:nvPr>
        </p:nvGraphicFramePr>
        <p:xfrm>
          <a:off x="1691680" y="1124744"/>
          <a:ext cx="6096000" cy="5151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36032"/>
                <a:gridCol w="1008112"/>
                <a:gridCol w="1751856"/>
              </a:tblGrid>
              <a:tr h="557671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Jednostka wsparcia</a:t>
                      </a:r>
                      <a:r>
                        <a:rPr lang="pl-PL" sz="1600" baseline="0" dirty="0" smtClean="0"/>
                        <a:t> sieci / Instytucja Zarządzająca</a:t>
                      </a:r>
                      <a:endParaRPr lang="pl-PL" sz="1600" dirty="0"/>
                    </a:p>
                  </a:txBody>
                  <a:tcPr anchor="ctr"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Liczba operacji</a:t>
                      </a:r>
                      <a:endParaRPr lang="pl-PL" sz="1600" dirty="0"/>
                    </a:p>
                  </a:txBody>
                  <a:tcPr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/>
                        <a:t>Kwota operacji</a:t>
                      </a:r>
                      <a:endParaRPr lang="pl-PL" sz="1600" dirty="0"/>
                    </a:p>
                  </a:txBody>
                  <a:tcPr anchor="ctr">
                    <a:solidFill>
                      <a:srgbClr val="873065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JR</a:t>
                      </a:r>
                      <a:r>
                        <a:rPr lang="pl-PL" sz="1400" baseline="0" dirty="0" smtClean="0"/>
                        <a:t> woj. dolnośląskiego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77 638,00</a:t>
                      </a: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JR woj. lubuskiego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kern="1200" dirty="0" smtClean="0">
                          <a:effectLst/>
                        </a:rPr>
                        <a:t>2 000,00</a:t>
                      </a:r>
                      <a:endParaRPr lang="pl-PL" sz="14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JR woj. mazowieckiego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42 080,16</a:t>
                      </a:r>
                      <a:endParaRPr lang="pl-PL" sz="14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JR woj. opolskiego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42 000,00</a:t>
                      </a:r>
                      <a:endParaRPr lang="pl-PL" sz="14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JR woj. świętokrzyskiego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55 188,00</a:t>
                      </a:r>
                      <a:endParaRPr lang="pl-PL" sz="14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JR woj. warmińsko-mazurskiego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43 775,50</a:t>
                      </a:r>
                      <a:endParaRPr lang="pl-PL" sz="14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JR woj. wielkopolskiego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8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296 189,76</a:t>
                      </a: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JR woj. zachodniopomorskiego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5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64 849,44</a:t>
                      </a: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Instytucja</a:t>
                      </a:r>
                      <a:r>
                        <a:rPr lang="pl-PL" sz="1400" baseline="0" dirty="0" smtClean="0"/>
                        <a:t> Zarządzająca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44 280,00</a:t>
                      </a:r>
                      <a:endParaRPr lang="pl-PL" sz="14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Centrum Doradztwa Rolniczego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40 964,50</a:t>
                      </a:r>
                      <a:endParaRPr lang="pl-PL" sz="14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Lubuski WODR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87 951,36</a:t>
                      </a: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Łódzki WODR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153 986,90</a:t>
                      </a:r>
                      <a:endParaRPr lang="pl-PL" sz="14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Opolski WODR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33 293,80</a:t>
                      </a:r>
                      <a:endParaRPr lang="pl-PL" sz="14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Warmińsko-mazurski WODR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128 704,65</a:t>
                      </a:r>
                      <a:endParaRPr lang="pl-PL" sz="14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pl-PL" sz="1400" b="1" dirty="0" smtClean="0"/>
                        <a:t>                                                        RAZEM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31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 smtClean="0"/>
                        <a:t>1 157 182,07</a:t>
                      </a:r>
                      <a:endParaRPr lang="pl-PL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1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/>
          <a:lstStyle/>
          <a:p>
            <a:r>
              <a:rPr lang="pl-PL" sz="2500" b="1" dirty="0" smtClean="0">
                <a:solidFill>
                  <a:srgbClr val="873065"/>
                </a:solidFill>
              </a:rPr>
              <a:t>Powody rezygnacji </a:t>
            </a:r>
            <a:r>
              <a:rPr lang="pl-PL" sz="2500" b="1" dirty="0">
                <a:solidFill>
                  <a:srgbClr val="873065"/>
                </a:solidFill>
              </a:rPr>
              <a:t>z realizacji operacji </a:t>
            </a:r>
            <a:br>
              <a:rPr lang="pl-PL" sz="2500" b="1" dirty="0">
                <a:solidFill>
                  <a:srgbClr val="873065"/>
                </a:solidFill>
              </a:rPr>
            </a:br>
            <a:r>
              <a:rPr lang="pl-PL" sz="2500" b="1" dirty="0">
                <a:solidFill>
                  <a:srgbClr val="873065"/>
                </a:solidFill>
              </a:rPr>
              <a:t>zgłoszonych w 2016 r.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397714"/>
              </p:ext>
            </p:extLst>
          </p:nvPr>
        </p:nvGraphicFramePr>
        <p:xfrm>
          <a:off x="1259632" y="1772816"/>
          <a:ext cx="7128792" cy="34425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74468"/>
                <a:gridCol w="1654324"/>
              </a:tblGrid>
              <a:tr h="432048">
                <a:tc>
                  <a:txBody>
                    <a:bodyPr/>
                    <a:lstStyle/>
                    <a:p>
                      <a:r>
                        <a:rPr lang="pl-PL" dirty="0" smtClean="0"/>
                        <a:t>Powód</a:t>
                      </a:r>
                      <a:r>
                        <a:rPr lang="pl-PL" baseline="0" dirty="0" smtClean="0"/>
                        <a:t> rezygnacji</a:t>
                      </a:r>
                      <a:endParaRPr lang="pl-PL" dirty="0"/>
                    </a:p>
                  </a:txBody>
                  <a:tcPr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Liczba operacji</a:t>
                      </a:r>
                      <a:endParaRPr lang="pl-PL" dirty="0"/>
                    </a:p>
                  </a:txBody>
                  <a:tcPr>
                    <a:solidFill>
                      <a:srgbClr val="873065"/>
                    </a:solidFill>
                  </a:tcPr>
                </a:tc>
              </a:tr>
              <a:tr h="401897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Rezygnacji partnera/wykonawcy z realizacji operacji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16</a:t>
                      </a:r>
                      <a:endParaRPr lang="pl-PL" sz="1600" dirty="0"/>
                    </a:p>
                  </a:txBody>
                  <a:tcPr anchor="ctr"/>
                </a:tc>
              </a:tr>
              <a:tr h="694185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Rezygnacja z dofinansowania/brak wypłaty refinansowania </a:t>
                      </a:r>
                      <a:br>
                        <a:rPr lang="pl-PL" sz="1600" dirty="0" smtClean="0"/>
                      </a:br>
                      <a:r>
                        <a:rPr lang="pl-PL" sz="1600" dirty="0" smtClean="0"/>
                        <a:t>z powodu niezgodności z obowiązującymi przepisami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4</a:t>
                      </a:r>
                      <a:endParaRPr lang="pl-PL" sz="1600" dirty="0"/>
                    </a:p>
                  </a:txBody>
                  <a:tcPr anchor="ctr"/>
                </a:tc>
              </a:tr>
              <a:tr h="406745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Zbyt krótki czas na realizację operacji po akceptacji PO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3</a:t>
                      </a:r>
                      <a:endParaRPr lang="pl-PL" sz="1600" dirty="0"/>
                    </a:p>
                  </a:txBody>
                  <a:tcPr anchor="ctr"/>
                </a:tc>
              </a:tr>
              <a:tr h="694185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Dublowanie operacji z operacjami realizowanymi przez inne jednostki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2</a:t>
                      </a:r>
                      <a:endParaRPr lang="pl-PL" sz="1600" dirty="0"/>
                    </a:p>
                  </a:txBody>
                  <a:tcPr anchor="ctr"/>
                </a:tc>
              </a:tr>
              <a:tr h="406745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Brak zainteresowania grupy docelowej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2</a:t>
                      </a:r>
                      <a:endParaRPr lang="pl-PL" sz="1600" dirty="0"/>
                    </a:p>
                  </a:txBody>
                  <a:tcPr anchor="ctr"/>
                </a:tc>
              </a:tr>
              <a:tr h="406745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Zmiana/brak regulacji prawnych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4</a:t>
                      </a:r>
                      <a:endParaRPr lang="pl-PL" sz="16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/>
          <a:lstStyle/>
          <a:p>
            <a:r>
              <a:rPr lang="pl-PL" sz="2500" b="1" dirty="0" smtClean="0">
                <a:solidFill>
                  <a:srgbClr val="873065"/>
                </a:solidFill>
              </a:rPr>
              <a:t>Propozycje zmian do operacji </a:t>
            </a:r>
            <a:r>
              <a:rPr lang="pl-PL" sz="2500" b="1" dirty="0">
                <a:solidFill>
                  <a:srgbClr val="873065"/>
                </a:solidFill>
              </a:rPr>
              <a:t/>
            </a:r>
            <a:br>
              <a:rPr lang="pl-PL" sz="2500" b="1" dirty="0">
                <a:solidFill>
                  <a:srgbClr val="873065"/>
                </a:solidFill>
              </a:rPr>
            </a:br>
            <a:r>
              <a:rPr lang="pl-PL" sz="2500" b="1" dirty="0">
                <a:solidFill>
                  <a:srgbClr val="873065"/>
                </a:solidFill>
              </a:rPr>
              <a:t>zgłoszonych w 2016 r.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772307" y="1628800"/>
            <a:ext cx="73715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Zgłoszono chęć wprowadzenia zmian w 368 operacjach.</a:t>
            </a:r>
          </a:p>
          <a:p>
            <a:endParaRPr lang="pl-PL" dirty="0" smtClean="0"/>
          </a:p>
          <a:p>
            <a:r>
              <a:rPr lang="pl-PL" dirty="0" smtClean="0"/>
              <a:t>Dwie jednostki regionalne KSOW: lubelska i pomorska oraz dwa WODR-y: pomorski i warmińsko-mazurski nie wprowadzają zmian w operacjach zgłoszonych w 2016 r. 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72307" y="3284984"/>
            <a:ext cx="80363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Główne powody zmian: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Zastosowanie </a:t>
            </a:r>
            <a:r>
              <a:rPr lang="pl-PL" dirty="0"/>
              <a:t>trybu </a:t>
            </a:r>
            <a:r>
              <a:rPr lang="pl-PL" dirty="0" smtClean="0"/>
              <a:t>konkurencyjności/ UZP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Zmiana terminów realizacji operacji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Urealnienie </a:t>
            </a:r>
            <a:r>
              <a:rPr lang="pl-PL" dirty="0"/>
              <a:t>wskaźników operacji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Dostosowanie celów i priorytetów do logiki interwencji oraz zasad sprawozdawczości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Dostosowanie </a:t>
            </a:r>
            <a:r>
              <a:rPr lang="pl-PL" dirty="0"/>
              <a:t>danych do wymogów rozliczania operacji w ramach PT PROW </a:t>
            </a:r>
            <a:r>
              <a:rPr lang="pl-PL" dirty="0" smtClean="0"/>
              <a:t>2014-2020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Poprawa oczywistych omyłek pisarskich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56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0"/>
            <a:ext cx="7643192" cy="980728"/>
          </a:xfrm>
        </p:spPr>
        <p:txBody>
          <a:bodyPr>
            <a:normAutofit/>
          </a:bodyPr>
          <a:lstStyle/>
          <a:p>
            <a:r>
              <a:rPr lang="pl-PL" sz="2300" b="1" dirty="0" smtClean="0">
                <a:solidFill>
                  <a:srgbClr val="873065"/>
                </a:solidFill>
              </a:rPr>
              <a:t>Nowe operacje partnerów KSOW</a:t>
            </a:r>
            <a:br>
              <a:rPr lang="pl-PL" sz="2300" b="1" dirty="0" smtClean="0">
                <a:solidFill>
                  <a:srgbClr val="873065"/>
                </a:solidFill>
              </a:rPr>
            </a:br>
            <a:r>
              <a:rPr lang="pl-PL" sz="2300" b="1" dirty="0" smtClean="0">
                <a:solidFill>
                  <a:srgbClr val="873065"/>
                </a:solidFill>
              </a:rPr>
              <a:t>ocenione w ramach konkursu 1/2017</a:t>
            </a:r>
            <a:endParaRPr lang="pl-PL" sz="23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641239"/>
              </p:ext>
            </p:extLst>
          </p:nvPr>
        </p:nvGraphicFramePr>
        <p:xfrm>
          <a:off x="1403648" y="984906"/>
          <a:ext cx="6768752" cy="55186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0240"/>
                <a:gridCol w="1080120"/>
                <a:gridCol w="864096"/>
                <a:gridCol w="1180728"/>
                <a:gridCol w="1483568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pl-PL" sz="1400" dirty="0" smtClean="0"/>
                        <a:t>Jednostka</a:t>
                      </a:r>
                      <a:r>
                        <a:rPr lang="pl-PL" sz="1400" baseline="0" dirty="0" smtClean="0"/>
                        <a:t> wsparcia sieci</a:t>
                      </a:r>
                      <a:endParaRPr lang="pl-PL" sz="1400" dirty="0"/>
                    </a:p>
                  </a:txBody>
                  <a:tcPr anchor="ctr">
                    <a:solidFill>
                      <a:srgbClr val="87306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pl-PL" sz="1400" dirty="0" smtClean="0"/>
                    </a:p>
                    <a:p>
                      <a:pPr algn="ctr"/>
                      <a:r>
                        <a:rPr lang="pl-PL" sz="1400" dirty="0" smtClean="0"/>
                        <a:t>Limit środków</a:t>
                      </a:r>
                      <a:endParaRPr lang="pl-PL" sz="1400" dirty="0"/>
                    </a:p>
                  </a:txBody>
                  <a:tcPr anchor="ctr">
                    <a:solidFill>
                      <a:srgbClr val="87306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Ocenione operacje partnerów KSOW</a:t>
                      </a:r>
                      <a:endParaRPr lang="pl-PL" sz="1400" dirty="0"/>
                    </a:p>
                  </a:txBody>
                  <a:tcPr anchor="ctr"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</a:rPr>
                        <a:t>Liczba operacji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</a:rPr>
                        <a:t>Kwota operacji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</a:rPr>
                        <a:t>% wykorzystania limitu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</a:tr>
              <a:tr h="33513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dolnośląska JR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470 400,00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422 447,7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89,81%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kujawsko-pomorska JR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550 000,00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310 904,8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56,53%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lubelska JR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200 000,00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198 193,7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99,10%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lubuska JR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360 000,00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328 796,5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91,33%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łódzka JR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720 000,00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427 700,4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59,40%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małopolska JR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628 000,00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219 228,9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34,91%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mazowiecka JR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1 120 000,00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27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660 482,8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58,97%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opolska JR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421 000,00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239 887,1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56,98%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podkarpacka JR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928 000,00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65 3278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70,40%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podlaska JR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300 000,00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16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231 878,7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77,29%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pomorska JR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645 787,00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298 638,8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46,24%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śląska JR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630 000,00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492 829,9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78,23%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świętokrzyska JR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409 310,00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206 577,4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50,47%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warmińsko-mazurska JR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261 500,00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125 061,2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47,82%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2044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wielkopolska JR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459 000,00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402 583,6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87,71%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zachodniopomorska JR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411 600,00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316 808,6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76,97%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37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0"/>
            <a:ext cx="7643192" cy="835200"/>
          </a:xfrm>
        </p:spPr>
        <p:txBody>
          <a:bodyPr>
            <a:normAutofit fontScale="90000"/>
          </a:bodyPr>
          <a:lstStyle/>
          <a:p>
            <a:r>
              <a:rPr lang="pl-PL" sz="2500" b="1" dirty="0">
                <a:solidFill>
                  <a:srgbClr val="873065"/>
                </a:solidFill>
              </a:rPr>
              <a:t>Nowe operacje partnerów KSOW</a:t>
            </a:r>
            <a:br>
              <a:rPr lang="pl-PL" sz="2500" b="1" dirty="0">
                <a:solidFill>
                  <a:srgbClr val="873065"/>
                </a:solidFill>
              </a:rPr>
            </a:br>
            <a:r>
              <a:rPr lang="pl-PL" sz="2500" b="1" dirty="0">
                <a:solidFill>
                  <a:srgbClr val="873065"/>
                </a:solidFill>
              </a:rPr>
              <a:t>ocenione w ramach konkursu 1/2017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404004"/>
              </p:ext>
            </p:extLst>
          </p:nvPr>
        </p:nvGraphicFramePr>
        <p:xfrm>
          <a:off x="1403648" y="980728"/>
          <a:ext cx="6768752" cy="54522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0240"/>
                <a:gridCol w="1080120"/>
                <a:gridCol w="864096"/>
                <a:gridCol w="1180728"/>
                <a:gridCol w="1483568"/>
              </a:tblGrid>
              <a:tr h="346303">
                <a:tc rowSpan="2">
                  <a:txBody>
                    <a:bodyPr/>
                    <a:lstStyle/>
                    <a:p>
                      <a:r>
                        <a:rPr lang="pl-PL" sz="1400" dirty="0" smtClean="0"/>
                        <a:t>Jednostka</a:t>
                      </a:r>
                      <a:r>
                        <a:rPr lang="pl-PL" sz="1400" baseline="0" dirty="0" smtClean="0"/>
                        <a:t> wsparcia sieci / Instytucja Zarządzająca</a:t>
                      </a:r>
                      <a:endParaRPr lang="pl-PL" sz="1400" dirty="0"/>
                    </a:p>
                  </a:txBody>
                  <a:tcPr anchor="ctr">
                    <a:solidFill>
                      <a:srgbClr val="87306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Limit środków</a:t>
                      </a:r>
                      <a:endParaRPr lang="pl-PL" sz="1400" dirty="0"/>
                    </a:p>
                  </a:txBody>
                  <a:tcPr anchor="ctr">
                    <a:solidFill>
                      <a:srgbClr val="87306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Ocenione operacje partnerów KSOW</a:t>
                      </a:r>
                      <a:endParaRPr lang="pl-PL" sz="14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400" dirty="0"/>
                    </a:p>
                  </a:txBody>
                  <a:tcPr/>
                </a:tc>
              </a:tr>
              <a:tr h="517793">
                <a:tc v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</a:rPr>
                        <a:t>Liczba operacji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</a:rPr>
                        <a:t>Kwota operacji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</a:rPr>
                        <a:t>% wykorzystania limitu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</a:tr>
              <a:tr h="261064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JC i IZ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9 500 000,00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29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3 585 205,00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37,74%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323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CDR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102 500,00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0,00%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23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dolnośląski WODR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-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-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-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-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23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kujawsko-pomorski WODR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40 000,00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0,00%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23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lubelski WODR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-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-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-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-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23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lubuski WODR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42 400,00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0,00%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23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łódzki WODR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52 000,00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52 000,00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100,00%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23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małopolski WODR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50 000,00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49 907,00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99,81%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23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mazowiecki WODR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40 400,00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0,00%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23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opolski WODR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-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-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-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-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23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podkarpacki WODR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39 600,00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0,00%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23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podlaski WODR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50 000,00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0,00%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23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pomorski WODR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-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-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-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-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23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śląski WODR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47 218,17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0,00%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23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świętokrzyski WODR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100 000,00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0,00%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23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warmińsko-mazurski WODR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143 000,00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78 530,83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54,92%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23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wielkopolski WODR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30 000,00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0,00%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496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zachodniopomorski WODR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40 200,00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0,00%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74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2020</TotalTime>
  <Words>1985</Words>
  <Application>Microsoft Office PowerPoint</Application>
  <PresentationFormat>Pokaz na ekranie (4:3)</PresentationFormat>
  <Paragraphs>832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Motyw pakietu Office</vt:lpstr>
      <vt:lpstr>Propozycja zmiany dwuletniego Planu operacyjnego KSOW  na lata 2016-2017</vt:lpstr>
      <vt:lpstr>Obowiązujący dwuletni Plan operacyjny 2016-2017</vt:lpstr>
      <vt:lpstr>Podstawy prawne zmiany Planu operacyjnego 2016-2017</vt:lpstr>
      <vt:lpstr>Propozycja zmian dwuletniego Planu operacyjnego na lata 2016-2017</vt:lpstr>
      <vt:lpstr>Rezygnacje z realizacji operacji zgłoszonych w 2016 r.</vt:lpstr>
      <vt:lpstr>Powody rezygnacji z realizacji operacji  zgłoszonych w 2016 r.</vt:lpstr>
      <vt:lpstr>Propozycje zmian do operacji  zgłoszonych w 2016 r.</vt:lpstr>
      <vt:lpstr>Nowe operacje partnerów KSOW ocenione w ramach konkursu 1/2017</vt:lpstr>
      <vt:lpstr>Nowe operacje partnerów KSOW ocenione w ramach konkursu 1/2017</vt:lpstr>
      <vt:lpstr>Nowe operacje partnerów KSOW ocenione w ramach konkursu 1/2017</vt:lpstr>
      <vt:lpstr>Nowe operacje partnerów KSOW ocenione w ramach konkursu 1/2017 w podziale na działania</vt:lpstr>
      <vt:lpstr>Nowe operacje własne jednostek wsparcia sieci i IZ zgłoszone w 2017 r.</vt:lpstr>
      <vt:lpstr>Nowe operacje własne jednostek wsparcia sieci i IZ zgłoszone w 2017 r.</vt:lpstr>
      <vt:lpstr>Nowe operacje własne jednostek wsparcia sieci zgłoszone w 2017 r.</vt:lpstr>
      <vt:lpstr>Nowe operacje własne jednostek wsparcia sieci zgłoszone w 2017 r. w podziale na działania</vt:lpstr>
      <vt:lpstr>Zmiana Planu operacyjnego 2016-2017 w podziale na jednostki wsparcia sieci i Instytucję Zarządzającą</vt:lpstr>
      <vt:lpstr>Zmiana Planu operacyjnego 2016-2017 w podziale na jednostki wsparcia sieci i Instytucję Zarządzającą</vt:lpstr>
      <vt:lpstr>Zmiana Planu operacyjnego 2016-2017 w podziale na jednostki wsparcia sieci i Instytucję Zarządzającą</vt:lpstr>
      <vt:lpstr>Zmiana Planu operacyjnego 2016-2017 w podziale na działania </vt:lpstr>
      <vt:lpstr>Zmiana Planu operacyjnego 2016-2017  w podziale na działania </vt:lpstr>
      <vt:lpstr>Procentowy udział operacji partnerów KSOW  i operacji własnych </vt:lpstr>
      <vt:lpstr>SIR – procentowy podział operacji pomiędzy działaniem 2 a 5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zrw</dc:creator>
  <cp:lastModifiedBy>Krzysztof Kwiatkowski</cp:lastModifiedBy>
  <cp:revision>84</cp:revision>
  <dcterms:created xsi:type="dcterms:W3CDTF">2017-06-12T19:19:04Z</dcterms:created>
  <dcterms:modified xsi:type="dcterms:W3CDTF">2017-06-26T07:17:35Z</dcterms:modified>
</cp:coreProperties>
</file>