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72" r:id="rId2"/>
    <p:sldId id="358" r:id="rId3"/>
    <p:sldId id="314" r:id="rId4"/>
    <p:sldId id="352" r:id="rId5"/>
    <p:sldId id="353" r:id="rId6"/>
    <p:sldId id="356" r:id="rId7"/>
    <p:sldId id="354" r:id="rId8"/>
    <p:sldId id="363" r:id="rId9"/>
    <p:sldId id="362" r:id="rId10"/>
    <p:sldId id="364" r:id="rId11"/>
    <p:sldId id="365" r:id="rId12"/>
    <p:sldId id="366" r:id="rId13"/>
    <p:sldId id="382" r:id="rId14"/>
    <p:sldId id="367" r:id="rId15"/>
    <p:sldId id="368" r:id="rId16"/>
    <p:sldId id="369" r:id="rId17"/>
    <p:sldId id="370" r:id="rId18"/>
    <p:sldId id="375" r:id="rId19"/>
    <p:sldId id="373" r:id="rId20"/>
    <p:sldId id="381" r:id="rId21"/>
    <p:sldId id="371" r:id="rId22"/>
    <p:sldId id="372" r:id="rId23"/>
    <p:sldId id="320" r:id="rId24"/>
  </p:sldIdLst>
  <p:sldSz cx="9144000" cy="6858000" type="screen4x3"/>
  <p:notesSz cx="6797675" cy="98742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94660"/>
  </p:normalViewPr>
  <p:slideViewPr>
    <p:cSldViewPr>
      <p:cViewPr varScale="1">
        <p:scale>
          <a:sx n="106" d="100"/>
          <a:sy n="106" d="100"/>
        </p:scale>
        <p:origin x="-17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9287B-99CA-4A36-A5F3-A3DE2DAB094B}" type="datetimeFigureOut">
              <a:rPr lang="pl-PL" smtClean="0"/>
              <a:pPr/>
              <a:t>2019-12-13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272FE-9DB9-48E0-A455-13B4DF468FF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94768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7D099-1AAA-47EF-A1D1-3994DFAF6906}" type="datetimeFigureOut">
              <a:rPr lang="pl-PL" smtClean="0"/>
              <a:pPr/>
              <a:t>2019-12-13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5BE11-390F-4774-B372-17E8A2B3E19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5483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4750" y="1233488"/>
            <a:ext cx="4448175" cy="3335337"/>
          </a:xfrm>
          <a:ln/>
        </p:spPr>
      </p:sp>
      <p:sp>
        <p:nvSpPr>
          <p:cNvPr id="2293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29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7600">
                <a:solidFill>
                  <a:srgbClr val="FFD624"/>
                </a:solidFill>
                <a:latin typeface="Verdana" pitchFamily="34" charset="0"/>
              </a:defRPr>
            </a:lvl1pPr>
            <a:lvl2pPr marL="750888" indent="-287338">
              <a:defRPr sz="7600">
                <a:solidFill>
                  <a:srgbClr val="FFD624"/>
                </a:solidFill>
                <a:latin typeface="Verdana" pitchFamily="34" charset="0"/>
              </a:defRPr>
            </a:lvl2pPr>
            <a:lvl3pPr marL="1154113" indent="-230188">
              <a:defRPr sz="7600">
                <a:solidFill>
                  <a:srgbClr val="FFD624"/>
                </a:solidFill>
                <a:latin typeface="Verdana" pitchFamily="34" charset="0"/>
              </a:defRPr>
            </a:lvl3pPr>
            <a:lvl4pPr marL="1617663" indent="-230188">
              <a:defRPr sz="7600">
                <a:solidFill>
                  <a:srgbClr val="FFD624"/>
                </a:solidFill>
                <a:latin typeface="Verdana" pitchFamily="34" charset="0"/>
              </a:defRPr>
            </a:lvl4pPr>
            <a:lvl5pPr marL="2079625" indent="-230188">
              <a:defRPr sz="7600">
                <a:solidFill>
                  <a:srgbClr val="FFD624"/>
                </a:solidFill>
                <a:latin typeface="Verdana" pitchFamily="34" charset="0"/>
              </a:defRPr>
            </a:lvl5pPr>
            <a:lvl6pPr marL="2536825" indent="-230188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D624"/>
                </a:solidFill>
                <a:latin typeface="Verdana" pitchFamily="34" charset="0"/>
              </a:defRPr>
            </a:lvl6pPr>
            <a:lvl7pPr marL="2994025" indent="-230188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D624"/>
                </a:solidFill>
                <a:latin typeface="Verdana" pitchFamily="34" charset="0"/>
              </a:defRPr>
            </a:lvl7pPr>
            <a:lvl8pPr marL="3451225" indent="-230188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D624"/>
                </a:solidFill>
                <a:latin typeface="Verdana" pitchFamily="34" charset="0"/>
              </a:defRPr>
            </a:lvl8pPr>
            <a:lvl9pPr marL="3908425" indent="-230188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fld id="{4A57C635-96E2-4D55-90CA-6B04FBC7F8E8}" type="slidenum">
              <a:rPr lang="en-GB" altLang="en-US" sz="1200" smtClean="0">
                <a:solidFill>
                  <a:srgbClr val="000000"/>
                </a:solidFill>
                <a:latin typeface="Arial" pitchFamily="34" charset="0"/>
              </a:rPr>
              <a:pPr/>
              <a:t>2</a:t>
            </a:fld>
            <a:endParaRPr lang="en-GB" altLang="en-US" sz="120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1018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5075"/>
            <a:ext cx="4441825" cy="3332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207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chemeClr val="accent2">
                    <a:lumMod val="75000"/>
                  </a:schemeClr>
                </a:solidFill>
              </a:rPr>
              <a:t>Art 102: "</a:t>
            </a:r>
            <a:r>
              <a:rPr lang="en-US" sz="1900" b="1" dirty="0">
                <a:solidFill>
                  <a:srgbClr val="0070C0"/>
                </a:solidFill>
              </a:rPr>
              <a:t>AKIS = </a:t>
            </a:r>
            <a:r>
              <a:rPr lang="en-US" sz="1900" dirty="0">
                <a:solidFill>
                  <a:srgbClr val="0070C0"/>
                </a:solidFill>
              </a:rPr>
              <a:t>the combined </a:t>
            </a:r>
            <a:r>
              <a:rPr lang="en-US" sz="1900" dirty="0" err="1">
                <a:solidFill>
                  <a:srgbClr val="0070C0"/>
                </a:solidFill>
              </a:rPr>
              <a:t>organisation</a:t>
            </a:r>
            <a:r>
              <a:rPr lang="en-US" sz="1900" dirty="0">
                <a:solidFill>
                  <a:srgbClr val="0070C0"/>
                </a:solidFill>
              </a:rPr>
              <a:t> and knowledge flows between persons, </a:t>
            </a:r>
            <a:r>
              <a:rPr lang="en-US" sz="1900" dirty="0" err="1">
                <a:solidFill>
                  <a:srgbClr val="0070C0"/>
                </a:solidFill>
              </a:rPr>
              <a:t>organisations</a:t>
            </a:r>
            <a:r>
              <a:rPr lang="en-US" sz="1900" dirty="0">
                <a:solidFill>
                  <a:srgbClr val="0070C0"/>
                </a:solidFill>
              </a:rPr>
              <a:t> and institutions who use and produce knowledge for agriculture and interrelated fields" =&gt; a more inclusive AKIS inducing better knowledge flows supported through interventions in MS’ CAP Strategic Plans, supported</a:t>
            </a:r>
            <a:r>
              <a:rPr lang="en-US" sz="1900" baseline="0" dirty="0">
                <a:solidFill>
                  <a:srgbClr val="0070C0"/>
                </a:solidFill>
              </a:rPr>
              <a:t> by advisory services and networking activities</a:t>
            </a:r>
            <a:r>
              <a:rPr lang="en-US" sz="1900" dirty="0">
                <a:solidFill>
                  <a:srgbClr val="0070C0"/>
                </a:solidFill>
              </a:rPr>
              <a:t> </a:t>
            </a:r>
          </a:p>
          <a:p>
            <a:pPr marL="5207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chemeClr val="accent2">
                    <a:lumMod val="75000"/>
                  </a:schemeClr>
                </a:solidFill>
              </a:rPr>
              <a:t>Art 114: </a:t>
            </a:r>
            <a:r>
              <a:rPr lang="en-US" sz="1900" b="1" dirty="0">
                <a:solidFill>
                  <a:srgbClr val="0070C0"/>
                </a:solidFill>
              </a:rPr>
              <a:t>EIP interactive innovation </a:t>
            </a:r>
            <a:r>
              <a:rPr lang="en-US" sz="1900" b="1" u="sng" dirty="0">
                <a:solidFill>
                  <a:srgbClr val="0070C0"/>
                </a:solidFill>
              </a:rPr>
              <a:t>model</a:t>
            </a:r>
            <a:r>
              <a:rPr lang="en-US" sz="1900" b="1" dirty="0">
                <a:solidFill>
                  <a:srgbClr val="0070C0"/>
                </a:solidFill>
              </a:rPr>
              <a:t> </a:t>
            </a:r>
            <a:r>
              <a:rPr lang="en-US" sz="1900" dirty="0">
                <a:solidFill>
                  <a:srgbClr val="0070C0"/>
                </a:solidFill>
              </a:rPr>
              <a:t>principles as basis for innovative solutions: actors with complementary knowledge cooperate to tackle concrete farmers'/foresters' needs and opportunities,</a:t>
            </a:r>
            <a:r>
              <a:rPr lang="en-US" sz="1900" baseline="0" dirty="0">
                <a:solidFill>
                  <a:srgbClr val="0070C0"/>
                </a:solidFill>
              </a:rPr>
              <a:t> </a:t>
            </a:r>
            <a:r>
              <a:rPr lang="en-US" sz="1900" dirty="0">
                <a:solidFill>
                  <a:srgbClr val="0070C0"/>
                </a:solidFill>
              </a:rPr>
              <a:t>EIP Operational Group innovation projects support </a:t>
            </a:r>
            <a:r>
              <a:rPr lang="en-US" sz="1900" b="1" u="sng" dirty="0">
                <a:solidFill>
                  <a:srgbClr val="0070C0"/>
                </a:solidFill>
              </a:rPr>
              <a:t>all</a:t>
            </a:r>
            <a:r>
              <a:rPr lang="en-US" sz="1900" b="1" dirty="0">
                <a:solidFill>
                  <a:srgbClr val="0070C0"/>
                </a:solidFill>
              </a:rPr>
              <a:t> CAP objectives </a:t>
            </a:r>
          </a:p>
          <a:p>
            <a:pPr marL="520700" lvl="1" indent="-342900">
              <a:spcAft>
                <a:spcPts val="300"/>
              </a:spcAft>
              <a:buClrTx/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chemeClr val="accent2">
                    <a:lumMod val="75000"/>
                  </a:schemeClr>
                </a:solidFill>
              </a:rPr>
              <a:t>Art 13: </a:t>
            </a:r>
            <a:r>
              <a:rPr lang="en-US" sz="1900" b="1" dirty="0">
                <a:solidFill>
                  <a:srgbClr val="0070C0"/>
                </a:solidFill>
              </a:rPr>
              <a:t>Impartial advisors to be fully integrated in AKIS</a:t>
            </a:r>
            <a:r>
              <a:rPr lang="en-US" sz="1900" dirty="0">
                <a:solidFill>
                  <a:srgbClr val="0070C0"/>
                </a:solidFill>
              </a:rPr>
              <a:t>, providing </a:t>
            </a:r>
            <a:r>
              <a:rPr lang="en-US" sz="1900" b="1" u="sng" dirty="0">
                <a:solidFill>
                  <a:srgbClr val="0070C0"/>
                </a:solidFill>
              </a:rPr>
              <a:t>services</a:t>
            </a:r>
            <a:r>
              <a:rPr lang="en-US" sz="1900" dirty="0">
                <a:solidFill>
                  <a:srgbClr val="0070C0"/>
                </a:solidFill>
              </a:rPr>
              <a:t> covering economic, environmental and social dimensions and delivering up-to-date technological and scientific information developed by research and innovation (=&gt; farm advisory "services" replacing the current FAS "system"),</a:t>
            </a:r>
            <a:r>
              <a:rPr lang="en-US" sz="1900" baseline="0" dirty="0">
                <a:solidFill>
                  <a:srgbClr val="0070C0"/>
                </a:solidFill>
              </a:rPr>
              <a:t> </a:t>
            </a:r>
            <a:r>
              <a:rPr lang="en-US" sz="1900" dirty="0">
                <a:solidFill>
                  <a:srgbClr val="0070C0"/>
                </a:solidFill>
              </a:rPr>
              <a:t>"</a:t>
            </a:r>
            <a:r>
              <a:rPr lang="en-US" sz="1900" b="1" u="sng" dirty="0">
                <a:solidFill>
                  <a:srgbClr val="0070C0"/>
                </a:solidFill>
              </a:rPr>
              <a:t>innovation support</a:t>
            </a:r>
            <a:r>
              <a:rPr lang="en-US" sz="1900" dirty="0">
                <a:solidFill>
                  <a:srgbClr val="0070C0"/>
                </a:solidFill>
              </a:rPr>
              <a:t>" =&gt; advisory </a:t>
            </a:r>
            <a:r>
              <a:rPr lang="en-US" sz="1900" b="1" dirty="0">
                <a:solidFill>
                  <a:srgbClr val="0070C0"/>
                </a:solidFill>
              </a:rPr>
              <a:t>services </a:t>
            </a:r>
            <a:r>
              <a:rPr lang="en-US" sz="1900" dirty="0">
                <a:solidFill>
                  <a:srgbClr val="0070C0"/>
                </a:solidFill>
              </a:rPr>
              <a:t>in particular </a:t>
            </a:r>
            <a:r>
              <a:rPr lang="en-US" sz="1900" b="1" dirty="0">
                <a:solidFill>
                  <a:srgbClr val="0070C0"/>
                </a:solidFill>
              </a:rPr>
              <a:t>to support EIP OGs </a:t>
            </a:r>
            <a:r>
              <a:rPr lang="en-US" sz="1900" dirty="0">
                <a:solidFill>
                  <a:srgbClr val="0070C0"/>
                </a:solidFill>
              </a:rPr>
              <a:t>for preparing and implementing innovative projects (= innovation project brokering, innovation project facilitation, etc) </a:t>
            </a:r>
          </a:p>
          <a:p>
            <a:pPr marL="520700" lvl="1" indent="-342900">
              <a:spcAft>
                <a:spcPts val="300"/>
              </a:spcAft>
              <a:buClrTx/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chemeClr val="accent2">
                    <a:lumMod val="75000"/>
                  </a:schemeClr>
                </a:solidFill>
              </a:rPr>
              <a:t>Art 71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n-US" sz="1900" b="1" dirty="0">
                <a:solidFill>
                  <a:srgbClr val="0070C0"/>
                </a:solidFill>
              </a:rPr>
              <a:t>Funding</a:t>
            </a:r>
            <a:r>
              <a:rPr lang="en-US" sz="1900" dirty="0">
                <a:solidFill>
                  <a:srgbClr val="0070C0"/>
                </a:solidFill>
              </a:rPr>
              <a:t> for EIP OG projects through the "cooperation" intervention (= ex M16) </a:t>
            </a:r>
          </a:p>
          <a:p>
            <a:pPr marL="520700" lvl="1" indent="-342900">
              <a:spcAft>
                <a:spcPts val="300"/>
              </a:spcAft>
              <a:buClrTx/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chemeClr val="accent2">
                    <a:lumMod val="75000"/>
                  </a:schemeClr>
                </a:solidFill>
              </a:rPr>
              <a:t>Art 72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n-US" sz="1900" dirty="0">
                <a:solidFill>
                  <a:srgbClr val="0070C0"/>
                </a:solidFill>
              </a:rPr>
              <a:t>The intervention </a:t>
            </a:r>
            <a:r>
              <a:rPr lang="en-US" sz="1900" b="1" dirty="0">
                <a:solidFill>
                  <a:srgbClr val="0070C0"/>
                </a:solidFill>
              </a:rPr>
              <a:t>"knowledge exchange &amp; information" funding </a:t>
            </a:r>
            <a:r>
              <a:rPr lang="en-US" sz="1900" dirty="0">
                <a:solidFill>
                  <a:srgbClr val="0070C0"/>
                </a:solidFill>
              </a:rPr>
              <a:t>supports receiving one-to one advice, </a:t>
            </a:r>
            <a:r>
              <a:rPr lang="en-US" sz="1900" dirty="0" err="1">
                <a:solidFill>
                  <a:srgbClr val="0070C0"/>
                </a:solidFill>
              </a:rPr>
              <a:t>organising</a:t>
            </a:r>
            <a:r>
              <a:rPr lang="en-US" sz="1900" dirty="0">
                <a:solidFill>
                  <a:srgbClr val="0070C0"/>
                </a:solidFill>
              </a:rPr>
              <a:t> information actions, setting up advisory &amp; innovation support services, </a:t>
            </a:r>
            <a:r>
              <a:rPr lang="en-US" sz="1900" dirty="0" err="1">
                <a:solidFill>
                  <a:srgbClr val="0070C0"/>
                </a:solidFill>
              </a:rPr>
              <a:t>etc</a:t>
            </a:r>
            <a:r>
              <a:rPr lang="en-US" sz="1900" dirty="0">
                <a:solidFill>
                  <a:srgbClr val="0070C0"/>
                </a:solidFill>
              </a:rPr>
              <a:t> (=ex M1&amp;M2) </a:t>
            </a:r>
          </a:p>
          <a:p>
            <a:pPr marL="520700" lvl="1" indent="-342900">
              <a:spcAft>
                <a:spcPts val="300"/>
              </a:spcAft>
              <a:buClrTx/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chemeClr val="accent2">
                    <a:lumMod val="75000"/>
                  </a:schemeClr>
                </a:solidFill>
              </a:rPr>
              <a:t>Art 113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n-US" sz="1900" b="1" dirty="0">
                <a:solidFill>
                  <a:srgbClr val="0070C0"/>
                </a:solidFill>
              </a:rPr>
              <a:t>CAP networks </a:t>
            </a:r>
            <a:r>
              <a:rPr lang="en-US" sz="1900" dirty="0">
                <a:solidFill>
                  <a:srgbClr val="0070C0"/>
                </a:solidFill>
              </a:rPr>
              <a:t>at EU level and national levels should "foster innovation and knowledge" flows (=support EIP networking) and thus will </a:t>
            </a:r>
            <a:r>
              <a:rPr lang="en-US" sz="1900" b="1" dirty="0">
                <a:solidFill>
                  <a:srgbClr val="0070C0"/>
                </a:solidFill>
              </a:rPr>
              <a:t>contribute to a well-functioning AKIS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203A9D-666A-4EA8-AE02-F8DF2E80D1AD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5068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D49E-7E19-43D5-B832-E8B72A651A07}" type="datetimeFigureOut">
              <a:rPr lang="pl-PL" smtClean="0"/>
              <a:pPr/>
              <a:t>2019-12-13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AB2B-867F-488E-B40C-C6741DEF45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67643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D49E-7E19-43D5-B832-E8B72A651A07}" type="datetimeFigureOut">
              <a:rPr lang="pl-PL" smtClean="0"/>
              <a:pPr/>
              <a:t>2019-12-13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AB2B-867F-488E-B40C-C6741DEF45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0080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D49E-7E19-43D5-B832-E8B72A651A07}" type="datetimeFigureOut">
              <a:rPr lang="pl-PL" smtClean="0"/>
              <a:pPr/>
              <a:t>2019-12-13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AB2B-867F-488E-B40C-C6741DEF45F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4942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D49E-7E19-43D5-B832-E8B72A651A07}" type="datetimeFigureOut">
              <a:rPr lang="pl-PL" smtClean="0"/>
              <a:pPr/>
              <a:t>2019-12-13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AB2B-867F-488E-B40C-C6741DEF45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3104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D49E-7E19-43D5-B832-E8B72A651A07}" type="datetimeFigureOut">
              <a:rPr lang="pl-PL" smtClean="0"/>
              <a:pPr/>
              <a:t>2019-12-13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AB2B-867F-488E-B40C-C6741DEF45F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81053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D49E-7E19-43D5-B832-E8B72A651A07}" type="datetimeFigureOut">
              <a:rPr lang="pl-PL" smtClean="0"/>
              <a:pPr/>
              <a:t>2019-12-13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AB2B-867F-488E-B40C-C6741DEF45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69256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D49E-7E19-43D5-B832-E8B72A651A07}" type="datetimeFigureOut">
              <a:rPr lang="pl-PL" smtClean="0"/>
              <a:pPr/>
              <a:t>2019-12-13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AB2B-867F-488E-B40C-C6741DEF45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40940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D49E-7E19-43D5-B832-E8B72A651A07}" type="datetimeFigureOut">
              <a:rPr lang="pl-PL" smtClean="0"/>
              <a:pPr/>
              <a:t>2019-12-13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AB2B-867F-488E-B40C-C6741DEF45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50016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7014" y="6145213"/>
            <a:ext cx="224313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749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D49E-7E19-43D5-B832-E8B72A651A07}" type="datetimeFigureOut">
              <a:rPr lang="pl-PL" smtClean="0"/>
              <a:pPr/>
              <a:t>2019-12-13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AB2B-867F-488E-B40C-C6741DEF45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77236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D49E-7E19-43D5-B832-E8B72A651A07}" type="datetimeFigureOut">
              <a:rPr lang="pl-PL" smtClean="0"/>
              <a:pPr/>
              <a:t>2019-12-13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AB2B-867F-488E-B40C-C6741DEF45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21942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D49E-7E19-43D5-B832-E8B72A651A07}" type="datetimeFigureOut">
              <a:rPr lang="pl-PL" smtClean="0"/>
              <a:pPr/>
              <a:t>2019-12-13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AB2B-867F-488E-B40C-C6741DEF45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941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D49E-7E19-43D5-B832-E8B72A651A07}" type="datetimeFigureOut">
              <a:rPr lang="pl-PL" smtClean="0"/>
              <a:pPr/>
              <a:t>2019-12-13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AB2B-867F-488E-B40C-C6741DEF45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0005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D49E-7E19-43D5-B832-E8B72A651A07}" type="datetimeFigureOut">
              <a:rPr lang="pl-PL" smtClean="0"/>
              <a:pPr/>
              <a:t>2019-12-13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AB2B-867F-488E-B40C-C6741DEF45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38439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D49E-7E19-43D5-B832-E8B72A651A07}" type="datetimeFigureOut">
              <a:rPr lang="pl-PL" smtClean="0"/>
              <a:pPr/>
              <a:t>2019-12-13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AB2B-867F-488E-B40C-C6741DEF45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070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D49E-7E19-43D5-B832-E8B72A651A07}" type="datetimeFigureOut">
              <a:rPr lang="pl-PL" smtClean="0"/>
              <a:pPr/>
              <a:t>2019-12-13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AB2B-867F-488E-B40C-C6741DEF45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8115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D49E-7E19-43D5-B832-E8B72A651A07}" type="datetimeFigureOut">
              <a:rPr lang="pl-PL" smtClean="0"/>
              <a:pPr/>
              <a:t>2019-12-13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AB2B-867F-488E-B40C-C6741DEF45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408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0D49E-7E19-43D5-B832-E8B72A651A07}" type="datetimeFigureOut">
              <a:rPr lang="pl-PL" smtClean="0"/>
              <a:pPr/>
              <a:t>2019-12-13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A7AB2B-867F-488E-B40C-C6741DEF45F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0561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0" y="6223370"/>
            <a:ext cx="9143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 hangingPunct="0"/>
            <a:r>
              <a:rPr lang="pl-PL" sz="800" dirty="0">
                <a:solidFill>
                  <a:srgbClr val="0043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„Europejski Fundusz Rolny na rzecz Rozwoju Obszarów Wiejskich: Europa inwestująca w obszary wiejskie.”</a:t>
            </a:r>
          </a:p>
          <a:p>
            <a:pPr algn="ctr" fontAlgn="base" hangingPunct="0"/>
            <a:r>
              <a:rPr lang="pl-PL" sz="800" dirty="0" smtClean="0">
                <a:solidFill>
                  <a:srgbClr val="0043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Prezentacja </a:t>
            </a:r>
            <a:r>
              <a:rPr lang="pl-PL" sz="800" dirty="0">
                <a:solidFill>
                  <a:srgbClr val="0043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opracowana przez Departament Rozwoju Obszarów Wiejskich Ministerstwa Rolnictwa i Rozwoju Wsi.</a:t>
            </a:r>
          </a:p>
          <a:p>
            <a:pPr algn="ctr" fontAlgn="base" hangingPunct="0"/>
            <a:r>
              <a:rPr lang="pl-PL" sz="800" dirty="0">
                <a:solidFill>
                  <a:srgbClr val="0043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Instytucja Zarządzająca Programem Rozwoju Obszarów Wiejskich na lata 2014-2020 </a:t>
            </a:r>
            <a:r>
              <a:rPr lang="pl-PL" sz="800" dirty="0" smtClean="0">
                <a:solidFill>
                  <a:srgbClr val="0043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Minister </a:t>
            </a:r>
            <a:r>
              <a:rPr lang="pl-PL" sz="800" dirty="0">
                <a:solidFill>
                  <a:srgbClr val="0043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Rolnictwa i Rozwoju Wsi</a:t>
            </a:r>
            <a:r>
              <a:rPr lang="pl-PL" sz="800" dirty="0" smtClean="0">
                <a:solidFill>
                  <a:srgbClr val="0043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pl-PL" sz="800" dirty="0">
              <a:solidFill>
                <a:srgbClr val="00439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3" y="5373216"/>
            <a:ext cx="9143997" cy="1311816"/>
            <a:chOff x="0" y="5373216"/>
            <a:chExt cx="9143997" cy="1311816"/>
          </a:xfrm>
        </p:grpSpPr>
        <p:pic>
          <p:nvPicPr>
            <p:cNvPr id="7" name="Obraz 6"/>
            <p:cNvPicPr/>
            <p:nvPr/>
          </p:nvPicPr>
          <p:blipFill rotWithShape="1">
            <a:blip r:embed="rId2" cstate="print"/>
            <a:srcRect l="26681" t="49094" r="58619" b="33082"/>
            <a:stretch/>
          </p:blipFill>
          <p:spPr bwMode="auto">
            <a:xfrm>
              <a:off x="134889" y="5373216"/>
              <a:ext cx="1045356" cy="740204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 xmlns=""/>
              </a:ext>
            </a:extLst>
          </p:spPr>
        </p:pic>
        <p:grpSp>
          <p:nvGrpSpPr>
            <p:cNvPr id="8" name="Grupa 4"/>
            <p:cNvGrpSpPr/>
            <p:nvPr/>
          </p:nvGrpSpPr>
          <p:grpSpPr>
            <a:xfrm>
              <a:off x="0" y="5373216"/>
              <a:ext cx="9143997" cy="1311816"/>
              <a:chOff x="1115616" y="5589241"/>
              <a:chExt cx="8014482" cy="944114"/>
            </a:xfrm>
          </p:grpSpPr>
          <p:pic>
            <p:nvPicPr>
              <p:cNvPr id="9" name="Obraz 8"/>
              <p:cNvPicPr/>
              <p:nvPr/>
            </p:nvPicPr>
            <p:blipFill rotWithShape="1">
              <a:blip r:embed="rId3" cstate="print"/>
              <a:srcRect l="23540" t="15798" r="22288" b="20672"/>
              <a:stretch/>
            </p:blipFill>
            <p:spPr bwMode="auto">
              <a:xfrm>
                <a:off x="7836725" y="5589241"/>
                <a:ext cx="1194759" cy="585394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 xmlns=""/>
                </a:ext>
              </a:extLst>
            </p:spPr>
          </p:pic>
          <p:grpSp>
            <p:nvGrpSpPr>
              <p:cNvPr id="10" name="Grupa 3"/>
              <p:cNvGrpSpPr/>
              <p:nvPr/>
            </p:nvGrpSpPr>
            <p:grpSpPr>
              <a:xfrm>
                <a:off x="1115616" y="5598457"/>
                <a:ext cx="8014482" cy="934898"/>
                <a:chOff x="1115616" y="5598457"/>
                <a:chExt cx="8014482" cy="934898"/>
              </a:xfrm>
            </p:grpSpPr>
            <p:sp>
              <p:nvSpPr>
                <p:cNvPr id="11" name="pole tekstowe 10"/>
                <p:cNvSpPr txBox="1"/>
                <p:nvPr/>
              </p:nvSpPr>
              <p:spPr>
                <a:xfrm>
                  <a:off x="1115616" y="6201095"/>
                  <a:ext cx="8014482" cy="3322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fontAlgn="base" hangingPunct="0"/>
                  <a:r>
                    <a:rPr lang="pl-PL" sz="800" dirty="0">
                      <a:solidFill>
                        <a:srgbClr val="004393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„Europejski Fundusz Rolny na rzecz Rozwoju Obszarów Wiejskich: Europa inwestująca w obszary wiejskie.”</a:t>
                  </a:r>
                </a:p>
                <a:p>
                  <a:pPr algn="ctr" fontAlgn="base" hangingPunct="0"/>
                  <a:r>
                    <a:rPr lang="pl-PL" sz="800" dirty="0" smtClean="0">
                      <a:solidFill>
                        <a:srgbClr val="004393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Prezentacja </a:t>
                  </a:r>
                  <a:r>
                    <a:rPr lang="pl-PL" sz="800" dirty="0">
                      <a:solidFill>
                        <a:srgbClr val="004393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opracowana przez Departament Rozwoju Obszarów Wiejskich Ministerstwa Rolnictwa i Rozwoju Wsi.</a:t>
                  </a:r>
                </a:p>
                <a:p>
                  <a:pPr algn="ctr" fontAlgn="base" hangingPunct="0"/>
                  <a:r>
                    <a:rPr lang="pl-PL" sz="800" dirty="0">
                      <a:solidFill>
                        <a:srgbClr val="004393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Instytucja Zarządzająca Programem Rozwoju Obszarów Wiejskich na lata 2014-2020 </a:t>
                  </a:r>
                  <a:r>
                    <a:rPr lang="pl-PL" sz="800" dirty="0" smtClean="0">
                      <a:solidFill>
                        <a:srgbClr val="004393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– Minister </a:t>
                  </a:r>
                  <a:r>
                    <a:rPr lang="pl-PL" sz="800" dirty="0">
                      <a:solidFill>
                        <a:srgbClr val="004393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Rolnictwa i Rozwoju Wsi</a:t>
                  </a:r>
                  <a:r>
                    <a:rPr lang="pl-PL" sz="800" dirty="0" smtClean="0">
                      <a:solidFill>
                        <a:srgbClr val="004393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.</a:t>
                  </a:r>
                  <a:endParaRPr lang="pl-PL" sz="800" dirty="0">
                    <a:solidFill>
                      <a:srgbClr val="004393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pic>
              <p:nvPicPr>
                <p:cNvPr id="12" name="Obraz 23" descr="logo_ministerstwa.jpg"/>
                <p:cNvPicPr>
                  <a:picLocks noChangeAspect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3166349" y="5598457"/>
                  <a:ext cx="698323" cy="5663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</p:grpSp>
      <p:pic>
        <p:nvPicPr>
          <p:cNvPr id="13" name="Obraz 2" descr="image00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9" y="5445224"/>
            <a:ext cx="1621271" cy="641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ymbol zastępczy zawartości 13"/>
          <p:cNvSpPr>
            <a:spLocks noGrp="1"/>
          </p:cNvSpPr>
          <p:nvPr>
            <p:ph idx="1"/>
          </p:nvPr>
        </p:nvSpPr>
        <p:spPr>
          <a:xfrm>
            <a:off x="611560" y="1772816"/>
            <a:ext cx="6840760" cy="33843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4000" b="1" dirty="0" smtClean="0">
                <a:solidFill>
                  <a:schemeClr val="accent1"/>
                </a:solidFill>
              </a:rPr>
              <a:t>Wymiana wiedzy i innowacji w ramach</a:t>
            </a:r>
          </a:p>
          <a:p>
            <a:pPr algn="ctr">
              <a:buNone/>
            </a:pPr>
            <a:r>
              <a:rPr lang="pl-PL" sz="4000" b="1" dirty="0" smtClean="0">
                <a:solidFill>
                  <a:schemeClr val="accent1"/>
                </a:solidFill>
              </a:rPr>
              <a:t>WPR po 2020</a:t>
            </a:r>
          </a:p>
          <a:p>
            <a:pPr algn="r">
              <a:buNone/>
            </a:pPr>
            <a:endParaRPr lang="pl-PL" sz="2000" b="1" i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endParaRPr lang="pl-PL" sz="2000" b="1" i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pl-PL" sz="2000" b="1" i="1" dirty="0" smtClean="0">
                <a:solidFill>
                  <a:schemeClr val="accent1"/>
                </a:solidFill>
              </a:rPr>
              <a:t>Grupa tematyczna ds. innowacji 4.12.2019 r. </a:t>
            </a:r>
          </a:p>
          <a:p>
            <a:pPr algn="ctr">
              <a:buNone/>
            </a:pPr>
            <a:endParaRPr lang="pl-PL" sz="4000" b="1" dirty="0" smtClean="0">
              <a:solidFill>
                <a:schemeClr val="accent1"/>
              </a:solidFill>
            </a:endParaRPr>
          </a:p>
          <a:p>
            <a:pPr algn="ctr"/>
            <a:endParaRPr lang="pl-PL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656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15144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Zadania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340768"/>
            <a:ext cx="6347714" cy="4700595"/>
          </a:xfrm>
        </p:spPr>
        <p:txBody>
          <a:bodyPr/>
          <a:lstStyle/>
          <a:p>
            <a:r>
              <a:rPr lang="pl-PL" dirty="0" smtClean="0"/>
              <a:t>Opis systemu AKIS</a:t>
            </a:r>
          </a:p>
          <a:p>
            <a:r>
              <a:rPr lang="pl-PL" dirty="0" smtClean="0"/>
              <a:t>Analiza SWOT systemu AKIS</a:t>
            </a:r>
          </a:p>
          <a:p>
            <a:r>
              <a:rPr lang="pl-PL" dirty="0" smtClean="0"/>
              <a:t>Potrzeby w zakresie poprawy funkcjonowania systemu AKIS</a:t>
            </a:r>
          </a:p>
          <a:p>
            <a:r>
              <a:rPr lang="pl-PL" dirty="0" smtClean="0"/>
              <a:t>Zaprojektowanie interwencji wspierających poprawę funkcjonowania systemu AKIS</a:t>
            </a:r>
          </a:p>
          <a:p>
            <a:r>
              <a:rPr lang="pl-PL" dirty="0" smtClean="0"/>
              <a:t>Określenie wkładu Sieci WPR we wsparcie funkcjonowania systemu AKIS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75184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SWOT - mocne strony 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1412776"/>
            <a:ext cx="6626697" cy="496855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dirty="0" smtClean="0"/>
              <a:t>Istniejący system badań i edukacji finansowany ze środków publicznych</a:t>
            </a:r>
          </a:p>
          <a:p>
            <a:pPr lvl="0"/>
            <a:r>
              <a:rPr lang="pl-PL" dirty="0" smtClean="0"/>
              <a:t>Publiczne doradztwo rolnicze obejmujące zakresem działania cały kraj i dysponujące bazą dydaktyczną</a:t>
            </a:r>
          </a:p>
          <a:p>
            <a:pPr lvl="0"/>
            <a:r>
              <a:rPr lang="pl-PL" dirty="0" smtClean="0"/>
              <a:t>Dostępność szkoleń i usług doradczych dla rolników oferowanych przez ośrodki doradztwa rolniczego</a:t>
            </a:r>
          </a:p>
          <a:p>
            <a:pPr lvl="0"/>
            <a:r>
              <a:rPr lang="pl-PL" dirty="0" smtClean="0"/>
              <a:t>Doświadczona kadra doradcza w bliskich kontaktach z rolnikami</a:t>
            </a:r>
          </a:p>
          <a:p>
            <a:pPr lvl="0"/>
            <a:r>
              <a:rPr lang="pl-PL" dirty="0" smtClean="0"/>
              <a:t>Zaufanie rolników do współpracujących z nimi doradców</a:t>
            </a:r>
          </a:p>
          <a:p>
            <a:pPr lvl="0"/>
            <a:r>
              <a:rPr lang="pl-PL" dirty="0" smtClean="0"/>
              <a:t>Rozwijająca się Sieć innowacji w rolnictwie i na obszarach wiejskich</a:t>
            </a:r>
          </a:p>
          <a:p>
            <a:pPr lvl="0"/>
            <a:r>
              <a:rPr lang="pl-PL" dirty="0" smtClean="0"/>
              <a:t>Sieć brokerów innowacji, broker w każdym województwie </a:t>
            </a:r>
          </a:p>
          <a:p>
            <a:pPr lvl="0"/>
            <a:r>
              <a:rPr lang="pl-PL" dirty="0" smtClean="0"/>
              <a:t>Rozwijająca się współpraca pomiędzy doradztwem a instytutami badawczymi podległymi </a:t>
            </a:r>
            <a:r>
              <a:rPr lang="pl-PL" dirty="0" err="1" smtClean="0"/>
              <a:t>MRiRW</a:t>
            </a:r>
            <a:r>
              <a:rPr lang="pl-PL" dirty="0" smtClean="0"/>
              <a:t> i innymi jednostkami naukowymi</a:t>
            </a:r>
          </a:p>
          <a:p>
            <a:pPr lvl="0"/>
            <a:r>
              <a:rPr lang="pl-PL" dirty="0" smtClean="0"/>
              <a:t>Istniejąca sieć szkół rolniczych podległych Ministrowi </a:t>
            </a:r>
            <a:r>
              <a:rPr lang="pl-PL" dirty="0" err="1" smtClean="0"/>
              <a:t>RiRW</a:t>
            </a:r>
            <a:r>
              <a:rPr lang="pl-PL" dirty="0" smtClean="0"/>
              <a:t> </a:t>
            </a:r>
          </a:p>
          <a:p>
            <a:r>
              <a:rPr lang="pl-PL" dirty="0" smtClean="0"/>
              <a:t>Funkcjonujące centra innowacji i transferu technologii przy uczelniach wyższych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6347713" cy="576064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SWOT - słabe strony 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836712"/>
            <a:ext cx="7200800" cy="5616624"/>
          </a:xfrm>
        </p:spPr>
        <p:txBody>
          <a:bodyPr>
            <a:noAutofit/>
          </a:bodyPr>
          <a:lstStyle/>
          <a:p>
            <a:pPr lvl="0"/>
            <a:r>
              <a:rPr lang="pl-PL" dirty="0" smtClean="0"/>
              <a:t>Rozdrobniona struktura gospodarstw (duża liczba rolników do objęcia w systemie, rozproszony odbiorca, o różnych możliwościach zapłacenia za pozyskanie informacji)</a:t>
            </a:r>
          </a:p>
          <a:p>
            <a:pPr lvl="0"/>
            <a:r>
              <a:rPr lang="pl-PL" dirty="0" smtClean="0"/>
              <a:t>Nieodpowiedni poziom przygotowania zawodowego większości rolników</a:t>
            </a:r>
          </a:p>
          <a:p>
            <a:pPr lvl="0"/>
            <a:r>
              <a:rPr lang="pl-PL" dirty="0" smtClean="0"/>
              <a:t>Brak wystarczających środków na finansowanie realizacji zadań jednostek doradztwa rolniczego oraz na jednostek naukowych</a:t>
            </a:r>
          </a:p>
          <a:p>
            <a:pPr lvl="0"/>
            <a:r>
              <a:rPr lang="pl-PL" dirty="0" smtClean="0"/>
              <a:t>Niedopasowanie wyników prac naukowych do potrzeb praktyki  rolniczej</a:t>
            </a:r>
          </a:p>
          <a:p>
            <a:pPr lvl="0"/>
            <a:r>
              <a:rPr lang="pl-PL" dirty="0" smtClean="0"/>
              <a:t>Słabo funkcjonujące kanały komunikacji pomiędzy partnerami systemu AKIS</a:t>
            </a:r>
          </a:p>
          <a:p>
            <a:pPr lvl="0"/>
            <a:r>
              <a:rPr lang="pl-PL" dirty="0" smtClean="0"/>
              <a:t>Brak integracji partnerów oraz stałych form współpracy i konsultacji w udziałem przedstawicieli wszystkich istotnych partnerów systemu AKIS (spotkania doraźne)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SWOT - słabe strony</a:t>
            </a:r>
            <a:r>
              <a:rPr lang="pl-PL" sz="2800" dirty="0" smtClean="0"/>
              <a:t>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340768"/>
            <a:ext cx="6347714" cy="4700595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pl-PL" dirty="0" smtClean="0"/>
              <a:t>Brak systemu identyfikacji wyników prowadzonych  badań możliwych do zastosowania w praktyce rolniczej</a:t>
            </a:r>
          </a:p>
          <a:p>
            <a:pPr lvl="0"/>
            <a:r>
              <a:rPr lang="pl-PL" dirty="0" smtClean="0"/>
              <a:t>Rozproszone źródła wiedzy o wynikach prac jednostek naukowych oraz niedopasowanie istniejących baz danych do potrzeb praktyki</a:t>
            </a:r>
          </a:p>
          <a:p>
            <a:pPr lvl="0"/>
            <a:r>
              <a:rPr lang="pl-PL" dirty="0" smtClean="0"/>
              <a:t>Mała dostępność informacji o rezultatach projektów realizowanych w ramach programów ramowych</a:t>
            </a:r>
          </a:p>
          <a:p>
            <a:pPr lvl="0"/>
            <a:r>
              <a:rPr lang="pl-PL" dirty="0" smtClean="0"/>
              <a:t>Niski poziom wykorzystania ICT w na potrzeby wymiany informacji </a:t>
            </a:r>
          </a:p>
          <a:p>
            <a:pPr lvl="0"/>
            <a:r>
              <a:rPr lang="pl-PL" dirty="0" smtClean="0"/>
              <a:t>Bardzo ograniczony przepływ informacji o rozwiązaniach wypracowywanych i wdrażanych przez podmioty prywatne (rolników, przedsiębiorców w sektora i jego otoczenia)</a:t>
            </a:r>
          </a:p>
          <a:p>
            <a:pPr lvl="0"/>
            <a:r>
              <a:rPr lang="pl-PL" dirty="0" smtClean="0"/>
              <a:t>Niski odsetek MSP podejmujących współpracę z nauką</a:t>
            </a:r>
          </a:p>
          <a:p>
            <a:pPr lvl="0"/>
            <a:r>
              <a:rPr lang="pl-PL" dirty="0" smtClean="0"/>
              <a:t>Brak środków na finansowanie przedsięwzięć w zakresie współpracy nauka- praktyka</a:t>
            </a:r>
          </a:p>
          <a:p>
            <a:r>
              <a:rPr lang="pl-PL" dirty="0" smtClean="0"/>
              <a:t>Nadmierne bariery administracyjne proceduralne w pozyskiwaniu i rozliczaniu wykorzystania środków publicznych  na działania wspierające wymianę wiedzy i innowacji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/>
              <a:t>SWOT – słabe strony </a:t>
            </a:r>
            <a:r>
              <a:rPr lang="pl-PL" sz="2400" b="1" dirty="0" err="1" smtClean="0"/>
              <a:t>cd</a:t>
            </a:r>
            <a:r>
              <a:rPr lang="pl-PL" sz="2400" b="1" dirty="0" smtClean="0"/>
              <a:t>. (doradztwo)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1340768"/>
            <a:ext cx="6626697" cy="504056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dirty="0" smtClean="0"/>
              <a:t>Zwiększające się obciążenie doradztwa zadaniami, w tym zadaniami administracyjnymi (szacowanie strat, ocena wniosków SIR, sprawozdawczość z wykonanych zadań, przygotowywanie i rozliczania wniosków w ramach PROW, w tym KSOW)</a:t>
            </a:r>
          </a:p>
          <a:p>
            <a:pPr lvl="0"/>
            <a:r>
              <a:rPr lang="pl-PL" dirty="0" smtClean="0"/>
              <a:t>Znaczny udział doradców powyżej 50 roku życia</a:t>
            </a:r>
          </a:p>
          <a:p>
            <a:pPr lvl="0"/>
            <a:r>
              <a:rPr lang="pl-PL" dirty="0" smtClean="0"/>
              <a:t>Duża rotacja kadr w doradztwie rolniczym oraz problemy z pozyskaniem pracowników, w szczególności młodych. Brak zainteresowania absolwentów podjęciem pracy w doradztwie rolniczym</a:t>
            </a:r>
          </a:p>
          <a:p>
            <a:pPr lvl="0"/>
            <a:r>
              <a:rPr lang="pl-PL" dirty="0" smtClean="0"/>
              <a:t>Brak odpowiedniego przygotowania młodych ludzi do pracy w doradztwie bardzo małe zainteresowanie absolwentów uczelni podjęciem pracy w doradztwie</a:t>
            </a:r>
          </a:p>
          <a:p>
            <a:pPr lvl="0"/>
            <a:r>
              <a:rPr lang="pl-PL" dirty="0" smtClean="0"/>
              <a:t>Ograniczone wykorzystanie narzędzi ICT w pracy doradców</a:t>
            </a:r>
          </a:p>
          <a:p>
            <a:pPr lvl="0"/>
            <a:r>
              <a:rPr lang="pl-PL" dirty="0" smtClean="0"/>
              <a:t>Niewystarczająco  rozwinięty  system podnoszenia kwalifikacji  zawodowych doradców</a:t>
            </a:r>
          </a:p>
          <a:p>
            <a:pPr lvl="0"/>
            <a:r>
              <a:rPr lang="pl-PL" dirty="0" smtClean="0"/>
              <a:t>Mała liczba doradców ze znajomością języków obcych</a:t>
            </a:r>
          </a:p>
          <a:p>
            <a:r>
              <a:rPr lang="pl-PL" dirty="0" smtClean="0"/>
              <a:t>Nadmierne obostrzenia dotyczące planowania finansowego w jednostkach doradztwa rolniczego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SWOT – słabe strony (nauka- instytuty)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196752"/>
            <a:ext cx="6347714" cy="484461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pl-PL" dirty="0" smtClean="0"/>
              <a:t>Niewielki udział badań stosowanych i wdrożeń innowacyjnych rozwiązań wytworzonych przez rolnicze instytuty badawcze. Jednostki nastawione na badania podstawowe gwarantujące rozwój kariery zawodowej pracowników</a:t>
            </a:r>
          </a:p>
          <a:p>
            <a:pPr lvl="0"/>
            <a:r>
              <a:rPr lang="pl-PL" dirty="0" smtClean="0"/>
              <a:t>Kryteria oceny  parametrycznej nie motywują w odpowiednim stopniu instytutów naukowych do prowadzenia działalności wdrożeniowej</a:t>
            </a:r>
          </a:p>
          <a:p>
            <a:pPr lvl="0"/>
            <a:r>
              <a:rPr lang="pl-PL" dirty="0" smtClean="0"/>
              <a:t>Brak motywacji (w ocenie rozwoju zawodowego i korzyści finansowej) dla pracowników naukowych w zakresie komercjalizacji wyników badań oraz dla jednostek badawczych (wpływ na ocenę parametryczną)</a:t>
            </a:r>
          </a:p>
          <a:p>
            <a:pPr lvl="0"/>
            <a:r>
              <a:rPr lang="pl-PL" dirty="0" smtClean="0"/>
              <a:t>Opracowania naukowe pisane w sposób mało przystępny dla rolników, często w językach obcych </a:t>
            </a:r>
          </a:p>
          <a:p>
            <a:pPr lvl="0"/>
            <a:r>
              <a:rPr lang="pl-PL" dirty="0" smtClean="0"/>
              <a:t>Brak odpowiednich instrumentów motywujących naukowców do współpracy z doradztwem i rolnikami oraz do dzielenia się  wiedzą</a:t>
            </a:r>
          </a:p>
          <a:p>
            <a:pPr lvl="0"/>
            <a:r>
              <a:rPr lang="pl-PL" dirty="0" smtClean="0"/>
              <a:t>Brak zintegrowanych i przyjaznych dla odbiorcy baz danych prezentujących wyniki prac naukowych</a:t>
            </a:r>
          </a:p>
          <a:p>
            <a:pPr lvl="0"/>
            <a:r>
              <a:rPr lang="pl-PL" dirty="0" smtClean="0"/>
              <a:t>Słaby przepływ informacji do nauki na temat potrzeb rolników</a:t>
            </a:r>
          </a:p>
          <a:p>
            <a:r>
              <a:rPr lang="pl-PL" dirty="0" smtClean="0"/>
              <a:t>Niski poziom inwestycji w </a:t>
            </a:r>
            <a:r>
              <a:rPr lang="pl-PL" dirty="0" err="1" smtClean="0"/>
              <a:t>B+R</a:t>
            </a:r>
            <a:r>
              <a:rPr lang="pl-PL" dirty="0" smtClean="0"/>
              <a:t> w dużych przedsiębiorstwach działających na rzecz rolnictwa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 smtClean="0"/>
              <a:t>SWOT – słabe strony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124744"/>
            <a:ext cx="6347714" cy="4916619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pl-PL" dirty="0" smtClean="0">
                <a:solidFill>
                  <a:srgbClr val="92D050"/>
                </a:solidFill>
              </a:rPr>
              <a:t>UCZELNIE WYŻSZE</a:t>
            </a:r>
          </a:p>
          <a:p>
            <a:pPr lvl="0"/>
            <a:r>
              <a:rPr lang="pl-PL" dirty="0" smtClean="0"/>
              <a:t>Zmniejszające się zainteresowanie podejmowaniem studiów na kierunkach rolniczych ze względu na zmiany demograficzne</a:t>
            </a:r>
          </a:p>
          <a:p>
            <a:pPr lvl="0"/>
            <a:r>
              <a:rPr lang="pl-PL" dirty="0" smtClean="0"/>
              <a:t>Brak jednej zintegrowanej platformy prezentującej potencjał technologicznych dla rolnictwa</a:t>
            </a:r>
          </a:p>
          <a:p>
            <a:pPr lvl="0"/>
            <a:r>
              <a:rPr lang="pl-PL" dirty="0" smtClean="0"/>
              <a:t>Brak świadomości i informacji  wśród rolników o możliwościach współpracy z uczelniami wyższymi</a:t>
            </a:r>
          </a:p>
          <a:p>
            <a:pPr lvl="0"/>
            <a:r>
              <a:rPr lang="pl-PL" dirty="0" smtClean="0"/>
              <a:t>Brak działań w ramach programów unijnych dofinansowujących zakup technologii i usług opracowanych na uczelniach przez rolników i podmioty z otoczenia rolnictwa</a:t>
            </a:r>
          </a:p>
          <a:p>
            <a:r>
              <a:rPr lang="pl-PL" dirty="0" smtClean="0"/>
              <a:t>Ograniczona współpraca uczelni z ośrodkami doradztwa </a:t>
            </a:r>
          </a:p>
          <a:p>
            <a:pPr>
              <a:buNone/>
            </a:pPr>
            <a:endParaRPr lang="pl-PL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rgbClr val="92D050"/>
                </a:solidFill>
              </a:rPr>
              <a:t>SZKOŁY PONADPODSTAWOWE</a:t>
            </a:r>
          </a:p>
          <a:p>
            <a:r>
              <a:rPr lang="pl-PL" dirty="0" smtClean="0"/>
              <a:t>Programy nauczania niedostosowane do przygotowania uczniów do pracy w zawodzie rolnika lub w kierunku doradztwa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/>
              <a:t>Potrzeby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1268760"/>
            <a:ext cx="6986737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accent1"/>
                </a:solidFill>
              </a:rPr>
              <a:t>POTRZEBA 1: </a:t>
            </a:r>
            <a:r>
              <a:rPr lang="pl-PL" dirty="0" smtClean="0">
                <a:solidFill>
                  <a:schemeClr val="accent1"/>
                </a:solidFill>
              </a:rPr>
              <a:t>Podnoszenie kwalifikacji i umiejętności kadr zaangażowanych w wymianę wiedzy i innowacji</a:t>
            </a:r>
          </a:p>
          <a:p>
            <a:pPr lvl="0"/>
            <a:r>
              <a:rPr lang="pl-PL" dirty="0" smtClean="0"/>
              <a:t>Podnoszenie </a:t>
            </a:r>
            <a:r>
              <a:rPr lang="pl-PL" u="sng" dirty="0" smtClean="0"/>
              <a:t>kwalifikacji doradców</a:t>
            </a:r>
            <a:r>
              <a:rPr lang="pl-PL" dirty="0" smtClean="0"/>
              <a:t>, w tym dedykowane szkolenia dla młodych doradców</a:t>
            </a:r>
          </a:p>
          <a:p>
            <a:pPr lvl="0"/>
            <a:r>
              <a:rPr lang="pl-PL" dirty="0" smtClean="0"/>
              <a:t>Poprawa </a:t>
            </a:r>
            <a:r>
              <a:rPr lang="pl-PL" u="sng" dirty="0" smtClean="0"/>
              <a:t>umiejętności miękkich</a:t>
            </a:r>
            <a:r>
              <a:rPr lang="pl-PL" dirty="0" smtClean="0"/>
              <a:t> kadry naukowej i doradców</a:t>
            </a:r>
          </a:p>
          <a:p>
            <a:pPr lvl="0"/>
            <a:r>
              <a:rPr lang="pl-PL" dirty="0" smtClean="0"/>
              <a:t>Odpowiednie </a:t>
            </a:r>
            <a:r>
              <a:rPr lang="pl-PL" u="sng" dirty="0" smtClean="0"/>
              <a:t>przygotowanie studentów </a:t>
            </a:r>
            <a:r>
              <a:rPr lang="pl-PL" dirty="0" smtClean="0"/>
              <a:t>do podjęcia pracy w doradztwie</a:t>
            </a:r>
          </a:p>
          <a:p>
            <a:pPr lvl="0"/>
            <a:r>
              <a:rPr lang="pl-PL" dirty="0" smtClean="0"/>
              <a:t>Podnoszenie kwalifikacji </a:t>
            </a:r>
            <a:r>
              <a:rPr lang="pl-PL" u="sng" dirty="0" smtClean="0"/>
              <a:t>nauczycieli </a:t>
            </a:r>
            <a:r>
              <a:rPr lang="pl-PL" dirty="0" smtClean="0"/>
              <a:t>z zakresu nowych metod i systemów produkcji rolniczej</a:t>
            </a:r>
          </a:p>
          <a:p>
            <a:pPr lvl="0"/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47192"/>
          </a:xfrm>
        </p:spPr>
        <p:txBody>
          <a:bodyPr>
            <a:noAutofit/>
          </a:bodyPr>
          <a:lstStyle/>
          <a:p>
            <a:r>
              <a:rPr lang="pl-PL" sz="2000" b="1" dirty="0" smtClean="0"/>
              <a:t>POTRZEBA 2: Zapewnienie dostępności profesjonalnych usług doradczych i szkoleniowych dla rolników i mieszkańców obszarów wiejskich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700808"/>
            <a:ext cx="6347714" cy="434055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pl-PL" dirty="0" smtClean="0"/>
              <a:t>Kompleksowe szkolenia i doradztwo dla rolników z wykorzystaniem wiedzy i technologii opracowanych przez jednostki naukowe i wdrożonych w praktyce</a:t>
            </a:r>
          </a:p>
          <a:p>
            <a:r>
              <a:rPr lang="pl-PL" dirty="0" smtClean="0"/>
              <a:t>Szkolenia i doradztwo specjalistyczne związane z prowadzeniem gospodarstwa, w szczególności z zakresu ograniczenia i zapobiegania występowaniu chorób i szkodników roślin, gospodarowania wodą, doradztwa odmianowego i stosowania kwalifikowanego materiału siewnego czy doradztwa nawozowego </a:t>
            </a:r>
          </a:p>
          <a:p>
            <a:r>
              <a:rPr lang="pl-PL" dirty="0" smtClean="0"/>
              <a:t>Zapewnienie form i zakresu informacji dopasowanych do potrzeb ludzi młodych, rozpoczynających prowadzenie gospodarstwa</a:t>
            </a:r>
          </a:p>
          <a:p>
            <a:pPr lvl="0"/>
            <a:r>
              <a:rPr lang="pl-PL" dirty="0" smtClean="0"/>
              <a:t>Opracowywanie instrukcji wdrożeniowych we współpracy nauka-doradztwo</a:t>
            </a:r>
          </a:p>
          <a:p>
            <a:pPr lvl="0"/>
            <a:r>
              <a:rPr lang="pl-PL" dirty="0" smtClean="0"/>
              <a:t>Promocja dobrych praktyk w zakresie transferu wiedzy oraz dobrych praktyk o rozwiązaniach  innowacyjnych wdrożonych  w rolnictwie przez podmioty z otoczenia rolnictwa i w samych gospodarstwach</a:t>
            </a:r>
          </a:p>
          <a:p>
            <a:r>
              <a:rPr lang="pl-PL" dirty="0" smtClean="0"/>
              <a:t>Utworzenie bazy potrzeb zgłaszanych przez rolników na stronie internetowej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75184"/>
          </a:xfrm>
        </p:spPr>
        <p:txBody>
          <a:bodyPr>
            <a:noAutofit/>
          </a:bodyPr>
          <a:lstStyle/>
          <a:p>
            <a:r>
              <a:rPr lang="pl-PL" sz="2400" b="1" dirty="0" smtClean="0"/>
              <a:t>POTRZEBA 3: Zacieśnienie współpracy pomiędzy partnerami systemu AKIS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4484571"/>
          </a:xfrm>
        </p:spPr>
        <p:txBody>
          <a:bodyPr>
            <a:normAutofit/>
          </a:bodyPr>
          <a:lstStyle/>
          <a:p>
            <a:pPr lvl="0"/>
            <a:r>
              <a:rPr lang="pl-PL" dirty="0" smtClean="0"/>
              <a:t>Uproszczenie wdrażania działań z zakresu doradztwa i transferu wiedzy</a:t>
            </a:r>
          </a:p>
          <a:p>
            <a:pPr lvl="0"/>
            <a:r>
              <a:rPr lang="pl-PL" dirty="0" smtClean="0"/>
              <a:t>Uproszczenie zasad wykorzystania środków KSOW oraz realizacji zadań SIR</a:t>
            </a:r>
          </a:p>
          <a:p>
            <a:pPr lvl="0"/>
            <a:r>
              <a:rPr lang="pl-PL" dirty="0" smtClean="0"/>
              <a:t>Stworzenie zachęt do realizacji projektów interaktywnych (jak w grupach operacyjnych)</a:t>
            </a:r>
          </a:p>
          <a:p>
            <a:r>
              <a:rPr lang="pl-PL" dirty="0" smtClean="0"/>
              <a:t>Stworzenie systemu zbierania i przekazywania informacji o potrzebach rolników (identyfikacja, archiwizacji i dystrybucja do odpowiednich uczelni, instytutów informacji o problematyce, wobec której należy podjąć badania)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15616" y="260648"/>
            <a:ext cx="5365750" cy="912812"/>
          </a:xfrm>
          <a:prstGeom prst="rect">
            <a:avLst/>
          </a:prstGeom>
          <a:ln>
            <a:solidFill>
              <a:srgbClr val="335921"/>
            </a:solidFill>
          </a:ln>
        </p:spPr>
        <p:txBody>
          <a:bodyPr/>
          <a:lstStyle>
            <a:lvl1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indent="0">
              <a:defRPr/>
            </a:pPr>
            <a:r>
              <a:rPr lang="pl-PL" sz="2800" kern="0" dirty="0">
                <a:solidFill>
                  <a:srgbClr val="C00000"/>
                </a:solidFill>
                <a:latin typeface="Calibri"/>
              </a:rPr>
              <a:t>Czym jest System Wiedzy i Innowacji w Rolnictwie </a:t>
            </a:r>
            <a:r>
              <a:rPr lang="en-GB" sz="2800" kern="0" dirty="0">
                <a:solidFill>
                  <a:srgbClr val="C00000"/>
                </a:solidFill>
                <a:latin typeface="Calibri"/>
              </a:rPr>
              <a:t>(AKIS)?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-68263" y="1282723"/>
            <a:ext cx="9212263" cy="55752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chemeClr val="accent2">
                    <a:lumMod val="50000"/>
                  </a:schemeClr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accent2">
                    <a:lumMod val="50000"/>
                  </a:schemeClr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1" indent="0">
              <a:spcBef>
                <a:spcPts val="0"/>
              </a:spcBef>
              <a:spcAft>
                <a:spcPts val="900"/>
              </a:spcAft>
              <a:buClr>
                <a:srgbClr val="00B050"/>
              </a:buClr>
              <a:buFontTx/>
              <a:buNone/>
              <a:defRPr/>
            </a:pPr>
            <a:r>
              <a:rPr lang="pl-PL" sz="2600" i="1" u="sng" kern="0" dirty="0">
                <a:solidFill>
                  <a:srgbClr val="335921"/>
                </a:solidFill>
              </a:rPr>
              <a:t>Co:</a:t>
            </a:r>
            <a:r>
              <a:rPr lang="pl-PL" sz="2600" i="1" kern="0" dirty="0">
                <a:solidFill>
                  <a:srgbClr val="335921"/>
                </a:solidFill>
              </a:rPr>
              <a:t> </a:t>
            </a:r>
            <a:r>
              <a:rPr lang="pl-PL" sz="2600" b="0" i="1" kern="0" dirty="0">
                <a:solidFill>
                  <a:srgbClr val="335921"/>
                </a:solidFill>
              </a:rPr>
              <a:t>AKIS to organizacja i interakcja ludzi, organizacji i instytucji, które </a:t>
            </a:r>
            <a:r>
              <a:rPr lang="pl-PL" sz="2600" i="1" u="sng" kern="0" dirty="0">
                <a:solidFill>
                  <a:srgbClr val="C00000"/>
                </a:solidFill>
              </a:rPr>
              <a:t>wykorzystują</a:t>
            </a:r>
            <a:r>
              <a:rPr lang="pl-PL" sz="2600" b="0" i="1" kern="0" dirty="0">
                <a:solidFill>
                  <a:srgbClr val="335921"/>
                </a:solidFill>
              </a:rPr>
              <a:t> i </a:t>
            </a:r>
            <a:r>
              <a:rPr lang="pl-PL" sz="2600" i="1" u="sng" kern="0" dirty="0">
                <a:solidFill>
                  <a:srgbClr val="C00000"/>
                </a:solidFill>
              </a:rPr>
              <a:t>generują wiedzę i innowacje</a:t>
            </a:r>
            <a:r>
              <a:rPr lang="pl-PL" sz="2600" i="1" kern="0" dirty="0">
                <a:solidFill>
                  <a:srgbClr val="C00000"/>
                </a:solidFill>
              </a:rPr>
              <a:t> </a:t>
            </a:r>
            <a:r>
              <a:rPr lang="pl-PL" sz="2600" b="0" i="1" kern="0" dirty="0">
                <a:solidFill>
                  <a:srgbClr val="335921"/>
                </a:solidFill>
              </a:rPr>
              <a:t>dla rolnictwa </a:t>
            </a:r>
            <a:r>
              <a:rPr lang="pl-PL" sz="2600" b="0" i="1" u="sng" kern="0" dirty="0">
                <a:solidFill>
                  <a:srgbClr val="335921"/>
                </a:solidFill>
              </a:rPr>
              <a:t>i</a:t>
            </a:r>
            <a:r>
              <a:rPr lang="pl-PL" sz="2600" b="0" i="1" kern="0" dirty="0">
                <a:solidFill>
                  <a:srgbClr val="335921"/>
                </a:solidFill>
              </a:rPr>
              <a:t> </a:t>
            </a:r>
            <a:r>
              <a:rPr lang="pl-PL" sz="2600" i="1" kern="0" dirty="0">
                <a:solidFill>
                  <a:srgbClr val="335921"/>
                </a:solidFill>
              </a:rPr>
              <a:t>powiązanych dziedzin. (</a:t>
            </a:r>
            <a:r>
              <a:rPr lang="pl-PL" sz="2600" i="1" kern="0" dirty="0" err="1">
                <a:solidFill>
                  <a:srgbClr val="335921"/>
                </a:solidFill>
              </a:rPr>
              <a:t>def</a:t>
            </a:r>
            <a:r>
              <a:rPr lang="pl-PL" sz="2600" i="1" kern="0" dirty="0">
                <a:solidFill>
                  <a:srgbClr val="335921"/>
                </a:solidFill>
              </a:rPr>
              <a:t>)</a:t>
            </a:r>
            <a:r>
              <a:rPr lang="pl-PL" sz="2600" i="1" u="sng" kern="0" dirty="0">
                <a:solidFill>
                  <a:srgbClr val="335921"/>
                </a:solidFill>
              </a:rPr>
              <a:t>
Kto:</a:t>
            </a:r>
            <a:r>
              <a:rPr lang="pl-PL" sz="2600" i="1" kern="0" dirty="0">
                <a:solidFill>
                  <a:srgbClr val="335921"/>
                </a:solidFill>
              </a:rPr>
              <a:t> </a:t>
            </a:r>
            <a:r>
              <a:rPr lang="pl-PL" sz="2600" b="0" i="1" kern="0" dirty="0">
                <a:solidFill>
                  <a:srgbClr val="335921"/>
                </a:solidFill>
              </a:rPr>
              <a:t>główne strony AKIS to: rolnicy/leśnicy, doradcy, naukowcy, organizacje (rolników), organizacje pozarządowe, sieci, detaliści, media, usługi, różne ministerstwa...: wszyscy generują wiedzę i jej potrzebują!</a:t>
            </a:r>
            <a:r>
              <a:rPr lang="pl-PL" sz="2600" i="1" u="sng" kern="0" dirty="0">
                <a:solidFill>
                  <a:srgbClr val="335921"/>
                </a:solidFill>
              </a:rPr>
              <a:t>
Dlaczego</a:t>
            </a:r>
            <a:r>
              <a:rPr lang="en-GB" sz="2600" i="1" u="sng" kern="0" dirty="0">
                <a:solidFill>
                  <a:srgbClr val="335921"/>
                </a:solidFill>
              </a:rPr>
              <a:t>:</a:t>
            </a:r>
            <a:r>
              <a:rPr lang="en-GB" sz="2600" i="1" kern="0" dirty="0">
                <a:solidFill>
                  <a:srgbClr val="335921"/>
                </a:solidFill>
              </a:rPr>
              <a:t> </a:t>
            </a:r>
            <a:r>
              <a:rPr lang="pl-PL" sz="2600" b="0" i="1" kern="0" dirty="0">
                <a:solidFill>
                  <a:srgbClr val="335921"/>
                </a:solidFill>
              </a:rPr>
              <a:t>Celem jest stworzenie</a:t>
            </a:r>
            <a:r>
              <a:rPr lang="en-GB" sz="2600" b="0" i="1" kern="0" dirty="0">
                <a:solidFill>
                  <a:srgbClr val="335921"/>
                </a:solidFill>
              </a:rPr>
              <a:t> </a:t>
            </a:r>
            <a:r>
              <a:rPr lang="en-GB" sz="2600" i="1" u="sng" kern="0" dirty="0">
                <a:solidFill>
                  <a:srgbClr val="C00000"/>
                </a:solidFill>
              </a:rPr>
              <a:t>regional</a:t>
            </a:r>
            <a:r>
              <a:rPr lang="pl-PL" sz="2600" i="1" u="sng" kern="0" dirty="0" err="1">
                <a:solidFill>
                  <a:srgbClr val="C00000"/>
                </a:solidFill>
              </a:rPr>
              <a:t>nego</a:t>
            </a:r>
            <a:r>
              <a:rPr lang="en-GB" sz="2600" i="1" u="sng" kern="0" dirty="0">
                <a:solidFill>
                  <a:srgbClr val="C00000"/>
                </a:solidFill>
              </a:rPr>
              <a:t>/</a:t>
            </a:r>
            <a:r>
              <a:rPr lang="pl-PL" sz="2600" i="1" u="sng" kern="0" dirty="0">
                <a:solidFill>
                  <a:srgbClr val="C00000"/>
                </a:solidFill>
              </a:rPr>
              <a:t>krajowego</a:t>
            </a:r>
            <a:r>
              <a:rPr lang="en-GB" sz="2600" b="0" i="1" kern="0" dirty="0">
                <a:solidFill>
                  <a:srgbClr val="C00000"/>
                </a:solidFill>
              </a:rPr>
              <a:t> </a:t>
            </a:r>
            <a:r>
              <a:rPr lang="pl-PL" sz="2600" b="0" i="1" kern="0" dirty="0">
                <a:solidFill>
                  <a:srgbClr val="C00000"/>
                </a:solidFill>
              </a:rPr>
              <a:t>ekosystemu innowacji </a:t>
            </a:r>
            <a:r>
              <a:rPr lang="pl-PL" sz="2600" b="0" i="1" kern="0" dirty="0">
                <a:solidFill>
                  <a:srgbClr val="335921"/>
                </a:solidFill>
              </a:rPr>
              <a:t>poprzez</a:t>
            </a:r>
            <a:r>
              <a:rPr lang="en-GB" sz="2600" b="0" i="1" kern="0" dirty="0">
                <a:solidFill>
                  <a:srgbClr val="335921"/>
                </a:solidFill>
              </a:rPr>
              <a:t> </a:t>
            </a:r>
            <a:r>
              <a:rPr lang="pl-PL" sz="2600" b="0" i="1" kern="0" dirty="0">
                <a:solidFill>
                  <a:srgbClr val="335921"/>
                </a:solidFill>
              </a:rPr>
              <a:t>zwiększenie</a:t>
            </a:r>
            <a:r>
              <a:rPr lang="en-GB" sz="2600" b="0" i="1" kern="0" dirty="0">
                <a:solidFill>
                  <a:srgbClr val="335921"/>
                </a:solidFill>
              </a:rPr>
              <a:t> </a:t>
            </a:r>
            <a:r>
              <a:rPr lang="pl-PL" sz="2600" b="0" i="1" kern="0" dirty="0">
                <a:solidFill>
                  <a:srgbClr val="C00000"/>
                </a:solidFill>
              </a:rPr>
              <a:t>przepływów wiedzy </a:t>
            </a:r>
            <a:r>
              <a:rPr lang="pl-PL" sz="2600" b="0" i="1" kern="0" dirty="0">
                <a:solidFill>
                  <a:srgbClr val="335921"/>
                </a:solidFill>
              </a:rPr>
              <a:t>między stronami </a:t>
            </a:r>
            <a:r>
              <a:rPr lang="en-GB" sz="2600" b="0" i="1" kern="0" dirty="0">
                <a:solidFill>
                  <a:srgbClr val="335921"/>
                </a:solidFill>
              </a:rPr>
              <a:t>AKIS </a:t>
            </a:r>
            <a:r>
              <a:rPr lang="pl-PL" sz="2600" b="0" i="1" kern="0" dirty="0">
                <a:solidFill>
                  <a:srgbClr val="335921"/>
                </a:solidFill>
              </a:rPr>
              <a:t>jak również wzmocnienie powiązań między badaniami naukowymi i praktyką</a:t>
            </a:r>
            <a:r>
              <a:rPr lang="en-GB" sz="2600" b="0" i="1" kern="0" dirty="0">
                <a:solidFill>
                  <a:srgbClr val="335921"/>
                </a:solidFill>
              </a:rPr>
              <a:t>.</a:t>
            </a:r>
            <a:endParaRPr lang="en-GB" sz="2400" b="0" i="1" kern="0" dirty="0">
              <a:solidFill>
                <a:srgbClr val="335921"/>
              </a:solidFill>
            </a:endParaRPr>
          </a:p>
          <a:p>
            <a:pPr marL="457200" lvl="1" indent="0">
              <a:spcBef>
                <a:spcPts val="0"/>
              </a:spcBef>
              <a:spcAft>
                <a:spcPts val="900"/>
              </a:spcAft>
              <a:buClr>
                <a:srgbClr val="00B050"/>
              </a:buClr>
              <a:buFontTx/>
              <a:buNone/>
              <a:defRPr/>
            </a:pPr>
            <a:endParaRPr lang="en-GB" sz="2400" b="0" i="1" kern="0" dirty="0">
              <a:solidFill>
                <a:srgbClr val="335921"/>
              </a:solidFill>
            </a:endParaRPr>
          </a:p>
        </p:txBody>
      </p:sp>
      <p:sp>
        <p:nvSpPr>
          <p:cNvPr id="7" name="CustomShape 1"/>
          <p:cNvSpPr/>
          <p:nvPr/>
        </p:nvSpPr>
        <p:spPr>
          <a:xfrm>
            <a:off x="2108201" y="84138"/>
            <a:ext cx="7237413" cy="16605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defTabSz="913960">
              <a:defRPr/>
            </a:pPr>
            <a:r>
              <a:rPr lang="pl-PL" sz="3000" b="1" spc="-1" dirty="0">
                <a:solidFill>
                  <a:srgbClr val="BBB831"/>
                </a:solidFill>
                <a:uFill>
                  <a:solidFill>
                    <a:srgbClr val="FFFFFF"/>
                  </a:solidFill>
                </a:uFill>
                <a:ea typeface="Verdana"/>
              </a:rPr>
              <a:t>
</a:t>
            </a:r>
            <a:endParaRPr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553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>
            <a:normAutofit/>
          </a:bodyPr>
          <a:lstStyle/>
          <a:p>
            <a:r>
              <a:rPr lang="pl-PL" sz="2000" b="1" dirty="0" smtClean="0"/>
              <a:t>POTRZEBA 4: Rozwój platform oraz wykorzystania narzędzi ICT w wymianie wiedzy i innowacji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1556792"/>
            <a:ext cx="6626697" cy="460851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dirty="0" smtClean="0"/>
              <a:t>Uruchomienie platformy na której będą zamieszczane „zlecenia” na badania i rozwiązania konkretnych problemów od przemysłu, rolników, grup i organizacji rolniczych, związków branżowych, doradztwa </a:t>
            </a:r>
          </a:p>
          <a:p>
            <a:pPr lvl="0"/>
            <a:r>
              <a:rPr lang="pl-PL" dirty="0" smtClean="0"/>
              <a:t>Uruchomienie platformy na której będą zamieszczane „oferty” wdrożenia konkretnych rozwiązań technologicznych i organizacyjnych w rolnictwie i działalności około rolniczej, opracowane przez jednostki naukowe, </a:t>
            </a:r>
          </a:p>
          <a:p>
            <a:pPr lvl="0"/>
            <a:r>
              <a:rPr lang="pl-PL" dirty="0" smtClean="0"/>
              <a:t>Utworzenie bazy danych o innowacyjnych produktach i usługach dla rolników i podmiotów z otoczenia rolnictwa (bez ogłoszeń) </a:t>
            </a:r>
          </a:p>
          <a:p>
            <a:pPr lvl="0"/>
            <a:r>
              <a:rPr lang="pl-PL" dirty="0" smtClean="0"/>
              <a:t>Aktywna promocja ww. bazy danych przez uczestników systemu AKIS</a:t>
            </a:r>
          </a:p>
          <a:p>
            <a:pPr lvl="0"/>
            <a:r>
              <a:rPr lang="pl-PL" dirty="0" smtClean="0"/>
              <a:t>Szersze wykorzystanie teledetekcji</a:t>
            </a:r>
          </a:p>
          <a:p>
            <a:pPr lvl="0"/>
            <a:r>
              <a:rPr lang="pl-PL" dirty="0" smtClean="0"/>
              <a:t>Platforma zawierająca dokumenty przeznaczone  do wykorzystania dla doradców (materiały szkoleniowe, prezentacje, opracowania)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SWOT - Szanse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196752"/>
            <a:ext cx="6347714" cy="4844611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pl-PL" dirty="0" smtClean="0"/>
              <a:t>Ukierunkowanie oceny jednostek naukowych i ich pracowników na prace wdrożeniowe i upowszechnieniowe </a:t>
            </a:r>
          </a:p>
          <a:p>
            <a:pPr lvl="0"/>
            <a:r>
              <a:rPr lang="pl-PL" dirty="0" smtClean="0"/>
              <a:t>Wzrost zainteresowania partnerów udziałem w  sieciach tematycznych, SIR oraz podejmowaniem wspólnych działań</a:t>
            </a:r>
          </a:p>
          <a:p>
            <a:pPr lvl="0"/>
            <a:r>
              <a:rPr lang="pl-PL" dirty="0" smtClean="0"/>
              <a:t>Zwiększenie udziału jednostek naukowych i jednostek doradztwa w projektach programów ramowych i innych projektach międzynarodowych</a:t>
            </a:r>
          </a:p>
          <a:p>
            <a:pPr lvl="0"/>
            <a:r>
              <a:rPr lang="pl-PL" dirty="0" smtClean="0"/>
              <a:t>Efektywnie działający system kształcenia i doskonalenia zawodowego doradców rolniczych </a:t>
            </a:r>
          </a:p>
          <a:p>
            <a:pPr lvl="0"/>
            <a:r>
              <a:rPr lang="pl-PL" dirty="0" smtClean="0"/>
              <a:t>Zwiększenie poziomu innowacji i rozwój technologiczny, w tym rozwój ICT</a:t>
            </a:r>
          </a:p>
          <a:p>
            <a:pPr lvl="0"/>
            <a:r>
              <a:rPr lang="pl-PL" dirty="0" smtClean="0"/>
              <a:t>Zwiększenie możliwości wykorzystania ICT w komunikacji pomiędzy partnerami, wymianie wiedzy oraz w pracy doradców</a:t>
            </a:r>
          </a:p>
          <a:p>
            <a:pPr lvl="0"/>
            <a:r>
              <a:rPr lang="pl-PL" dirty="0" smtClean="0"/>
              <a:t>Rozwój nowych form świadczenia usług doradczych i szkoleniowych (doradztwo grupowe, e-learning, </a:t>
            </a:r>
            <a:r>
              <a:rPr lang="pl-PL" dirty="0" err="1" smtClean="0"/>
              <a:t>webinaria</a:t>
            </a:r>
            <a:r>
              <a:rPr lang="pl-PL" dirty="0" smtClean="0"/>
              <a:t>, porada na odległość w kontakcie z doradcą, grupy </a:t>
            </a:r>
            <a:r>
              <a:rPr lang="pl-PL" dirty="0" err="1" smtClean="0"/>
              <a:t>whatsapp</a:t>
            </a:r>
            <a:r>
              <a:rPr lang="pl-PL" dirty="0" smtClean="0"/>
              <a:t>, powiadomienia </a:t>
            </a:r>
            <a:r>
              <a:rPr lang="pl-PL" dirty="0" err="1" smtClean="0"/>
              <a:t>sms</a:t>
            </a:r>
            <a:r>
              <a:rPr lang="pl-PL" dirty="0" smtClean="0"/>
              <a:t>),  </a:t>
            </a:r>
          </a:p>
          <a:p>
            <a:pPr lvl="0"/>
            <a:r>
              <a:rPr lang="pl-PL" dirty="0" smtClean="0"/>
              <a:t>Rozwój portali tematycznych na stronach internetowych, szkolenia na odległość, platforma e-usług wspierających m.in. zarządzania gospodarstwem </a:t>
            </a:r>
          </a:p>
          <a:p>
            <a:pPr lvl="0"/>
            <a:r>
              <a:rPr lang="pl-PL" dirty="0" smtClean="0"/>
              <a:t>Szerszy i łatwiejszy dostęp do informacji dla doradców i rolników </a:t>
            </a:r>
            <a:r>
              <a:rPr lang="pl-PL" i="1" dirty="0" smtClean="0"/>
              <a:t>(uporządkowanie istniejących baz danych oraz utworzenie nowych, dostęp do baz z jednego miejsca)</a:t>
            </a:r>
            <a:endParaRPr lang="pl-PL" dirty="0" smtClean="0"/>
          </a:p>
          <a:p>
            <a:r>
              <a:rPr lang="pl-PL" dirty="0" smtClean="0"/>
              <a:t>Zapewnienie odpowiedniego poziomu finansowania realizacji zadań jednostek doradztwa rolniczego umożliwiającego im stabilne funkcjonowania i motywowanie doradców do pracy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SWOT - zagrożenia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268760"/>
            <a:ext cx="6347714" cy="4772603"/>
          </a:xfrm>
        </p:spPr>
        <p:txBody>
          <a:bodyPr/>
          <a:lstStyle/>
          <a:p>
            <a:pPr lvl="0"/>
            <a:r>
              <a:rPr lang="pl-PL" dirty="0" smtClean="0"/>
              <a:t>Brak rozwiązań odpowiadających na bieżące i przyszłe wyzwania lub wprowadzanie rozwiązań niedostosowanych do potrzeb lokalnych</a:t>
            </a:r>
          </a:p>
          <a:p>
            <a:pPr lvl="0"/>
            <a:r>
              <a:rPr lang="pl-PL" dirty="0" smtClean="0"/>
              <a:t>Brak zainteresowania wdrażaniem wyników prac naukowych ze względu na brak ich dostosowania do potrzeb praktyki</a:t>
            </a:r>
          </a:p>
          <a:p>
            <a:pPr lvl="0"/>
            <a:r>
              <a:rPr lang="pl-PL" dirty="0" smtClean="0"/>
              <a:t>Odchodzenie kadry doradczej i brak zainteresowania podjęciem pracy w charakterze doradcy</a:t>
            </a:r>
          </a:p>
          <a:p>
            <a:pPr lvl="0"/>
            <a:r>
              <a:rPr lang="pl-PL" dirty="0" smtClean="0"/>
              <a:t>Redukcja działalności doradztwa publicznego</a:t>
            </a:r>
          </a:p>
          <a:p>
            <a:pPr lvl="0"/>
            <a:r>
              <a:rPr lang="pl-PL" dirty="0" smtClean="0"/>
              <a:t>Niechęć rolników do współpracy i wprowadzania innowacyjnych rozwiązań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4000" b="1" i="1" dirty="0" smtClean="0">
                <a:solidFill>
                  <a:schemeClr val="accent1"/>
                </a:solidFill>
              </a:rPr>
              <a:t>Dziękuję za uwagę!</a:t>
            </a:r>
            <a:endParaRPr lang="pl-PL" sz="4000" b="1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6347713" cy="803176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/>
              <a:t>System AKIS: partnerzy i przepływ wiedzy</a:t>
            </a:r>
            <a:endParaRPr lang="pl-PL" sz="3200" b="1" dirty="0"/>
          </a:p>
        </p:txBody>
      </p:sp>
      <p:sp>
        <p:nvSpPr>
          <p:cNvPr id="7" name="Elipsa 6"/>
          <p:cNvSpPr/>
          <p:nvPr/>
        </p:nvSpPr>
        <p:spPr>
          <a:xfrm>
            <a:off x="395536" y="4581128"/>
            <a:ext cx="2159000" cy="144080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2000" b="1" dirty="0" smtClean="0">
                <a:solidFill>
                  <a:schemeClr val="tx1"/>
                </a:solidFill>
              </a:rPr>
              <a:t>Dostawcy środków produkcji i usług</a:t>
            </a:r>
            <a:endParaRPr lang="pl-PL" sz="2000" b="1" dirty="0">
              <a:solidFill>
                <a:schemeClr val="tx1"/>
              </a:solidFill>
            </a:endParaRPr>
          </a:p>
        </p:txBody>
      </p:sp>
      <p:sp>
        <p:nvSpPr>
          <p:cNvPr id="8" name="Elipsa 7"/>
          <p:cNvSpPr/>
          <p:nvPr/>
        </p:nvSpPr>
        <p:spPr>
          <a:xfrm>
            <a:off x="3059832" y="5157192"/>
            <a:ext cx="2824286" cy="125167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2000" b="1" dirty="0" smtClean="0">
                <a:solidFill>
                  <a:schemeClr val="tx1"/>
                </a:solidFill>
              </a:rPr>
              <a:t>Organizacje</a:t>
            </a:r>
            <a:endParaRPr lang="pl-PL" sz="2000" b="1" dirty="0">
              <a:solidFill>
                <a:schemeClr val="tx1"/>
              </a:solidFill>
            </a:endParaRPr>
          </a:p>
        </p:txBody>
      </p:sp>
      <p:sp>
        <p:nvSpPr>
          <p:cNvPr id="9" name="Elipsa 8"/>
          <p:cNvSpPr/>
          <p:nvPr/>
        </p:nvSpPr>
        <p:spPr>
          <a:xfrm>
            <a:off x="6156176" y="2276872"/>
            <a:ext cx="2664296" cy="100811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2000" b="1" dirty="0" smtClean="0">
                <a:solidFill>
                  <a:schemeClr val="tx1"/>
                </a:solidFill>
              </a:rPr>
              <a:t>Administracja publiczna</a:t>
            </a:r>
            <a:endParaRPr lang="pl-PL" sz="2000" b="1" dirty="0">
              <a:solidFill>
                <a:schemeClr val="tx1"/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6228184" y="4365104"/>
            <a:ext cx="2808163" cy="144053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1600" b="1" dirty="0" smtClean="0">
                <a:solidFill>
                  <a:schemeClr val="tx1"/>
                </a:solidFill>
              </a:rPr>
              <a:t>Odbiorcy produktów rolnych i podmioty pośredniczące w sprzedaży</a:t>
            </a:r>
            <a:endParaRPr lang="pl-PL" sz="1600" b="1" dirty="0">
              <a:solidFill>
                <a:schemeClr val="tx1"/>
              </a:solidFill>
            </a:endParaRPr>
          </a:p>
        </p:txBody>
      </p:sp>
      <p:grpSp>
        <p:nvGrpSpPr>
          <p:cNvPr id="30" name="Grupa 29"/>
          <p:cNvGrpSpPr/>
          <p:nvPr/>
        </p:nvGrpSpPr>
        <p:grpSpPr>
          <a:xfrm>
            <a:off x="539552" y="1988840"/>
            <a:ext cx="2448272" cy="1449452"/>
            <a:chOff x="539552" y="1988840"/>
            <a:chExt cx="2448272" cy="1449452"/>
          </a:xfrm>
        </p:grpSpPr>
        <p:sp>
          <p:nvSpPr>
            <p:cNvPr id="4" name="Elipsa 3"/>
            <p:cNvSpPr/>
            <p:nvPr/>
          </p:nvSpPr>
          <p:spPr>
            <a:xfrm>
              <a:off x="611560" y="1988840"/>
              <a:ext cx="2088232" cy="100811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pl-PL" sz="2000" b="1" dirty="0" smtClean="0">
                  <a:solidFill>
                    <a:schemeClr val="tx1"/>
                  </a:solidFill>
                </a:rPr>
                <a:t>Badania i edukacja</a:t>
              </a:r>
              <a:endParaRPr lang="pl-PL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pole tekstowe 26"/>
            <p:cNvSpPr txBox="1"/>
            <p:nvPr/>
          </p:nvSpPr>
          <p:spPr>
            <a:xfrm>
              <a:off x="539552" y="3068960"/>
              <a:ext cx="24482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chemeClr val="accent1"/>
                </a:buClr>
                <a:buFont typeface="Wingdings" pitchFamily="2" charset="2"/>
                <a:buChar char="Ø"/>
              </a:pPr>
              <a:endParaRPr lang="pl-PL" dirty="0"/>
            </a:p>
          </p:txBody>
        </p:sp>
      </p:grpSp>
      <p:grpSp>
        <p:nvGrpSpPr>
          <p:cNvPr id="29" name="Grupa 28"/>
          <p:cNvGrpSpPr/>
          <p:nvPr/>
        </p:nvGrpSpPr>
        <p:grpSpPr>
          <a:xfrm>
            <a:off x="3131840" y="1340769"/>
            <a:ext cx="2952328" cy="1336370"/>
            <a:chOff x="3645716" y="1340768"/>
            <a:chExt cx="3086525" cy="1194112"/>
          </a:xfrm>
        </p:grpSpPr>
        <p:sp>
          <p:nvSpPr>
            <p:cNvPr id="6" name="Elipsa 5"/>
            <p:cNvSpPr/>
            <p:nvPr/>
          </p:nvSpPr>
          <p:spPr>
            <a:xfrm>
              <a:off x="3707904" y="1340768"/>
              <a:ext cx="3024336" cy="79208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pl-PL" sz="2000" b="1" dirty="0" smtClean="0">
                  <a:solidFill>
                    <a:schemeClr val="tx1"/>
                  </a:solidFill>
                </a:rPr>
                <a:t>Doradztwo rolnicze</a:t>
              </a:r>
            </a:p>
          </p:txBody>
        </p:sp>
        <p:sp>
          <p:nvSpPr>
            <p:cNvPr id="28" name="pole tekstowe 27"/>
            <p:cNvSpPr txBox="1"/>
            <p:nvPr/>
          </p:nvSpPr>
          <p:spPr>
            <a:xfrm>
              <a:off x="3645716" y="2204864"/>
              <a:ext cx="3086525" cy="330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9388" indent="-179388">
                <a:buClr>
                  <a:schemeClr val="accent1"/>
                </a:buClr>
                <a:buFont typeface="Wingdings" pitchFamily="2" charset="2"/>
                <a:buChar char="Ø"/>
              </a:pPr>
              <a:endParaRPr lang="pl-PL" dirty="0"/>
            </a:p>
          </p:txBody>
        </p:sp>
      </p:grpSp>
      <p:cxnSp>
        <p:nvCxnSpPr>
          <p:cNvPr id="14" name="Łącznik prosty ze strzałką 13"/>
          <p:cNvCxnSpPr/>
          <p:nvPr/>
        </p:nvCxnSpPr>
        <p:spPr>
          <a:xfrm>
            <a:off x="6084168" y="1916832"/>
            <a:ext cx="504056" cy="43204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ipsa 17"/>
          <p:cNvSpPr/>
          <p:nvPr/>
        </p:nvSpPr>
        <p:spPr>
          <a:xfrm>
            <a:off x="3203848" y="3140968"/>
            <a:ext cx="2824286" cy="125167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2000" b="1" dirty="0" smtClean="0">
                <a:solidFill>
                  <a:schemeClr val="tx1"/>
                </a:solidFill>
              </a:rPr>
              <a:t>Rolnicy i mieszkańcy obszarów wiejskich</a:t>
            </a:r>
            <a:endParaRPr lang="pl-PL" sz="2000" b="1" dirty="0">
              <a:solidFill>
                <a:schemeClr val="tx1"/>
              </a:solidFill>
            </a:endParaRPr>
          </a:p>
        </p:txBody>
      </p:sp>
      <p:cxnSp>
        <p:nvCxnSpPr>
          <p:cNvPr id="19" name="Łącznik prosty ze strzałką 18"/>
          <p:cNvCxnSpPr/>
          <p:nvPr/>
        </p:nvCxnSpPr>
        <p:spPr>
          <a:xfrm flipH="1">
            <a:off x="2483768" y="4149080"/>
            <a:ext cx="728464" cy="720080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>
            <a:endCxn id="8" idx="0"/>
          </p:cNvCxnSpPr>
          <p:nvPr/>
        </p:nvCxnSpPr>
        <p:spPr>
          <a:xfrm flipH="1">
            <a:off x="4471975" y="4509120"/>
            <a:ext cx="28017" cy="648072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/>
          <p:nvPr/>
        </p:nvCxnSpPr>
        <p:spPr>
          <a:xfrm flipH="1" flipV="1">
            <a:off x="2627784" y="2708920"/>
            <a:ext cx="792088" cy="648072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/>
          <p:cNvCxnSpPr/>
          <p:nvPr/>
        </p:nvCxnSpPr>
        <p:spPr>
          <a:xfrm flipH="1" flipV="1">
            <a:off x="5940152" y="4077072"/>
            <a:ext cx="504056" cy="504056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ze strzałką 36"/>
          <p:cNvCxnSpPr/>
          <p:nvPr/>
        </p:nvCxnSpPr>
        <p:spPr>
          <a:xfrm flipH="1">
            <a:off x="5796136" y="2996952"/>
            <a:ext cx="504056" cy="432048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ze strzałką 41"/>
          <p:cNvCxnSpPr/>
          <p:nvPr/>
        </p:nvCxnSpPr>
        <p:spPr>
          <a:xfrm flipH="1">
            <a:off x="4572000" y="2276872"/>
            <a:ext cx="28018" cy="792088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ze strzałką 43"/>
          <p:cNvCxnSpPr/>
          <p:nvPr/>
        </p:nvCxnSpPr>
        <p:spPr>
          <a:xfrm>
            <a:off x="7380312" y="3356992"/>
            <a:ext cx="0" cy="93610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ze strzałką 46"/>
          <p:cNvCxnSpPr/>
          <p:nvPr/>
        </p:nvCxnSpPr>
        <p:spPr>
          <a:xfrm>
            <a:off x="1547664" y="3068960"/>
            <a:ext cx="0" cy="136815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ze strzałką 49"/>
          <p:cNvCxnSpPr>
            <a:endCxn id="8" idx="6"/>
          </p:cNvCxnSpPr>
          <p:nvPr/>
        </p:nvCxnSpPr>
        <p:spPr>
          <a:xfrm flipH="1">
            <a:off x="5884118" y="5373216"/>
            <a:ext cx="488082" cy="409811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ze strzałką 53"/>
          <p:cNvCxnSpPr/>
          <p:nvPr/>
        </p:nvCxnSpPr>
        <p:spPr>
          <a:xfrm flipH="1">
            <a:off x="2627784" y="1916832"/>
            <a:ext cx="576064" cy="337803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ze strzałką 55"/>
          <p:cNvCxnSpPr>
            <a:endCxn id="8" idx="2"/>
          </p:cNvCxnSpPr>
          <p:nvPr/>
        </p:nvCxnSpPr>
        <p:spPr>
          <a:xfrm>
            <a:off x="2483768" y="5517232"/>
            <a:ext cx="576064" cy="265795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Arrow 11"/>
          <p:cNvSpPr/>
          <p:nvPr/>
        </p:nvSpPr>
        <p:spPr>
          <a:xfrm rot="5400000">
            <a:off x="3746006" y="1918079"/>
            <a:ext cx="459612" cy="400493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84970" y="115322"/>
            <a:ext cx="8748464" cy="964760"/>
          </a:xfrm>
          <a:prstGeom prst="rect">
            <a:avLst/>
          </a:prstGeom>
          <a:noFill/>
        </p:spPr>
        <p:txBody>
          <a:bodyPr vert="horz" lIns="121917" tIns="60958" rIns="121917" bIns="60958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pl-PL" sz="2400" b="1" dirty="0">
                <a:solidFill>
                  <a:srgbClr val="F5AB26">
                    <a:lumMod val="50000"/>
                  </a:srgbClr>
                </a:solidFill>
              </a:rPr>
              <a:t>Zintegrowane podejście dla celów modernizacji, innowacji i przepływów wiedzy: 
 Przegląd </a:t>
            </a:r>
            <a:r>
              <a:rPr lang="pl-PL" sz="2400" b="1" dirty="0" smtClean="0">
                <a:solidFill>
                  <a:srgbClr val="F5AB26">
                    <a:lumMod val="50000"/>
                  </a:srgbClr>
                </a:solidFill>
              </a:rPr>
              <a:t>przepisów dotyczących AKIS</a:t>
            </a:r>
            <a:r>
              <a:rPr lang="pl-PL" sz="2400" b="1" dirty="0">
                <a:solidFill>
                  <a:srgbClr val="F5AB26">
                    <a:lumMod val="50000"/>
                  </a:srgbClr>
                </a:solidFill>
              </a:rPr>
              <a:t>
</a:t>
            </a:r>
            <a:endParaRPr lang="en-GB" sz="2400" b="1" i="1" dirty="0">
              <a:solidFill>
                <a:srgbClr val="F5AB26">
                  <a:lumMod val="50000"/>
                </a:srgb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80134" y="836712"/>
            <a:ext cx="4860000" cy="1147341"/>
          </a:xfrm>
          <a:prstGeom prst="roundRect">
            <a:avLst/>
          </a:prstGeom>
          <a:solidFill>
            <a:srgbClr val="E4EDFC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defRPr/>
            </a:pPr>
            <a:r>
              <a:rPr lang="fr-BE" sz="2000" b="1" dirty="0">
                <a:solidFill>
                  <a:srgbClr val="FF0000"/>
                </a:solidFill>
              </a:rPr>
              <a:t>Art 5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  <a:defRPr/>
            </a:pPr>
            <a:r>
              <a:rPr lang="pl-PL" sz="2000" b="1" dirty="0">
                <a:solidFill>
                  <a:srgbClr val="0070C0"/>
                </a:solidFill>
              </a:rPr>
              <a:t>Przekrojowy cel </a:t>
            </a:r>
            <a:r>
              <a:rPr lang="pl-PL" sz="2000" dirty="0">
                <a:solidFill>
                  <a:srgbClr val="0070C0"/>
                </a:solidFill>
              </a:rPr>
              <a:t>modernizacji, dzielenia się wiedzą, innowacji i cyfryzacji</a:t>
            </a:r>
            <a:endParaRPr lang="en-GB" sz="2000" dirty="0">
              <a:solidFill>
                <a:srgbClr val="FFFFFF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55576" y="2919723"/>
            <a:ext cx="6120680" cy="941326"/>
          </a:xfrm>
          <a:prstGeom prst="roundRect">
            <a:avLst/>
          </a:prstGeom>
          <a:solidFill>
            <a:srgbClr val="E7F4E0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2000" b="1" dirty="0">
                <a:solidFill>
                  <a:srgbClr val="FF0000"/>
                </a:solidFill>
              </a:rPr>
              <a:t>Art 102 </a:t>
            </a:r>
            <a:r>
              <a:rPr lang="en-GB" sz="2000" b="1" dirty="0" err="1" smtClean="0">
                <a:solidFill>
                  <a:srgbClr val="0070C0"/>
                </a:solidFill>
              </a:rPr>
              <a:t>Modernizacja</a:t>
            </a:r>
            <a:r>
              <a:rPr lang="pl-PL" sz="2000" b="1" dirty="0" smtClean="0">
                <a:solidFill>
                  <a:srgbClr val="0070C0"/>
                </a:solidFill>
              </a:rPr>
              <a:t> w </a:t>
            </a:r>
            <a:r>
              <a:rPr lang="en-GB" sz="2000" b="1" dirty="0" smtClean="0">
                <a:solidFill>
                  <a:srgbClr val="0070C0"/>
                </a:solidFill>
              </a:rPr>
              <a:t>plan</a:t>
            </a:r>
            <a:r>
              <a:rPr lang="pl-PL" sz="2000" b="1" dirty="0" smtClean="0">
                <a:solidFill>
                  <a:srgbClr val="0070C0"/>
                </a:solidFill>
              </a:rPr>
              <a:t>ach</a:t>
            </a:r>
            <a:r>
              <a:rPr lang="en-GB" sz="2000" b="1" dirty="0" smtClean="0">
                <a:solidFill>
                  <a:srgbClr val="0070C0"/>
                </a:solidFill>
              </a:rPr>
              <a:t> </a:t>
            </a:r>
            <a:r>
              <a:rPr lang="en-GB" sz="2000" b="1" dirty="0" err="1">
                <a:solidFill>
                  <a:srgbClr val="0070C0"/>
                </a:solidFill>
              </a:rPr>
              <a:t>strategicznych</a:t>
            </a:r>
            <a:r>
              <a:rPr lang="en-GB" sz="2000" b="1" dirty="0">
                <a:solidFill>
                  <a:srgbClr val="0070C0"/>
                </a:solidFill>
              </a:rPr>
              <a:t> WPR: </a:t>
            </a:r>
            <a:r>
              <a:rPr lang="pl-PL" b="1" dirty="0" smtClean="0">
                <a:solidFill>
                  <a:srgbClr val="0070C0"/>
                </a:solidFill>
              </a:rPr>
              <a:t>Właściwie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funkcjonując</a:t>
            </a:r>
            <a:r>
              <a:rPr lang="pl-PL" b="1" dirty="0">
                <a:solidFill>
                  <a:srgbClr val="0070C0"/>
                </a:solidFill>
              </a:rPr>
              <a:t>y</a:t>
            </a:r>
            <a:r>
              <a:rPr lang="en-GB" b="1" dirty="0">
                <a:solidFill>
                  <a:srgbClr val="0070C0"/>
                </a:solidFill>
              </a:rPr>
              <a:t> AKIS: </a:t>
            </a:r>
            <a:r>
              <a:rPr lang="pl-PL" b="1" dirty="0" smtClean="0">
                <a:solidFill>
                  <a:srgbClr val="0070C0"/>
                </a:solidFill>
              </a:rPr>
              <a:t>badania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>
                <a:solidFill>
                  <a:srgbClr val="0070C0"/>
                </a:solidFill>
              </a:rPr>
              <a:t>+ </a:t>
            </a:r>
            <a:r>
              <a:rPr lang="pl-PL" b="1" dirty="0">
                <a:solidFill>
                  <a:srgbClr val="0070C0"/>
                </a:solidFill>
              </a:rPr>
              <a:t>doradcy</a:t>
            </a:r>
            <a:r>
              <a:rPr lang="en-GB" b="1" dirty="0">
                <a:solidFill>
                  <a:srgbClr val="0070C0"/>
                </a:solidFill>
              </a:rPr>
              <a:t> + </a:t>
            </a:r>
            <a:r>
              <a:rPr lang="pl-PL" b="1" dirty="0">
                <a:solidFill>
                  <a:srgbClr val="0070C0"/>
                </a:solidFill>
              </a:rPr>
              <a:t>sieci WPR </a:t>
            </a:r>
            <a:r>
              <a:rPr lang="en-GB" b="1" dirty="0">
                <a:solidFill>
                  <a:srgbClr val="0070C0"/>
                </a:solidFill>
              </a:rPr>
              <a:t>+… </a:t>
            </a:r>
            <a:r>
              <a:rPr lang="pl-PL" b="1" dirty="0">
                <a:solidFill>
                  <a:srgbClr val="0070C0"/>
                </a:solidFill>
              </a:rPr>
              <a:t>współpraca</a:t>
            </a:r>
            <a:r>
              <a:rPr lang="en-GB" b="1" dirty="0">
                <a:solidFill>
                  <a:srgbClr val="0070C0"/>
                </a:solidFill>
              </a:rPr>
              <a:t>….</a:t>
            </a:r>
            <a:r>
              <a:rPr lang="pl-PL" b="1" dirty="0">
                <a:solidFill>
                  <a:srgbClr val="0070C0"/>
                </a:solidFill>
              </a:rPr>
              <a:t>i cyfryzacja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032824" y="4797151"/>
            <a:ext cx="3131463" cy="90065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defRPr/>
            </a:pPr>
            <a:r>
              <a:rPr lang="en-US" sz="2000" b="1" dirty="0">
                <a:solidFill>
                  <a:srgbClr val="FF0000"/>
                </a:solidFill>
              </a:rPr>
              <a:t>Art 71 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  <a:defRPr/>
            </a:pPr>
            <a:r>
              <a:rPr lang="en-US" b="1" dirty="0" err="1">
                <a:solidFill>
                  <a:srgbClr val="0070C0"/>
                </a:solidFill>
              </a:rPr>
              <a:t>Współprac</a:t>
            </a:r>
            <a:r>
              <a:rPr lang="pl-PL" b="1" dirty="0">
                <a:solidFill>
                  <a:srgbClr val="0070C0"/>
                </a:solidFill>
              </a:rPr>
              <a:t>a</a:t>
            </a:r>
            <a:r>
              <a:rPr lang="en-US" b="1" dirty="0">
                <a:solidFill>
                  <a:srgbClr val="0070C0"/>
                </a:solidFill>
              </a:rPr>
              <a:t>: 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  <a:defRPr/>
            </a:pPr>
            <a:r>
              <a:rPr lang="pl-PL" b="1" u="sng" dirty="0">
                <a:solidFill>
                  <a:srgbClr val="0070C0"/>
                </a:solidFill>
              </a:rPr>
              <a:t>Finansowanie przygotowania i realizacji projektów GO EPI
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11560" y="5840559"/>
            <a:ext cx="3164007" cy="964043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600" b="1" dirty="0">
                <a:solidFill>
                  <a:srgbClr val="FF0000"/>
                </a:solidFill>
              </a:rPr>
              <a:t>Art 13 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  <a:defRPr/>
            </a:pPr>
            <a:r>
              <a:rPr lang="pl-PL" sz="1600" b="1" dirty="0">
                <a:solidFill>
                  <a:srgbClr val="0070C0"/>
                </a:solidFill>
              </a:rPr>
              <a:t>Szczegóły dotyczące wsparcia w zakresie porad i innowacji, które ma zostać udzielone</a:t>
            </a:r>
            <a:r>
              <a:rPr lang="pl-PL" b="1" dirty="0">
                <a:solidFill>
                  <a:srgbClr val="0070C0"/>
                </a:solidFill>
              </a:rPr>
              <a:t>
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55576" y="4725144"/>
            <a:ext cx="3019995" cy="100811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defRPr/>
            </a:pPr>
            <a:r>
              <a:rPr lang="en-US" sz="2000" b="1" dirty="0">
                <a:solidFill>
                  <a:srgbClr val="FF0000"/>
                </a:solidFill>
              </a:rPr>
              <a:t>Art </a:t>
            </a:r>
            <a:r>
              <a:rPr lang="en-US" sz="2000" b="1" dirty="0" smtClean="0">
                <a:solidFill>
                  <a:srgbClr val="FF0000"/>
                </a:solidFill>
              </a:rPr>
              <a:t>72</a:t>
            </a:r>
            <a:endParaRPr lang="pl-PL" sz="2000" b="1" dirty="0" smtClean="0">
              <a:solidFill>
                <a:srgbClr val="FF0000"/>
              </a:solidFill>
            </a:endParaRP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defRPr/>
            </a:pPr>
            <a:r>
              <a:rPr lang="pl-PL" b="1" u="sng" dirty="0" smtClean="0">
                <a:solidFill>
                  <a:srgbClr val="0070C0"/>
                </a:solidFill>
              </a:rPr>
              <a:t>Finansowanie </a:t>
            </a:r>
            <a:r>
              <a:rPr lang="pl-PL" b="1" dirty="0">
                <a:solidFill>
                  <a:srgbClr val="0070C0"/>
                </a:solidFill>
              </a:rPr>
              <a:t>wymiany wiedzy, doradztwa i informacji</a:t>
            </a:r>
            <a:r>
              <a:rPr lang="pl-PL" b="1" u="sng" dirty="0">
                <a:solidFill>
                  <a:srgbClr val="0070C0"/>
                </a:solidFill>
              </a:rPr>
              <a:t>
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257201" y="2919725"/>
            <a:ext cx="1784309" cy="3884877"/>
          </a:xfrm>
          <a:prstGeom prst="rect">
            <a:avLst/>
          </a:prstGeom>
          <a:solidFill>
            <a:srgbClr val="F9CD7D"/>
          </a:solidFill>
          <a:ln>
            <a:solidFill>
              <a:srgbClr val="133176"/>
            </a:solidFill>
          </a:ln>
          <a:effectLst>
            <a:outerShdw blurRad="39999" dist="23000" algn="bl" rotWithShape="0">
              <a:srgbClr val="000000">
                <a:alpha val="40000"/>
              </a:srgbClr>
            </a:outerShdw>
            <a:softEdge rad="127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defRPr/>
            </a:pPr>
            <a:endParaRPr lang="en-US" sz="1400" b="1" dirty="0">
              <a:solidFill>
                <a:srgbClr val="FF0000"/>
              </a:solidFill>
            </a:endParaRPr>
          </a:p>
          <a:p>
            <a:pPr algn="ctr" defTabSz="62230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  <a:p>
            <a:pPr marL="177800" lvl="1" algn="ctr">
              <a:spcAft>
                <a:spcPts val="300"/>
              </a:spcAft>
              <a:defRPr/>
            </a:pPr>
            <a:r>
              <a:rPr lang="en-US" sz="2000" b="1" dirty="0">
                <a:solidFill>
                  <a:srgbClr val="FF0000"/>
                </a:solidFill>
              </a:rPr>
              <a:t>Art 113 </a:t>
            </a:r>
          </a:p>
          <a:p>
            <a:pPr marL="177800" lvl="1" algn="ctr">
              <a:spcAft>
                <a:spcPts val="300"/>
              </a:spcAft>
              <a:defRPr/>
            </a:pPr>
            <a:r>
              <a:rPr lang="en-US" b="1" dirty="0" err="1">
                <a:solidFill>
                  <a:srgbClr val="0070C0"/>
                </a:solidFill>
              </a:rPr>
              <a:t>Sieci</a:t>
            </a:r>
            <a:r>
              <a:rPr lang="en-US" b="1" dirty="0">
                <a:solidFill>
                  <a:srgbClr val="0070C0"/>
                </a:solidFill>
              </a:rPr>
              <a:t> WPR:</a:t>
            </a:r>
          </a:p>
          <a:p>
            <a:pPr marL="177800" lvl="1" algn="ctr">
              <a:spcAft>
                <a:spcPts val="300"/>
              </a:spcAft>
              <a:defRPr/>
            </a:pPr>
            <a:r>
              <a:rPr lang="pl-PL" b="1" dirty="0">
                <a:solidFill>
                  <a:srgbClr val="0070C0"/>
                </a:solidFill>
              </a:rPr>
              <a:t>Promowanie innowacji i wymiany wiedzy
</a:t>
            </a:r>
            <a:endParaRPr lang="en-US" sz="1400" b="1" dirty="0">
              <a:solidFill>
                <a:srgbClr val="0070C0"/>
              </a:solidFill>
            </a:endParaRPr>
          </a:p>
          <a:p>
            <a:pPr algn="ctr" defTabSz="457200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25" name="Title 3"/>
          <p:cNvSpPr txBox="1">
            <a:spLocks/>
          </p:cNvSpPr>
          <p:nvPr/>
        </p:nvSpPr>
        <p:spPr>
          <a:xfrm>
            <a:off x="1403648" y="3861048"/>
            <a:ext cx="5507003" cy="558879"/>
          </a:xfrm>
          <a:prstGeom prst="rect">
            <a:avLst/>
          </a:prstGeom>
          <a:solidFill>
            <a:srgbClr val="F9CD7D"/>
          </a:solidFill>
          <a:ln w="3175">
            <a:solidFill>
              <a:schemeClr val="tx1"/>
            </a:solidFill>
          </a:ln>
        </p:spPr>
        <p:txBody>
          <a:bodyPr vert="horz" lIns="121917" tIns="60958" rIns="121917" bIns="60958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1900" b="1" dirty="0">
                <a:solidFill>
                  <a:srgbClr val="F5AB26">
                    <a:lumMod val="50000"/>
                  </a:srgbClr>
                </a:solidFill>
              </a:rPr>
              <a:t>Narzędzia = ukierunkowane interwencje WPR wspierające strategię</a:t>
            </a:r>
            <a:r>
              <a:rPr lang="fr-BE" sz="1900" b="1" dirty="0">
                <a:solidFill>
                  <a:srgbClr val="F5AB26">
                    <a:lumMod val="50000"/>
                  </a:srgbClr>
                </a:solidFill>
              </a:rPr>
              <a:t>: </a:t>
            </a:r>
            <a:endParaRPr lang="en-GB" sz="1900" b="1" dirty="0">
              <a:solidFill>
                <a:srgbClr val="F5AB26">
                  <a:lumMod val="50000"/>
                </a:srgbClr>
              </a:solidFill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1480134" y="2204865"/>
            <a:ext cx="4860000" cy="660268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vert="horz" lIns="121917" tIns="60958" rIns="121917" bIns="60958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pl-PL" sz="2000" b="1" dirty="0">
                <a:solidFill>
                  <a:srgbClr val="F5AB26">
                    <a:lumMod val="50000"/>
                  </a:srgbClr>
                </a:solidFill>
              </a:rPr>
              <a:t>Strategiczne podejście do planowania interwencji w ramach WPR
</a:t>
            </a:r>
            <a:endParaRPr lang="en-GB" sz="2000" b="1" dirty="0">
              <a:solidFill>
                <a:srgbClr val="F5AB26">
                  <a:lumMod val="50000"/>
                </a:srgbClr>
              </a:solidFill>
            </a:endParaRPr>
          </a:p>
        </p:txBody>
      </p:sp>
      <p:sp>
        <p:nvSpPr>
          <p:cNvPr id="13" name="Rectangle 21"/>
          <p:cNvSpPr/>
          <p:nvPr/>
        </p:nvSpPr>
        <p:spPr>
          <a:xfrm>
            <a:off x="4032827" y="5842203"/>
            <a:ext cx="3275477" cy="964043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000" b="1" dirty="0">
                <a:solidFill>
                  <a:srgbClr val="FF0000"/>
                </a:solidFill>
              </a:rPr>
              <a:t>Art 114 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pl-PL" b="1" dirty="0">
                <a:solidFill>
                  <a:srgbClr val="0070C0"/>
                </a:solidFill>
              </a:rPr>
              <a:t>Szczegóły dotyczące EPI i GO</a:t>
            </a:r>
            <a:r>
              <a:rPr lang="en-US" b="1" dirty="0" smtClean="0">
                <a:solidFill>
                  <a:srgbClr val="0070C0"/>
                </a:solidFill>
              </a:rPr>
              <a:t>,</a:t>
            </a:r>
            <a:r>
              <a:rPr lang="pl-PL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Interaktywny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model </a:t>
            </a:r>
            <a:r>
              <a:rPr lang="en-US" b="1" dirty="0" err="1">
                <a:solidFill>
                  <a:srgbClr val="0070C0"/>
                </a:solidFill>
              </a:rPr>
              <a:t>innowacji</a:t>
            </a:r>
            <a:r>
              <a:rPr lang="en-US" b="1" dirty="0">
                <a:solidFill>
                  <a:srgbClr val="0070C0"/>
                </a:solidFill>
              </a:rPr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xmlns="" val="321041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626697" cy="803176"/>
          </a:xfrm>
        </p:spPr>
        <p:txBody>
          <a:bodyPr>
            <a:normAutofit/>
          </a:bodyPr>
          <a:lstStyle/>
          <a:p>
            <a:pPr algn="ctr"/>
            <a:r>
              <a:rPr lang="en-GB" sz="2800" kern="0" dirty="0" smtClean="0">
                <a:solidFill>
                  <a:srgbClr val="BBB8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</a:t>
            </a:r>
            <a:r>
              <a:rPr lang="pl-PL" sz="2800" kern="0" dirty="0" smtClean="0">
                <a:solidFill>
                  <a:srgbClr val="BBB8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kern="0" dirty="0" smtClean="0">
                <a:solidFill>
                  <a:srgbClr val="BBB8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102 w </a:t>
            </a:r>
            <a:r>
              <a:rPr lang="pl-PL" sz="2800" kern="0" dirty="0" smtClean="0">
                <a:solidFill>
                  <a:srgbClr val="BBB8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zakresie</a:t>
            </a:r>
            <a:r>
              <a:rPr lang="en-GB" sz="2800" kern="0" dirty="0" smtClean="0">
                <a:solidFill>
                  <a:srgbClr val="BBB8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kern="0" dirty="0" smtClean="0">
                <a:solidFill>
                  <a:srgbClr val="BBB8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2800" kern="0" dirty="0" err="1" smtClean="0">
                <a:solidFill>
                  <a:srgbClr val="BBB8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odernizacji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6984776" cy="4556579"/>
          </a:xfrm>
        </p:spPr>
        <p:txBody>
          <a:bodyPr>
            <a:normAutofit fontScale="77500" lnSpcReduction="20000"/>
          </a:bodyPr>
          <a:lstStyle/>
          <a:p>
            <a:pPr marL="342900" lvl="1" indent="0" algn="just" defTabSz="685800">
              <a:spcAft>
                <a:spcPts val="450"/>
              </a:spcAft>
              <a:buClr>
                <a:srgbClr val="00B050"/>
              </a:buClr>
              <a:buFontTx/>
              <a:buNone/>
              <a:defRPr/>
            </a:pPr>
            <a:r>
              <a:rPr lang="pl-PL" sz="2600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Plany strategiczne WPR powinny zawierać</a:t>
            </a:r>
            <a:r>
              <a:rPr lang="en-GB" sz="2600" kern="0" dirty="0" smtClean="0">
                <a:solidFill>
                  <a:srgbClr val="FFFFFF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600075" lvl="1" indent="-257175" algn="just" defTabSz="685800">
              <a:spcAft>
                <a:spcPts val="450"/>
              </a:spcAft>
              <a:buClrTx/>
              <a:buFont typeface="+mj-lt"/>
              <a:buAutoNum type="arabicPeriod"/>
              <a:defRPr/>
            </a:pPr>
            <a:r>
              <a:rPr lang="pl-PL" sz="2600" kern="0" dirty="0" smtClean="0">
                <a:solidFill>
                  <a:srgbClr val="66B142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Informacje na temat wkładu planu w realizację celu przekrojowego związany z wspieraniem i dzieleniem się wiedzą, innowacjami i cyfryzacją, zwłaszcza poprzez opisanie</a:t>
            </a:r>
            <a:r>
              <a:rPr lang="en-GB" sz="2600" kern="0" dirty="0" smtClean="0">
                <a:solidFill>
                  <a:srgbClr val="66B142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858440" lvl="1" indent="-257175" algn="just" defTabSz="685800">
              <a:spcAft>
                <a:spcPts val="45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sz="2600" kern="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</a:t>
            </a:r>
            <a:r>
              <a:rPr lang="pl-PL" sz="2600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GB" sz="2600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kern="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organizacyjn</a:t>
            </a:r>
            <a:r>
              <a:rPr lang="pl-PL" sz="2600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</a:t>
            </a:r>
            <a:r>
              <a:rPr lang="en-GB" sz="2600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kern="0" dirty="0" smtClean="0">
                <a:solidFill>
                  <a:srgbClr val="BBB8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600" i="1" kern="0" dirty="0" smtClean="0">
                <a:solidFill>
                  <a:srgbClr val="BBB8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istniejącego</a:t>
            </a:r>
            <a:r>
              <a:rPr lang="en-GB" sz="2600" kern="0" dirty="0" smtClean="0">
                <a:solidFill>
                  <a:srgbClr val="BBB8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sz="2600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AKIS </a:t>
            </a:r>
            <a:r>
              <a:rPr lang="en-GB" sz="2600" i="1" kern="0" dirty="0" smtClean="0">
                <a:solidFill>
                  <a:srgbClr val="BBB8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(=&gt; SWOT</a:t>
            </a:r>
            <a:r>
              <a:rPr lang="en-GB" sz="2600" kern="0" dirty="0" smtClean="0">
                <a:solidFill>
                  <a:srgbClr val="BBB8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58440" lvl="1" indent="-257175" algn="just" defTabSz="685800">
              <a:spcAft>
                <a:spcPts val="45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pl-PL" sz="2600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jaki sposób doradcy, naukowcy i sieci WPR </a:t>
            </a:r>
            <a:r>
              <a:rPr lang="pl-PL" sz="2600" u="sng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będą współpracować </a:t>
            </a:r>
            <a:r>
              <a:rPr lang="pl-PL" sz="2600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ramach </a:t>
            </a:r>
            <a:r>
              <a:rPr lang="pl-PL" sz="2600" i="1" kern="0" dirty="0" smtClean="0">
                <a:solidFill>
                  <a:srgbClr val="BBB8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(przyszłego) </a:t>
            </a:r>
            <a:r>
              <a:rPr lang="pl-PL" sz="2600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AKIS, </a:t>
            </a:r>
            <a:r>
              <a:rPr lang="pl-PL" sz="2600" kern="0" dirty="0" smtClean="0">
                <a:solidFill>
                  <a:srgbClr val="66B142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</a:t>
            </a:r>
            <a:r>
              <a:rPr lang="pl-PL" sz="2600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
W jaki sposób świadczone są </a:t>
            </a:r>
            <a:r>
              <a:rPr lang="pl-PL" sz="2600" u="sng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usługi</a:t>
            </a:r>
            <a:r>
              <a:rPr lang="pl-PL" sz="2600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doradztwa i wsparcia innowacji</a:t>
            </a:r>
            <a:endParaRPr lang="en-GB" sz="2600" kern="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0075" lvl="1" indent="-257175" algn="just" defTabSz="685800">
              <a:spcAft>
                <a:spcPts val="450"/>
              </a:spcAft>
              <a:buClrTx/>
              <a:buFont typeface="+mj-lt"/>
              <a:buAutoNum type="arabicPeriod" startAt="2"/>
              <a:defRPr/>
            </a:pPr>
            <a:r>
              <a:rPr lang="pl-PL" sz="2600" kern="0" dirty="0" smtClean="0">
                <a:solidFill>
                  <a:srgbClr val="66B142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Opis strategii </a:t>
            </a:r>
            <a:r>
              <a:rPr lang="pl-PL" sz="2600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rozwoju technologii cyfrowych</a:t>
            </a:r>
            <a:r>
              <a:rPr lang="pl-PL" sz="2600" kern="0" dirty="0" smtClean="0">
                <a:solidFill>
                  <a:srgbClr val="66B142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rolnictwie i na obszarach wiejskich</a:t>
            </a:r>
            <a:endParaRPr lang="nl-BE" sz="2600" i="1" kern="0" dirty="0" smtClean="0">
              <a:solidFill>
                <a:srgbClr val="66B142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6347713" cy="659160"/>
          </a:xfrm>
        </p:spPr>
        <p:txBody>
          <a:bodyPr>
            <a:noAutofit/>
          </a:bodyPr>
          <a:lstStyle/>
          <a:p>
            <a:pPr algn="ctr"/>
            <a:r>
              <a:rPr lang="pl-PL" sz="2000" i="1" dirty="0" smtClean="0"/>
              <a:t>Artykuł 72</a:t>
            </a:r>
            <a:br>
              <a:rPr lang="pl-PL" sz="2000" i="1" dirty="0" smtClean="0"/>
            </a:br>
            <a:r>
              <a:rPr lang="pl-PL" sz="2000" i="1" dirty="0" smtClean="0"/>
              <a:t>Wymiana wiedzy i informowanie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268760"/>
            <a:ext cx="6347714" cy="4772603"/>
          </a:xfrm>
        </p:spPr>
        <p:txBody>
          <a:bodyPr>
            <a:normAutofit fontScale="92500" lnSpcReduction="20000"/>
          </a:bodyPr>
          <a:lstStyle/>
          <a:p>
            <a:pPr>
              <a:buClrTx/>
              <a:buFont typeface="+mj-lt"/>
              <a:buAutoNum type="arabicPeriod"/>
            </a:pPr>
            <a:r>
              <a:rPr lang="pl-PL" sz="1700" dirty="0" smtClean="0"/>
              <a:t>Państwa członkowskie mogą przyznawać </a:t>
            </a:r>
            <a:r>
              <a:rPr lang="pl-PL" sz="1700" u="sng" dirty="0" smtClean="0"/>
              <a:t>wsparcie na wymianę wiedzy i informowanie </a:t>
            </a:r>
            <a:r>
              <a:rPr lang="pl-PL" sz="1700" dirty="0" smtClean="0"/>
              <a:t>w dziedzinie rolnictwa, leśnictwa i przedsiębiorstw wiejskich i społeczności, jak również ochrony natury, środowiska, klimatu, w tym edukacji środowiskowej i akcji podnoszących świadomość, na warunkach określonych w niniejszym artykule i doprecyzowanych w ich planach strategicznych WPR.</a:t>
            </a:r>
          </a:p>
          <a:p>
            <a:pPr>
              <a:buClrTx/>
              <a:buFont typeface="+mj-lt"/>
              <a:buAutoNum type="arabicPeriod"/>
            </a:pPr>
            <a:r>
              <a:rPr lang="pl-PL" sz="1700" dirty="0" smtClean="0"/>
              <a:t>Wsparcie w ramach tego artykułu może pokryć koszty wszelkich stosownych działań zmierzających do promowania innowacji, szkoleń i doradztwa, opracowywania i aktualizacji planów, studiów jak również wymiany i rozpowszechniania wiedzy i informacji, które przyczyniają się do osiągnięcia co najmniej jednego z celów szczegółowych, o których mowa w art. 6.</a:t>
            </a:r>
          </a:p>
          <a:p>
            <a:pPr marL="360363" lvl="1" indent="0">
              <a:buNone/>
            </a:pPr>
            <a:r>
              <a:rPr lang="pl-PL" sz="1700" dirty="0" smtClean="0"/>
              <a:t>Wsparcie usług doradczych może być udzielone tylko na usługi które są zgodne z trzecim paragrafem art. 13.</a:t>
            </a:r>
          </a:p>
          <a:p>
            <a:pPr>
              <a:buNone/>
            </a:pPr>
            <a:r>
              <a:rPr lang="pl-PL" sz="1700" dirty="0" smtClean="0"/>
              <a:t>3.	W przypadku tworzenia usług doradczych, państwa członkowskie mogą przyznawać wsparcie w formie ustalonej kwoty w maksymalnej wysokości 200 000 EUR. </a:t>
            </a:r>
            <a:r>
              <a:rPr lang="pl-PL" sz="1700" dirty="0" err="1" smtClean="0"/>
              <a:t>PCz</a:t>
            </a:r>
            <a:r>
              <a:rPr lang="pl-PL" sz="1700" dirty="0" smtClean="0"/>
              <a:t> zapewniają, że wsparcie to jest ograniczone w czasie.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6626697" cy="432048"/>
          </a:xfrm>
        </p:spPr>
        <p:txBody>
          <a:bodyPr>
            <a:normAutofit fontScale="90000"/>
          </a:bodyPr>
          <a:lstStyle/>
          <a:p>
            <a:r>
              <a:rPr lang="pl-PL" sz="2200" i="1" dirty="0" smtClean="0"/>
              <a:t>Artykuł 13 Usługi doradcze dla rolników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en-GB" b="1" kern="0" dirty="0" smtClean="0">
                <a:solidFill>
                  <a:srgbClr val="BBB831"/>
                </a:solidFill>
                <a:latin typeface="Arial"/>
              </a:rPr>
              <a:t/>
            </a:r>
            <a:br>
              <a:rPr lang="en-GB" b="1" kern="0" dirty="0" smtClean="0">
                <a:solidFill>
                  <a:srgbClr val="BBB831"/>
                </a:solidFill>
                <a:latin typeface="Arial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692696"/>
            <a:ext cx="7272808" cy="583264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sz="4800" dirty="0" smtClean="0"/>
              <a:t>1.</a:t>
            </a:r>
            <a:r>
              <a:rPr lang="pl-PL" sz="4000" dirty="0" smtClean="0"/>
              <a:t>	</a:t>
            </a:r>
            <a:r>
              <a:rPr lang="pl-PL" sz="4800" dirty="0" smtClean="0"/>
              <a:t>Państwa członkowskie </a:t>
            </a:r>
            <a:r>
              <a:rPr lang="pl-PL" sz="4800" u="sng" dirty="0" smtClean="0"/>
              <a:t>włączają do swoich planów strategicznych WPR system świadczenia publicznych lub prywatnych usług doradczych </a:t>
            </a:r>
            <a:r>
              <a:rPr lang="pl-PL" sz="4800" dirty="0" smtClean="0"/>
              <a:t>dla rolników i innych beneficjentów wsparcia w ramach WPR w zakresie gospodarowania gruntami oraz zarządzania gospodarstwem („usługi doradcze dla rolników”). Państwa członkowskie mogą wykorzystać istniejące systemy.</a:t>
            </a:r>
          </a:p>
          <a:p>
            <a:pPr>
              <a:buNone/>
            </a:pPr>
            <a:r>
              <a:rPr lang="pl-PL" sz="4800" dirty="0" smtClean="0"/>
              <a:t>2.	Usługi doradcze dla rolników obejmują wymiar gospodarczy, środowiskowy i społeczny oraz dostarczają aktualnych informacji technologicznych i naukowych opracowanych w drodze badań naukowych i innowacji. Muszą one być włączone w system AKIS.</a:t>
            </a:r>
          </a:p>
          <a:p>
            <a:pPr>
              <a:buNone/>
            </a:pPr>
            <a:r>
              <a:rPr lang="pl-PL" sz="4800" dirty="0" smtClean="0"/>
              <a:t>3.</a:t>
            </a:r>
            <a:r>
              <a:rPr lang="pl-PL" sz="4800" b="1" dirty="0" smtClean="0"/>
              <a:t>	Państwa członkowskie zapewniają, aby udzielane rolnikom doradztwo było </a:t>
            </a:r>
            <a:r>
              <a:rPr lang="pl-PL" sz="4800" b="1" u="sng" dirty="0" smtClean="0"/>
              <a:t>bezstronne</a:t>
            </a:r>
            <a:r>
              <a:rPr lang="pl-PL" sz="4800" b="1" dirty="0" smtClean="0"/>
              <a:t> oraz aby podmioty udzielające tego doradztwa nie znajdowały się w sytuacji konfliktu interesów.</a:t>
            </a:r>
          </a:p>
          <a:p>
            <a:pPr>
              <a:buNone/>
            </a:pPr>
            <a:r>
              <a:rPr lang="pl-PL" sz="4800" dirty="0" smtClean="0"/>
              <a:t>4.	Usługi doradcze dla rolników </a:t>
            </a:r>
            <a:r>
              <a:rPr lang="pl-PL" sz="4800" u="sng" dirty="0" smtClean="0"/>
              <a:t>obejmują co najmniej</a:t>
            </a:r>
            <a:r>
              <a:rPr lang="pl-PL" sz="4800" dirty="0" smtClean="0"/>
              <a:t>:</a:t>
            </a:r>
          </a:p>
          <a:p>
            <a:pPr>
              <a:buNone/>
            </a:pPr>
            <a:r>
              <a:rPr lang="pl-PL" sz="4800" dirty="0" smtClean="0"/>
              <a:t>a)	wszystkie </a:t>
            </a:r>
            <a:r>
              <a:rPr lang="pl-PL" sz="4800" b="1" u="sng" dirty="0" smtClean="0"/>
              <a:t>wymogi, warunki i zobowiązania w dziedzinie zarządzania mające zastosowanie do rolników i innych beneficjentów i ustanowione w planie strategicznym WPR</a:t>
            </a:r>
            <a:r>
              <a:rPr lang="pl-PL" sz="4800" dirty="0" smtClean="0"/>
              <a:t>, w tym wymogi i normy warunkowości i warunki dotyczące interwencji, jak również informacje na temat instrumentów finansowych i biznesplanów określonych w ramach planu strategicznego WPR;</a:t>
            </a:r>
          </a:p>
          <a:p>
            <a:pPr>
              <a:buNone/>
            </a:pPr>
            <a:r>
              <a:rPr lang="pl-PL" sz="4800" dirty="0" smtClean="0"/>
              <a:t>b)	wymogi określone przez państwa członkowskie do celów wdrożenia dyrektywy wodnej, dyrektywy siedliskowej, dyrektywy ptasiej, dyrektywy w sprawie jakości powietrza,  dyrektywy w sprawie redukcji emisji zanieczyszczeń atmosferycznych, rozporządzenia w sprawie środków ochrony roślin, rozporządzenia w sprawie przenośnych chorób zwierząt, stosowania środków ochrony roślin  na podstawie  art. 55 rozporządzenia w sprawie  wprowadzania do obrotu środków ochrony roślin oraz dyrektywy  ustanawiającej działania na rzecz zintegrowanego stosowania pestycydów;</a:t>
            </a:r>
          </a:p>
          <a:p>
            <a:pPr>
              <a:buNone/>
            </a:pPr>
            <a:r>
              <a:rPr lang="pl-PL" sz="4800" dirty="0" smtClean="0"/>
              <a:t>c)	praktyki rolnicze zapobiegające rozwojowi oporności na środki przeciwdrobnoustrojowe, jak określono w komunikacie „Europejski plan działania «Jedno zdrowie» na rzecz zwalczania oporności na środki przeciwdrobnoustrojowe”; </a:t>
            </a:r>
          </a:p>
          <a:p>
            <a:pPr>
              <a:buNone/>
            </a:pPr>
            <a:r>
              <a:rPr lang="pl-PL" sz="4800" dirty="0" smtClean="0"/>
              <a:t>d)	zarządzanie ryzykiem;</a:t>
            </a:r>
          </a:p>
          <a:p>
            <a:pPr>
              <a:buNone/>
            </a:pPr>
            <a:r>
              <a:rPr lang="pl-PL" sz="4800" dirty="0" smtClean="0"/>
              <a:t>e)	</a:t>
            </a:r>
            <a:r>
              <a:rPr lang="pl-PL" sz="4800" b="1" u="sng" dirty="0" smtClean="0"/>
              <a:t>wsparcie innowacji, </a:t>
            </a:r>
            <a:r>
              <a:rPr lang="pl-PL" sz="4800" dirty="0" smtClean="0"/>
              <a:t>w szczególności w zakresie przygotowania i realizacji projektów grup operacyjnych europejskiego partnerstwa innowacyjnego na rzecz wydajnego i zrównoważonego rolnictwa, o których mowa w art. 114;</a:t>
            </a:r>
          </a:p>
          <a:p>
            <a:pPr>
              <a:buNone/>
            </a:pPr>
            <a:r>
              <a:rPr lang="pl-PL" sz="4800" dirty="0" smtClean="0"/>
              <a:t>f)	technologie cyfrowe, o których mowa w art. 102 lit. b),</a:t>
            </a:r>
          </a:p>
          <a:p>
            <a:pPr>
              <a:buNone/>
            </a:pPr>
            <a:r>
              <a:rPr lang="pl-PL" sz="4800" dirty="0" smtClean="0"/>
              <a:t>g)       wykorzystanie instrumentu zarządzania składnikami odżywczymi ustalonego </a:t>
            </a:r>
          </a:p>
          <a:p>
            <a:pPr>
              <a:buNone/>
            </a:pPr>
            <a:r>
              <a:rPr lang="pl-PL" sz="4800" dirty="0" smtClean="0"/>
              <a:t>	</a:t>
            </a:r>
            <a:endParaRPr lang="pl-PL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698705" cy="947192"/>
          </a:xfrm>
        </p:spPr>
        <p:txBody>
          <a:bodyPr>
            <a:normAutofit/>
          </a:bodyPr>
          <a:lstStyle/>
          <a:p>
            <a:r>
              <a:rPr lang="pl-PL" sz="2000" dirty="0" smtClean="0"/>
              <a:t>Artykuł 113</a:t>
            </a:r>
            <a:br>
              <a:rPr lang="pl-PL" sz="2000" dirty="0" smtClean="0"/>
            </a:br>
            <a:r>
              <a:rPr lang="pl-PL" sz="2000" dirty="0" smtClean="0"/>
              <a:t>Krajowa sieć ds. wspólnej polityki rolnej 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556792"/>
            <a:ext cx="6552728" cy="416880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Tworzenie sieci kontaktów za pośrednictwem sieci WPR ma następujące </a:t>
            </a:r>
            <a:r>
              <a:rPr lang="pl-PL" b="1" dirty="0" smtClean="0"/>
              <a:t>cele</a:t>
            </a:r>
            <a:r>
              <a:rPr lang="pl-PL" dirty="0" smtClean="0"/>
              <a:t>: </a:t>
            </a:r>
          </a:p>
          <a:p>
            <a:pPr>
              <a:buNone/>
            </a:pPr>
            <a:r>
              <a:rPr lang="pl-PL" dirty="0" smtClean="0"/>
              <a:t>a)	zwiększenie udziału wszystkich zainteresowanych stron w realizacji planów strategicznych WPR;</a:t>
            </a:r>
          </a:p>
          <a:p>
            <a:pPr>
              <a:buNone/>
            </a:pPr>
            <a:r>
              <a:rPr lang="pl-PL" dirty="0" smtClean="0"/>
              <a:t>b)	poprawa jakości wdrażania planów strategicznych WPR;</a:t>
            </a:r>
          </a:p>
          <a:p>
            <a:pPr>
              <a:buNone/>
            </a:pPr>
            <a:r>
              <a:rPr lang="pl-PL" dirty="0" smtClean="0"/>
              <a:t>c)	wkład w informowanie społeczeństwa i potencjalnych beneficjentów o możliwościach dofinansowania w ramach WPR;</a:t>
            </a:r>
          </a:p>
          <a:p>
            <a:pPr>
              <a:buNone/>
            </a:pPr>
            <a:r>
              <a:rPr lang="pl-PL" dirty="0" smtClean="0"/>
              <a:t>d)	</a:t>
            </a:r>
            <a:r>
              <a:rPr lang="pl-PL" u="sng" dirty="0" smtClean="0"/>
              <a:t>wspieranie innowacyjności  rolnictwie i na obszarach wiejskich i wspieranie włączania oraz komunikacji pomiędzy wszystkimi zainteresowanymi stronami w procesie wymiany i tworzenia wiedzy;</a:t>
            </a:r>
          </a:p>
          <a:p>
            <a:pPr>
              <a:buNone/>
            </a:pPr>
            <a:r>
              <a:rPr lang="pl-PL" dirty="0" smtClean="0"/>
              <a:t>e)	przyczynianie się do rozpowszechniania rezultatów planów strategicznych WPR;</a:t>
            </a:r>
          </a:p>
          <a:p>
            <a:pPr>
              <a:buNone/>
            </a:pPr>
            <a:r>
              <a:rPr lang="pl-PL" dirty="0" smtClean="0"/>
              <a:t>f)    wspieranie administracji państw członkowskich we wdrażaniu planów strategicznych WPR i przejściu na model wdrażania oparty na wynikach;</a:t>
            </a:r>
          </a:p>
          <a:p>
            <a:pPr>
              <a:buNone/>
            </a:pPr>
            <a:r>
              <a:rPr lang="pl-PL" dirty="0" smtClean="0"/>
              <a:t>g)    wspieranie potencjału odpowiednich organów w zakresie monitorowania i </a:t>
            </a:r>
            <a:r>
              <a:rPr lang="pl-PL" dirty="0" err="1" smtClean="0"/>
              <a:t>ewaluacji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200" dirty="0" smtClean="0"/>
              <a:t>Art. 113 Wkład sieci WPR w realizację jej celów polega na: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412776"/>
            <a:ext cx="6347714" cy="4628587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gromadzeniu, analizie i rozpowszechnianiu informacji na temat działań i dobrych praktyk wdrażanych lub wspieranych w ramach planów strategicznych WPR jak również analiz w zakresie rozwoju rolnictwa i obszarów wiejskich w zakresie realizacji celów szczegółowych;</a:t>
            </a:r>
          </a:p>
          <a:p>
            <a:r>
              <a:rPr lang="pl-PL" u="sng" dirty="0" smtClean="0"/>
              <a:t>tworzeniu platform, organizacji forów i wydarzeń ułatwiających wymianę doświadczeń między zainteresowanymi stronami oraz wzajemne uczenie się, w tym w stosownych przypadkach kontaktach z sieciami kontaktów w państwach trzecich;</a:t>
            </a:r>
          </a:p>
          <a:p>
            <a:r>
              <a:rPr lang="pl-PL" dirty="0" smtClean="0"/>
              <a:t>gromadzeniu informacji i ułatwieniu ich rozpowszechniania jak również </a:t>
            </a:r>
            <a:r>
              <a:rPr lang="pl-PL" u="sng" dirty="0" smtClean="0"/>
              <a:t>sieciowaniu</a:t>
            </a:r>
            <a:r>
              <a:rPr lang="pl-PL" dirty="0" smtClean="0"/>
              <a:t> dofinansowanych struktur i projektów, takich jak lokalne grupy działania, </a:t>
            </a:r>
            <a:r>
              <a:rPr lang="pl-PL" u="sng" dirty="0" smtClean="0"/>
              <a:t>grupy operacyjne EPI </a:t>
            </a:r>
            <a:r>
              <a:rPr lang="pl-PL" dirty="0" smtClean="0"/>
              <a:t>oraz podobnych struktur i projektów;</a:t>
            </a:r>
          </a:p>
          <a:p>
            <a:r>
              <a:rPr lang="pl-PL" u="sng" dirty="0" smtClean="0"/>
              <a:t>wspieraniu projektów współpracy między grupami EPI, </a:t>
            </a:r>
            <a:r>
              <a:rPr lang="pl-PL" dirty="0" smtClean="0"/>
              <a:t>lokalnymi grupami działania lub podobnymi lokalnymi strukturami na rzecz rozwoju, w tym współpracy międzynarodowej;</a:t>
            </a:r>
          </a:p>
          <a:p>
            <a:r>
              <a:rPr lang="pl-PL" dirty="0" smtClean="0"/>
              <a:t>rozwijaniu powiązań z innymi strategiami lub sieciami kontaktów finansowanymi przez Unię;</a:t>
            </a:r>
          </a:p>
          <a:p>
            <a:r>
              <a:rPr lang="pl-PL" dirty="0" smtClean="0"/>
              <a:t>przyczynianiu się do dalszego rozwoju WPR i przygotowywaniu wszystkich kolejnych okresów planowania strategicznego WPR;</a:t>
            </a:r>
          </a:p>
          <a:p>
            <a:r>
              <a:rPr lang="pl-PL" dirty="0" smtClean="0"/>
              <a:t>w przypadku krajowych sieci WPR – uczestnictwie w działalności europejskiej sieci WPR.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2240</TotalTime>
  <Words>1935</Words>
  <Application>Microsoft Office PowerPoint</Application>
  <PresentationFormat>Pokaz na ekranie (4:3)</PresentationFormat>
  <Paragraphs>195</Paragraphs>
  <Slides>23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Faseta</vt:lpstr>
      <vt:lpstr>Slajd 1</vt:lpstr>
      <vt:lpstr>Slajd 2</vt:lpstr>
      <vt:lpstr>System AKIS: partnerzy i przepływ wiedzy</vt:lpstr>
      <vt:lpstr>Slajd 4</vt:lpstr>
      <vt:lpstr>Art. 102 w zakresie modernizacji</vt:lpstr>
      <vt:lpstr>Artykuł 72 Wymiana wiedzy i informowanie</vt:lpstr>
      <vt:lpstr>Artykuł 13 Usługi doradcze dla rolników  </vt:lpstr>
      <vt:lpstr>Artykuł 113 Krajowa sieć ds. wspólnej polityki rolnej </vt:lpstr>
      <vt:lpstr>Art. 113 Wkład sieci WPR w realizację jej celów polega na: </vt:lpstr>
      <vt:lpstr>Zadania</vt:lpstr>
      <vt:lpstr>SWOT - mocne strony </vt:lpstr>
      <vt:lpstr>SWOT - słabe strony </vt:lpstr>
      <vt:lpstr>SWOT - słabe strony </vt:lpstr>
      <vt:lpstr>SWOT – słabe strony cd. (doradztwo)</vt:lpstr>
      <vt:lpstr>SWOT – słabe strony (nauka- instytuty)</vt:lpstr>
      <vt:lpstr>SWOT – słabe strony</vt:lpstr>
      <vt:lpstr>Potrzeby</vt:lpstr>
      <vt:lpstr>POTRZEBA 2: Zapewnienie dostępności profesjonalnych usług doradczych i szkoleniowych dla rolników i mieszkańców obszarów wiejskich</vt:lpstr>
      <vt:lpstr>POTRZEBA 3: Zacieśnienie współpracy pomiędzy partnerami systemu AKIS</vt:lpstr>
      <vt:lpstr>POTRZEBA 4: Rozwój platform oraz wykorzystania narzędzi ICT w wymianie wiedzy i innowacji</vt:lpstr>
      <vt:lpstr>SWOT - Szanse</vt:lpstr>
      <vt:lpstr>SWOT - zagrożenia</vt:lpstr>
      <vt:lpstr>Slajd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bodr</dc:creator>
  <cp:lastModifiedBy>egrodzka</cp:lastModifiedBy>
  <cp:revision>252</cp:revision>
  <cp:lastPrinted>2018-11-13T13:03:40Z</cp:lastPrinted>
  <dcterms:created xsi:type="dcterms:W3CDTF">2015-03-12T11:03:42Z</dcterms:created>
  <dcterms:modified xsi:type="dcterms:W3CDTF">2019-12-13T12:25:51Z</dcterms:modified>
</cp:coreProperties>
</file>