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57" r:id="rId5"/>
    <p:sldId id="258" r:id="rId6"/>
    <p:sldId id="279" r:id="rId7"/>
    <p:sldId id="260" r:id="rId8"/>
    <p:sldId id="269" r:id="rId9"/>
    <p:sldId id="270" r:id="rId10"/>
    <p:sldId id="271" r:id="rId11"/>
    <p:sldId id="272" r:id="rId12"/>
    <p:sldId id="273" r:id="rId13"/>
    <p:sldId id="275" r:id="rId14"/>
  </p:sldIdLst>
  <p:sldSz cx="9144000" cy="6858000" type="screen4x3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D69B"/>
    <a:srgbClr val="B9D332"/>
    <a:srgbClr val="873065"/>
    <a:srgbClr val="85B93A"/>
    <a:srgbClr val="C7D830"/>
    <a:srgbClr val="D2DE3C"/>
    <a:srgbClr val="F8C21A"/>
    <a:srgbClr val="E293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FECB4D8-DB02-4DC6-A0A2-4F2EBAE1DC90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Styl pośredni 1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Styl pośredni 1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4660"/>
  </p:normalViewPr>
  <p:slideViewPr>
    <p:cSldViewPr>
      <p:cViewPr>
        <p:scale>
          <a:sx n="100" d="100"/>
          <a:sy n="100" d="100"/>
        </p:scale>
        <p:origin x="-123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wiatek.FAPA\Desktop\2016-2017\Zeszyt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873065"/>
            </a:solidFill>
          </c:spPr>
          <c:invertIfNegative val="0"/>
          <c:cat>
            <c:strRef>
              <c:f>Arkusz2!$B$2:$B$13</c:f>
              <c:strCache>
                <c:ptCount val="12"/>
                <c:pt idx="0">
                  <c:v>Działanie 1</c:v>
                </c:pt>
                <c:pt idx="1">
                  <c:v>Działanie 2</c:v>
                </c:pt>
                <c:pt idx="2">
                  <c:v>Działanie 3</c:v>
                </c:pt>
                <c:pt idx="3">
                  <c:v>Działenie 4</c:v>
                </c:pt>
                <c:pt idx="4">
                  <c:v>Działanie 5</c:v>
                </c:pt>
                <c:pt idx="5">
                  <c:v>Działanie 6</c:v>
                </c:pt>
                <c:pt idx="6">
                  <c:v>Działanie 7</c:v>
                </c:pt>
                <c:pt idx="7">
                  <c:v>Działamie 9</c:v>
                </c:pt>
                <c:pt idx="8">
                  <c:v>Działanie 10</c:v>
                </c:pt>
                <c:pt idx="9">
                  <c:v>Działanie 11</c:v>
                </c:pt>
                <c:pt idx="10">
                  <c:v>Działanie 12</c:v>
                </c:pt>
                <c:pt idx="11">
                  <c:v>Działanie 13</c:v>
                </c:pt>
              </c:strCache>
            </c:strRef>
          </c:cat>
          <c:val>
            <c:numRef>
              <c:f>Arkusz2!$F$2:$F$13</c:f>
              <c:numCache>
                <c:formatCode>General</c:formatCode>
                <c:ptCount val="12"/>
                <c:pt idx="0">
                  <c:v>0</c:v>
                </c:pt>
                <c:pt idx="1">
                  <c:v>5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6</c:v>
                </c:pt>
                <c:pt idx="6">
                  <c:v>0</c:v>
                </c:pt>
                <c:pt idx="7">
                  <c:v>3</c:v>
                </c:pt>
                <c:pt idx="8">
                  <c:v>1</c:v>
                </c:pt>
                <c:pt idx="9">
                  <c:v>3</c:v>
                </c:pt>
                <c:pt idx="10">
                  <c:v>4</c:v>
                </c:pt>
                <c:pt idx="1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530816"/>
        <c:axId val="32532352"/>
      </c:barChart>
      <c:catAx>
        <c:axId val="32530816"/>
        <c:scaling>
          <c:orientation val="minMax"/>
        </c:scaling>
        <c:delete val="0"/>
        <c:axPos val="b"/>
        <c:majorTickMark val="out"/>
        <c:minorTickMark val="none"/>
        <c:tickLblPos val="nextTo"/>
        <c:crossAx val="32532352"/>
        <c:crosses val="autoZero"/>
        <c:auto val="1"/>
        <c:lblAlgn val="ctr"/>
        <c:lblOffset val="100"/>
        <c:noMultiLvlLbl val="0"/>
      </c:catAx>
      <c:valAx>
        <c:axId val="32532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5308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Arkusz7!$G$3</c:f>
              <c:strCache>
                <c:ptCount val="1"/>
                <c:pt idx="0">
                  <c:v>Przed zmianą</c:v>
                </c:pt>
              </c:strCache>
            </c:strRef>
          </c:tx>
          <c:spPr>
            <a:solidFill>
              <a:srgbClr val="873065"/>
            </a:solidFill>
          </c:spPr>
          <c:invertIfNegative val="0"/>
          <c:cat>
            <c:strRef>
              <c:f>Arkusz7!$B$4:$B$20</c:f>
              <c:strCache>
                <c:ptCount val="17"/>
                <c:pt idx="0">
                  <c:v>Dolnośląska JR</c:v>
                </c:pt>
                <c:pt idx="1">
                  <c:v>Kujawsko-pomorska JR</c:v>
                </c:pt>
                <c:pt idx="2">
                  <c:v>Lubelska JR</c:v>
                </c:pt>
                <c:pt idx="3">
                  <c:v>Lubuska JR</c:v>
                </c:pt>
                <c:pt idx="4">
                  <c:v>Łódzka JR</c:v>
                </c:pt>
                <c:pt idx="5">
                  <c:v>Małopolska JR</c:v>
                </c:pt>
                <c:pt idx="6">
                  <c:v>Mazowiecka JR</c:v>
                </c:pt>
                <c:pt idx="7">
                  <c:v>Opolska JR</c:v>
                </c:pt>
                <c:pt idx="8">
                  <c:v>Podkarpacka JR</c:v>
                </c:pt>
                <c:pt idx="9">
                  <c:v>Podlaska JR</c:v>
                </c:pt>
                <c:pt idx="10">
                  <c:v>Pomorska JR</c:v>
                </c:pt>
                <c:pt idx="11">
                  <c:v>Śląska JR</c:v>
                </c:pt>
                <c:pt idx="12">
                  <c:v>Świętokrzyska JR</c:v>
                </c:pt>
                <c:pt idx="13">
                  <c:v>Warmińsko-mazurska JR</c:v>
                </c:pt>
                <c:pt idx="14">
                  <c:v>Wielkopolska JR</c:v>
                </c:pt>
                <c:pt idx="15">
                  <c:v>Zachodniopomorska JR</c:v>
                </c:pt>
                <c:pt idx="16">
                  <c:v>IZ i JC</c:v>
                </c:pt>
              </c:strCache>
            </c:strRef>
          </c:cat>
          <c:val>
            <c:numRef>
              <c:f>Arkusz7!$G$4:$G$20</c:f>
              <c:numCache>
                <c:formatCode>0.00%</c:formatCode>
                <c:ptCount val="17"/>
                <c:pt idx="0">
                  <c:v>0.57682964838465489</c:v>
                </c:pt>
                <c:pt idx="1">
                  <c:v>0.52371876403840412</c:v>
                </c:pt>
                <c:pt idx="2">
                  <c:v>0.53036060499126125</c:v>
                </c:pt>
                <c:pt idx="3">
                  <c:v>0.55541423312337934</c:v>
                </c:pt>
                <c:pt idx="4">
                  <c:v>0.66952666920860637</c:v>
                </c:pt>
                <c:pt idx="5">
                  <c:v>0.54472415256391671</c:v>
                </c:pt>
                <c:pt idx="6">
                  <c:v>0.55730489882353229</c:v>
                </c:pt>
                <c:pt idx="7">
                  <c:v>0.52704634725516375</c:v>
                </c:pt>
                <c:pt idx="8">
                  <c:v>0.50613335815517579</c:v>
                </c:pt>
                <c:pt idx="9">
                  <c:v>0.33985279597381718</c:v>
                </c:pt>
                <c:pt idx="10">
                  <c:v>0.51060938381532339</c:v>
                </c:pt>
                <c:pt idx="11">
                  <c:v>0.61456951225998713</c:v>
                </c:pt>
                <c:pt idx="12">
                  <c:v>0.5846139802731144</c:v>
                </c:pt>
                <c:pt idx="13">
                  <c:v>0.50313358342404935</c:v>
                </c:pt>
                <c:pt idx="14">
                  <c:v>0.5421387959170334</c:v>
                </c:pt>
                <c:pt idx="15">
                  <c:v>0.57183415864357878</c:v>
                </c:pt>
                <c:pt idx="16">
                  <c:v>0.37384847004252186</c:v>
                </c:pt>
              </c:numCache>
            </c:numRef>
          </c:val>
        </c:ser>
        <c:ser>
          <c:idx val="1"/>
          <c:order val="1"/>
          <c:tx>
            <c:strRef>
              <c:f>Arkusz7!$N$3</c:f>
              <c:strCache>
                <c:ptCount val="1"/>
                <c:pt idx="0">
                  <c:v>Po zmianie</c:v>
                </c:pt>
              </c:strCache>
            </c:strRef>
          </c:tx>
          <c:spPr>
            <a:solidFill>
              <a:srgbClr val="C3D69B"/>
            </a:solidFill>
          </c:spPr>
          <c:invertIfNegative val="0"/>
          <c:cat>
            <c:strRef>
              <c:f>Arkusz7!$B$4:$B$20</c:f>
              <c:strCache>
                <c:ptCount val="17"/>
                <c:pt idx="0">
                  <c:v>Dolnośląska JR</c:v>
                </c:pt>
                <c:pt idx="1">
                  <c:v>Kujawsko-pomorska JR</c:v>
                </c:pt>
                <c:pt idx="2">
                  <c:v>Lubelska JR</c:v>
                </c:pt>
                <c:pt idx="3">
                  <c:v>Lubuska JR</c:v>
                </c:pt>
                <c:pt idx="4">
                  <c:v>Łódzka JR</c:v>
                </c:pt>
                <c:pt idx="5">
                  <c:v>Małopolska JR</c:v>
                </c:pt>
                <c:pt idx="6">
                  <c:v>Mazowiecka JR</c:v>
                </c:pt>
                <c:pt idx="7">
                  <c:v>Opolska JR</c:v>
                </c:pt>
                <c:pt idx="8">
                  <c:v>Podkarpacka JR</c:v>
                </c:pt>
                <c:pt idx="9">
                  <c:v>Podlaska JR</c:v>
                </c:pt>
                <c:pt idx="10">
                  <c:v>Pomorska JR</c:v>
                </c:pt>
                <c:pt idx="11">
                  <c:v>Śląska JR</c:v>
                </c:pt>
                <c:pt idx="12">
                  <c:v>Świętokrzyska JR</c:v>
                </c:pt>
                <c:pt idx="13">
                  <c:v>Warmińsko-mazurska JR</c:v>
                </c:pt>
                <c:pt idx="14">
                  <c:v>Wielkopolska JR</c:v>
                </c:pt>
                <c:pt idx="15">
                  <c:v>Zachodniopomorska JR</c:v>
                </c:pt>
                <c:pt idx="16">
                  <c:v>IZ i JC</c:v>
                </c:pt>
              </c:strCache>
            </c:strRef>
          </c:cat>
          <c:val>
            <c:numRef>
              <c:f>Arkusz7!$N$4:$N$20</c:f>
              <c:numCache>
                <c:formatCode>0.00%</c:formatCode>
                <c:ptCount val="17"/>
                <c:pt idx="0">
                  <c:v>0.57682964838465489</c:v>
                </c:pt>
                <c:pt idx="1">
                  <c:v>0.53279262868904376</c:v>
                </c:pt>
                <c:pt idx="2">
                  <c:v>0.5332280657492785</c:v>
                </c:pt>
                <c:pt idx="3">
                  <c:v>0.55618769787790012</c:v>
                </c:pt>
                <c:pt idx="4">
                  <c:v>0.7137032869967016</c:v>
                </c:pt>
                <c:pt idx="5">
                  <c:v>0.54472415256391671</c:v>
                </c:pt>
                <c:pt idx="6">
                  <c:v>0.58121260908988781</c:v>
                </c:pt>
                <c:pt idx="7">
                  <c:v>0.52928324174289987</c:v>
                </c:pt>
                <c:pt idx="8">
                  <c:v>0.51678525034690759</c:v>
                </c:pt>
                <c:pt idx="9">
                  <c:v>0.36760635907773354</c:v>
                </c:pt>
                <c:pt idx="10">
                  <c:v>0.51060938381532339</c:v>
                </c:pt>
                <c:pt idx="11">
                  <c:v>0.61217236552289145</c:v>
                </c:pt>
                <c:pt idx="12">
                  <c:v>0.61201763459453251</c:v>
                </c:pt>
                <c:pt idx="13">
                  <c:v>0.59491676503614477</c:v>
                </c:pt>
                <c:pt idx="14">
                  <c:v>0.52236974269545489</c:v>
                </c:pt>
                <c:pt idx="15">
                  <c:v>0.56535576538299737</c:v>
                </c:pt>
                <c:pt idx="16">
                  <c:v>0.3329197263604507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939648"/>
        <c:axId val="34967936"/>
      </c:barChart>
      <c:catAx>
        <c:axId val="34939648"/>
        <c:scaling>
          <c:orientation val="maxMin"/>
        </c:scaling>
        <c:delete val="0"/>
        <c:axPos val="l"/>
        <c:majorTickMark val="out"/>
        <c:minorTickMark val="none"/>
        <c:tickLblPos val="nextTo"/>
        <c:crossAx val="34967936"/>
        <c:crosses val="autoZero"/>
        <c:auto val="1"/>
        <c:lblAlgn val="ctr"/>
        <c:lblOffset val="100"/>
        <c:noMultiLvlLbl val="0"/>
      </c:catAx>
      <c:valAx>
        <c:axId val="34967936"/>
        <c:scaling>
          <c:orientation val="minMax"/>
        </c:scaling>
        <c:delete val="0"/>
        <c:axPos val="t"/>
        <c:majorGridlines/>
        <c:numFmt formatCode="0.00%" sourceLinked="1"/>
        <c:majorTickMark val="out"/>
        <c:minorTickMark val="none"/>
        <c:tickLblPos val="nextTo"/>
        <c:crossAx val="349396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olidFill>
              <a:srgbClr val="7E0000"/>
            </a:solidFill>
          </c:spPr>
          <c:dPt>
            <c:idx val="0"/>
            <c:bubble3D val="0"/>
            <c:spPr>
              <a:solidFill>
                <a:srgbClr val="C3D69B"/>
              </a:solidFill>
            </c:spPr>
          </c:dPt>
          <c:dPt>
            <c:idx val="1"/>
            <c:bubble3D val="0"/>
            <c:spPr>
              <a:solidFill>
                <a:srgbClr val="873065"/>
              </a:solidFill>
            </c:spPr>
          </c:dPt>
          <c:dLbls>
            <c:dLbl>
              <c:idx val="0"/>
              <c:numFmt formatCode="0.00%" sourceLinked="0"/>
              <c:spPr/>
              <c:txPr>
                <a:bodyPr/>
                <a:lstStyle/>
                <a:p>
                  <a:pPr>
                    <a:defRPr sz="160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Arkusz8!$B$30:$B$31</c:f>
              <c:strCache>
                <c:ptCount val="2"/>
                <c:pt idx="0">
                  <c:v>Działanie 2</c:v>
                </c:pt>
                <c:pt idx="1">
                  <c:v>Działanie 5</c:v>
                </c:pt>
              </c:strCache>
            </c:strRef>
          </c:cat>
          <c:val>
            <c:numRef>
              <c:f>(Arkusz8!$C$21;Arkusz8!$G$21)</c:f>
              <c:numCache>
                <c:formatCode>General</c:formatCode>
                <c:ptCount val="2"/>
                <c:pt idx="0">
                  <c:v>4747969.6599999992</c:v>
                </c:pt>
                <c:pt idx="1">
                  <c:v>2879830.6199999992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olidFill>
              <a:srgbClr val="7E0000"/>
            </a:solidFill>
          </c:spPr>
          <c:dPt>
            <c:idx val="0"/>
            <c:bubble3D val="0"/>
            <c:spPr>
              <a:solidFill>
                <a:srgbClr val="C3D69B"/>
              </a:solidFill>
            </c:spPr>
          </c:dPt>
          <c:dPt>
            <c:idx val="1"/>
            <c:bubble3D val="0"/>
            <c:spPr>
              <a:solidFill>
                <a:srgbClr val="873065"/>
              </a:solidFill>
            </c:spPr>
          </c:dPt>
          <c:dLbls>
            <c:dLbl>
              <c:idx val="0"/>
              <c:numFmt formatCode="0.00%" sourceLinked="0"/>
              <c:spPr/>
              <c:txPr>
                <a:bodyPr/>
                <a:lstStyle/>
                <a:p>
                  <a:pPr>
                    <a:defRPr sz="160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Ref>
              <c:f>(Arkusz8!$K$21,Arkusz8!$O$21)</c:f>
              <c:numCache>
                <c:formatCode>General</c:formatCode>
                <c:ptCount val="2"/>
                <c:pt idx="0">
                  <c:v>4635926.78</c:v>
                </c:pt>
                <c:pt idx="1">
                  <c:v>2797600.51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olidFill>
              <a:srgbClr val="7E0000"/>
            </a:solidFill>
          </c:spPr>
          <c:dPt>
            <c:idx val="0"/>
            <c:bubble3D val="0"/>
            <c:spPr>
              <a:solidFill>
                <a:srgbClr val="C3D69B"/>
              </a:solidFill>
            </c:spPr>
          </c:dPt>
          <c:dPt>
            <c:idx val="1"/>
            <c:bubble3D val="0"/>
            <c:spPr>
              <a:solidFill>
                <a:srgbClr val="873065"/>
              </a:solidFill>
            </c:spPr>
          </c:dPt>
          <c:dLbls>
            <c:dLbl>
              <c:idx val="0"/>
              <c:numFmt formatCode="0.00%" sourceLinked="0"/>
              <c:spPr/>
              <c:txPr>
                <a:bodyPr/>
                <a:lstStyle/>
                <a:p>
                  <a:pPr>
                    <a:defRPr sz="160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Arkusz8!$D$31:$D$32</c:f>
              <c:strCache>
                <c:ptCount val="2"/>
                <c:pt idx="0">
                  <c:v>Operacje partnerów</c:v>
                </c:pt>
                <c:pt idx="1">
                  <c:v>Operacje własne</c:v>
                </c:pt>
              </c:strCache>
            </c:strRef>
          </c:cat>
          <c:val>
            <c:numRef>
              <c:f>Arkusz8!$G$31:$H$31</c:f>
              <c:numCache>
                <c:formatCode>General</c:formatCode>
                <c:ptCount val="2"/>
                <c:pt idx="0">
                  <c:v>441240.17000000004</c:v>
                </c:pt>
                <c:pt idx="1">
                  <c:v>2438590.4499999993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olidFill>
              <a:srgbClr val="7E0000"/>
            </a:solidFill>
          </c:spPr>
          <c:dPt>
            <c:idx val="0"/>
            <c:bubble3D val="0"/>
            <c:spPr>
              <a:solidFill>
                <a:srgbClr val="C3D69B"/>
              </a:solidFill>
            </c:spPr>
          </c:dPt>
          <c:dPt>
            <c:idx val="1"/>
            <c:bubble3D val="0"/>
            <c:spPr>
              <a:solidFill>
                <a:srgbClr val="873065"/>
              </a:solidFill>
            </c:spPr>
          </c:dPt>
          <c:dLbls>
            <c:dLbl>
              <c:idx val="0"/>
              <c:numFmt formatCode="0.00%" sourceLinked="0"/>
              <c:spPr/>
              <c:txPr>
                <a:bodyPr/>
                <a:lstStyle/>
                <a:p>
                  <a:pPr>
                    <a:defRPr sz="160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Ref>
              <c:f>Arkusz8!$O$31:$P$31</c:f>
              <c:numCache>
                <c:formatCode>General</c:formatCode>
                <c:ptCount val="2"/>
                <c:pt idx="0">
                  <c:v>433573.13000000006</c:v>
                </c:pt>
                <c:pt idx="1">
                  <c:v>2364027.38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FD5C-CC60-416B-B8D4-C58451E9DEDB}" type="datetimeFigureOut">
              <a:rPr lang="pl-PL" smtClean="0"/>
              <a:t>2017-12-20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B72A-54A4-447D-8DBB-F0A4E4A89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5436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FD5C-CC60-416B-B8D4-C58451E9DEDB}" type="datetimeFigureOut">
              <a:rPr lang="pl-PL" smtClean="0"/>
              <a:t>2017-12-20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B72A-54A4-447D-8DBB-F0A4E4A89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3856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FD5C-CC60-416B-B8D4-C58451E9DEDB}" type="datetimeFigureOut">
              <a:rPr lang="pl-PL" smtClean="0"/>
              <a:t>2017-12-20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B72A-54A4-447D-8DBB-F0A4E4A89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402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FD5C-CC60-416B-B8D4-C58451E9DEDB}" type="datetimeFigureOut">
              <a:rPr lang="pl-PL" smtClean="0"/>
              <a:t>2017-12-20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B72A-54A4-447D-8DBB-F0A4E4A89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274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FD5C-CC60-416B-B8D4-C58451E9DEDB}" type="datetimeFigureOut">
              <a:rPr lang="pl-PL" smtClean="0"/>
              <a:t>2017-12-20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B72A-54A4-447D-8DBB-F0A4E4A89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039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FD5C-CC60-416B-B8D4-C58451E9DEDB}" type="datetimeFigureOut">
              <a:rPr lang="pl-PL" smtClean="0"/>
              <a:t>2017-12-20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B72A-54A4-447D-8DBB-F0A4E4A89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2681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FD5C-CC60-416B-B8D4-C58451E9DEDB}" type="datetimeFigureOut">
              <a:rPr lang="pl-PL" smtClean="0"/>
              <a:t>2017-12-20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B72A-54A4-447D-8DBB-F0A4E4A89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726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FD5C-CC60-416B-B8D4-C58451E9DEDB}" type="datetimeFigureOut">
              <a:rPr lang="pl-PL" smtClean="0"/>
              <a:t>2017-12-20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B72A-54A4-447D-8DBB-F0A4E4A89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530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FD5C-CC60-416B-B8D4-C58451E9DEDB}" type="datetimeFigureOut">
              <a:rPr lang="pl-PL" smtClean="0"/>
              <a:t>2017-12-20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B72A-54A4-447D-8DBB-F0A4E4A89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666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FD5C-CC60-416B-B8D4-C58451E9DEDB}" type="datetimeFigureOut">
              <a:rPr lang="pl-PL" smtClean="0"/>
              <a:t>2017-12-20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B72A-54A4-447D-8DBB-F0A4E4A89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252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FD5C-CC60-416B-B8D4-C58451E9DEDB}" type="datetimeFigureOut">
              <a:rPr lang="pl-PL" smtClean="0"/>
              <a:t>2017-12-20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B72A-54A4-447D-8DBB-F0A4E4A89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7572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4FD5C-CC60-416B-B8D4-C58451E9DEDB}" type="datetimeFigureOut">
              <a:rPr lang="pl-PL" smtClean="0"/>
              <a:t>2017-12-20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4B72A-54A4-447D-8DBB-F0A4E4A89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750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8.png"/><Relationship Id="rId7" Type="http://schemas.openxmlformats.org/officeDocument/2006/relationships/chart" Target="../charts/chart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810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800145" y="2339975"/>
            <a:ext cx="4966320" cy="1470025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873065"/>
                </a:solidFill>
              </a:rPr>
              <a:t>Propozycja zmiany dwuletniego Planu operacyjnego KSOW </a:t>
            </a:r>
            <a:br>
              <a:rPr lang="pl-PL" sz="2800" b="1" dirty="0" smtClean="0">
                <a:solidFill>
                  <a:srgbClr val="873065"/>
                </a:solidFill>
              </a:rPr>
            </a:br>
            <a:r>
              <a:rPr lang="pl-PL" sz="2800" b="1" dirty="0" smtClean="0">
                <a:solidFill>
                  <a:srgbClr val="873065"/>
                </a:solidFill>
              </a:rPr>
              <a:t>na lata 2016-2017</a:t>
            </a:r>
            <a:endParaRPr lang="pl-PL" sz="2800" b="1" dirty="0">
              <a:solidFill>
                <a:srgbClr val="873065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47794" y="3717032"/>
            <a:ext cx="5576664" cy="504056"/>
          </a:xfrm>
        </p:spPr>
        <p:txBody>
          <a:bodyPr>
            <a:normAutofit/>
          </a:bodyPr>
          <a:lstStyle/>
          <a:p>
            <a:r>
              <a:rPr lang="pl-PL" sz="2000" dirty="0" smtClean="0">
                <a:solidFill>
                  <a:srgbClr val="873065"/>
                </a:solidFill>
              </a:rPr>
              <a:t>(z wyłączeniem Działania 8 Plan komunikacyjny)</a:t>
            </a:r>
            <a:endParaRPr lang="pl-PL" sz="2000" dirty="0">
              <a:solidFill>
                <a:srgbClr val="873065"/>
              </a:solidFill>
            </a:endParaRPr>
          </a:p>
        </p:txBody>
      </p:sp>
      <p:pic>
        <p:nvPicPr>
          <p:cNvPr id="4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187" y="5121523"/>
            <a:ext cx="17795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123" y="5080248"/>
            <a:ext cx="13255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PROW-2014-2020-logo-kol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439" y="5031035"/>
            <a:ext cx="13239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1"/>
          <p:cNvSpPr>
            <a:spLocks noChangeArrowheads="1"/>
          </p:cNvSpPr>
          <p:nvPr/>
        </p:nvSpPr>
        <p:spPr bwMode="auto">
          <a:xfrm>
            <a:off x="188538" y="5897810"/>
            <a:ext cx="876692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 smtClean="0">
                <a:ea typeface="Times New Roman" pitchFamily="18" charset="0"/>
                <a:cs typeface="Arial" pitchFamily="34" charset="0"/>
              </a:rPr>
              <a:t>Materiał opracowany przez Jednostkę Centralną KSOW</a:t>
            </a:r>
            <a:br>
              <a:rPr lang="pl-PL" altLang="pl-PL" sz="1400" dirty="0" smtClean="0">
                <a:ea typeface="Times New Roman" pitchFamily="18" charset="0"/>
                <a:cs typeface="Arial" pitchFamily="34" charset="0"/>
              </a:rPr>
            </a:br>
            <a:r>
              <a:rPr lang="pl-PL" altLang="pl-PL" sz="1400" dirty="0" smtClean="0">
                <a:ea typeface="Times New Roman" pitchFamily="18" charset="0"/>
                <a:cs typeface="Arial" pitchFamily="34" charset="0"/>
              </a:rPr>
              <a:t>Instytucja Zarządzająca PROW 2014-2020 – Minister Rolnictwa i Rozwoju Wsi</a:t>
            </a:r>
            <a:endParaRPr lang="pl-PL" altLang="pl-PL" sz="1400" dirty="0">
              <a:ea typeface="Times New Roman" pitchFamily="18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 smtClean="0">
                <a:ea typeface="Times New Roman" pitchFamily="18" charset="0"/>
                <a:cs typeface="Arial" pitchFamily="34" charset="0"/>
              </a:rPr>
              <a:t>„Europejski </a:t>
            </a:r>
            <a:r>
              <a:rPr lang="pl-PL" altLang="pl-PL" sz="1400" dirty="0">
                <a:ea typeface="Times New Roman" pitchFamily="18" charset="0"/>
                <a:cs typeface="Arial" pitchFamily="34" charset="0"/>
              </a:rPr>
              <a:t>Fundusz Rolny na rzecz Rozwoju Obszarów Wiejskich: Europa inwestująca w obszary </a:t>
            </a:r>
            <a:r>
              <a:rPr lang="pl-PL" altLang="pl-PL" sz="1400" dirty="0" smtClean="0">
                <a:ea typeface="Times New Roman" pitchFamily="18" charset="0"/>
                <a:cs typeface="Arial" pitchFamily="34" charset="0"/>
              </a:rPr>
              <a:t>wiejskie”.</a:t>
            </a:r>
            <a:br>
              <a:rPr lang="pl-PL" altLang="pl-PL" sz="1400" dirty="0" smtClean="0">
                <a:ea typeface="Times New Roman" pitchFamily="18" charset="0"/>
                <a:cs typeface="Arial" pitchFamily="34" charset="0"/>
              </a:rPr>
            </a:br>
            <a:r>
              <a:rPr lang="pl-PL" altLang="pl-PL" sz="1000" dirty="0" smtClean="0">
                <a:ea typeface="Times New Roman" pitchFamily="18" charset="0"/>
                <a:cs typeface="Arial" pitchFamily="34" charset="0"/>
              </a:rPr>
              <a:t>Materiał współfinansowany ze środków Unii Europejskiej w ramach Pomocy technicznej Programu Rozwoju Obszarów Wiejskich na lata 2014-2020.</a:t>
            </a:r>
            <a:endParaRPr lang="pl-PL" altLang="pl-PL" sz="1000" dirty="0"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83" y="5172323"/>
            <a:ext cx="9747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715" y="5183435"/>
            <a:ext cx="6635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Łącznik zakrzywiony 14"/>
          <p:cNvCxnSpPr/>
          <p:nvPr/>
        </p:nvCxnSpPr>
        <p:spPr>
          <a:xfrm flipV="1">
            <a:off x="0" y="980728"/>
            <a:ext cx="9144000" cy="2664296"/>
          </a:xfrm>
          <a:prstGeom prst="curvedConnector3">
            <a:avLst>
              <a:gd name="adj1" fmla="val 37835"/>
            </a:avLst>
          </a:prstGeom>
          <a:ln w="63500" cmpd="sng">
            <a:solidFill>
              <a:srgbClr val="8730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/>
          <p:cNvSpPr txBox="1"/>
          <p:nvPr/>
        </p:nvSpPr>
        <p:spPr>
          <a:xfrm>
            <a:off x="-2061" y="475219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873065"/>
                </a:solidFill>
              </a:rPr>
              <a:t>Warszawa, 20 grudnia 2017 r.</a:t>
            </a:r>
            <a:endParaRPr lang="pl-PL" b="1" dirty="0">
              <a:solidFill>
                <a:srgbClr val="8730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28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835200"/>
          </a:xfrm>
        </p:spPr>
        <p:txBody>
          <a:bodyPr>
            <a:normAutofit fontScale="90000"/>
          </a:bodyPr>
          <a:lstStyle/>
          <a:p>
            <a:r>
              <a:rPr lang="pl-PL" sz="2500" b="1" dirty="0">
                <a:solidFill>
                  <a:srgbClr val="873065"/>
                </a:solidFill>
              </a:rPr>
              <a:t>Propozycja zmiany Planu operacyjnego 2016-2017 </a:t>
            </a:r>
            <a:br>
              <a:rPr lang="pl-PL" sz="2500" b="1" dirty="0">
                <a:solidFill>
                  <a:srgbClr val="873065"/>
                </a:solidFill>
              </a:rPr>
            </a:br>
            <a:r>
              <a:rPr lang="pl-PL" sz="2500" b="1" dirty="0">
                <a:solidFill>
                  <a:srgbClr val="873065"/>
                </a:solidFill>
              </a:rPr>
              <a:t>w podziale na jednostki wsparcia sieci i IZ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384409"/>
              </p:ext>
            </p:extLst>
          </p:nvPr>
        </p:nvGraphicFramePr>
        <p:xfrm>
          <a:off x="679240" y="2060848"/>
          <a:ext cx="8106012" cy="19084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7320"/>
                <a:gridCol w="1008112"/>
                <a:gridCol w="1316164"/>
                <a:gridCol w="936104"/>
                <a:gridCol w="1296144"/>
                <a:gridCol w="1512168"/>
              </a:tblGrid>
              <a:tr h="310256">
                <a:tc rowSpan="2"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bg1"/>
                          </a:solidFill>
                        </a:rPr>
                        <a:t>Jednostka</a:t>
                      </a:r>
                      <a:r>
                        <a:rPr lang="pl-PL" sz="1400" baseline="0" dirty="0" smtClean="0">
                          <a:solidFill>
                            <a:schemeClr val="bg1"/>
                          </a:solidFill>
                        </a:rPr>
                        <a:t> wsparcia sieci</a:t>
                      </a:r>
                      <a:endParaRPr lang="pl-PL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87306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kern="1200" dirty="0" smtClean="0">
                          <a:solidFill>
                            <a:schemeClr val="bg1"/>
                          </a:solidFill>
                        </a:rPr>
                        <a:t>Przed zmianą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kern="1200" dirty="0" smtClean="0">
                          <a:solidFill>
                            <a:schemeClr val="bg1"/>
                          </a:solidFill>
                        </a:rPr>
                        <a:t>Po zmianie</a:t>
                      </a:r>
                      <a:endParaRPr lang="pl-PL" sz="1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Różnica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</a:rPr>
                        <a:t>Liczba operacji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</a:rPr>
                        <a:t>Kwota operacji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</a:rPr>
                        <a:t>Liczba operacji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</a:rPr>
                        <a:t>Kwota operacji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JC i IZ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9 589 995,11</a:t>
                      </a: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7 607 286,32</a:t>
                      </a: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-1 982 708,79</a:t>
                      </a: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effectLst/>
                        </a:rPr>
                        <a:t>Jednostki</a:t>
                      </a:r>
                      <a:r>
                        <a:rPr lang="pl-PL" sz="1400" u="none" strike="noStrike" baseline="0" dirty="0" smtClean="0">
                          <a:effectLst/>
                        </a:rPr>
                        <a:t> regionalne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26 085 849,97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25 067 297,67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-1 018 552,30</a:t>
                      </a: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effectLst/>
                        </a:rPr>
                        <a:t>CDR</a:t>
                      </a:r>
                      <a:r>
                        <a:rPr lang="pl-PL" sz="1400" u="none" strike="noStrike" baseline="0" dirty="0" smtClean="0">
                          <a:effectLst/>
                        </a:rPr>
                        <a:t> i WODR-y (SIR)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7 627 800,28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7 433 527,29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-194 272,99</a:t>
                      </a: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 dirty="0" smtClean="0">
                          <a:effectLst/>
                        </a:rPr>
                        <a:t>                                    RAZEM          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43 303 645,36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40 108 111,28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-3 195 534,08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29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0"/>
            <a:ext cx="7643192" cy="835200"/>
          </a:xfrm>
        </p:spPr>
        <p:txBody>
          <a:bodyPr>
            <a:normAutofit fontScale="90000"/>
          </a:bodyPr>
          <a:lstStyle/>
          <a:p>
            <a:r>
              <a:rPr lang="pl-PL" sz="2500" b="1" dirty="0">
                <a:solidFill>
                  <a:srgbClr val="873065"/>
                </a:solidFill>
              </a:rPr>
              <a:t>Propozycja zmiany Planu operacyjnego 2016-2017 </a:t>
            </a:r>
            <a:br>
              <a:rPr lang="pl-PL" sz="2500" b="1" dirty="0">
                <a:solidFill>
                  <a:srgbClr val="873065"/>
                </a:solidFill>
              </a:rPr>
            </a:br>
            <a:r>
              <a:rPr lang="pl-PL" sz="2500" b="1" dirty="0">
                <a:solidFill>
                  <a:srgbClr val="873065"/>
                </a:solidFill>
              </a:rPr>
              <a:t>w podziale na </a:t>
            </a:r>
            <a:r>
              <a:rPr lang="pl-PL" sz="2500" b="1" dirty="0" smtClean="0">
                <a:solidFill>
                  <a:srgbClr val="873065"/>
                </a:solidFill>
              </a:rPr>
              <a:t>działania KSOW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250901"/>
              </p:ext>
            </p:extLst>
          </p:nvPr>
        </p:nvGraphicFramePr>
        <p:xfrm>
          <a:off x="782685" y="980728"/>
          <a:ext cx="7814729" cy="4332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69035"/>
                <a:gridCol w="864096"/>
                <a:gridCol w="1224136"/>
                <a:gridCol w="1080120"/>
                <a:gridCol w="1152128"/>
                <a:gridCol w="1130156"/>
                <a:gridCol w="1095058"/>
              </a:tblGrid>
              <a:tr h="217935">
                <a:tc rowSpan="2">
                  <a:txBody>
                    <a:bodyPr/>
                    <a:lstStyle/>
                    <a:p>
                      <a:r>
                        <a:rPr lang="pl-PL" sz="1400" dirty="0" smtClean="0"/>
                        <a:t>Działanie</a:t>
                      </a:r>
                    </a:p>
                  </a:txBody>
                  <a:tcPr anchor="ctr">
                    <a:solidFill>
                      <a:srgbClr val="87306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kern="1200" dirty="0" smtClean="0"/>
                        <a:t>Przed zmianą</a:t>
                      </a:r>
                      <a:endParaRPr lang="pl-PL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kern="1200" dirty="0" smtClean="0"/>
                        <a:t>Po zmianie</a:t>
                      </a:r>
                      <a:endParaRPr lang="pl-PL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Różnica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7306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400" kern="1200" dirty="0" smtClean="0"/>
                        <a:t>Zmiana procentowa</a:t>
                      </a:r>
                      <a:endParaRPr lang="pl-PL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873065"/>
                    </a:solidFill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</a:rPr>
                        <a:t>Liczba operacji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</a:rPr>
                        <a:t>Kwota operacji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</a:rPr>
                        <a:t>Liczba operacji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</a:rPr>
                        <a:t>Kwota operacji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l-PL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effectLst/>
                        </a:rPr>
                        <a:t>Działanie 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 smtClean="0">
                          <a:effectLst/>
                        </a:rPr>
                        <a:t>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 smtClean="0">
                          <a:effectLst/>
                        </a:rPr>
                        <a:t>0</a:t>
                      </a:r>
                      <a:endParaRPr lang="pl-PL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0,00%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effectLst/>
                        </a:rPr>
                        <a:t>Działanie 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5 577 708,66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4 886 448,72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-691 259,94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-12,39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effectLst/>
                        </a:rPr>
                        <a:t>Działanie 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330 000,00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208 000,00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-122 000,00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-36,97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effectLst/>
                        </a:rPr>
                        <a:t>Działanie 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2 459 787,72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2 065 426,50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-394 361,22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-16,03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effectLst/>
                        </a:rPr>
                        <a:t>Działanie 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2 879 830,62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2 797 600,51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-82 230,11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-2,86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effectLst/>
                        </a:rPr>
                        <a:t>Działanie 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3 957 901,58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4 524 103,45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566 201,87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+14,31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effectLst/>
                        </a:rPr>
                        <a:t>Działanie 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29 946,00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6 500,00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-23 446,00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-78,29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effectLst/>
                        </a:rPr>
                        <a:t>Działanie 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1 327 174,94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1 147 163,23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-180 011,71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-13,56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effectLst/>
                        </a:rPr>
                        <a:t>Działanie 10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9 949 862,23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8 942 255,99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-1 007 606,24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-10,13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effectLst/>
                        </a:rPr>
                        <a:t>Działanie 11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3 977 701,47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3 402 282,41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-575 419,06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-14,47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effectLst/>
                        </a:rPr>
                        <a:t>Działanie 12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2 724 174,88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2 496 343,38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-227 831,50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-8,36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effectLst/>
                        </a:rPr>
                        <a:t>Działanie 13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10 089 557,26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9 631 987,09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-457 570,17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-4,54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RAZEM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43 303 645,36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40 108 111,28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-3 195 534,08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-7,38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07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0"/>
            <a:ext cx="7643192" cy="835200"/>
          </a:xfrm>
        </p:spPr>
        <p:txBody>
          <a:bodyPr>
            <a:normAutofit fontScale="90000"/>
          </a:bodyPr>
          <a:lstStyle/>
          <a:p>
            <a:r>
              <a:rPr lang="pl-PL" sz="2500" b="1" dirty="0" smtClean="0">
                <a:solidFill>
                  <a:srgbClr val="873065"/>
                </a:solidFill>
              </a:rPr>
              <a:t>Procentowy udział operacji Partnerów KSOW </a:t>
            </a:r>
            <a:br>
              <a:rPr lang="pl-PL" sz="2500" b="1" dirty="0" smtClean="0">
                <a:solidFill>
                  <a:srgbClr val="873065"/>
                </a:solidFill>
              </a:rPr>
            </a:br>
            <a:r>
              <a:rPr lang="pl-PL" sz="2500" b="1" dirty="0" smtClean="0">
                <a:solidFill>
                  <a:srgbClr val="873065"/>
                </a:solidFill>
              </a:rPr>
              <a:t>w Planie operacyjnym 2016-2017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5384133"/>
              </p:ext>
            </p:extLst>
          </p:nvPr>
        </p:nvGraphicFramePr>
        <p:xfrm>
          <a:off x="909637" y="1202530"/>
          <a:ext cx="7927603" cy="4890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Łącznik prostoliniowy 6"/>
          <p:cNvCxnSpPr/>
          <p:nvPr/>
        </p:nvCxnSpPr>
        <p:spPr>
          <a:xfrm>
            <a:off x="6228184" y="1484784"/>
            <a:ext cx="0" cy="460851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1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0"/>
            <a:ext cx="7643192" cy="835200"/>
          </a:xfrm>
        </p:spPr>
        <p:txBody>
          <a:bodyPr>
            <a:normAutofit/>
          </a:bodyPr>
          <a:lstStyle/>
          <a:p>
            <a:r>
              <a:rPr lang="pl-PL" sz="2300" b="1" dirty="0" smtClean="0">
                <a:solidFill>
                  <a:srgbClr val="873065"/>
                </a:solidFill>
              </a:rPr>
              <a:t>SIR – procentowy podział operacji pomiędzy działaniem 2 a 5</a:t>
            </a:r>
            <a:endParaRPr lang="pl-PL" sz="2300" b="1" dirty="0">
              <a:solidFill>
                <a:srgbClr val="873065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  <p:sp>
        <p:nvSpPr>
          <p:cNvPr id="13" name="Tytuł 1"/>
          <p:cNvSpPr txBox="1">
            <a:spLocks/>
          </p:cNvSpPr>
          <p:nvPr/>
        </p:nvSpPr>
        <p:spPr>
          <a:xfrm>
            <a:off x="1194048" y="3356992"/>
            <a:ext cx="7643192" cy="835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300" b="1" dirty="0" smtClean="0">
                <a:solidFill>
                  <a:srgbClr val="873065"/>
                </a:solidFill>
              </a:rPr>
              <a:t>SIR – procentowy podział operacji partnerów KSOW </a:t>
            </a:r>
            <a:br>
              <a:rPr lang="pl-PL" sz="2300" b="1" dirty="0" smtClean="0">
                <a:solidFill>
                  <a:srgbClr val="873065"/>
                </a:solidFill>
              </a:rPr>
            </a:br>
            <a:r>
              <a:rPr lang="pl-PL" sz="2300" b="1" dirty="0" smtClean="0">
                <a:solidFill>
                  <a:srgbClr val="873065"/>
                </a:solidFill>
              </a:rPr>
              <a:t>a operacjami własnymi w działaniu 5</a:t>
            </a:r>
            <a:endParaRPr lang="pl-PL" sz="2300" b="1" dirty="0">
              <a:solidFill>
                <a:srgbClr val="873065"/>
              </a:solidFill>
            </a:endParaRPr>
          </a:p>
        </p:txBody>
      </p:sp>
      <p:graphicFrame>
        <p:nvGraphicFramePr>
          <p:cNvPr id="16" name="Wykres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007384"/>
              </p:ext>
            </p:extLst>
          </p:nvPr>
        </p:nvGraphicFramePr>
        <p:xfrm>
          <a:off x="971600" y="389858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Wykres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0681334"/>
              </p:ext>
            </p:extLst>
          </p:nvPr>
        </p:nvGraphicFramePr>
        <p:xfrm>
          <a:off x="734480" y="6137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Wykres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319108"/>
              </p:ext>
            </p:extLst>
          </p:nvPr>
        </p:nvGraphicFramePr>
        <p:xfrm>
          <a:off x="5410200" y="596305"/>
          <a:ext cx="3733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Wykres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975446"/>
              </p:ext>
            </p:extLst>
          </p:nvPr>
        </p:nvGraphicFramePr>
        <p:xfrm>
          <a:off x="899592" y="400677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Wykres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4187984"/>
              </p:ext>
            </p:extLst>
          </p:nvPr>
        </p:nvGraphicFramePr>
        <p:xfrm>
          <a:off x="5364088" y="4029915"/>
          <a:ext cx="39052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1777430" y="543233"/>
            <a:ext cx="1431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Przed zmianą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588224" y="541398"/>
            <a:ext cx="1202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Po zmianie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161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15200" cy="504056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>
                <a:solidFill>
                  <a:srgbClr val="873065"/>
                </a:solidFill>
              </a:rPr>
              <a:t>Obowiązujący dwuletni Plan operacyjny 2016-2017</a:t>
            </a:r>
            <a:endParaRPr lang="pl-PL" sz="2800" b="1" dirty="0">
              <a:solidFill>
                <a:srgbClr val="873065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086214"/>
              </p:ext>
            </p:extLst>
          </p:nvPr>
        </p:nvGraphicFramePr>
        <p:xfrm>
          <a:off x="1619672" y="3356992"/>
          <a:ext cx="6096000" cy="2651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36032"/>
                <a:gridCol w="1008112"/>
                <a:gridCol w="1751856"/>
              </a:tblGrid>
              <a:tr h="507112"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Liczba operacji</a:t>
                      </a:r>
                      <a:endParaRPr lang="pl-PL" sz="1600" dirty="0"/>
                    </a:p>
                  </a:txBody>
                  <a:tcPr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Kwota operacji</a:t>
                      </a:r>
                      <a:endParaRPr lang="pl-PL" sz="1600" dirty="0"/>
                    </a:p>
                  </a:txBody>
                  <a:tcPr anchor="ctr">
                    <a:solidFill>
                      <a:srgbClr val="873065"/>
                    </a:solidFill>
                  </a:tcPr>
                </a:tc>
              </a:tr>
              <a:tr h="322862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Jednostki</a:t>
                      </a:r>
                      <a:r>
                        <a:rPr lang="pl-PL" sz="1600" baseline="0" dirty="0" smtClean="0"/>
                        <a:t> regionalne KSOW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811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/>
                        <a:t>26 085 849,97</a:t>
                      </a:r>
                    </a:p>
                  </a:txBody>
                  <a:tcPr anchor="ctr"/>
                </a:tc>
              </a:tr>
              <a:tr h="322862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Instytucja</a:t>
                      </a:r>
                      <a:r>
                        <a:rPr lang="pl-PL" sz="1600" baseline="0" dirty="0" smtClean="0"/>
                        <a:t> Zarządzająca wraz z Jednostką Centralną 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61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kern="1200" dirty="0" smtClean="0">
                          <a:effectLst/>
                        </a:rPr>
                        <a:t>9 589 995,11</a:t>
                      </a:r>
                      <a:endParaRPr lang="pl-PL" sz="1600" dirty="0"/>
                    </a:p>
                  </a:txBody>
                  <a:tcPr anchor="ctr"/>
                </a:tc>
              </a:tr>
              <a:tr h="322862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Centrum</a:t>
                      </a:r>
                      <a:r>
                        <a:rPr lang="pl-PL" sz="1600" baseline="0" dirty="0" smtClean="0"/>
                        <a:t> Doradztwa Rolniczego wraz z Wojewódzkimi Ośrodkami Doradztwa Rolniczego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253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/>
                        <a:t>7</a:t>
                      </a:r>
                      <a:r>
                        <a:rPr lang="pl-PL" sz="1600" baseline="0" dirty="0" smtClean="0"/>
                        <a:t> 627 800,28</a:t>
                      </a:r>
                      <a:endParaRPr lang="pl-PL" sz="1600" dirty="0"/>
                    </a:p>
                  </a:txBody>
                  <a:tcPr anchor="ctr"/>
                </a:tc>
              </a:tr>
              <a:tr h="322862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RAZEM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1125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/>
                        <a:t>43 303 645,36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115616" y="925865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Dwuletni plan operacyjny KSOW na lata 2016-2017 został przyjęty do realizacji </a:t>
            </a:r>
            <a:r>
              <a:rPr lang="pl-PL" dirty="0" smtClean="0"/>
              <a:t> przez GR ds. KSOW uchwałą nr 8 z 18 </a:t>
            </a:r>
            <a:r>
              <a:rPr lang="pl-PL" dirty="0"/>
              <a:t>kwietnia 2016 r.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r>
              <a:rPr lang="pl-PL" dirty="0" smtClean="0"/>
              <a:t>GR ds. KSOW zaakceptowała zmiany  do PO 2016-2017 uchwałą  nr 15 z 20 października 2016 r. oraz uchwałą nr 20 z 26 czerwca 2017 r.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619672" y="2996952"/>
            <a:ext cx="6071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Aktualnie obowiązujący Plan operacyjny na lata 2016-2017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008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835200"/>
            <a:ext cx="7715200" cy="737225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>
                <a:solidFill>
                  <a:srgbClr val="873065"/>
                </a:solidFill>
              </a:rPr>
              <a:t>Propozycja zmian dwuletniego PO 2016-2017</a:t>
            </a:r>
            <a:br>
              <a:rPr lang="pl-PL" sz="2800" b="1" dirty="0" smtClean="0">
                <a:solidFill>
                  <a:srgbClr val="873065"/>
                </a:solidFill>
              </a:rPr>
            </a:br>
            <a:r>
              <a:rPr lang="pl-PL" sz="2800" b="1" dirty="0" smtClean="0">
                <a:solidFill>
                  <a:srgbClr val="873065"/>
                </a:solidFill>
              </a:rPr>
              <a:t>Nowe operacje</a:t>
            </a:r>
            <a:endParaRPr lang="pl-PL" sz="2800" b="1" dirty="0">
              <a:solidFill>
                <a:srgbClr val="873065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052761" y="2273096"/>
            <a:ext cx="75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Jedna nowa operacja własna zgłoszona przez Instytucję Zarządzającą na kwotę  174 537,00 zł – przeniesienie z planu komunikacyjnego  </a:t>
            </a:r>
            <a:br>
              <a:rPr lang="pl-PL" sz="2000" dirty="0" smtClean="0"/>
            </a:br>
            <a:r>
              <a:rPr lang="pl-PL" sz="2000" dirty="0" smtClean="0"/>
              <a:t>z powodu rozszerzenia tematyki realizowanych audycji radiowych.  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40444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204690"/>
            <a:ext cx="7715200" cy="646560"/>
          </a:xfrm>
        </p:spPr>
        <p:txBody>
          <a:bodyPr>
            <a:normAutofit fontScale="90000"/>
          </a:bodyPr>
          <a:lstStyle/>
          <a:p>
            <a:r>
              <a:rPr lang="pl-PL" sz="2400" b="1" dirty="0">
                <a:solidFill>
                  <a:srgbClr val="873065"/>
                </a:solidFill>
              </a:rPr>
              <a:t>Propozycja zmian dwuletniego PO 2016-2017 </a:t>
            </a:r>
            <a:r>
              <a:rPr lang="pl-PL" sz="2400" b="1" dirty="0" smtClean="0">
                <a:solidFill>
                  <a:srgbClr val="873065"/>
                </a:solidFill>
              </a:rPr>
              <a:t/>
            </a:r>
            <a:br>
              <a:rPr lang="pl-PL" sz="2400" b="1" dirty="0" smtClean="0">
                <a:solidFill>
                  <a:srgbClr val="873065"/>
                </a:solidFill>
              </a:rPr>
            </a:br>
            <a:r>
              <a:rPr lang="pl-PL" sz="2200" b="1" dirty="0" smtClean="0">
                <a:solidFill>
                  <a:srgbClr val="873065"/>
                </a:solidFill>
              </a:rPr>
              <a:t>Rezygnacje z realizacji operacji.</a:t>
            </a:r>
            <a:endParaRPr lang="pl-PL" sz="2200" b="1" dirty="0">
              <a:solidFill>
                <a:srgbClr val="873065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222118"/>
              </p:ext>
            </p:extLst>
          </p:nvPr>
        </p:nvGraphicFramePr>
        <p:xfrm>
          <a:off x="1331640" y="1052736"/>
          <a:ext cx="6823457" cy="52564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71246"/>
                <a:gridCol w="995828"/>
                <a:gridCol w="1152128"/>
                <a:gridCol w="1008112"/>
                <a:gridCol w="1296143"/>
              </a:tblGrid>
              <a:tr h="460044">
                <a:tc rowSpan="2">
                  <a:txBody>
                    <a:bodyPr/>
                    <a:lstStyle/>
                    <a:p>
                      <a:r>
                        <a:rPr lang="pl-PL" sz="1600" dirty="0" smtClean="0"/>
                        <a:t>Jednostka wsparcia</a:t>
                      </a:r>
                      <a:r>
                        <a:rPr lang="pl-PL" sz="1600" baseline="0" dirty="0" smtClean="0"/>
                        <a:t> sieci / Instytucja Zarządzająca</a:t>
                      </a:r>
                      <a:endParaRPr lang="pl-PL" sz="1600" dirty="0"/>
                    </a:p>
                  </a:txBody>
                  <a:tcPr anchor="ctr">
                    <a:solidFill>
                      <a:srgbClr val="87306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Operacje własne</a:t>
                      </a:r>
                      <a:endParaRPr lang="pl-PL" sz="16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pl-PL" sz="1600" dirty="0"/>
                    </a:p>
                  </a:txBody>
                  <a:tcPr anchor="ctr">
                    <a:solidFill>
                      <a:srgbClr val="87306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Operacje partnerów</a:t>
                      </a:r>
                      <a:endParaRPr lang="pl-PL" sz="16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>
                    <a:solidFill>
                      <a:srgbClr val="873065"/>
                    </a:solidFill>
                  </a:tcPr>
                </a:tc>
              </a:tr>
              <a:tr h="550791">
                <a:tc vMerge="1">
                  <a:txBody>
                    <a:bodyPr/>
                    <a:lstStyle/>
                    <a:p>
                      <a:endParaRPr lang="pl-PL" sz="1600" dirty="0"/>
                    </a:p>
                  </a:txBody>
                  <a:tcPr anchor="ctr"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chemeClr val="bg1"/>
                          </a:solidFill>
                        </a:rPr>
                        <a:t>Liczba operacji</a:t>
                      </a:r>
                      <a:endParaRPr lang="pl-PL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chemeClr val="bg1"/>
                          </a:solidFill>
                        </a:rPr>
                        <a:t>Kwota operacji</a:t>
                      </a:r>
                      <a:endParaRPr lang="pl-PL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chemeClr val="bg1"/>
                          </a:solidFill>
                        </a:rPr>
                        <a:t>Liczba operacji</a:t>
                      </a:r>
                      <a:endParaRPr lang="pl-PL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chemeClr val="bg1"/>
                          </a:solidFill>
                        </a:rPr>
                        <a:t>Kwota operacji</a:t>
                      </a:r>
                      <a:endParaRPr lang="pl-PL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73065"/>
                    </a:solidFill>
                  </a:tcPr>
                </a:tc>
              </a:tr>
              <a:tr h="28989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JR</a:t>
                      </a:r>
                      <a:r>
                        <a:rPr lang="pl-PL" sz="1400" baseline="0" dirty="0" smtClean="0"/>
                        <a:t> woj. łódzkiego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80 000,00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58 766,70</a:t>
                      </a:r>
                    </a:p>
                  </a:txBody>
                  <a:tcPr/>
                </a:tc>
              </a:tr>
              <a:tr h="28989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JR woj. opolskiego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 smtClean="0">
                          <a:effectLst/>
                        </a:rPr>
                        <a:t>-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8 130,00</a:t>
                      </a:r>
                      <a:endParaRPr lang="pl-PL" sz="1400" dirty="0"/>
                    </a:p>
                  </a:txBody>
                  <a:tcPr/>
                </a:tc>
              </a:tr>
              <a:tr h="28989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JR woj. podkarpackiego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50 000,00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31 986,02</a:t>
                      </a:r>
                      <a:endParaRPr lang="pl-PL" sz="1400" dirty="0"/>
                    </a:p>
                  </a:txBody>
                  <a:tcPr/>
                </a:tc>
              </a:tr>
              <a:tr h="28989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JR woj. podlaskiego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140 440,00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dirty="0"/>
                    </a:p>
                  </a:txBody>
                  <a:tcPr/>
                </a:tc>
              </a:tr>
              <a:tr h="28989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JR woj. śląskiego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10 103,00</a:t>
                      </a:r>
                      <a:endParaRPr lang="pl-PL" sz="1400" dirty="0"/>
                    </a:p>
                  </a:txBody>
                  <a:tcPr/>
                </a:tc>
              </a:tr>
              <a:tr h="28989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JR woj. świętokrzyskiego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21 000,00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dirty="0"/>
                    </a:p>
                  </a:txBody>
                  <a:tcPr/>
                </a:tc>
              </a:tr>
              <a:tr h="28989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JR</a:t>
                      </a:r>
                      <a:r>
                        <a:rPr lang="pl-PL" sz="1400" baseline="0" dirty="0" smtClean="0"/>
                        <a:t> woj. warmińsko-mazurskiego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4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245 000,00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dirty="0"/>
                    </a:p>
                  </a:txBody>
                  <a:tcPr anchor="ctr"/>
                </a:tc>
              </a:tr>
              <a:tr h="28989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JR woj. wielkopolskiego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79 097,16</a:t>
                      </a:r>
                      <a:endParaRPr lang="pl-PL" sz="1400" dirty="0"/>
                    </a:p>
                  </a:txBody>
                  <a:tcPr/>
                </a:tc>
              </a:tr>
              <a:tr h="28989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Instytucja Zarządzająca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5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665 000,00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1 005 516,59</a:t>
                      </a:r>
                    </a:p>
                  </a:txBody>
                  <a:tcPr/>
                </a:tc>
              </a:tr>
              <a:tr h="28989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Lubelski WODR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21 007,17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dirty="0"/>
                    </a:p>
                  </a:txBody>
                  <a:tcPr/>
                </a:tc>
              </a:tr>
              <a:tr h="28989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Śląski WODR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26 932,00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dirty="0"/>
                    </a:p>
                  </a:txBody>
                  <a:tcPr/>
                </a:tc>
              </a:tr>
              <a:tr h="28989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Zachodniopomorski WODR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38</a:t>
                      </a:r>
                      <a:r>
                        <a:rPr lang="pl-PL" sz="1400" baseline="0" dirty="0" smtClean="0"/>
                        <a:t> 602,54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-</a:t>
                      </a:r>
                      <a:endParaRPr lang="pl-PL" sz="1400" dirty="0"/>
                    </a:p>
                  </a:txBody>
                  <a:tcPr/>
                </a:tc>
              </a:tr>
              <a:tr h="346332">
                <a:tc>
                  <a:txBody>
                    <a:bodyPr/>
                    <a:lstStyle/>
                    <a:p>
                      <a:r>
                        <a:rPr lang="pl-PL" sz="1400" b="1" dirty="0" smtClean="0"/>
                        <a:t>                               RAZEM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19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 smtClean="0"/>
                        <a:t>1 287 981,71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12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 smtClean="0"/>
                        <a:t>1 193 599,47</a:t>
                      </a:r>
                      <a:endParaRPr lang="pl-PL" sz="1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1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922114"/>
          </a:xfrm>
        </p:spPr>
        <p:txBody>
          <a:bodyPr/>
          <a:lstStyle/>
          <a:p>
            <a:r>
              <a:rPr lang="pl-PL" sz="2400" b="1" dirty="0">
                <a:solidFill>
                  <a:srgbClr val="873065"/>
                </a:solidFill>
              </a:rPr>
              <a:t>Propozycja zmian dwuletniego PO 2016-2017 </a:t>
            </a:r>
            <a:r>
              <a:rPr lang="pl-PL" sz="2400" b="1" dirty="0" smtClean="0">
                <a:solidFill>
                  <a:srgbClr val="873065"/>
                </a:solidFill>
              </a:rPr>
              <a:t/>
            </a:r>
            <a:br>
              <a:rPr lang="pl-PL" sz="2400" b="1" dirty="0" smtClean="0">
                <a:solidFill>
                  <a:srgbClr val="873065"/>
                </a:solidFill>
              </a:rPr>
            </a:br>
            <a:r>
              <a:rPr lang="pl-PL" sz="2500" b="1" dirty="0" smtClean="0">
                <a:solidFill>
                  <a:srgbClr val="873065"/>
                </a:solidFill>
              </a:rPr>
              <a:t>Powody rezygnacji </a:t>
            </a:r>
            <a:r>
              <a:rPr lang="pl-PL" sz="2500" b="1" dirty="0">
                <a:solidFill>
                  <a:srgbClr val="873065"/>
                </a:solidFill>
              </a:rPr>
              <a:t>z realizacji operacji 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490243"/>
              </p:ext>
            </p:extLst>
          </p:nvPr>
        </p:nvGraphicFramePr>
        <p:xfrm>
          <a:off x="1259632" y="1340768"/>
          <a:ext cx="7128792" cy="48231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74468"/>
                <a:gridCol w="1654324"/>
              </a:tblGrid>
              <a:tr h="432048">
                <a:tc>
                  <a:txBody>
                    <a:bodyPr/>
                    <a:lstStyle/>
                    <a:p>
                      <a:r>
                        <a:rPr lang="pl-PL" dirty="0" smtClean="0"/>
                        <a:t>Powód</a:t>
                      </a:r>
                      <a:r>
                        <a:rPr lang="pl-PL" baseline="0" dirty="0" smtClean="0"/>
                        <a:t> rezygnacji</a:t>
                      </a:r>
                      <a:endParaRPr lang="pl-PL" dirty="0"/>
                    </a:p>
                  </a:txBody>
                  <a:tcPr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Liczba operacji</a:t>
                      </a:r>
                      <a:endParaRPr lang="pl-PL" dirty="0"/>
                    </a:p>
                  </a:txBody>
                  <a:tcPr>
                    <a:solidFill>
                      <a:srgbClr val="873065"/>
                    </a:solidFill>
                  </a:tcPr>
                </a:tc>
              </a:tr>
              <a:tr h="401897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Rezygnacji partnera z podpisania umowy/realizacji operacji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12</a:t>
                      </a:r>
                      <a:endParaRPr lang="pl-PL" sz="1600" dirty="0"/>
                    </a:p>
                  </a:txBody>
                  <a:tcPr anchor="ctr"/>
                </a:tc>
              </a:tr>
              <a:tr h="694185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l-PL" sz="1600" dirty="0" smtClean="0"/>
                        <a:t>Krótki czas na realizację operacji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sz="1600" dirty="0" smtClean="0"/>
                        <a:t>Tryb</a:t>
                      </a:r>
                      <a:r>
                        <a:rPr lang="pl-PL" sz="1600" baseline="0" dirty="0" smtClean="0"/>
                        <a:t> </a:t>
                      </a:r>
                      <a:r>
                        <a:rPr lang="pl-PL" sz="1600" baseline="0" dirty="0" smtClean="0"/>
                        <a:t>konkurencyjny/UZP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sz="1600" baseline="0" dirty="0" smtClean="0"/>
                        <a:t>Problemy z naborem uczestników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sz="1600" baseline="0" dirty="0" smtClean="0"/>
                        <a:t>Duże ryzyko nieosiągnięcia celów operacji (wskaźników)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 anchor="ctr"/>
                </a:tc>
              </a:tr>
              <a:tr h="431327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Przesunięcie terminu realizacji na przyszłe lata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10</a:t>
                      </a:r>
                      <a:endParaRPr lang="pl-PL" sz="1600" dirty="0"/>
                    </a:p>
                  </a:txBody>
                  <a:tcPr anchor="ctr"/>
                </a:tc>
              </a:tr>
              <a:tr h="406745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Zbyt krótki czas na realizację operacji po akceptacji</a:t>
                      </a:r>
                      <a:r>
                        <a:rPr lang="pl-PL" sz="1600" baseline="0" dirty="0" smtClean="0"/>
                        <a:t> PO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</a:t>
                      </a:r>
                      <a:endParaRPr lang="pl-PL" sz="1600" dirty="0"/>
                    </a:p>
                  </a:txBody>
                  <a:tcPr anchor="ctr"/>
                </a:tc>
              </a:tr>
              <a:tr h="457351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Za</a:t>
                      </a:r>
                      <a:r>
                        <a:rPr lang="pl-PL" sz="1600" baseline="0" dirty="0" smtClean="0"/>
                        <a:t> mało zasobów kadrowych</a:t>
                      </a:r>
                      <a:endParaRPr lang="pl-PL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</a:t>
                      </a:r>
                      <a:endParaRPr lang="pl-PL" sz="1600" dirty="0"/>
                    </a:p>
                  </a:txBody>
                  <a:tcPr anchor="ctr"/>
                </a:tc>
              </a:tr>
              <a:tr h="406745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Tryb konkurencyjny/UZP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4</a:t>
                      </a:r>
                      <a:endParaRPr lang="pl-PL" sz="1600" dirty="0"/>
                    </a:p>
                  </a:txBody>
                  <a:tcPr anchor="ctr"/>
                </a:tc>
              </a:tr>
              <a:tr h="406745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Powielenie</a:t>
                      </a:r>
                      <a:r>
                        <a:rPr lang="pl-PL" sz="1600" baseline="0" dirty="0" smtClean="0"/>
                        <a:t> działań z innymi operacjami</a:t>
                      </a:r>
                      <a:endParaRPr lang="pl-PL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</a:t>
                      </a:r>
                    </a:p>
                  </a:txBody>
                  <a:tcPr anchor="ctr"/>
                </a:tc>
              </a:tr>
              <a:tr h="406745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Operacja</a:t>
                      </a:r>
                      <a:r>
                        <a:rPr lang="pl-PL" sz="1600" baseline="0" dirty="0" smtClean="0"/>
                        <a:t> zrealizowana ze środków własnych</a:t>
                      </a:r>
                      <a:endParaRPr lang="pl-PL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</a:t>
                      </a:r>
                    </a:p>
                  </a:txBody>
                  <a:tcPr anchor="ctr"/>
                </a:tc>
              </a:tr>
              <a:tr h="406745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Problemy z naborem uczestników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778098"/>
          </a:xfrm>
        </p:spPr>
        <p:txBody>
          <a:bodyPr>
            <a:normAutofit fontScale="90000"/>
          </a:bodyPr>
          <a:lstStyle/>
          <a:p>
            <a:r>
              <a:rPr lang="pl-PL" sz="2400" b="1" dirty="0">
                <a:solidFill>
                  <a:srgbClr val="873065"/>
                </a:solidFill>
              </a:rPr>
              <a:t>Propozycja zmian dwuletniego PO 2016-2017 </a:t>
            </a:r>
            <a:r>
              <a:rPr lang="pl-PL" sz="2400" b="1" dirty="0" smtClean="0">
                <a:solidFill>
                  <a:srgbClr val="873065"/>
                </a:solidFill>
              </a:rPr>
              <a:t/>
            </a:r>
            <a:br>
              <a:rPr lang="pl-PL" sz="2400" b="1" dirty="0" smtClean="0">
                <a:solidFill>
                  <a:srgbClr val="873065"/>
                </a:solidFill>
              </a:rPr>
            </a:br>
            <a:r>
              <a:rPr lang="pl-PL" sz="2500" b="1" dirty="0" smtClean="0">
                <a:solidFill>
                  <a:srgbClr val="873065"/>
                </a:solidFill>
              </a:rPr>
              <a:t>Rezygnacje </a:t>
            </a:r>
            <a:r>
              <a:rPr lang="pl-PL" sz="2500" b="1" dirty="0">
                <a:solidFill>
                  <a:srgbClr val="873065"/>
                </a:solidFill>
              </a:rPr>
              <a:t>z realizacji </a:t>
            </a:r>
            <a:r>
              <a:rPr lang="pl-PL" sz="2500" b="1" dirty="0" smtClean="0">
                <a:solidFill>
                  <a:srgbClr val="873065"/>
                </a:solidFill>
              </a:rPr>
              <a:t>operacji w podziale na działania 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642726"/>
              </p:ext>
            </p:extLst>
          </p:nvPr>
        </p:nvGraphicFramePr>
        <p:xfrm>
          <a:off x="1331105" y="1196752"/>
          <a:ext cx="712879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3185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/>
          <a:lstStyle/>
          <a:p>
            <a:r>
              <a:rPr lang="pl-PL" sz="2400" b="1" dirty="0">
                <a:solidFill>
                  <a:srgbClr val="873065"/>
                </a:solidFill>
              </a:rPr>
              <a:t>Propozycja zmian dwuletniego PO 2016-2017 </a:t>
            </a:r>
            <a:r>
              <a:rPr lang="pl-PL" sz="2400" b="1" dirty="0" smtClean="0">
                <a:solidFill>
                  <a:srgbClr val="873065"/>
                </a:solidFill>
              </a:rPr>
              <a:t/>
            </a:r>
            <a:br>
              <a:rPr lang="pl-PL" sz="2400" b="1" dirty="0" smtClean="0">
                <a:solidFill>
                  <a:srgbClr val="873065"/>
                </a:solidFill>
              </a:rPr>
            </a:br>
            <a:r>
              <a:rPr lang="pl-PL" sz="2500" b="1" dirty="0" smtClean="0">
                <a:solidFill>
                  <a:srgbClr val="873065"/>
                </a:solidFill>
              </a:rPr>
              <a:t>Zmiany w operacjach 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772307" y="1628800"/>
            <a:ext cx="7371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Zgłoszono propozycje zmian w 209 operacjach.</a:t>
            </a:r>
          </a:p>
          <a:p>
            <a:endParaRPr lang="pl-PL" dirty="0" smtClean="0"/>
          </a:p>
          <a:p>
            <a:r>
              <a:rPr lang="pl-PL" dirty="0" smtClean="0"/>
              <a:t>Dwie jednostki regionalne KSOW: dolnośląska i małopolska oraz </a:t>
            </a:r>
            <a:r>
              <a:rPr lang="pl-PL" dirty="0"/>
              <a:t>6</a:t>
            </a:r>
            <a:r>
              <a:rPr lang="pl-PL" dirty="0" smtClean="0"/>
              <a:t> WODR </a:t>
            </a:r>
            <a:br>
              <a:rPr lang="pl-PL" dirty="0" smtClean="0"/>
            </a:br>
            <a:r>
              <a:rPr lang="pl-PL" b="1" dirty="0" smtClean="0"/>
              <a:t>nie wprowadzają zmian w PO 2016-2017</a:t>
            </a:r>
            <a:r>
              <a:rPr lang="pl-PL" dirty="0" smtClean="0"/>
              <a:t>. 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72307" y="3284984"/>
            <a:ext cx="80363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Główne powody zmian: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Zmiana kwoty </a:t>
            </a:r>
            <a:r>
              <a:rPr lang="pl-PL" dirty="0" smtClean="0"/>
              <a:t>w </a:t>
            </a:r>
            <a:r>
              <a:rPr lang="pl-PL" dirty="0" smtClean="0"/>
              <a:t>wyniku zastosowania </a:t>
            </a:r>
            <a:r>
              <a:rPr lang="pl-PL" dirty="0"/>
              <a:t>trybu </a:t>
            </a:r>
            <a:r>
              <a:rPr lang="pl-PL" dirty="0" smtClean="0"/>
              <a:t>konkurencyjnego/ </a:t>
            </a:r>
            <a:r>
              <a:rPr lang="pl-PL" dirty="0" smtClean="0"/>
              <a:t>UZP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Urealnienie wskaźników </a:t>
            </a:r>
            <a:r>
              <a:rPr lang="pl-PL" dirty="0" smtClean="0"/>
              <a:t>operacji 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Zmiana </a:t>
            </a:r>
            <a:r>
              <a:rPr lang="pl-PL" dirty="0"/>
              <a:t>terminów realizacji operacji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Dostosowanie </a:t>
            </a:r>
            <a:r>
              <a:rPr lang="pl-PL" dirty="0"/>
              <a:t>danych do wymogów rozliczania operacji w ramach PT PROW </a:t>
            </a:r>
            <a:r>
              <a:rPr lang="pl-PL" dirty="0" smtClean="0"/>
              <a:t>2014-2020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Poprawa oczywistych omyłek pisarskich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Zmiana adresu w przypadku małopolskiego i podkarpackiego WODR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56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0"/>
            <a:ext cx="7643192" cy="835200"/>
          </a:xfrm>
        </p:spPr>
        <p:txBody>
          <a:bodyPr>
            <a:normAutofit fontScale="90000"/>
          </a:bodyPr>
          <a:lstStyle/>
          <a:p>
            <a:r>
              <a:rPr lang="pl-PL" sz="2500" b="1" dirty="0" smtClean="0">
                <a:solidFill>
                  <a:srgbClr val="873065"/>
                </a:solidFill>
              </a:rPr>
              <a:t>Propozycja zmiany Planu operacyjnego 2016-2017 </a:t>
            </a:r>
            <a:br>
              <a:rPr lang="pl-PL" sz="2500" b="1" dirty="0" smtClean="0">
                <a:solidFill>
                  <a:srgbClr val="873065"/>
                </a:solidFill>
              </a:rPr>
            </a:br>
            <a:r>
              <a:rPr lang="pl-PL" sz="2500" b="1" dirty="0" smtClean="0">
                <a:solidFill>
                  <a:srgbClr val="873065"/>
                </a:solidFill>
              </a:rPr>
              <a:t>w podziale na jednostki wsparcia sieci i IZ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269882"/>
              </p:ext>
            </p:extLst>
          </p:nvPr>
        </p:nvGraphicFramePr>
        <p:xfrm>
          <a:off x="734480" y="814488"/>
          <a:ext cx="7814728" cy="54580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9146"/>
                <a:gridCol w="884278"/>
                <a:gridCol w="1080120"/>
                <a:gridCol w="1152128"/>
                <a:gridCol w="1152128"/>
                <a:gridCol w="1456928"/>
              </a:tblGrid>
              <a:tr h="310256">
                <a:tc rowSpan="2">
                  <a:txBody>
                    <a:bodyPr/>
                    <a:lstStyle/>
                    <a:p>
                      <a:r>
                        <a:rPr lang="pl-PL" sz="1400" dirty="0" smtClean="0"/>
                        <a:t>Jednostka</a:t>
                      </a:r>
                      <a:r>
                        <a:rPr lang="pl-PL" sz="1400" baseline="0" dirty="0" smtClean="0"/>
                        <a:t> wsparcia sieci</a:t>
                      </a:r>
                      <a:endParaRPr lang="pl-PL" sz="1400" dirty="0"/>
                    </a:p>
                  </a:txBody>
                  <a:tcPr anchor="ctr">
                    <a:solidFill>
                      <a:srgbClr val="87306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kern="1200" dirty="0" smtClean="0"/>
                        <a:t>Przed zmianą</a:t>
                      </a:r>
                      <a:endParaRPr lang="pl-PL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kern="1200" dirty="0" smtClean="0"/>
                        <a:t>Po zmianie</a:t>
                      </a:r>
                      <a:endParaRPr lang="pl-PL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Różnica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</a:rPr>
                        <a:t>Liczba operacji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</a:rPr>
                        <a:t>Kwota operacji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</a:rPr>
                        <a:t>Liczba operacji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</a:rPr>
                        <a:t>Kwota operacji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</a:tr>
              <a:tr h="33513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dolnośląska JR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1 387 148,22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1 387 148,22</a:t>
                      </a: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kujawsko-pomorska JR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1 878 952,88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1 846 952,88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-32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000,00</a:t>
                      </a: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lubelska JR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2 231 499,34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2 219 499,34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000,00</a:t>
                      </a: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lubuska JR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1 189 871,65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1 188 216,95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654,70</a:t>
                      </a: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łódzka JR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1 389 254,01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1 217 491,03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-171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762,98</a:t>
                      </a: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małopolska JR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1 326 228,93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1 326 228,93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mazowiecka JR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2 946 940,20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2 825 720,20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-121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220,00</a:t>
                      </a: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opolska JR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1 128 560,90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1 108 430,90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-20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130,00</a:t>
                      </a: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podkarpacka JR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2 196 989,75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2 089 799,93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-107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189,82</a:t>
                      </a: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podlaska JR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1 741 369,49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1 609 899,49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-131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470,00</a:t>
                      </a: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pomorska JR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1 238 078,50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1 238 078,50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śląska JR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1 634 535,98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1 624 432,98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103,00</a:t>
                      </a: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świętokrzyska JR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1 044 343,26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991 746,08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-52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597,18</a:t>
                      </a: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warmińsko-mazurska JR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1 588 031,76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1 343 031,76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-245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000,00</a:t>
                      </a:r>
                    </a:p>
                  </a:txBody>
                  <a:tcPr marL="9525" marR="9525" marT="9525" marB="0" anchor="b"/>
                </a:tc>
              </a:tr>
              <a:tr h="262044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wielkopolska JR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1 869 562,20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1 775 431,91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-94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130,29</a:t>
                      </a: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zachodniopomorska JR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1 294 482,90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1 275 188,57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-19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294,33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0"/>
            <a:ext cx="7643192" cy="835200"/>
          </a:xfrm>
        </p:spPr>
        <p:txBody>
          <a:bodyPr>
            <a:normAutofit fontScale="90000"/>
          </a:bodyPr>
          <a:lstStyle/>
          <a:p>
            <a:r>
              <a:rPr lang="pl-PL" sz="2500" b="1" dirty="0">
                <a:solidFill>
                  <a:srgbClr val="873065"/>
                </a:solidFill>
              </a:rPr>
              <a:t>Propozycja zmiany Planu operacyjnego 2016-2017 </a:t>
            </a:r>
            <a:br>
              <a:rPr lang="pl-PL" sz="2500" b="1" dirty="0">
                <a:solidFill>
                  <a:srgbClr val="873065"/>
                </a:solidFill>
              </a:rPr>
            </a:br>
            <a:r>
              <a:rPr lang="pl-PL" sz="2500" b="1" dirty="0">
                <a:solidFill>
                  <a:srgbClr val="873065"/>
                </a:solidFill>
              </a:rPr>
              <a:t>w podziale na jednostki wsparcia sieci i IZ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426138"/>
              </p:ext>
            </p:extLst>
          </p:nvPr>
        </p:nvGraphicFramePr>
        <p:xfrm>
          <a:off x="728653" y="764704"/>
          <a:ext cx="7803787" cy="5682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15155"/>
                <a:gridCol w="792088"/>
                <a:gridCol w="1224136"/>
                <a:gridCol w="1008112"/>
                <a:gridCol w="1224136"/>
                <a:gridCol w="1440160"/>
              </a:tblGrid>
              <a:tr h="238248">
                <a:tc rowSpan="2">
                  <a:txBody>
                    <a:bodyPr/>
                    <a:lstStyle/>
                    <a:p>
                      <a:r>
                        <a:rPr lang="pl-PL" sz="1400" dirty="0" smtClean="0"/>
                        <a:t>Jednostka</a:t>
                      </a:r>
                      <a:r>
                        <a:rPr lang="pl-PL" sz="1400" baseline="0" dirty="0" smtClean="0"/>
                        <a:t> wsparcia sieci</a:t>
                      </a:r>
                      <a:endParaRPr lang="pl-PL" sz="1400" dirty="0"/>
                    </a:p>
                  </a:txBody>
                  <a:tcPr anchor="ctr">
                    <a:solidFill>
                      <a:srgbClr val="87306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kern="1200" dirty="0" smtClean="0"/>
                        <a:t>Przed zmianą</a:t>
                      </a:r>
                      <a:endParaRPr lang="pl-PL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kern="1200" dirty="0" smtClean="0"/>
                        <a:t>Po zmianie</a:t>
                      </a:r>
                      <a:endParaRPr lang="pl-PL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Różnica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</a:rPr>
                        <a:t>Liczba operacji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</a:rPr>
                        <a:t>Kwota operacji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</a:rPr>
                        <a:t>Liczba operacji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</a:rPr>
                        <a:t>Kwota operacji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065"/>
                    </a:solidFill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JC i IZ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9 589 995,11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7 607 286,32</a:t>
                      </a: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982 708,79</a:t>
                      </a: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CDR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2 216 832,22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2 102 781,02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-114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051,20</a:t>
                      </a: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dolnośląski WODR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336 991,74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336 991,74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kujawsko-pomorski WODR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347 219,01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343 918,12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300,89</a:t>
                      </a: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lubelski WODR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325 556,81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294 552,00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-31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004,81</a:t>
                      </a: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lubuski WODR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329 783,11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329 783,11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łódzki WODR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366 104,46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366 104,46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małopolski WODR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173 024,29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173 024,29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mazowiecki WODR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374 931,28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374 931,28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opolski WODR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167 594,43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167 594,43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podkarpacki WODR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470 487,35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470 487,35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podlaski WODR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448 049,74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448 049,74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pomorski WODR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212 016,55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212 016,55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śląski WODR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430 495,19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430 495,19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świętokrzyski WODR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422 959,74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422 959,74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warmińsko-mazurski WODR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419 768,45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419 768,45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wielkopolski WODR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298 550,77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298 550,77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</a:tr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zachodniopomorski WODR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287 435,14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241 519,05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-45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916,09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8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3137</TotalTime>
  <Words>1163</Words>
  <Application>Microsoft Office PowerPoint</Application>
  <PresentationFormat>Pokaz na ekranie (4:3)</PresentationFormat>
  <Paragraphs>497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Propozycja zmiany dwuletniego Planu operacyjnego KSOW  na lata 2016-2017</vt:lpstr>
      <vt:lpstr>Obowiązujący dwuletni Plan operacyjny 2016-2017</vt:lpstr>
      <vt:lpstr>Propozycja zmian dwuletniego PO 2016-2017 Nowe operacje</vt:lpstr>
      <vt:lpstr>Propozycja zmian dwuletniego PO 2016-2017  Rezygnacje z realizacji operacji.</vt:lpstr>
      <vt:lpstr>Propozycja zmian dwuletniego PO 2016-2017  Powody rezygnacji z realizacji operacji </vt:lpstr>
      <vt:lpstr>Propozycja zmian dwuletniego PO 2016-2017  Rezygnacje z realizacji operacji w podziale na działania </vt:lpstr>
      <vt:lpstr>Propozycja zmian dwuletniego PO 2016-2017  Zmiany w operacjach </vt:lpstr>
      <vt:lpstr>Propozycja zmiany Planu operacyjnego 2016-2017  w podziale na jednostki wsparcia sieci i IZ</vt:lpstr>
      <vt:lpstr>Propozycja zmiany Planu operacyjnego 2016-2017  w podziale na jednostki wsparcia sieci i IZ</vt:lpstr>
      <vt:lpstr>Propozycja zmiany Planu operacyjnego 2016-2017  w podziale na jednostki wsparcia sieci i IZ</vt:lpstr>
      <vt:lpstr>Propozycja zmiany Planu operacyjnego 2016-2017  w podziale na działania KSOW</vt:lpstr>
      <vt:lpstr>Procentowy udział operacji Partnerów KSOW  w Planie operacyjnym 2016-2017</vt:lpstr>
      <vt:lpstr>SIR – procentowy podział operacji pomiędzy działaniem 2 a 5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zrw</dc:creator>
  <cp:lastModifiedBy>Krzysztof Kwiatkowski</cp:lastModifiedBy>
  <cp:revision>118</cp:revision>
  <cp:lastPrinted>2017-12-06T10:37:04Z</cp:lastPrinted>
  <dcterms:created xsi:type="dcterms:W3CDTF">2017-06-12T19:19:04Z</dcterms:created>
  <dcterms:modified xsi:type="dcterms:W3CDTF">2017-12-20T09:43:02Z</dcterms:modified>
</cp:coreProperties>
</file>