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814" r:id="rId2"/>
  </p:sldMasterIdLst>
  <p:notesMasterIdLst>
    <p:notesMasterId r:id="rId11"/>
  </p:notesMasterIdLst>
  <p:handoutMasterIdLst>
    <p:handoutMasterId r:id="rId12"/>
  </p:handoutMasterIdLst>
  <p:sldIdLst>
    <p:sldId id="288" r:id="rId3"/>
    <p:sldId id="294" r:id="rId4"/>
    <p:sldId id="289" r:id="rId5"/>
    <p:sldId id="284" r:id="rId6"/>
    <p:sldId id="290" r:id="rId7"/>
    <p:sldId id="292" r:id="rId8"/>
    <p:sldId id="278" r:id="rId9"/>
    <p:sldId id="293" r:id="rId10"/>
  </p:sldIdLst>
  <p:sldSz cx="9144000" cy="6858000" type="screen4x3"/>
  <p:notesSz cx="9774238" cy="67246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022" y="-90"/>
      </p:cViewPr>
      <p:guideLst>
        <p:guide orient="horz" pos="2118"/>
        <p:guide pos="307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35503" cy="3362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536473" y="0"/>
            <a:ext cx="4235503" cy="3362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1F297-0D4F-49BC-A438-12E39B48BB74}" type="datetimeFigureOut">
              <a:rPr lang="pl-PL" smtClean="0"/>
              <a:t>18-05-17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387250"/>
            <a:ext cx="4235503" cy="3362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536473" y="6387250"/>
            <a:ext cx="4235503" cy="3362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41568-AE97-4DF9-9C71-EC00524BAB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674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35503" cy="3362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536473" y="0"/>
            <a:ext cx="4235503" cy="3362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57A12-D5E9-456F-B1D9-434C73C85F23}" type="datetimeFigureOut">
              <a:rPr lang="pl-PL" smtClean="0"/>
              <a:pPr/>
              <a:t>18-05-17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206750" y="504825"/>
            <a:ext cx="3360738" cy="2520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77424" y="3194209"/>
            <a:ext cx="7819390" cy="3026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387250"/>
            <a:ext cx="4235503" cy="3362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536473" y="6387250"/>
            <a:ext cx="4235503" cy="3362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C6922-8DFA-43A7-B268-E3C56D82C2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486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5362460"/>
            <a:ext cx="9144000" cy="14955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7545" y="6165304"/>
            <a:ext cx="8262915" cy="4410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00" kern="100" spc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„Europejski Fundusz Rolny na rzecz Rozwoju Obszarów Wiejskich: Europa inwestująca w obszary wiejskie”.</a:t>
            </a:r>
          </a:p>
          <a:p>
            <a:r>
              <a:rPr lang="pl-PL" dirty="0" smtClean="0"/>
              <a:t>Operacja współfinansowana ze środków Unii Europejskiej w ramach Pomocy Technicznej Programu Rozwoju Obszarów Wiejskich na lata 2014-2020.</a:t>
            </a:r>
          </a:p>
          <a:p>
            <a:r>
              <a:rPr lang="pl-PL" dirty="0" smtClean="0"/>
              <a:t>Instytucja Zarządzająca PROW 2014-2020 – Minister Rolnictwa i Rozwoju Wsi. Materiał opracowany przez Biuro Pomocy Technicznej </a:t>
            </a:r>
            <a:r>
              <a:rPr lang="pl-PL" dirty="0" err="1" smtClean="0"/>
              <a:t>MRiRW</a:t>
            </a:r>
            <a:r>
              <a:rPr lang="pl-PL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260648"/>
            <a:ext cx="7175351" cy="466480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pic>
        <p:nvPicPr>
          <p:cNvPr id="16" name="Picture 4" descr="logo_mrir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741" y="5445222"/>
            <a:ext cx="673311" cy="67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45224"/>
            <a:ext cx="15430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685" y="5468665"/>
            <a:ext cx="1062117" cy="697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82" y="5445224"/>
            <a:ext cx="1080120" cy="73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18-05-17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18-05-17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18-05-17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5AE17C7-B787-4E50-994D-5E804113A1E9}" type="datetime4">
              <a:rPr lang="en-US" smtClean="0"/>
              <a:pPr/>
              <a:t>May 17, 2018</a:t>
            </a:fld>
            <a:endParaRPr lang="en-US" dirty="0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10"/>
          <p:cNvSpPr/>
          <p:nvPr userDrawn="1"/>
        </p:nvSpPr>
        <p:spPr>
          <a:xfrm>
            <a:off x="0" y="5362460"/>
            <a:ext cx="9144000" cy="14955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logo_mrir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741" y="5445222"/>
            <a:ext cx="673311" cy="67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45224"/>
            <a:ext cx="15430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685" y="5468665"/>
            <a:ext cx="1062117" cy="697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82" y="5445224"/>
            <a:ext cx="1080120" cy="73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995D68B-21AC-438B-BECE-4F17DA129F19}" type="datetime4">
              <a:rPr lang="en-US" smtClean="0"/>
              <a:pPr/>
              <a:t>May 17, 2018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18-05-17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Łącznik prostoliniow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9E781C6-1634-4A56-B2BE-62150BE83935}" type="datetime4">
              <a:rPr lang="en-US" smtClean="0"/>
              <a:pPr/>
              <a:t>May 17, 2018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18-05-17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18-05-17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18-05-17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301208"/>
            <a:ext cx="9144000" cy="155679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530120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7545" y="6165304"/>
            <a:ext cx="8262915" cy="4410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00" kern="100" spc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„Europejski Fundusz Rolny na rzecz Rozwoju Obszarów Wiejskich: Europa inwestująca w obszary wiejskie”.</a:t>
            </a:r>
          </a:p>
          <a:p>
            <a:r>
              <a:rPr lang="pl-PL" dirty="0" smtClean="0"/>
              <a:t>Operacja współfinansowana ze środków Unii Europejskiej w ramach Pomocy Technicznej Programu Rozwoju Obszarów Wiejskich na lata 2014-2020.</a:t>
            </a:r>
          </a:p>
          <a:p>
            <a:r>
              <a:rPr lang="pl-PL" dirty="0" smtClean="0"/>
              <a:t>Instytucja Zarządzająca PROW 2014-2020 – Minister Rolnictwa i Rozwoju Wsi. Materiał opracowany przez Biuro Pomocy Technicznej </a:t>
            </a:r>
            <a:r>
              <a:rPr lang="pl-PL" dirty="0" err="1" smtClean="0"/>
              <a:t>MRiRW</a:t>
            </a:r>
            <a:r>
              <a:rPr lang="pl-PL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32656"/>
            <a:ext cx="7175351" cy="4592801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pic>
        <p:nvPicPr>
          <p:cNvPr id="16" name="Picture 4" descr="logo_mrir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741" y="5445222"/>
            <a:ext cx="673311" cy="67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45224"/>
            <a:ext cx="15430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685" y="5468665"/>
            <a:ext cx="1062117" cy="697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82" y="5445224"/>
            <a:ext cx="1080120" cy="73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97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6221E02-25CB-4963-84BC-0813985E7D90}" type="datetimeFigureOut">
              <a:rPr lang="pl-PL" smtClean="0"/>
              <a:pPr/>
              <a:t>18-05-17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6221E02-25CB-4963-84BC-0813985E7D90}" type="datetimeFigureOut">
              <a:rPr lang="pl-PL" smtClean="0"/>
              <a:pPr/>
              <a:t>18-05-17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32656"/>
            <a:ext cx="7175351" cy="4592801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22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18-05-17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18-05-17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18-05-17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18-05-17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3">
                <a:lumMod val="5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437112"/>
            <a:ext cx="6512511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18-05-17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7030"/>
            <a:ext cx="9163050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444403"/>
            <a:ext cx="10604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44403"/>
            <a:ext cx="15430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722" y="5435385"/>
            <a:ext cx="6762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22" y="5373473"/>
            <a:ext cx="108585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36" y="6139728"/>
            <a:ext cx="82613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69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6" r:id="rId11"/>
    <p:sldLayoutId id="2147483667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18-05-17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7030"/>
            <a:ext cx="9163050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444403"/>
            <a:ext cx="10604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44403"/>
            <a:ext cx="15430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722" y="5435385"/>
            <a:ext cx="6762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22" y="5373473"/>
            <a:ext cx="108585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36" y="6139728"/>
            <a:ext cx="82613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404664"/>
            <a:ext cx="8229600" cy="4572000"/>
          </a:xfrm>
        </p:spPr>
        <p:txBody>
          <a:bodyPr>
            <a:normAutofit/>
          </a:bodyPr>
          <a:lstStyle/>
          <a:p>
            <a:pPr marL="64008" lvl="0" indent="0" algn="ctr">
              <a:buNone/>
            </a:pPr>
            <a:endParaRPr lang="pl-PL" sz="4400" spc="10" dirty="0" smtClean="0"/>
          </a:p>
          <a:p>
            <a:pPr marL="484632" lvl="0" indent="0" algn="ctr">
              <a:spcBef>
                <a:spcPct val="0"/>
              </a:spcBef>
              <a:buNone/>
            </a:pPr>
            <a:r>
              <a:rPr lang="pl-PL" sz="4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Zmiana Planu </a:t>
            </a:r>
            <a:r>
              <a:rPr lang="pl-PL" sz="4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działania </a:t>
            </a:r>
            <a:r>
              <a:rPr lang="pl-PL" sz="4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KSOW 2014-2020</a:t>
            </a:r>
          </a:p>
          <a:p>
            <a:pPr marL="64008" lvl="0" indent="0" algn="ctr">
              <a:buNone/>
            </a:pPr>
            <a:endParaRPr lang="pl-PL" sz="4400" spc="10" dirty="0"/>
          </a:p>
          <a:p>
            <a:pPr marL="64008" lvl="0" indent="0" algn="r">
              <a:buNone/>
            </a:pPr>
            <a:endParaRPr lang="pl-PL" sz="3200" spc="10" dirty="0" smtClean="0"/>
          </a:p>
          <a:p>
            <a:pPr marL="64008" lvl="0" indent="0" algn="r">
              <a:buNone/>
            </a:pPr>
            <a:endParaRPr lang="pl-PL" sz="3200" spc="10" dirty="0"/>
          </a:p>
          <a:p>
            <a:pPr marL="64008" lvl="0" indent="0" algn="r">
              <a:buNone/>
            </a:pPr>
            <a:r>
              <a:rPr lang="pl-PL" sz="2400" spc="10" dirty="0" smtClean="0"/>
              <a:t>24  Maja </a:t>
            </a:r>
            <a:r>
              <a:rPr lang="pl-PL" sz="2400" spc="10" dirty="0" smtClean="0"/>
              <a:t>2018 r.</a:t>
            </a:r>
            <a:endParaRPr lang="pl-PL" sz="2400" spc="10" dirty="0"/>
          </a:p>
        </p:txBody>
      </p:sp>
    </p:spTree>
    <p:extLst>
      <p:ext uri="{BB962C8B-B14F-4D97-AF65-F5344CB8AC3E}">
        <p14:creationId xmlns:p14="http://schemas.microsoft.com/office/powerpoint/2010/main" val="396657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Zakres zmian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72000"/>
          </a:xfrm>
        </p:spPr>
        <p:txBody>
          <a:bodyPr/>
          <a:lstStyle/>
          <a:p>
            <a:r>
              <a:rPr lang="pl-PL" dirty="0" smtClean="0"/>
              <a:t>Sprawozdawczość</a:t>
            </a:r>
          </a:p>
          <a:p>
            <a:endParaRPr lang="pl-PL" dirty="0" smtClean="0"/>
          </a:p>
          <a:p>
            <a:r>
              <a:rPr lang="pl-PL" dirty="0" smtClean="0"/>
              <a:t>Drobne poprawki w opisie działań: </a:t>
            </a:r>
          </a:p>
          <a:p>
            <a:pPr lvl="1"/>
            <a:r>
              <a:rPr lang="pl-PL" dirty="0" smtClean="0"/>
              <a:t>Formy realizacji „w szczególności” </a:t>
            </a:r>
          </a:p>
          <a:p>
            <a:pPr lvl="1"/>
            <a:endParaRPr lang="pl-PL" dirty="0" smtClean="0"/>
          </a:p>
          <a:p>
            <a:pPr marL="448056" lvl="1" indent="-384048">
              <a:buSzPct val="80000"/>
              <a:buFont typeface="Wingdings 2"/>
              <a:buChar char=""/>
            </a:pPr>
            <a:r>
              <a:rPr lang="pl-PL" sz="3000" dirty="0" smtClean="0"/>
              <a:t>Poprawki redakcyjne tytułów rozdziałów</a:t>
            </a: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2404953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72000"/>
          </a:xfrm>
        </p:spPr>
        <p:txBody>
          <a:bodyPr/>
          <a:lstStyle/>
          <a:p>
            <a:r>
              <a:rPr lang="pl-PL" dirty="0" smtClean="0"/>
              <a:t>Liczba sprawozdań i terminy – bez zmian</a:t>
            </a:r>
          </a:p>
          <a:p>
            <a:pPr marL="64008" indent="0">
              <a:buNone/>
            </a:pPr>
            <a:endParaRPr lang="pl-PL" dirty="0" smtClean="0"/>
          </a:p>
          <a:p>
            <a:pPr lvl="1"/>
            <a:r>
              <a:rPr lang="pl-PL" sz="2800" dirty="0" smtClean="0"/>
              <a:t>Dla dwuletniego Planu Operacyjnego: </a:t>
            </a:r>
          </a:p>
          <a:p>
            <a:pPr marL="898525" lvl="1" indent="0">
              <a:buNone/>
            </a:pPr>
            <a:r>
              <a:rPr lang="pl-PL" sz="2800" dirty="0" smtClean="0"/>
              <a:t>3 półroczne informacje  </a:t>
            </a:r>
            <a:r>
              <a:rPr lang="pl-PL" sz="2800" dirty="0"/>
              <a:t>+</a:t>
            </a:r>
            <a:r>
              <a:rPr lang="pl-PL" sz="2800" dirty="0" smtClean="0"/>
              <a:t> dwuletnie sprawozdanie </a:t>
            </a:r>
          </a:p>
          <a:p>
            <a:pPr lvl="1"/>
            <a:endParaRPr lang="pl-PL" sz="2800" dirty="0"/>
          </a:p>
          <a:p>
            <a:pPr lvl="1"/>
            <a:r>
              <a:rPr lang="pl-PL" sz="2800" dirty="0" smtClean="0"/>
              <a:t>Dla Planu Działania: coroczne </a:t>
            </a:r>
            <a:r>
              <a:rPr lang="pl-PL" sz="2800" dirty="0"/>
              <a:t>sprawozdanie z </a:t>
            </a:r>
            <a:r>
              <a:rPr lang="pl-PL" sz="2800" dirty="0" smtClean="0"/>
              <a:t>realizacji</a:t>
            </a:r>
            <a:endParaRPr lang="pl-PL" sz="28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0316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404664"/>
            <a:ext cx="8208912" cy="4536504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pl-PL" sz="3200" b="1" dirty="0"/>
              <a:t>Półroczna </a:t>
            </a:r>
            <a:r>
              <a:rPr lang="pl-PL" sz="3200" b="1" dirty="0" smtClean="0"/>
              <a:t>informacja z realizacji PO - zmiany</a:t>
            </a:r>
          </a:p>
          <a:p>
            <a:pPr marL="45720" indent="0" algn="ctr">
              <a:buNone/>
            </a:pPr>
            <a:endParaRPr lang="pl-PL" b="1" dirty="0"/>
          </a:p>
          <a:p>
            <a:r>
              <a:rPr lang="pl-PL" dirty="0" smtClean="0"/>
              <a:t>Tabela - przebieg </a:t>
            </a:r>
            <a:r>
              <a:rPr lang="pl-PL" dirty="0"/>
              <a:t>realizacji </a:t>
            </a:r>
            <a:r>
              <a:rPr lang="pl-PL" dirty="0" smtClean="0"/>
              <a:t> wg działań </a:t>
            </a:r>
            <a:r>
              <a:rPr lang="pl-PL" sz="2800" dirty="0" smtClean="0"/>
              <a:t>(</a:t>
            </a:r>
            <a:r>
              <a:rPr lang="pl-PL" sz="2800" b="1" dirty="0" smtClean="0"/>
              <a:t>bez </a:t>
            </a:r>
            <a:r>
              <a:rPr lang="pl-PL" sz="2800" dirty="0" smtClean="0"/>
              <a:t>podziału wg</a:t>
            </a:r>
            <a:r>
              <a:rPr lang="pl-PL" sz="2800" b="1" dirty="0" smtClean="0"/>
              <a:t> </a:t>
            </a:r>
            <a:r>
              <a:rPr lang="pl-PL" sz="2800" dirty="0" smtClean="0"/>
              <a:t>priorytetów</a:t>
            </a:r>
            <a:r>
              <a:rPr lang="pl-PL" sz="2800" b="1" dirty="0" smtClean="0"/>
              <a:t>, </a:t>
            </a:r>
            <a:r>
              <a:rPr lang="pl-PL" sz="2800" dirty="0" smtClean="0"/>
              <a:t>mniej kolumn)</a:t>
            </a:r>
          </a:p>
          <a:p>
            <a:r>
              <a:rPr lang="pl-PL" strike="sngStrike" dirty="0" smtClean="0"/>
              <a:t>Efekty realizacji – WSS</a:t>
            </a:r>
          </a:p>
          <a:p>
            <a:r>
              <a:rPr lang="pl-PL" strike="sngStrike" dirty="0" smtClean="0"/>
              <a:t>Zadania z zakresu informowania o PROW</a:t>
            </a:r>
          </a:p>
          <a:p>
            <a:r>
              <a:rPr lang="pl-PL" dirty="0" smtClean="0"/>
              <a:t>Propozycje zmian, zalecenia, rekomendacje WGR</a:t>
            </a:r>
          </a:p>
        </p:txBody>
      </p:sp>
    </p:spTree>
    <p:extLst>
      <p:ext uri="{BB962C8B-B14F-4D97-AF65-F5344CB8AC3E}">
        <p14:creationId xmlns:p14="http://schemas.microsoft.com/office/powerpoint/2010/main" val="390829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404664"/>
            <a:ext cx="8568952" cy="5040560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pl-PL" sz="3200" b="1" dirty="0" smtClean="0"/>
              <a:t>Sprawozdanie dwuletnie z realizacji PO - zmiany</a:t>
            </a:r>
          </a:p>
          <a:p>
            <a:pPr marL="45720" indent="0" algn="ctr">
              <a:buNone/>
            </a:pPr>
            <a:endParaRPr lang="pl-PL" b="1" dirty="0"/>
          </a:p>
          <a:p>
            <a:r>
              <a:rPr lang="pl-PL" dirty="0" smtClean="0"/>
              <a:t>Tabela - przebieg </a:t>
            </a:r>
            <a:r>
              <a:rPr lang="pl-PL" dirty="0"/>
              <a:t>realizacji </a:t>
            </a:r>
            <a:r>
              <a:rPr lang="pl-PL" dirty="0" smtClean="0"/>
              <a:t> wg działań </a:t>
            </a:r>
            <a:r>
              <a:rPr lang="pl-PL" sz="2800" dirty="0" smtClean="0"/>
              <a:t>(</a:t>
            </a:r>
            <a:r>
              <a:rPr lang="pl-PL" sz="2800" b="1" dirty="0" smtClean="0"/>
              <a:t>bez </a:t>
            </a:r>
            <a:r>
              <a:rPr lang="pl-PL" sz="2800" dirty="0" smtClean="0"/>
              <a:t>tabeli wg</a:t>
            </a:r>
            <a:r>
              <a:rPr lang="pl-PL" sz="2800" b="1" dirty="0" smtClean="0"/>
              <a:t> </a:t>
            </a:r>
            <a:r>
              <a:rPr lang="pl-PL" sz="2800" dirty="0" smtClean="0"/>
              <a:t>priorytetów</a:t>
            </a:r>
            <a:r>
              <a:rPr lang="pl-PL" sz="2800" b="1" dirty="0" smtClean="0"/>
              <a:t>, </a:t>
            </a:r>
            <a:r>
              <a:rPr lang="pl-PL" sz="2800" dirty="0" smtClean="0"/>
              <a:t>mniej kolumn)</a:t>
            </a:r>
          </a:p>
          <a:p>
            <a:r>
              <a:rPr lang="pl-PL" strike="sngStrike" dirty="0" smtClean="0"/>
              <a:t>Efekty realizacji – WSS</a:t>
            </a:r>
          </a:p>
          <a:p>
            <a:r>
              <a:rPr lang="pl-PL" strike="sngStrike" dirty="0" smtClean="0"/>
              <a:t>Zadania z zakresu informowania o PROW</a:t>
            </a:r>
          </a:p>
          <a:p>
            <a:r>
              <a:rPr lang="pl-PL" dirty="0" smtClean="0"/>
              <a:t>Opis 5 operacji (JC, IZ, JR)</a:t>
            </a:r>
          </a:p>
          <a:p>
            <a:r>
              <a:rPr lang="pl-PL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+ Opis 2 operacji (CDR, WODR, ARiMR, KOWR)</a:t>
            </a:r>
          </a:p>
          <a:p>
            <a:r>
              <a:rPr lang="pl-PL" dirty="0" smtClean="0"/>
              <a:t>Propozycje zmian, zalecenia, rekomendacje WGR</a:t>
            </a:r>
          </a:p>
        </p:txBody>
      </p:sp>
    </p:spTree>
    <p:extLst>
      <p:ext uri="{BB962C8B-B14F-4D97-AF65-F5344CB8AC3E}">
        <p14:creationId xmlns:p14="http://schemas.microsoft.com/office/powerpoint/2010/main" val="124303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404664"/>
            <a:ext cx="8568952" cy="5040560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pl-PL" sz="3200" b="1" dirty="0" smtClean="0"/>
              <a:t>Sprawozdanie roczne z realizacji PD - zmiany</a:t>
            </a:r>
          </a:p>
          <a:p>
            <a:pPr marL="45720" indent="0" algn="ctr">
              <a:buNone/>
            </a:pPr>
            <a:endParaRPr lang="pl-PL" b="1" dirty="0"/>
          </a:p>
          <a:p>
            <a:r>
              <a:rPr lang="pl-PL" dirty="0" smtClean="0"/>
              <a:t>Tabela - przebieg </a:t>
            </a:r>
            <a:r>
              <a:rPr lang="pl-PL" dirty="0"/>
              <a:t>realizacji </a:t>
            </a:r>
            <a:r>
              <a:rPr lang="pl-PL" dirty="0" smtClean="0"/>
              <a:t> wg działań </a:t>
            </a:r>
            <a:r>
              <a:rPr lang="pl-PL" sz="2800" dirty="0" smtClean="0"/>
              <a:t>(</a:t>
            </a:r>
            <a:r>
              <a:rPr lang="pl-PL" sz="2800" b="1" dirty="0" smtClean="0"/>
              <a:t>bez </a:t>
            </a:r>
            <a:r>
              <a:rPr lang="pl-PL" sz="2800" dirty="0" smtClean="0"/>
              <a:t>podziału wg</a:t>
            </a:r>
            <a:r>
              <a:rPr lang="pl-PL" sz="2800" b="1" dirty="0" smtClean="0"/>
              <a:t> </a:t>
            </a:r>
            <a:r>
              <a:rPr lang="pl-PL" sz="2800" dirty="0" smtClean="0"/>
              <a:t>priorytetów</a:t>
            </a:r>
            <a:r>
              <a:rPr lang="pl-PL" sz="2800" b="1" dirty="0" smtClean="0"/>
              <a:t>, </a:t>
            </a:r>
            <a:r>
              <a:rPr lang="pl-PL" sz="2800" dirty="0" smtClean="0"/>
              <a:t>mniej kolumn)</a:t>
            </a:r>
          </a:p>
          <a:p>
            <a:r>
              <a:rPr lang="pl-PL" dirty="0" smtClean="0"/>
              <a:t>Efekty realizacji – WSS</a:t>
            </a:r>
          </a:p>
          <a:p>
            <a:r>
              <a:rPr lang="pl-PL" dirty="0" smtClean="0"/>
              <a:t>Analiza ankiet poszkoleniowych</a:t>
            </a:r>
          </a:p>
          <a:p>
            <a:r>
              <a:rPr lang="pl-PL" dirty="0" smtClean="0"/>
              <a:t>Zadania z zakresu informowania o PROW</a:t>
            </a:r>
          </a:p>
          <a:p>
            <a:r>
              <a:rPr lang="pl-PL" dirty="0" smtClean="0"/>
              <a:t>Informacja o kontrolach</a:t>
            </a:r>
          </a:p>
          <a:p>
            <a:r>
              <a:rPr lang="pl-PL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+ wskaźniki monitorowania (ew. bez kwot)</a:t>
            </a:r>
          </a:p>
          <a:p>
            <a:r>
              <a:rPr lang="pl-PL" dirty="0" smtClean="0"/>
              <a:t>Działalność GR KSOW i WGR</a:t>
            </a:r>
          </a:p>
        </p:txBody>
      </p:sp>
    </p:spTree>
    <p:extLst>
      <p:ext uri="{BB962C8B-B14F-4D97-AF65-F5344CB8AC3E}">
        <p14:creationId xmlns:p14="http://schemas.microsoft.com/office/powerpoint/2010/main" val="209557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72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pl-PL" dirty="0" smtClean="0"/>
          </a:p>
          <a:p>
            <a:pPr marL="45720" indent="0" algn="ctr">
              <a:buNone/>
            </a:pPr>
            <a:r>
              <a:rPr lang="pl-PL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Maj/czerwiec</a:t>
            </a:r>
            <a:r>
              <a:rPr lang="pl-PL" dirty="0" smtClean="0"/>
              <a:t> </a:t>
            </a:r>
          </a:p>
          <a:p>
            <a:pPr marL="45720" indent="0" algn="ctr">
              <a:buNone/>
            </a:pPr>
            <a:r>
              <a:rPr lang="pl-PL" dirty="0" smtClean="0"/>
              <a:t>udostępnienie nowych wzorów </a:t>
            </a:r>
          </a:p>
          <a:p>
            <a:pPr marL="45720" indent="0" algn="ctr">
              <a:buNone/>
            </a:pPr>
            <a:r>
              <a:rPr lang="pl-PL" dirty="0" smtClean="0"/>
              <a:t>wraz z instrukcjami </a:t>
            </a:r>
          </a:p>
          <a:p>
            <a:pPr marL="45720" indent="0" algn="ctr">
              <a:buNone/>
            </a:pPr>
            <a:endParaRPr lang="pl-PL" dirty="0" smtClean="0"/>
          </a:p>
          <a:p>
            <a:pPr marL="45720" indent="0" algn="ctr">
              <a:buNone/>
            </a:pPr>
            <a:r>
              <a:rPr lang="pl-PL" dirty="0" smtClean="0"/>
              <a:t>Informacja półroczna wg stanu na </a:t>
            </a:r>
            <a:br>
              <a:rPr lang="pl-PL" dirty="0" smtClean="0"/>
            </a:br>
            <a:r>
              <a:rPr lang="pl-PL" dirty="0" smtClean="0"/>
              <a:t>30 czerwca – już na nowym wzorze</a:t>
            </a:r>
          </a:p>
          <a:p>
            <a:pPr marL="45720" indent="0">
              <a:buNone/>
            </a:pPr>
            <a:endParaRPr lang="pl-PL" dirty="0" smtClean="0"/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endParaRPr lang="pl-PL" dirty="0" smtClean="0"/>
          </a:p>
          <a:p>
            <a:pPr marL="4572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429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532237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6685" y="4523"/>
            <a:ext cx="8229600" cy="1399032"/>
          </a:xfrm>
        </p:spPr>
        <p:txBody>
          <a:bodyPr/>
          <a:lstStyle/>
          <a:p>
            <a:r>
              <a:rPr lang="pl-PL" dirty="0" smtClean="0"/>
              <a:t>Dziękuję za uwagę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372369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779</TotalTime>
  <Words>223</Words>
  <Application>Microsoft Office PowerPoint</Application>
  <PresentationFormat>Pokaz na ekranie 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8</vt:i4>
      </vt:variant>
    </vt:vector>
  </HeadingPairs>
  <TitlesOfParts>
    <vt:vector size="10" baseType="lpstr">
      <vt:lpstr>Aerodynamiczny</vt:lpstr>
      <vt:lpstr>Energetyczny</vt:lpstr>
      <vt:lpstr>Prezentacja programu PowerPoint</vt:lpstr>
      <vt:lpstr>Zakres zmian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Szcześniak Iwona</dc:creator>
  <cp:lastModifiedBy>Strzeżysz Sylwia</cp:lastModifiedBy>
  <cp:revision>69</cp:revision>
  <cp:lastPrinted>2016-07-08T12:18:45Z</cp:lastPrinted>
  <dcterms:modified xsi:type="dcterms:W3CDTF">2018-05-17T12:53:32Z</dcterms:modified>
</cp:coreProperties>
</file>