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6"/>
  </p:handoutMasterIdLst>
  <p:sldIdLst>
    <p:sldId id="256" r:id="rId2"/>
    <p:sldId id="280" r:id="rId3"/>
    <p:sldId id="282" r:id="rId4"/>
    <p:sldId id="287" r:id="rId5"/>
    <p:sldId id="286" r:id="rId6"/>
    <p:sldId id="293" r:id="rId7"/>
    <p:sldId id="284" r:id="rId8"/>
    <p:sldId id="285" r:id="rId9"/>
    <p:sldId id="290" r:id="rId10"/>
    <p:sldId id="289" r:id="rId11"/>
    <p:sldId id="294" r:id="rId12"/>
    <p:sldId id="295" r:id="rId13"/>
    <p:sldId id="283" r:id="rId14"/>
    <p:sldId id="288" r:id="rId15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zysztof" initials="k" lastIdx="1" clrIdx="0">
    <p:extLst>
      <p:ext uri="{19B8F6BF-5375-455C-9EA6-DF929625EA0E}">
        <p15:presenceInfo xmlns:p15="http://schemas.microsoft.com/office/powerpoint/2012/main" userId="krzyszto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3065"/>
    <a:srgbClr val="C3D69B"/>
    <a:srgbClr val="B9D332"/>
    <a:srgbClr val="85B93A"/>
    <a:srgbClr val="C7D830"/>
    <a:srgbClr val="D2DE3C"/>
    <a:srgbClr val="F8C21A"/>
    <a:srgbClr val="E29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ECB4D8-DB02-4DC6-A0A2-4F2EBAE1DC90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Arkusz_programu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97452867661464"/>
          <c:y val="0.10271194736863722"/>
          <c:w val="0.76977902268651355"/>
          <c:h val="0.895070194719710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Działania!$A$2:$A$14</c:f>
              <c:strCache>
                <c:ptCount val="13"/>
                <c:pt idx="0">
                  <c:v>Działanie 1</c:v>
                </c:pt>
                <c:pt idx="1">
                  <c:v>Działanie 2</c:v>
                </c:pt>
                <c:pt idx="2">
                  <c:v>Działanie 3</c:v>
                </c:pt>
                <c:pt idx="3">
                  <c:v>Działanie 4</c:v>
                </c:pt>
                <c:pt idx="4">
                  <c:v>Działanie 5</c:v>
                </c:pt>
                <c:pt idx="5">
                  <c:v>Działanie 6</c:v>
                </c:pt>
                <c:pt idx="6">
                  <c:v>Działanie 7</c:v>
                </c:pt>
                <c:pt idx="7">
                  <c:v>Działanie 8</c:v>
                </c:pt>
                <c:pt idx="8">
                  <c:v>Działanie 9</c:v>
                </c:pt>
                <c:pt idx="9">
                  <c:v>Działanie 10</c:v>
                </c:pt>
                <c:pt idx="10">
                  <c:v>Działanie 11</c:v>
                </c:pt>
                <c:pt idx="11">
                  <c:v>Działanie 12</c:v>
                </c:pt>
                <c:pt idx="12">
                  <c:v>Działanie 13</c:v>
                </c:pt>
              </c:strCache>
            </c:strRef>
          </c:cat>
          <c:val>
            <c:numRef>
              <c:f>Działania!$D$2:$D$14</c:f>
              <c:numCache>
                <c:formatCode>0.00%</c:formatCode>
                <c:ptCount val="13"/>
                <c:pt idx="0">
                  <c:v>0</c:v>
                </c:pt>
                <c:pt idx="1">
                  <c:v>6.8190668353151504E-2</c:v>
                </c:pt>
                <c:pt idx="2">
                  <c:v>3.0504250874238137E-2</c:v>
                </c:pt>
                <c:pt idx="3">
                  <c:v>8.4397538259499971E-2</c:v>
                </c:pt>
                <c:pt idx="4">
                  <c:v>6.2932618552426267E-2</c:v>
                </c:pt>
                <c:pt idx="5">
                  <c:v>0.3073593656647382</c:v>
                </c:pt>
                <c:pt idx="6">
                  <c:v>2.4025302501276668E-3</c:v>
                </c:pt>
                <c:pt idx="7">
                  <c:v>9.3061447647249204E-2</c:v>
                </c:pt>
                <c:pt idx="8">
                  <c:v>8.5281920155641802E-2</c:v>
                </c:pt>
                <c:pt idx="9">
                  <c:v>7.6602121333767079E-2</c:v>
                </c:pt>
                <c:pt idx="10">
                  <c:v>5.3793544840346381E-2</c:v>
                </c:pt>
                <c:pt idx="11">
                  <c:v>4.1997494905673435E-2</c:v>
                </c:pt>
                <c:pt idx="12">
                  <c:v>9.3476499163140256E-2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6E-4A46-8621-526D19165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4205728"/>
        <c:axId val="384205312"/>
      </c:barChart>
      <c:catAx>
        <c:axId val="384205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4205312"/>
        <c:crosses val="autoZero"/>
        <c:auto val="1"/>
        <c:lblAlgn val="ctr"/>
        <c:lblOffset val="100"/>
        <c:noMultiLvlLbl val="0"/>
      </c:catAx>
      <c:valAx>
        <c:axId val="3842053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420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F0-426D-B551-CAB0CCCC7C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F0-426D-B551-CAB0CCCC7CA2}"/>
              </c:ext>
            </c:extLst>
          </c:dPt>
          <c:dLbls>
            <c:dLbl>
              <c:idx val="0"/>
              <c:layout>
                <c:manualLayout>
                  <c:x val="-3.669910476581955E-2"/>
                  <c:y val="-7.21413670086041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00971817298344"/>
                      <c:h val="0.21736111111111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F0-426D-B551-CAB0CCCC7CA2}"/>
                </c:ext>
              </c:extLst>
            </c:dLbl>
            <c:dLbl>
              <c:idx val="1"/>
              <c:layout>
                <c:manualLayout>
                  <c:x val="2.0477032207708717E-3"/>
                  <c:y val="2.53127734033245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FA678A-3902-4A16-8723-C9295E5CC6B7}" type="CATEGORYNAME">
                      <a:rPr lang="en-US" sz="1600"/>
                      <a:pPr>
                        <a:defRPr sz="1200" b="1"/>
                      </a:pPr>
                      <a:t>[NAZWA KATEGORII]</a:t>
                    </a:fld>
                    <a:r>
                      <a:rPr lang="en-US" sz="1600" baseline="0" dirty="0"/>
                      <a:t>; </a:t>
                    </a:r>
                    <a:fld id="{F9B6E6DF-9A95-4FD2-B665-33F38DFE4EBD}" type="VALUE">
                      <a:rPr lang="en-US" sz="1600" baseline="0"/>
                      <a:pPr>
                        <a:defRPr sz="1200" b="1"/>
                      </a:pPr>
                      <a:t>[WARTOŚĆ]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7889626041643"/>
                      <c:h val="0.379166666666666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AF0-426D-B551-CAB0CCCC7C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Działania!$P$11:$P$12</c:f>
              <c:strCache>
                <c:ptCount val="2"/>
                <c:pt idx="0">
                  <c:v>Działania PROW</c:v>
                </c:pt>
                <c:pt idx="1">
                  <c:v>Działania dodatkowe KSOW</c:v>
                </c:pt>
              </c:strCache>
            </c:strRef>
          </c:cat>
          <c:val>
            <c:numRef>
              <c:f>Działania!$S$11:$S$12</c:f>
              <c:numCache>
                <c:formatCode>0.00%</c:formatCode>
                <c:ptCount val="2"/>
                <c:pt idx="0">
                  <c:v>0.73413033975707287</c:v>
                </c:pt>
                <c:pt idx="1">
                  <c:v>0.26586966024292719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0-426D-B551-CAB0CCCC7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B52-483A-8C12-659292EF5C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B52-483A-8C12-659292EF5C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B52-483A-8C12-659292EF5C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B52-483A-8C12-659292EF5C87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B52-483A-8C12-659292EF5C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B52-483A-8C12-659292EF5C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B52-483A-8C12-659292EF5C87}"/>
              </c:ext>
            </c:extLst>
          </c:dPt>
          <c:dLbls>
            <c:dLbl>
              <c:idx val="0"/>
              <c:layout>
                <c:manualLayout>
                  <c:x val="-0.15655577299412926"/>
                  <c:y val="7.8817733990147729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1-3B52-483A-8C12-659292EF5C87}"/>
                </c:ext>
              </c:extLst>
            </c:dLbl>
            <c:dLbl>
              <c:idx val="1"/>
              <c:layout>
                <c:manualLayout>
                  <c:x val="-9.1324200913242004E-2"/>
                  <c:y val="-0.12479474548440066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3-3B52-483A-8C12-659292EF5C87}"/>
                </c:ext>
              </c:extLst>
            </c:dLbl>
            <c:dLbl>
              <c:idx val="2"/>
              <c:layout>
                <c:manualLayout>
                  <c:x val="9.915198956294842E-2"/>
                  <c:y val="-0.12479474548440053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5-3B52-483A-8C12-659292EF5C87}"/>
                </c:ext>
              </c:extLst>
            </c:dLbl>
            <c:dLbl>
              <c:idx val="3"/>
              <c:layout>
                <c:manualLayout>
                  <c:x val="5.4794520547945202E-2"/>
                  <c:y val="0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3B52-483A-8C12-659292EF5C87}"/>
                </c:ext>
              </c:extLst>
            </c:dLbl>
            <c:dLbl>
              <c:idx val="4"/>
              <c:layout>
                <c:manualLayout>
                  <c:x val="2.6092628832354858E-3"/>
                  <c:y val="-7.553366174055829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3389E68-A091-49D5-AB21-31A0E4B816A5}" type="CATEGORYNAME">
                      <a:rPr lang="en-US" sz="1200">
                        <a:solidFill>
                          <a:srgbClr val="C00000"/>
                        </a:solidFill>
                      </a:rPr>
                      <a:pPr>
                        <a:defRPr sz="1200">
                          <a:solidFill>
                            <a:schemeClr val="accent1"/>
                          </a:solidFill>
                        </a:defRPr>
                      </a:pPr>
                      <a:t>[NAZWA KATEGORII]</a:t>
                    </a:fld>
                    <a:r>
                      <a:rPr lang="en-US" sz="1200" baseline="0" dirty="0">
                        <a:solidFill>
                          <a:srgbClr val="C00000"/>
                        </a:solidFill>
                      </a:rPr>
                      <a:t>; </a:t>
                    </a:r>
                    <a:fld id="{42E91E40-E9E5-48C5-A3C1-D04208443366}" type="VALUE">
                      <a:rPr lang="en-US" sz="1200" baseline="0">
                        <a:solidFill>
                          <a:srgbClr val="C00000"/>
                        </a:solidFill>
                      </a:rPr>
                      <a:pPr>
                        <a:defRPr sz="1200">
                          <a:solidFill>
                            <a:schemeClr val="accent1"/>
                          </a:solidFill>
                        </a:defRPr>
                      </a:pPr>
                      <a:t>[WARTOŚĆ]</a:t>
                    </a:fld>
                    <a:r>
                      <a:rPr lang="en-US" sz="1200" baseline="0" dirty="0">
                        <a:solidFill>
                          <a:srgbClr val="C00000"/>
                        </a:solidFill>
                      </a:rPr>
                      <a:t>; </a:t>
                    </a:r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rgbClr val="C00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B52-483A-8C12-659292EF5C87}"/>
                </c:ext>
              </c:extLst>
            </c:dLbl>
            <c:dLbl>
              <c:idx val="5"/>
              <c:layout>
                <c:manualLayout>
                  <c:x val="0.17221135029354209"/>
                  <c:y val="1.6420361247947393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6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B-3B52-483A-8C12-659292EF5C87}"/>
                </c:ext>
              </c:extLst>
            </c:dLbl>
            <c:dLbl>
              <c:idx val="6"/>
              <c:layout>
                <c:manualLayout>
                  <c:x val="3.9138943248532336E-2"/>
                  <c:y val="4.9261083743842367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1">
                      <a:lumMod val="60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D-3B52-483A-8C12-659292EF5C8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5B9BD5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Priorytety!$A$2:$A$8</c:f>
              <c:strCache>
                <c:ptCount val="7"/>
                <c:pt idx="0">
                  <c:v>Priorytet 1</c:v>
                </c:pt>
                <c:pt idx="1">
                  <c:v>Priorytet 2</c:v>
                </c:pt>
                <c:pt idx="2">
                  <c:v>Priorytet 3</c:v>
                </c:pt>
                <c:pt idx="3">
                  <c:v>Priorytet 4</c:v>
                </c:pt>
                <c:pt idx="4">
                  <c:v>Priorytet 5</c:v>
                </c:pt>
                <c:pt idx="5">
                  <c:v>Priorytet 6</c:v>
                </c:pt>
                <c:pt idx="6">
                  <c:v>Priorytet mieszany</c:v>
                </c:pt>
              </c:strCache>
            </c:strRef>
          </c:cat>
          <c:val>
            <c:numRef>
              <c:f>Priorytety!$D$2:$D$8</c:f>
              <c:numCache>
                <c:formatCode>0.00%</c:formatCode>
                <c:ptCount val="7"/>
                <c:pt idx="0">
                  <c:v>0.38456505338082064</c:v>
                </c:pt>
                <c:pt idx="1">
                  <c:v>9.5344531300931276E-2</c:v>
                </c:pt>
                <c:pt idx="2">
                  <c:v>0.12649308613069046</c:v>
                </c:pt>
                <c:pt idx="3">
                  <c:v>4.9295130687933529E-3</c:v>
                </c:pt>
                <c:pt idx="4">
                  <c:v>1.4704708619311198E-2</c:v>
                </c:pt>
                <c:pt idx="5">
                  <c:v>0.31629997896613893</c:v>
                </c:pt>
                <c:pt idx="6">
                  <c:v>5.766312853331413E-2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B52-483A-8C12-659292EF5C8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noProof="0" dirty="0" smtClean="0"/>
              <a:t>Procent</a:t>
            </a:r>
            <a:r>
              <a:rPr lang="pl-PL" b="1" baseline="0" noProof="0" dirty="0" smtClean="0"/>
              <a:t> wykorzystania przyznanych limitów</a:t>
            </a:r>
            <a:endParaRPr lang="pl-PL" b="1" noProof="0" dirty="0"/>
          </a:p>
        </c:rich>
      </c:tx>
      <c:layout>
        <c:manualLayout>
          <c:xMode val="edge"/>
          <c:yMode val="edge"/>
          <c:x val="0.1672326148469687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5078980752405949"/>
          <c:y val="0.15832531350247886"/>
          <c:w val="0.77682830271216097"/>
          <c:h val="0.841674686497521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'operacje partnerów'!$H$5:$H$13</c:f>
              <c:strCache>
                <c:ptCount val="9"/>
                <c:pt idx="0">
                  <c:v>Działanie 3</c:v>
                </c:pt>
                <c:pt idx="1">
                  <c:v>Działanie 4</c:v>
                </c:pt>
                <c:pt idx="2">
                  <c:v>Działanie 5</c:v>
                </c:pt>
                <c:pt idx="3">
                  <c:v>Działanie 6</c:v>
                </c:pt>
                <c:pt idx="4">
                  <c:v>Działanie 9</c:v>
                </c:pt>
                <c:pt idx="5">
                  <c:v>Działanie 10</c:v>
                </c:pt>
                <c:pt idx="6">
                  <c:v>Działanie 11</c:v>
                </c:pt>
                <c:pt idx="7">
                  <c:v>Działanie 12</c:v>
                </c:pt>
                <c:pt idx="8">
                  <c:v>Działanie 13</c:v>
                </c:pt>
              </c:strCache>
            </c:strRef>
          </c:cat>
          <c:val>
            <c:numRef>
              <c:f>'operacje partnerów'!$L$5:$L$13</c:f>
              <c:numCache>
                <c:formatCode>0.00%</c:formatCode>
                <c:ptCount val="9"/>
                <c:pt idx="0">
                  <c:v>5.7778195325711476E-2</c:v>
                </c:pt>
                <c:pt idx="1">
                  <c:v>0.65032588922155676</c:v>
                </c:pt>
                <c:pt idx="2">
                  <c:v>0.70368534222534229</c:v>
                </c:pt>
                <c:pt idx="3">
                  <c:v>1.3471251574633301</c:v>
                </c:pt>
                <c:pt idx="4">
                  <c:v>0.40014900303336709</c:v>
                </c:pt>
                <c:pt idx="5">
                  <c:v>0.76293821889038782</c:v>
                </c:pt>
                <c:pt idx="6">
                  <c:v>0.94572778475336339</c:v>
                </c:pt>
                <c:pt idx="7">
                  <c:v>0.80361512945591007</c:v>
                </c:pt>
                <c:pt idx="8">
                  <c:v>1.1665003007092198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72-4DBB-A13F-430A7EDD6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axId val="171899848"/>
        <c:axId val="171902144"/>
      </c:barChart>
      <c:catAx>
        <c:axId val="1718998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1902144"/>
        <c:crosses val="autoZero"/>
        <c:auto val="1"/>
        <c:lblAlgn val="ctr"/>
        <c:lblOffset val="100"/>
        <c:noMultiLvlLbl val="0"/>
      </c:catAx>
      <c:valAx>
        <c:axId val="171902144"/>
        <c:scaling>
          <c:orientation val="minMax"/>
          <c:max val="1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1899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5-23T15:04:53.313" idx="1">
    <p:pos x="10" y="10"/>
    <p:text>4 stycznia Minister Rolnictwa i Rozwoju Wsi – instytucja zarządzająca Programem Rozwoju Obszarów Wiejskich na lata 2014–2020 ogłosił konkurs 
nr 2/2018 dla partnerów Krajowej Sieci Obszarów Wiejskich na wybór operacji, które będą realizowane w 2018 r. w ramach dwuletniego planu operacyjnego na lata 2018-2019 r.
16 lutego 2018 r. Jednostka Centralna poinformowała jednostki wsparcia sieci oraz Instytucję Zarządzającą o możliwości zgłaszania nowych operacji własnych do dwuletniego planu operacyjnego.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332AD-61FD-457A-83DD-BBB5CA98849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045AA-F6D7-49C5-AD47-FF98A741E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20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43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85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0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7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39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268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26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530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666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52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57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750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braz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810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800145" y="2339975"/>
            <a:ext cx="4966320" cy="1470025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>
                <a:solidFill>
                  <a:srgbClr val="873065"/>
                </a:solidFill>
              </a:rPr>
              <a:t>Operacje zgłoszone do realizacji </a:t>
            </a:r>
            <a:br>
              <a:rPr lang="pl-PL" sz="2800" b="1" dirty="0" smtClean="0">
                <a:solidFill>
                  <a:srgbClr val="873065"/>
                </a:solidFill>
              </a:rPr>
            </a:br>
            <a:r>
              <a:rPr lang="pl-PL" sz="2800" b="1" dirty="0" smtClean="0">
                <a:solidFill>
                  <a:srgbClr val="873065"/>
                </a:solidFill>
              </a:rPr>
              <a:t>w ramach dwuletniego </a:t>
            </a:r>
            <a:br>
              <a:rPr lang="pl-PL" sz="2800" b="1" dirty="0" smtClean="0">
                <a:solidFill>
                  <a:srgbClr val="873065"/>
                </a:solidFill>
              </a:rPr>
            </a:br>
            <a:r>
              <a:rPr lang="pl-PL" sz="2800" b="1" dirty="0" smtClean="0">
                <a:solidFill>
                  <a:srgbClr val="873065"/>
                </a:solidFill>
              </a:rPr>
              <a:t>Planu operacyjnego KSOW </a:t>
            </a:r>
            <a:br>
              <a:rPr lang="pl-PL" sz="2800" b="1" dirty="0" smtClean="0">
                <a:solidFill>
                  <a:srgbClr val="873065"/>
                </a:solidFill>
              </a:rPr>
            </a:br>
            <a:r>
              <a:rPr lang="pl-PL" sz="2800" b="1" dirty="0" smtClean="0">
                <a:solidFill>
                  <a:srgbClr val="873065"/>
                </a:solidFill>
              </a:rPr>
              <a:t>na lata 2018-2019</a:t>
            </a:r>
            <a:endParaRPr lang="pl-PL" sz="2800" b="1" dirty="0">
              <a:solidFill>
                <a:srgbClr val="873065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9535" y="4373724"/>
            <a:ext cx="5576664" cy="504056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rgbClr val="873065"/>
                </a:solidFill>
              </a:rPr>
              <a:t>Warszawa, 24 maja 2018 r. </a:t>
            </a:r>
          </a:p>
        </p:txBody>
      </p:sp>
      <p:pic>
        <p:nvPicPr>
          <p:cNvPr id="4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349" y="5109957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439" y="5031035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1"/>
          <p:cNvSpPr>
            <a:spLocks noChangeArrowheads="1"/>
          </p:cNvSpPr>
          <p:nvPr/>
        </p:nvSpPr>
        <p:spPr bwMode="auto">
          <a:xfrm>
            <a:off x="188538" y="5897810"/>
            <a:ext cx="876692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Materiał opracowany przez Jednostkę Centralną KSOW</a:t>
            </a:r>
            <a:br>
              <a:rPr lang="pl-PL" altLang="pl-PL" sz="1400" dirty="0">
                <a:ea typeface="Times New Roman" pitchFamily="18" charset="0"/>
                <a:cs typeface="Arial" pitchFamily="34" charset="0"/>
              </a:rPr>
            </a:b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Instytucja Zarządzająca PROW 2014-2020 – Minister Rolnictwa i Rozwoju Wsi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  <a:br>
              <a:rPr lang="pl-PL" altLang="pl-PL" sz="1400" dirty="0">
                <a:ea typeface="Times New Roman" pitchFamily="18" charset="0"/>
                <a:cs typeface="Arial" pitchFamily="34" charset="0"/>
              </a:rPr>
            </a:br>
            <a:r>
              <a:rPr lang="pl-PL" altLang="pl-PL" sz="1000" dirty="0">
                <a:ea typeface="Times New Roman" pitchFamily="18" charset="0"/>
                <a:cs typeface="Arial" pitchFamily="34" charset="0"/>
              </a:rPr>
              <a:t>Materiał współfinansowany ze środków Unii Europejskiej w ramach Pomocy technicznej Programu Rozwoju Obszarów Wiejskich na lata 2014-2020.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3" y="5172323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48" y="5172323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Łącznik zakrzywiony 14"/>
          <p:cNvCxnSpPr/>
          <p:nvPr/>
        </p:nvCxnSpPr>
        <p:spPr>
          <a:xfrm flipV="1">
            <a:off x="0" y="980728"/>
            <a:ext cx="9144000" cy="2664296"/>
          </a:xfrm>
          <a:prstGeom prst="curvedConnector3">
            <a:avLst>
              <a:gd name="adj1" fmla="val 37835"/>
            </a:avLst>
          </a:prstGeom>
          <a:ln w="63500" cmpd="sng">
            <a:solidFill>
              <a:srgbClr val="8730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az 12">
            <a:extLst>
              <a:ext uri="{FF2B5EF4-FFF2-40B4-BE49-F238E27FC236}">
                <a16:creationId xmlns:a16="http://schemas.microsoft.com/office/drawing/2014/main" id="{C3004469-A163-4DB2-8FA8-945E8698F1C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979" y="5161210"/>
            <a:ext cx="637304" cy="58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560562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rgbClr val="873065"/>
                </a:solidFill>
              </a:rPr>
              <a:t>Operacje własne jednostek wsparcia sieci</a:t>
            </a:r>
            <a:endParaRPr lang="pl-PL" sz="22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graphicFrame>
        <p:nvGraphicFramePr>
          <p:cNvPr id="11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728592"/>
              </p:ext>
            </p:extLst>
          </p:nvPr>
        </p:nvGraphicFramePr>
        <p:xfrm>
          <a:off x="1629357" y="919079"/>
          <a:ext cx="6048672" cy="5442483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3001651">
                  <a:extLst>
                    <a:ext uri="{9D8B030D-6E8A-4147-A177-3AD203B41FA5}">
                      <a16:colId xmlns:a16="http://schemas.microsoft.com/office/drawing/2014/main" val="511901811"/>
                    </a:ext>
                  </a:extLst>
                </a:gridCol>
                <a:gridCol w="1251971">
                  <a:extLst>
                    <a:ext uri="{9D8B030D-6E8A-4147-A177-3AD203B41FA5}">
                      <a16:colId xmlns:a16="http://schemas.microsoft.com/office/drawing/2014/main" val="1729124154"/>
                    </a:ext>
                  </a:extLst>
                </a:gridCol>
                <a:gridCol w="1795050">
                  <a:extLst>
                    <a:ext uri="{9D8B030D-6E8A-4147-A177-3AD203B41FA5}">
                      <a16:colId xmlns:a16="http://schemas.microsoft.com/office/drawing/2014/main" val="2882682448"/>
                    </a:ext>
                  </a:extLst>
                </a:gridCol>
              </a:tblGrid>
              <a:tr h="519963">
                <a:tc>
                  <a:txBody>
                    <a:bodyPr/>
                    <a:lstStyle/>
                    <a:p>
                      <a:pPr algn="l" fontAlgn="b"/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dirty="0">
                          <a:effectLst/>
                        </a:rPr>
                        <a:t>Liczba operacji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err="1" smtClean="0">
                          <a:effectLst/>
                        </a:rPr>
                        <a:t>Kwota</a:t>
                      </a:r>
                      <a:r>
                        <a:rPr lang="pl-PL" sz="1300" b="1" u="none" strike="noStrike" dirty="0" smtClean="0">
                          <a:effectLst/>
                        </a:rPr>
                        <a:t> operacji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092943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dolnośląskiego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392096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kujawsko-pomorskiego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270 250,00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56088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lubelskiego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410 000,00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02919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lubuskiego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870066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łódzkiego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215 000,00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044448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małopolskiego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177 950,00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58773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mazowieckiego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560 000,00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670394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opolskiego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400661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podkarpackiego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147922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podlaskiego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292 625,00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495878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pomorskiego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685383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śląskiego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570995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świętokrzyskiego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152 500,00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578210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warmińsko-mazurskiego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195 270,00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653751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wielkopolskiego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505 000,00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808679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zachodniopomorskiego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602 500,00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46702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IZ I JC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5 326 500,00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16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560562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rgbClr val="873065"/>
                </a:solidFill>
              </a:rPr>
              <a:t>Operacje własne jednostek wsparcia sieci</a:t>
            </a:r>
            <a:endParaRPr lang="pl-PL" sz="22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graphicFrame>
        <p:nvGraphicFramePr>
          <p:cNvPr id="13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485297"/>
              </p:ext>
            </p:extLst>
          </p:nvPr>
        </p:nvGraphicFramePr>
        <p:xfrm>
          <a:off x="1824708" y="764149"/>
          <a:ext cx="5974839" cy="5681292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965011">
                  <a:extLst>
                    <a:ext uri="{9D8B030D-6E8A-4147-A177-3AD203B41FA5}">
                      <a16:colId xmlns:a16="http://schemas.microsoft.com/office/drawing/2014/main" val="511901811"/>
                    </a:ext>
                  </a:extLst>
                </a:gridCol>
                <a:gridCol w="1236688">
                  <a:extLst>
                    <a:ext uri="{9D8B030D-6E8A-4147-A177-3AD203B41FA5}">
                      <a16:colId xmlns:a16="http://schemas.microsoft.com/office/drawing/2014/main" val="1729124154"/>
                    </a:ext>
                  </a:extLst>
                </a:gridCol>
                <a:gridCol w="1773140">
                  <a:extLst>
                    <a:ext uri="{9D8B030D-6E8A-4147-A177-3AD203B41FA5}">
                      <a16:colId xmlns:a16="http://schemas.microsoft.com/office/drawing/2014/main" val="2882682448"/>
                    </a:ext>
                  </a:extLst>
                </a:gridCol>
              </a:tblGrid>
              <a:tr h="469212">
                <a:tc>
                  <a:txBody>
                    <a:bodyPr/>
                    <a:lstStyle/>
                    <a:p>
                      <a:pPr algn="l" fontAlgn="b"/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dirty="0">
                          <a:effectLst/>
                        </a:rPr>
                        <a:t>Liczba operacji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noProof="0" dirty="0" smtClean="0">
                          <a:effectLst/>
                        </a:rPr>
                        <a:t>Kwota operacji</a:t>
                      </a:r>
                      <a:endParaRPr lang="pl-PL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092943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CDR w Brwinowie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553076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Dolnośląski ODR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105 956,37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583488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Kujawsko-pomorski ODR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77 670,37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69526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Lubelski ODR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164 868,68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341205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Lubuski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191 753,50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126644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Łódzki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17039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Małopolski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242161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Mazowiecki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105 600,00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95594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Opolski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25276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Podkarpacki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194 400,00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036372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Podlaski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601799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Pomorski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82 449,21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132944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Śląski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180 000,00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03452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Świętokrzyski ODR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235 880,00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956185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Warmińsko-mazurski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129 967,02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92420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Wielkopolski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267 032,05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125568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Zachodniopomorski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96 896,13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335909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12 975 368,33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550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7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7"/>
            <a:ext cx="8066214" cy="926381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rgbClr val="873065"/>
                </a:solidFill>
              </a:rPr>
              <a:t>Operacje </a:t>
            </a:r>
            <a:r>
              <a:rPr lang="pl-PL" sz="2200" b="1" dirty="0">
                <a:solidFill>
                  <a:srgbClr val="873065"/>
                </a:solidFill>
              </a:rPr>
              <a:t>własne </a:t>
            </a:r>
            <a:r>
              <a:rPr lang="pl-PL" sz="2200" b="1" dirty="0" smtClean="0">
                <a:solidFill>
                  <a:srgbClr val="873065"/>
                </a:solidFill>
              </a:rPr>
              <a:t>jednostek wsparcia sieci</a:t>
            </a:r>
            <a:r>
              <a:rPr lang="pl-PL" sz="2200" b="1" dirty="0">
                <a:solidFill>
                  <a:srgbClr val="873065"/>
                </a:solidFill>
              </a:rPr>
              <a:t/>
            </a:r>
            <a:br>
              <a:rPr lang="pl-PL" sz="2200" b="1" dirty="0">
                <a:solidFill>
                  <a:srgbClr val="873065"/>
                </a:solidFill>
              </a:rPr>
            </a:br>
            <a:r>
              <a:rPr lang="pl-PL" sz="2200" b="1" dirty="0">
                <a:solidFill>
                  <a:srgbClr val="873065"/>
                </a:solidFill>
              </a:rPr>
              <a:t>Główne formy realizacji operacji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prstClr val="black"/>
                </a:solidFill>
              </a:rPr>
              <a:t>Wystawa regionalna / impreza plenerowa – </a:t>
            </a:r>
            <a:r>
              <a:rPr lang="pl-PL" sz="2400" dirty="0" smtClean="0">
                <a:solidFill>
                  <a:prstClr val="black"/>
                </a:solidFill>
              </a:rPr>
              <a:t>26</a:t>
            </a:r>
            <a:endParaRPr lang="pl-PL" sz="2400" dirty="0">
              <a:solidFill>
                <a:prstClr val="black"/>
              </a:solidFill>
            </a:endParaRPr>
          </a:p>
          <a:p>
            <a:r>
              <a:rPr lang="pl-PL" sz="2400" dirty="0">
                <a:solidFill>
                  <a:prstClr val="black"/>
                </a:solidFill>
              </a:rPr>
              <a:t>Stoiska informacyjne na dużych targach/imprezach  – </a:t>
            </a:r>
            <a:r>
              <a:rPr lang="pl-PL" sz="2400" dirty="0" smtClean="0">
                <a:solidFill>
                  <a:prstClr val="black"/>
                </a:solidFill>
              </a:rPr>
              <a:t>90</a:t>
            </a:r>
            <a:endParaRPr lang="pl-PL" sz="2400" dirty="0">
              <a:solidFill>
                <a:prstClr val="black"/>
              </a:solidFill>
            </a:endParaRPr>
          </a:p>
          <a:p>
            <a:r>
              <a:rPr lang="pl-PL" sz="2400" dirty="0">
                <a:solidFill>
                  <a:prstClr val="black"/>
                </a:solidFill>
              </a:rPr>
              <a:t>Konkursy / olimpiady – </a:t>
            </a:r>
            <a:r>
              <a:rPr lang="pl-PL" sz="2400" dirty="0" smtClean="0">
                <a:solidFill>
                  <a:prstClr val="black"/>
                </a:solidFill>
              </a:rPr>
              <a:t>25</a:t>
            </a:r>
            <a:endParaRPr lang="pl-PL" sz="2400" dirty="0">
              <a:solidFill>
                <a:prstClr val="black"/>
              </a:solidFill>
            </a:endParaRPr>
          </a:p>
          <a:p>
            <a:r>
              <a:rPr lang="pl-PL" sz="2400" dirty="0">
                <a:solidFill>
                  <a:prstClr val="black"/>
                </a:solidFill>
              </a:rPr>
              <a:t>Konferencje / kongresy – </a:t>
            </a:r>
            <a:r>
              <a:rPr lang="pl-PL" sz="2400" dirty="0" smtClean="0">
                <a:solidFill>
                  <a:prstClr val="black"/>
                </a:solidFill>
              </a:rPr>
              <a:t>45 (2,1 </a:t>
            </a:r>
            <a:r>
              <a:rPr lang="pl-PL" sz="2400" dirty="0">
                <a:solidFill>
                  <a:prstClr val="black"/>
                </a:solidFill>
              </a:rPr>
              <a:t>tys. uczestników)</a:t>
            </a:r>
          </a:p>
          <a:p>
            <a:r>
              <a:rPr lang="pl-PL" sz="2400" dirty="0">
                <a:solidFill>
                  <a:prstClr val="black"/>
                </a:solidFill>
              </a:rPr>
              <a:t>Szkolenia / seminaria / spotkania – </a:t>
            </a:r>
            <a:r>
              <a:rPr lang="pl-PL" sz="2400" dirty="0" smtClean="0">
                <a:solidFill>
                  <a:prstClr val="black"/>
                </a:solidFill>
              </a:rPr>
              <a:t>141 (3,8 </a:t>
            </a:r>
            <a:r>
              <a:rPr lang="pl-PL" sz="2400" dirty="0">
                <a:solidFill>
                  <a:prstClr val="black"/>
                </a:solidFill>
              </a:rPr>
              <a:t>tys. uczestników)</a:t>
            </a:r>
          </a:p>
          <a:p>
            <a:r>
              <a:rPr lang="pl-PL" sz="2400" dirty="0">
                <a:solidFill>
                  <a:prstClr val="black"/>
                </a:solidFill>
              </a:rPr>
              <a:t>Wyjazdy studyjne – </a:t>
            </a:r>
            <a:r>
              <a:rPr lang="pl-PL" sz="2400" dirty="0" smtClean="0">
                <a:solidFill>
                  <a:prstClr val="black"/>
                </a:solidFill>
              </a:rPr>
              <a:t>80 (1,7 </a:t>
            </a:r>
            <a:r>
              <a:rPr lang="pl-PL" sz="2400" dirty="0">
                <a:solidFill>
                  <a:prstClr val="black"/>
                </a:solidFill>
              </a:rPr>
              <a:t>tys. uczestników)</a:t>
            </a:r>
          </a:p>
          <a:p>
            <a:r>
              <a:rPr lang="pl-PL" sz="2400" dirty="0">
                <a:solidFill>
                  <a:prstClr val="black"/>
                </a:solidFill>
              </a:rPr>
              <a:t>Audycje / spoty telewizyjne i radiowe – 8</a:t>
            </a:r>
          </a:p>
          <a:p>
            <a:r>
              <a:rPr lang="pl-PL" sz="2400" dirty="0">
                <a:solidFill>
                  <a:prstClr val="black"/>
                </a:solidFill>
              </a:rPr>
              <a:t>Artykuły / ogłoszenia w prasie – </a:t>
            </a:r>
            <a:r>
              <a:rPr lang="pl-PL" sz="2400" dirty="0" smtClean="0">
                <a:solidFill>
                  <a:prstClr val="black"/>
                </a:solidFill>
              </a:rPr>
              <a:t>30</a:t>
            </a:r>
            <a:endParaRPr lang="pl-PL" sz="2400" dirty="0">
              <a:solidFill>
                <a:prstClr val="black"/>
              </a:solidFill>
            </a:endParaRPr>
          </a:p>
          <a:p>
            <a:r>
              <a:rPr lang="pl-PL" sz="2400" dirty="0">
                <a:solidFill>
                  <a:prstClr val="black"/>
                </a:solidFill>
              </a:rPr>
              <a:t>Publikacje – </a:t>
            </a:r>
            <a:r>
              <a:rPr lang="pl-PL" sz="2400" dirty="0" smtClean="0">
                <a:solidFill>
                  <a:prstClr val="black"/>
                </a:solidFill>
              </a:rPr>
              <a:t>32</a:t>
            </a:r>
            <a:endParaRPr lang="pl-PL" sz="2400" dirty="0">
              <a:solidFill>
                <a:prstClr val="black"/>
              </a:solidFill>
            </a:endParaRPr>
          </a:p>
          <a:p>
            <a:r>
              <a:rPr lang="pl-PL" sz="2400" dirty="0" smtClean="0">
                <a:solidFill>
                  <a:prstClr val="black"/>
                </a:solidFill>
              </a:rPr>
              <a:t>Internet </a:t>
            </a:r>
            <a:r>
              <a:rPr lang="pl-PL" sz="2400" dirty="0">
                <a:solidFill>
                  <a:prstClr val="black"/>
                </a:solidFill>
              </a:rPr>
              <a:t>i media społecznościowe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6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560562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873065"/>
                </a:solidFill>
              </a:rPr>
              <a:t>Plan </a:t>
            </a:r>
            <a:r>
              <a:rPr lang="en-US" sz="2200" b="1" dirty="0" err="1" smtClean="0">
                <a:solidFill>
                  <a:srgbClr val="873065"/>
                </a:solidFill>
              </a:rPr>
              <a:t>komunikacyjny</a:t>
            </a:r>
            <a:r>
              <a:rPr lang="en-US" sz="2200" b="1" dirty="0" smtClean="0">
                <a:solidFill>
                  <a:srgbClr val="873065"/>
                </a:solidFill>
              </a:rPr>
              <a:t> (</a:t>
            </a:r>
            <a:r>
              <a:rPr lang="en-US" sz="2200" b="1" dirty="0" err="1" smtClean="0">
                <a:solidFill>
                  <a:srgbClr val="873065"/>
                </a:solidFill>
              </a:rPr>
              <a:t>Działanie</a:t>
            </a:r>
            <a:r>
              <a:rPr lang="en-US" sz="2200" b="1" dirty="0" smtClean="0">
                <a:solidFill>
                  <a:srgbClr val="873065"/>
                </a:solidFill>
              </a:rPr>
              <a:t> 8)</a:t>
            </a:r>
            <a:endParaRPr lang="pl-PL" sz="2200" b="1" dirty="0">
              <a:solidFill>
                <a:srgbClr val="873065"/>
              </a:solidFill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730338"/>
              </p:ext>
            </p:extLst>
          </p:nvPr>
        </p:nvGraphicFramePr>
        <p:xfrm>
          <a:off x="1573407" y="782635"/>
          <a:ext cx="5878912" cy="5698769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303525">
                  <a:extLst>
                    <a:ext uri="{9D8B030D-6E8A-4147-A177-3AD203B41FA5}">
                      <a16:colId xmlns:a16="http://schemas.microsoft.com/office/drawing/2014/main" val="511901811"/>
                    </a:ext>
                  </a:extLst>
                </a:gridCol>
                <a:gridCol w="960786">
                  <a:extLst>
                    <a:ext uri="{9D8B030D-6E8A-4147-A177-3AD203B41FA5}">
                      <a16:colId xmlns:a16="http://schemas.microsoft.com/office/drawing/2014/main" val="1729124154"/>
                    </a:ext>
                  </a:extLst>
                </a:gridCol>
                <a:gridCol w="1377556">
                  <a:extLst>
                    <a:ext uri="{9D8B030D-6E8A-4147-A177-3AD203B41FA5}">
                      <a16:colId xmlns:a16="http://schemas.microsoft.com/office/drawing/2014/main" val="2882682448"/>
                    </a:ext>
                  </a:extLst>
                </a:gridCol>
                <a:gridCol w="1237045">
                  <a:extLst>
                    <a:ext uri="{9D8B030D-6E8A-4147-A177-3AD203B41FA5}">
                      <a16:colId xmlns:a16="http://schemas.microsoft.com/office/drawing/2014/main" val="1768602998"/>
                    </a:ext>
                  </a:extLst>
                </a:gridCol>
              </a:tblGrid>
              <a:tr h="486689">
                <a:tc>
                  <a:txBody>
                    <a:bodyPr/>
                    <a:lstStyle/>
                    <a:p>
                      <a:pPr algn="l" fontAlgn="b"/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Liczba operacji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err="1" smtClean="0">
                          <a:effectLst/>
                        </a:rPr>
                        <a:t>Kwota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effectLst/>
                        </a:rPr>
                        <a:t>% w </a:t>
                      </a:r>
                      <a:r>
                        <a:rPr lang="en-US" sz="1300" u="none" strike="noStrike" dirty="0" err="1" smtClean="0">
                          <a:effectLst/>
                        </a:rPr>
                        <a:t>stosunku</a:t>
                      </a:r>
                      <a:r>
                        <a:rPr lang="en-US" sz="1300" u="none" strike="noStrike" dirty="0" smtClean="0">
                          <a:effectLst/>
                        </a:rPr>
                        <a:t> do </a:t>
                      </a:r>
                      <a:r>
                        <a:rPr lang="en-US" sz="1300" u="none" strike="noStrike" dirty="0" err="1" smtClean="0">
                          <a:effectLst/>
                        </a:rPr>
                        <a:t>całości</a:t>
                      </a:r>
                      <a:r>
                        <a:rPr lang="en-US" sz="1300" u="none" strike="noStrike" dirty="0" smtClean="0">
                          <a:effectLst/>
                        </a:rPr>
                        <a:t> PO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092943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dolnośląskiego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10,67%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392096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kujawsko-pomorskiego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10,27%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56088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lubelskiego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02919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lubuskiego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7,35%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870066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łódzkiego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9,00%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044448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małopolskiego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56 550,00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58773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mazowieckiego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6,07%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670394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opolskiego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11,61%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400661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podkarpackiego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10,35%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147922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podlaskiego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7,04%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495878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pomorskiego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59 234,00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5,51%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685383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śląskiego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10,40%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570995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świętokrzyskiego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12,77%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578210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warmińsko-mazurskiego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69 997,30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16,52%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653751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wielkopolskiego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6,38%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808679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zachodniopomorskiego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4,77%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46702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MRiRW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2 013 000,00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13,21%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16884"/>
                  </a:ext>
                </a:extLst>
              </a:tr>
              <a:tr h="28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3 098 781,30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10,50%</a:t>
                      </a: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452516"/>
                  </a:ext>
                </a:extLst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401380"/>
            <a:ext cx="8066214" cy="560562"/>
          </a:xfrm>
        </p:spPr>
        <p:txBody>
          <a:bodyPr>
            <a:noAutofit/>
          </a:bodyPr>
          <a:lstStyle/>
          <a:p>
            <a:r>
              <a:rPr lang="pl-PL" sz="2300" b="1" dirty="0">
                <a:solidFill>
                  <a:srgbClr val="873065"/>
                </a:solidFill>
              </a:rPr>
              <a:t>Plan komunikacyjny (Działanie 8)</a:t>
            </a:r>
            <a:br>
              <a:rPr lang="pl-PL" sz="2300" b="1" dirty="0">
                <a:solidFill>
                  <a:srgbClr val="873065"/>
                </a:solidFill>
              </a:rPr>
            </a:br>
            <a:r>
              <a:rPr lang="pl-PL" sz="2300" b="1" dirty="0">
                <a:solidFill>
                  <a:srgbClr val="873065"/>
                </a:solidFill>
              </a:rPr>
              <a:t>Główne formy realizacji operacji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2F2EBB-7E1C-4244-8D32-C5E40E41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586" y="1628800"/>
            <a:ext cx="8066214" cy="4853432"/>
          </a:xfrm>
        </p:spPr>
        <p:txBody>
          <a:bodyPr>
            <a:noAutofit/>
          </a:bodyPr>
          <a:lstStyle/>
          <a:p>
            <a:pPr lvl="0"/>
            <a:r>
              <a:rPr lang="pl-PL" sz="2200" dirty="0">
                <a:solidFill>
                  <a:prstClr val="black"/>
                </a:solidFill>
              </a:rPr>
              <a:t>Punkt informacyjny</a:t>
            </a:r>
          </a:p>
          <a:p>
            <a:pPr lvl="0"/>
            <a:r>
              <a:rPr lang="pl-PL" sz="2200" dirty="0">
                <a:solidFill>
                  <a:prstClr val="black"/>
                </a:solidFill>
              </a:rPr>
              <a:t>Strona internetowa</a:t>
            </a:r>
          </a:p>
          <a:p>
            <a:pPr lvl="0"/>
            <a:r>
              <a:rPr lang="pl-PL" sz="2200" dirty="0">
                <a:solidFill>
                  <a:prstClr val="black"/>
                </a:solidFill>
              </a:rPr>
              <a:t>Materiały promocyjne</a:t>
            </a:r>
          </a:p>
          <a:p>
            <a:pPr lvl="0"/>
            <a:r>
              <a:rPr lang="pl-PL" sz="2200" dirty="0">
                <a:solidFill>
                  <a:prstClr val="black"/>
                </a:solidFill>
              </a:rPr>
              <a:t>Stoiska informacyjne na dużych </a:t>
            </a:r>
            <a:r>
              <a:rPr lang="pl-PL" sz="2200" dirty="0" smtClean="0">
                <a:solidFill>
                  <a:prstClr val="black"/>
                </a:solidFill>
              </a:rPr>
              <a:t>targach/imprezach – </a:t>
            </a:r>
            <a:r>
              <a:rPr lang="pl-PL" sz="2200" dirty="0">
                <a:solidFill>
                  <a:prstClr val="black"/>
                </a:solidFill>
              </a:rPr>
              <a:t>52</a:t>
            </a:r>
          </a:p>
          <a:p>
            <a:pPr lvl="0"/>
            <a:r>
              <a:rPr lang="pl-PL" sz="2200" dirty="0"/>
              <a:t>Konferencje / kongresy</a:t>
            </a:r>
            <a:r>
              <a:rPr lang="pl-PL" sz="2200" dirty="0" smtClean="0">
                <a:solidFill>
                  <a:prstClr val="black"/>
                </a:solidFill>
              </a:rPr>
              <a:t> </a:t>
            </a:r>
            <a:r>
              <a:rPr lang="pl-PL" sz="2200" dirty="0">
                <a:solidFill>
                  <a:prstClr val="black"/>
                </a:solidFill>
              </a:rPr>
              <a:t>– 3 (620 uczestników)</a:t>
            </a:r>
          </a:p>
          <a:p>
            <a:pPr lvl="0"/>
            <a:r>
              <a:rPr lang="pl-PL" sz="2200" dirty="0"/>
              <a:t>Szkolenia / seminaria / </a:t>
            </a:r>
            <a:r>
              <a:rPr lang="pl-PL" sz="2200" dirty="0" smtClean="0"/>
              <a:t>spotkania </a:t>
            </a:r>
            <a:r>
              <a:rPr lang="pl-PL" sz="2200" dirty="0" smtClean="0">
                <a:solidFill>
                  <a:prstClr val="black"/>
                </a:solidFill>
              </a:rPr>
              <a:t>– </a:t>
            </a:r>
            <a:r>
              <a:rPr lang="pl-PL" sz="2200" dirty="0">
                <a:solidFill>
                  <a:prstClr val="black"/>
                </a:solidFill>
              </a:rPr>
              <a:t>150 (11,2 tys. uczestników)</a:t>
            </a:r>
          </a:p>
          <a:p>
            <a:pPr lvl="0"/>
            <a:r>
              <a:rPr lang="pl-PL" sz="2200" dirty="0"/>
              <a:t>Konkursy / olimpiady</a:t>
            </a:r>
            <a:r>
              <a:rPr lang="pl-PL" sz="2200" dirty="0" smtClean="0">
                <a:solidFill>
                  <a:prstClr val="black"/>
                </a:solidFill>
              </a:rPr>
              <a:t> </a:t>
            </a:r>
            <a:r>
              <a:rPr lang="pl-PL" sz="2200" dirty="0">
                <a:solidFill>
                  <a:prstClr val="black"/>
                </a:solidFill>
              </a:rPr>
              <a:t>– 3</a:t>
            </a:r>
          </a:p>
          <a:p>
            <a:pPr lvl="0"/>
            <a:r>
              <a:rPr lang="pl-PL" sz="2200" dirty="0">
                <a:solidFill>
                  <a:prstClr val="black"/>
                </a:solidFill>
              </a:rPr>
              <a:t>Publikacje – 12</a:t>
            </a:r>
          </a:p>
          <a:p>
            <a:pPr lvl="0"/>
            <a:r>
              <a:rPr lang="pl-PL" sz="2200" dirty="0">
                <a:solidFill>
                  <a:prstClr val="black"/>
                </a:solidFill>
              </a:rPr>
              <a:t>Audycje / spoty telewizyjne i radiowe – 53</a:t>
            </a:r>
          </a:p>
          <a:p>
            <a:pPr lvl="0"/>
            <a:r>
              <a:rPr lang="pl-PL" sz="2200" dirty="0">
                <a:solidFill>
                  <a:prstClr val="black"/>
                </a:solidFill>
              </a:rPr>
              <a:t>Artykuły w prasie - </a:t>
            </a:r>
            <a:r>
              <a:rPr lang="pl-PL" sz="2200" dirty="0" smtClean="0">
                <a:solidFill>
                  <a:prstClr val="black"/>
                </a:solidFill>
              </a:rPr>
              <a:t>33</a:t>
            </a:r>
            <a:endParaRPr lang="pl-PL" sz="22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560562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873065"/>
                </a:solidFill>
              </a:rPr>
              <a:t>Plan </a:t>
            </a:r>
            <a:r>
              <a:rPr lang="en-US" sz="2200" b="1" dirty="0" err="1" smtClean="0">
                <a:solidFill>
                  <a:srgbClr val="873065"/>
                </a:solidFill>
              </a:rPr>
              <a:t>operacyjny</a:t>
            </a:r>
            <a:r>
              <a:rPr lang="en-US" sz="2200" b="1" dirty="0" smtClean="0">
                <a:solidFill>
                  <a:srgbClr val="873065"/>
                </a:solidFill>
              </a:rPr>
              <a:t> KSOW </a:t>
            </a:r>
            <a:r>
              <a:rPr lang="en-US" sz="2200" b="1" dirty="0" err="1" smtClean="0">
                <a:solidFill>
                  <a:srgbClr val="873065"/>
                </a:solidFill>
              </a:rPr>
              <a:t>na</a:t>
            </a:r>
            <a:r>
              <a:rPr lang="en-US" sz="2200" b="1" dirty="0" smtClean="0">
                <a:solidFill>
                  <a:srgbClr val="873065"/>
                </a:solidFill>
              </a:rPr>
              <a:t> </a:t>
            </a:r>
            <a:r>
              <a:rPr lang="en-US" sz="2200" b="1" dirty="0" err="1" smtClean="0">
                <a:solidFill>
                  <a:srgbClr val="873065"/>
                </a:solidFill>
              </a:rPr>
              <a:t>lata</a:t>
            </a:r>
            <a:r>
              <a:rPr lang="en-US" sz="2200" b="1" dirty="0" smtClean="0">
                <a:solidFill>
                  <a:srgbClr val="873065"/>
                </a:solidFill>
              </a:rPr>
              <a:t> 2018-2019</a:t>
            </a:r>
            <a:endParaRPr lang="pl-PL" sz="22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74774"/>
              </p:ext>
            </p:extLst>
          </p:nvPr>
        </p:nvGraphicFramePr>
        <p:xfrm>
          <a:off x="1605693" y="1034299"/>
          <a:ext cx="6096000" cy="2579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3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711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l-PL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operacji</a:t>
                      </a:r>
                      <a:endParaRPr lang="pl-PL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Kwota operacji</a:t>
                      </a:r>
                      <a:endParaRPr lang="pl-PL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6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Jednostki</a:t>
                      </a:r>
                      <a:r>
                        <a:rPr lang="pl-PL" sz="1600" baseline="0" dirty="0" smtClean="0"/>
                        <a:t> regionalne KSOW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14 288 962,53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6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Instytucja</a:t>
                      </a:r>
                      <a:r>
                        <a:rPr lang="pl-PL" sz="1600" baseline="0" dirty="0" smtClean="0"/>
                        <a:t> Zarządzająca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i Jednostka Centralna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24 012 253,35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6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Centrum</a:t>
                      </a:r>
                      <a:r>
                        <a:rPr lang="pl-PL" sz="1600" baseline="0" dirty="0" smtClean="0"/>
                        <a:t> Doradztwa Rolniczego wraz z Wojewódzkimi Ośrodkami Doradztwa Rolniczego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3 676 173,10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862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RAZEM</a:t>
                      </a:r>
                      <a:endParaRPr lang="pl-PL" sz="1600" b="1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41 977 388,98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1568585" y="3971227"/>
            <a:ext cx="495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 tym operacje planowane do realizacji w 2019 r.:</a:t>
            </a:r>
            <a:endParaRPr lang="pl-PL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335812"/>
              </p:ext>
            </p:extLst>
          </p:nvPr>
        </p:nvGraphicFramePr>
        <p:xfrm>
          <a:off x="1568585" y="4347724"/>
          <a:ext cx="6096001" cy="17567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34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494">
                  <a:extLst>
                    <a:ext uri="{9D8B030D-6E8A-4147-A177-3AD203B41FA5}">
                      <a16:colId xmlns:a16="http://schemas.microsoft.com/office/drawing/2014/main" val="1628063472"/>
                    </a:ext>
                  </a:extLst>
                </a:gridCol>
              </a:tblGrid>
              <a:tr h="50711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l-PL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operacji</a:t>
                      </a:r>
                      <a:endParaRPr lang="pl-PL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pl-PL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pl-PL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6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Operacje dwuletnie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628 000,00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862 500,00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6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Operacje w całości</a:t>
                      </a:r>
                      <a:r>
                        <a:rPr lang="pl-PL" sz="1600" baseline="0" dirty="0" smtClean="0"/>
                        <a:t> realizowane w 2019 r.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816 661,00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62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RAZEM</a:t>
                      </a:r>
                      <a:endParaRPr lang="pl-PL" sz="1600" b="1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pl-PL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628 000,00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8 679 161,00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75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80548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873065"/>
                </a:solidFill>
              </a:rPr>
              <a:t>Plan operacyjny KSOW na lata 2018-2019</a:t>
            </a:r>
            <a:br>
              <a:rPr lang="pl-PL" sz="2400" b="1" dirty="0" smtClean="0">
                <a:solidFill>
                  <a:srgbClr val="873065"/>
                </a:solidFill>
              </a:rPr>
            </a:br>
            <a:r>
              <a:rPr lang="pl-PL" sz="2000" b="1" dirty="0" smtClean="0">
                <a:solidFill>
                  <a:srgbClr val="873065"/>
                </a:solidFill>
              </a:rPr>
              <a:t>Zgłoszone operacje w podziale na działania KSOW</a:t>
            </a:r>
            <a:endParaRPr lang="pl-PL" sz="20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06652"/>
              </p:ext>
            </p:extLst>
          </p:nvPr>
        </p:nvGraphicFramePr>
        <p:xfrm>
          <a:off x="620586" y="1628800"/>
          <a:ext cx="2583260" cy="358641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927077">
                  <a:extLst>
                    <a:ext uri="{9D8B030D-6E8A-4147-A177-3AD203B41FA5}">
                      <a16:colId xmlns:a16="http://schemas.microsoft.com/office/drawing/2014/main" val="69071845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82787612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3476891466"/>
                    </a:ext>
                  </a:extLst>
                </a:gridCol>
              </a:tblGrid>
              <a:tr h="438561">
                <a:tc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operacji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Kwota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05707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0,00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417868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56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2 270 628,42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9147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12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1 015 737,50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107851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48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2 810 288,47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301422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60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2 095 544,68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658872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163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10 234 522,23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38752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80 000,00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66810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3 098 781,30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859427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58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2 839 736,82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268683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10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44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2 550 714,90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392028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11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51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1 791 229,72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40675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12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15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1 398 442,16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519673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Działanie 13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70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3 112 601,78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894861"/>
                  </a:ext>
                </a:extLst>
              </a:tr>
              <a:tr h="224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RAZEM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677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33 298 227,98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861673"/>
                  </a:ext>
                </a:extLst>
              </a:tr>
            </a:tbl>
          </a:graphicData>
        </a:graphic>
      </p:graphicFrame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567622"/>
              </p:ext>
            </p:extLst>
          </p:nvPr>
        </p:nvGraphicFramePr>
        <p:xfrm>
          <a:off x="3388409" y="1354756"/>
          <a:ext cx="5669801" cy="4845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771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80548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873065"/>
                </a:solidFill>
              </a:rPr>
              <a:t>Plan operacyjny KSOW na lata 2018-2019</a:t>
            </a:r>
            <a:br>
              <a:rPr lang="pl-PL" sz="2400" b="1" dirty="0" smtClean="0">
                <a:solidFill>
                  <a:srgbClr val="873065"/>
                </a:solidFill>
              </a:rPr>
            </a:br>
            <a:r>
              <a:rPr lang="pl-PL" sz="2000" b="1" dirty="0" smtClean="0">
                <a:solidFill>
                  <a:srgbClr val="873065"/>
                </a:solidFill>
              </a:rPr>
              <a:t>Zgłoszone operacje w podziale na działania KSOW</a:t>
            </a:r>
            <a:endParaRPr lang="pl-PL" sz="20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333951"/>
              </p:ext>
            </p:extLst>
          </p:nvPr>
        </p:nvGraphicFramePr>
        <p:xfrm>
          <a:off x="2381483" y="1087894"/>
          <a:ext cx="4544420" cy="364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249932"/>
              </p:ext>
            </p:extLst>
          </p:nvPr>
        </p:nvGraphicFramePr>
        <p:xfrm>
          <a:off x="2195736" y="4899438"/>
          <a:ext cx="5112568" cy="882015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735507">
                  <a:extLst>
                    <a:ext uri="{9D8B030D-6E8A-4147-A177-3AD203B41FA5}">
                      <a16:colId xmlns:a16="http://schemas.microsoft.com/office/drawing/2014/main" val="1461751028"/>
                    </a:ext>
                  </a:extLst>
                </a:gridCol>
                <a:gridCol w="905547">
                  <a:extLst>
                    <a:ext uri="{9D8B030D-6E8A-4147-A177-3AD203B41FA5}">
                      <a16:colId xmlns:a16="http://schemas.microsoft.com/office/drawing/2014/main" val="4246793205"/>
                    </a:ext>
                  </a:extLst>
                </a:gridCol>
                <a:gridCol w="1471514">
                  <a:extLst>
                    <a:ext uri="{9D8B030D-6E8A-4147-A177-3AD203B41FA5}">
                      <a16:colId xmlns:a16="http://schemas.microsoft.com/office/drawing/2014/main" val="290549963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pl-PL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operacji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Kwota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2200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Działania PROW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400" b="1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pl-PL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24 445 239,42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78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Działania dodatkowe KSOW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8 852 988,56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372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9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80548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873065"/>
                </a:solidFill>
              </a:rPr>
              <a:t>Plan operacyjny KSOW na lata 2018-2019</a:t>
            </a:r>
            <a:br>
              <a:rPr lang="pl-PL" sz="2400" b="1" dirty="0" smtClean="0">
                <a:solidFill>
                  <a:srgbClr val="873065"/>
                </a:solidFill>
              </a:rPr>
            </a:br>
            <a:r>
              <a:rPr lang="pl-PL" sz="2000" b="1" dirty="0" smtClean="0">
                <a:solidFill>
                  <a:srgbClr val="873065"/>
                </a:solidFill>
              </a:rPr>
              <a:t>Zgłoszone operacje w podziale na priorytety PROW</a:t>
            </a:r>
            <a:endParaRPr lang="pl-PL" sz="20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619592"/>
              </p:ext>
            </p:extLst>
          </p:nvPr>
        </p:nvGraphicFramePr>
        <p:xfrm>
          <a:off x="184025" y="848140"/>
          <a:ext cx="5921209" cy="5056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231285"/>
              </p:ext>
            </p:extLst>
          </p:nvPr>
        </p:nvGraphicFramePr>
        <p:xfrm>
          <a:off x="5292080" y="3356991"/>
          <a:ext cx="3600400" cy="288032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99952">
                  <a:extLst>
                    <a:ext uri="{9D8B030D-6E8A-4147-A177-3AD203B41FA5}">
                      <a16:colId xmlns:a16="http://schemas.microsoft.com/office/drawing/2014/main" val="2172942598"/>
                    </a:ext>
                  </a:extLst>
                </a:gridCol>
                <a:gridCol w="738627">
                  <a:extLst>
                    <a:ext uri="{9D8B030D-6E8A-4147-A177-3AD203B41FA5}">
                      <a16:colId xmlns:a16="http://schemas.microsoft.com/office/drawing/2014/main" val="418812678"/>
                    </a:ext>
                  </a:extLst>
                </a:gridCol>
                <a:gridCol w="1261821">
                  <a:extLst>
                    <a:ext uri="{9D8B030D-6E8A-4147-A177-3AD203B41FA5}">
                      <a16:colId xmlns:a16="http://schemas.microsoft.com/office/drawing/2014/main" val="1824359735"/>
                    </a:ext>
                  </a:extLst>
                </a:gridCol>
              </a:tblGrid>
              <a:tr h="531435">
                <a:tc>
                  <a:txBody>
                    <a:bodyPr/>
                    <a:lstStyle/>
                    <a:p>
                      <a:pPr algn="l" fontAlgn="b"/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Liczba operacji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Kwota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65308"/>
                  </a:ext>
                </a:extLst>
              </a:tr>
              <a:tr h="2936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Priorytet 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248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effectLst/>
                        </a:rPr>
                        <a:t>12 805 334,82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1135832"/>
                  </a:ext>
                </a:extLst>
              </a:tr>
              <a:tr h="2936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Priorytet 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47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effectLst/>
                        </a:rPr>
                        <a:t>3 174 803,94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2892887"/>
                  </a:ext>
                </a:extLst>
              </a:tr>
              <a:tr h="2936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Priorytet 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67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effectLst/>
                        </a:rPr>
                        <a:t>4 211 995,62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2749728"/>
                  </a:ext>
                </a:extLst>
              </a:tr>
              <a:tr h="2936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Priorytet 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14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effectLst/>
                        </a:rPr>
                        <a:t>164 144,05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1742351"/>
                  </a:ext>
                </a:extLst>
              </a:tr>
              <a:tr h="2936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Priorytet 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14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effectLst/>
                        </a:rPr>
                        <a:t>489 640,74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0001542"/>
                  </a:ext>
                </a:extLst>
              </a:tr>
              <a:tr h="2936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Priorytet 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234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effectLst/>
                        </a:rPr>
                        <a:t>10 532 228,81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2363166"/>
                  </a:ext>
                </a:extLst>
              </a:tr>
              <a:tr h="2936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Priorytet mieszany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effectLst/>
                        </a:rPr>
                        <a:t>1 920 080,00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2239943"/>
                  </a:ext>
                </a:extLst>
              </a:tr>
              <a:tr h="2936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 smtClean="0">
                          <a:effectLst/>
                        </a:rPr>
                        <a:t>RAZEM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 smtClean="0">
                          <a:effectLst/>
                        </a:rPr>
                        <a:t>6</a:t>
                      </a:r>
                      <a:r>
                        <a:rPr lang="en-US" sz="1400" b="1" u="none" strike="noStrike" dirty="0" smtClean="0">
                          <a:effectLst/>
                        </a:rPr>
                        <a:t>7</a:t>
                      </a:r>
                      <a:r>
                        <a:rPr lang="pl-PL" sz="1400" b="1" u="none" strike="noStrike" dirty="0" smtClean="0">
                          <a:effectLst/>
                        </a:rPr>
                        <a:t>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effectLst/>
                        </a:rPr>
                        <a:t>33 298 227,98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9461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3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560562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rgbClr val="873065"/>
                </a:solidFill>
              </a:rPr>
              <a:t>Operacje partnerów KSOW (Konkurs 2/2018)</a:t>
            </a:r>
            <a:endParaRPr lang="pl-PL" sz="2200" b="1" dirty="0">
              <a:solidFill>
                <a:srgbClr val="873065"/>
              </a:solidFill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754622"/>
              </p:ext>
            </p:extLst>
          </p:nvPr>
        </p:nvGraphicFramePr>
        <p:xfrm>
          <a:off x="1331640" y="848847"/>
          <a:ext cx="7128792" cy="5442483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298976">
                  <a:extLst>
                    <a:ext uri="{9D8B030D-6E8A-4147-A177-3AD203B41FA5}">
                      <a16:colId xmlns:a16="http://schemas.microsoft.com/office/drawing/2014/main" val="511901811"/>
                    </a:ext>
                  </a:extLst>
                </a:gridCol>
                <a:gridCol w="1261489">
                  <a:extLst>
                    <a:ext uri="{9D8B030D-6E8A-4147-A177-3AD203B41FA5}">
                      <a16:colId xmlns:a16="http://schemas.microsoft.com/office/drawing/2014/main" val="3418428302"/>
                    </a:ext>
                  </a:extLst>
                </a:gridCol>
                <a:gridCol w="958889">
                  <a:extLst>
                    <a:ext uri="{9D8B030D-6E8A-4147-A177-3AD203B41FA5}">
                      <a16:colId xmlns:a16="http://schemas.microsoft.com/office/drawing/2014/main" val="1729124154"/>
                    </a:ext>
                  </a:extLst>
                </a:gridCol>
                <a:gridCol w="1374836">
                  <a:extLst>
                    <a:ext uri="{9D8B030D-6E8A-4147-A177-3AD203B41FA5}">
                      <a16:colId xmlns:a16="http://schemas.microsoft.com/office/drawing/2014/main" val="2882682448"/>
                    </a:ext>
                  </a:extLst>
                </a:gridCol>
                <a:gridCol w="1234602">
                  <a:extLst>
                    <a:ext uri="{9D8B030D-6E8A-4147-A177-3AD203B41FA5}">
                      <a16:colId xmlns:a16="http://schemas.microsoft.com/office/drawing/2014/main" val="1768602998"/>
                    </a:ext>
                  </a:extLst>
                </a:gridCol>
              </a:tblGrid>
              <a:tr h="519963">
                <a:tc>
                  <a:txBody>
                    <a:bodyPr/>
                    <a:lstStyle/>
                    <a:p>
                      <a:pPr algn="l" fontAlgn="b"/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dirty="0" smtClean="0">
                          <a:effectLst/>
                        </a:rPr>
                        <a:t>Przyznany limit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dirty="0">
                          <a:effectLst/>
                        </a:rPr>
                        <a:t>Liczba operacji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err="1" smtClean="0">
                          <a:effectLst/>
                        </a:rPr>
                        <a:t>Kwota</a:t>
                      </a:r>
                      <a:r>
                        <a:rPr lang="pl-PL" sz="1300" b="1" u="none" strike="noStrike" dirty="0" smtClean="0">
                          <a:effectLst/>
                        </a:rPr>
                        <a:t> operacji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% </a:t>
                      </a:r>
                      <a:r>
                        <a:rPr lang="en-US" sz="1300" b="1" u="none" strike="noStrike" dirty="0" err="1" smtClean="0">
                          <a:effectLst/>
                        </a:rPr>
                        <a:t>wykorzystania</a:t>
                      </a:r>
                      <a:r>
                        <a:rPr lang="en-US" sz="13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300" b="1" u="none" strike="noStrike" baseline="0" dirty="0" err="1" smtClean="0">
                          <a:effectLst/>
                        </a:rPr>
                        <a:t>limitu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092943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dolnośląskiego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322 500,00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8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320 396,65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99,35%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392096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kujawsko-pomorskiego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460 000,00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341 372,58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74,21%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56088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lubelskiego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840 000,00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19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836 319,08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99,56%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02919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lubuskiego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440 000,00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22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436 360,17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99,17%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870066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łódzkiego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500 000,00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492 684,84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98,54%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044448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małopolskiego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1 134 000,00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12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1 126 962,45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99,38%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58773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mazowieckiego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1 150 000,00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36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832 490,06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72,39%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670394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SW opolskiego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430 000,00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13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209 841,76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48,80%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400661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podkarpackiego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385 000,00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18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382 972,10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99,47%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147922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podlaskiego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640 000,00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23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631 542,95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98,68%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495878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pomorskiego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827 935,00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20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766 574,33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92,59%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685383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śląskiego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475 000,00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15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418 374,58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88,08%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570995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świętokrzyskiego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365 000,00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257 224,69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70,47%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578210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warmińsko-mazurskiego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437 980,00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5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158 356,47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36,16%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653751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wielkopolskiego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785 000,00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22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522 158,75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66,52%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808679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SW zachodniopomorskiego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780 000,00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23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594 454,77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76,21%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46702"/>
                  </a:ext>
                </a:extLst>
              </a:tr>
              <a:tr h="282147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IZ I JC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9 500 000,00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53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7 893 592,35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83,09%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16884"/>
                  </a:ext>
                </a:extLst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560562"/>
          </a:xfrm>
        </p:spPr>
        <p:txBody>
          <a:bodyPr>
            <a:normAutofit/>
          </a:bodyPr>
          <a:lstStyle/>
          <a:p>
            <a:r>
              <a:rPr lang="pl-PL" sz="2200" b="1" dirty="0">
                <a:solidFill>
                  <a:srgbClr val="873065"/>
                </a:solidFill>
              </a:rPr>
              <a:t>Operacje partnerów KSOW (Konkurs 2/2018)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graphicFrame>
        <p:nvGraphicFramePr>
          <p:cNvPr id="11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986226"/>
              </p:ext>
            </p:extLst>
          </p:nvPr>
        </p:nvGraphicFramePr>
        <p:xfrm>
          <a:off x="1333465" y="757921"/>
          <a:ext cx="7126967" cy="569976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298387">
                  <a:extLst>
                    <a:ext uri="{9D8B030D-6E8A-4147-A177-3AD203B41FA5}">
                      <a16:colId xmlns:a16="http://schemas.microsoft.com/office/drawing/2014/main" val="511901811"/>
                    </a:ext>
                  </a:extLst>
                </a:gridCol>
                <a:gridCol w="1261166">
                  <a:extLst>
                    <a:ext uri="{9D8B030D-6E8A-4147-A177-3AD203B41FA5}">
                      <a16:colId xmlns:a16="http://schemas.microsoft.com/office/drawing/2014/main" val="3418428302"/>
                    </a:ext>
                  </a:extLst>
                </a:gridCol>
                <a:gridCol w="958644">
                  <a:extLst>
                    <a:ext uri="{9D8B030D-6E8A-4147-A177-3AD203B41FA5}">
                      <a16:colId xmlns:a16="http://schemas.microsoft.com/office/drawing/2014/main" val="1729124154"/>
                    </a:ext>
                  </a:extLst>
                </a:gridCol>
                <a:gridCol w="1374484">
                  <a:extLst>
                    <a:ext uri="{9D8B030D-6E8A-4147-A177-3AD203B41FA5}">
                      <a16:colId xmlns:a16="http://schemas.microsoft.com/office/drawing/2014/main" val="2882682448"/>
                    </a:ext>
                  </a:extLst>
                </a:gridCol>
                <a:gridCol w="1234286">
                  <a:extLst>
                    <a:ext uri="{9D8B030D-6E8A-4147-A177-3AD203B41FA5}">
                      <a16:colId xmlns:a16="http://schemas.microsoft.com/office/drawing/2014/main" val="1768602998"/>
                    </a:ext>
                  </a:extLst>
                </a:gridCol>
              </a:tblGrid>
              <a:tr h="469212">
                <a:tc>
                  <a:txBody>
                    <a:bodyPr/>
                    <a:lstStyle/>
                    <a:p>
                      <a:pPr algn="l" fontAlgn="b"/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dirty="0">
                          <a:effectLst/>
                        </a:rPr>
                        <a:t>Limit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dirty="0">
                          <a:effectLst/>
                        </a:rPr>
                        <a:t>Liczba operacji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noProof="0" dirty="0" smtClean="0">
                          <a:effectLst/>
                        </a:rPr>
                        <a:t>Kwota</a:t>
                      </a:r>
                      <a:endParaRPr lang="pl-PL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noProof="0" dirty="0" smtClean="0">
                          <a:effectLst/>
                        </a:rPr>
                        <a:t>% wykorzystania</a:t>
                      </a:r>
                      <a:r>
                        <a:rPr lang="pl-PL" sz="1300" b="1" u="none" strike="noStrike" baseline="0" noProof="0" dirty="0" smtClean="0">
                          <a:effectLst/>
                        </a:rPr>
                        <a:t> limitu</a:t>
                      </a:r>
                      <a:endParaRPr lang="pl-PL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092943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CDR w Brwinowie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467 000,00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3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424 525,76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90,90%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553076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Dolnośląski ODR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80 000,00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79 820,19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99,78%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583488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Kujawsko-pomorski ODR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40 000,00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39 884,90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99,71%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69526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 dirty="0">
                          <a:effectLst/>
                        </a:rPr>
                        <a:t>Lubelski ODR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45 000,00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22 810,00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50,69%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341205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Lubuski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42 400,00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>
                          <a:effectLst/>
                        </a:rPr>
                        <a:t>1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20 246,50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47,75%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126644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Łódzki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32 000,00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20 153,50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62,98%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17039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Małopolski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32 000,00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20 963,50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65,51%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242161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Mazowiecki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70 400,00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67 706,50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96,17%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95594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Opolski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60 000,00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20 716,00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34,53%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25276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Podkarpacki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48 600,00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48 600,00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100,00%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036372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Podlaski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50 000,00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2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29 168,04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58,34%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601799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Pomorski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88 000,00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2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46 614,50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52,97%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132944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Śląski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45 000,00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20 786,50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46,19%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03452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Świętokrzyski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91 100,00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77 165,38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84,70%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956185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Warmińsko-mazurski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33 000,00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>
                          <a:effectLst/>
                        </a:rPr>
                        <a:t>1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20 246,50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61,35%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92420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Wielkopolski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100 000,00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20 963,50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20,96%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125568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u="none" strike="noStrike">
                          <a:effectLst/>
                        </a:rPr>
                        <a:t>Zachodniopomorski ODR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>
                          <a:effectLst/>
                        </a:rPr>
                        <a:t>100 000,00</a:t>
                      </a:r>
                      <a:endParaRPr lang="pl-PL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u="none" strike="noStrike" dirty="0">
                          <a:effectLst/>
                        </a:rPr>
                        <a:t>22 028,50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u="none" strike="noStrike" dirty="0">
                          <a:effectLst/>
                        </a:rPr>
                        <a:t>22,03%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335909"/>
                  </a:ext>
                </a:extLst>
              </a:tr>
              <a:tr h="23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u="none" strike="noStrike">
                          <a:effectLst/>
                        </a:rPr>
                        <a:t>20 896 915,00</a:t>
                      </a:r>
                      <a:endParaRPr lang="pl-PL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dirty="0">
                          <a:effectLst/>
                        </a:rPr>
                        <a:t>340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u="none" strike="noStrike" dirty="0">
                          <a:effectLst/>
                        </a:rPr>
                        <a:t>17 224 078,35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u="none" strike="noStrike" dirty="0">
                          <a:effectLst/>
                        </a:rPr>
                        <a:t>82,42%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550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4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560562"/>
          </a:xfrm>
        </p:spPr>
        <p:txBody>
          <a:bodyPr>
            <a:normAutofit fontScale="90000"/>
          </a:bodyPr>
          <a:lstStyle/>
          <a:p>
            <a:r>
              <a:rPr lang="pl-PL" sz="2200" b="1" dirty="0">
                <a:solidFill>
                  <a:srgbClr val="873065"/>
                </a:solidFill>
              </a:rPr>
              <a:t>Operacje partnerów KSOW (Konkurs 2/2018</a:t>
            </a:r>
            <a:r>
              <a:rPr lang="pl-PL" sz="2200" b="1" dirty="0" smtClean="0">
                <a:solidFill>
                  <a:srgbClr val="873065"/>
                </a:solidFill>
              </a:rPr>
              <a:t>)</a:t>
            </a:r>
            <a:r>
              <a:rPr lang="en-US" sz="2200" b="1" dirty="0" smtClean="0">
                <a:solidFill>
                  <a:srgbClr val="873065"/>
                </a:solidFill>
              </a:rPr>
              <a:t/>
            </a:r>
            <a:br>
              <a:rPr lang="en-US" sz="2200" b="1" dirty="0" smtClean="0">
                <a:solidFill>
                  <a:srgbClr val="873065"/>
                </a:solidFill>
              </a:rPr>
            </a:br>
            <a:r>
              <a:rPr lang="en-US" sz="2200" b="1" dirty="0" smtClean="0">
                <a:solidFill>
                  <a:srgbClr val="873065"/>
                </a:solidFill>
              </a:rPr>
              <a:t>w </a:t>
            </a:r>
            <a:r>
              <a:rPr lang="pl-PL" sz="2200" b="1" dirty="0" smtClean="0">
                <a:solidFill>
                  <a:srgbClr val="873065"/>
                </a:solidFill>
              </a:rPr>
              <a:t>podziale</a:t>
            </a:r>
            <a:r>
              <a:rPr lang="en-US" sz="2200" b="1" dirty="0" smtClean="0">
                <a:solidFill>
                  <a:srgbClr val="873065"/>
                </a:solidFill>
              </a:rPr>
              <a:t> </a:t>
            </a:r>
            <a:r>
              <a:rPr lang="pl-PL" sz="2200" b="1" dirty="0" smtClean="0">
                <a:solidFill>
                  <a:srgbClr val="873065"/>
                </a:solidFill>
              </a:rPr>
              <a:t>na</a:t>
            </a:r>
            <a:r>
              <a:rPr lang="en-US" sz="2200" b="1" dirty="0" smtClean="0">
                <a:solidFill>
                  <a:srgbClr val="873065"/>
                </a:solidFill>
              </a:rPr>
              <a:t> </a:t>
            </a:r>
            <a:r>
              <a:rPr lang="pl-PL" sz="2200" b="1" dirty="0" smtClean="0">
                <a:solidFill>
                  <a:srgbClr val="873065"/>
                </a:solidFill>
              </a:rPr>
              <a:t>działania</a:t>
            </a:r>
            <a:r>
              <a:rPr lang="en-US" sz="2200" b="1" dirty="0" smtClean="0">
                <a:solidFill>
                  <a:srgbClr val="873065"/>
                </a:solidFill>
              </a:rPr>
              <a:t> KSOW</a:t>
            </a:r>
            <a:endParaRPr lang="pl-PL" sz="22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397816"/>
              </p:ext>
            </p:extLst>
          </p:nvPr>
        </p:nvGraphicFramePr>
        <p:xfrm>
          <a:off x="3707904" y="3144043"/>
          <a:ext cx="5350306" cy="3223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745849"/>
              </p:ext>
            </p:extLst>
          </p:nvPr>
        </p:nvGraphicFramePr>
        <p:xfrm>
          <a:off x="632881" y="870746"/>
          <a:ext cx="3735390" cy="2509671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991126">
                  <a:extLst>
                    <a:ext uri="{9D8B030D-6E8A-4147-A177-3AD203B41FA5}">
                      <a16:colId xmlns:a16="http://schemas.microsoft.com/office/drawing/2014/main" val="2667109939"/>
                    </a:ext>
                  </a:extLst>
                </a:gridCol>
                <a:gridCol w="936544">
                  <a:extLst>
                    <a:ext uri="{9D8B030D-6E8A-4147-A177-3AD203B41FA5}">
                      <a16:colId xmlns:a16="http://schemas.microsoft.com/office/drawing/2014/main" val="2469688829"/>
                    </a:ext>
                  </a:extLst>
                </a:gridCol>
                <a:gridCol w="657357">
                  <a:extLst>
                    <a:ext uri="{9D8B030D-6E8A-4147-A177-3AD203B41FA5}">
                      <a16:colId xmlns:a16="http://schemas.microsoft.com/office/drawing/2014/main" val="324205134"/>
                    </a:ext>
                  </a:extLst>
                </a:gridCol>
                <a:gridCol w="1150363">
                  <a:extLst>
                    <a:ext uri="{9D8B030D-6E8A-4147-A177-3AD203B41FA5}">
                      <a16:colId xmlns:a16="http://schemas.microsoft.com/office/drawing/2014/main" val="3448922375"/>
                    </a:ext>
                  </a:extLst>
                </a:gridCol>
              </a:tblGrid>
              <a:tr h="420213"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 smtClean="0">
                          <a:effectLst/>
                        </a:rPr>
                        <a:t>Liczba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operacji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 smtClean="0">
                          <a:effectLst/>
                        </a:rPr>
                        <a:t>Kwota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06290"/>
                  </a:ext>
                </a:extLst>
              </a:tr>
              <a:tr h="23216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Działanie 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345 935,00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19 987,50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131775"/>
                  </a:ext>
                </a:extLst>
              </a:tr>
              <a:tr h="23216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Działanie 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3 340 000,00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2 172 088,47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664200"/>
                  </a:ext>
                </a:extLst>
              </a:tr>
              <a:tr h="23216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Działanie 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1 424 500,00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1 002 399,77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25883"/>
                  </a:ext>
                </a:extLst>
              </a:tr>
              <a:tr h="23216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Działanie 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4 636 000,00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122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6 245 272,23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967006"/>
                  </a:ext>
                </a:extLst>
              </a:tr>
              <a:tr h="23216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Działanie 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4 945 000,00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1 978 736,82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583323"/>
                  </a:ext>
                </a:extLst>
              </a:tr>
              <a:tr h="23216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Działanie 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1 437 980,00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1 097 089,90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942585"/>
                  </a:ext>
                </a:extLst>
              </a:tr>
              <a:tr h="23216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Działanie 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1 672 500,00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1 581 729,72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647868"/>
                  </a:ext>
                </a:extLst>
              </a:tr>
              <a:tr h="23216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Działanie 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1 332 500,00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1 070 817,16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1436"/>
                  </a:ext>
                </a:extLst>
              </a:tr>
              <a:tr h="23216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Działanie 13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1 762 500,00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2 055 956,78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600" marR="2160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723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8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1106892"/>
          </a:xfrm>
        </p:spPr>
        <p:txBody>
          <a:bodyPr>
            <a:normAutofit/>
          </a:bodyPr>
          <a:lstStyle/>
          <a:p>
            <a:r>
              <a:rPr lang="pl-PL" sz="2200" b="1" dirty="0">
                <a:solidFill>
                  <a:srgbClr val="873065"/>
                </a:solidFill>
              </a:rPr>
              <a:t>Operacje partnerów KSOW (Konkurs </a:t>
            </a:r>
            <a:r>
              <a:rPr lang="pl-PL" sz="2200" b="1" dirty="0" smtClean="0">
                <a:solidFill>
                  <a:srgbClr val="873065"/>
                </a:solidFill>
              </a:rPr>
              <a:t>2/2018</a:t>
            </a:r>
            <a:r>
              <a:rPr lang="pl-PL" sz="2200" b="1" dirty="0">
                <a:solidFill>
                  <a:srgbClr val="873065"/>
                </a:solidFill>
              </a:rPr>
              <a:t>)</a:t>
            </a:r>
            <a:br>
              <a:rPr lang="pl-PL" sz="2200" b="1" dirty="0">
                <a:solidFill>
                  <a:srgbClr val="873065"/>
                </a:solidFill>
              </a:rPr>
            </a:br>
            <a:r>
              <a:rPr lang="pl-PL" sz="2200" b="1" dirty="0" smtClean="0">
                <a:solidFill>
                  <a:srgbClr val="873065"/>
                </a:solidFill>
              </a:rPr>
              <a:t>Główne formy realizacji operacji</a:t>
            </a:r>
            <a:endParaRPr lang="pl-PL" sz="2200" b="1" dirty="0">
              <a:solidFill>
                <a:srgbClr val="873065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2F2EBB-7E1C-4244-8D32-C5E40E41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586" y="1700808"/>
            <a:ext cx="8066214" cy="4425355"/>
          </a:xfrm>
        </p:spPr>
        <p:txBody>
          <a:bodyPr>
            <a:normAutofit lnSpcReduction="10000"/>
          </a:bodyPr>
          <a:lstStyle/>
          <a:p>
            <a:r>
              <a:rPr lang="pl-PL" sz="2200" dirty="0">
                <a:solidFill>
                  <a:prstClr val="black"/>
                </a:solidFill>
              </a:rPr>
              <a:t>Wystawa regionalna / impreza plenerowa – 98</a:t>
            </a:r>
          </a:p>
          <a:p>
            <a:r>
              <a:rPr lang="pl-PL" sz="2200" dirty="0">
                <a:solidFill>
                  <a:prstClr val="black"/>
                </a:solidFill>
              </a:rPr>
              <a:t>Stoiska informacyjne na dużych targach/imprezach </a:t>
            </a:r>
            <a:r>
              <a:rPr lang="pl-PL" sz="2200" dirty="0" smtClean="0">
                <a:solidFill>
                  <a:prstClr val="black"/>
                </a:solidFill>
              </a:rPr>
              <a:t> </a:t>
            </a:r>
            <a:r>
              <a:rPr lang="pl-PL" sz="2200" dirty="0">
                <a:solidFill>
                  <a:prstClr val="black"/>
                </a:solidFill>
              </a:rPr>
              <a:t>– 10</a:t>
            </a:r>
          </a:p>
          <a:p>
            <a:r>
              <a:rPr lang="pl-PL" sz="2200" dirty="0">
                <a:solidFill>
                  <a:prstClr val="black"/>
                </a:solidFill>
              </a:rPr>
              <a:t>Konkursy / olimpiady – 76</a:t>
            </a:r>
          </a:p>
          <a:p>
            <a:r>
              <a:rPr lang="pl-PL" sz="2200" dirty="0">
                <a:solidFill>
                  <a:prstClr val="black"/>
                </a:solidFill>
              </a:rPr>
              <a:t>Konferencje / kongresy – 127 (11,2 tys. uczestników)</a:t>
            </a:r>
          </a:p>
          <a:p>
            <a:r>
              <a:rPr lang="pl-PL" sz="2200" dirty="0">
                <a:solidFill>
                  <a:prstClr val="black"/>
                </a:solidFill>
              </a:rPr>
              <a:t>Szkolenia / seminaria / spotkania – 381 (13,9 tys. uczestników)</a:t>
            </a:r>
          </a:p>
          <a:p>
            <a:r>
              <a:rPr lang="pl-PL" sz="2200" dirty="0">
                <a:solidFill>
                  <a:prstClr val="black"/>
                </a:solidFill>
              </a:rPr>
              <a:t>Wyjazdy studyjne – 112 (3,6 tys. uczestników)</a:t>
            </a:r>
          </a:p>
          <a:p>
            <a:r>
              <a:rPr lang="pl-PL" sz="2200" dirty="0">
                <a:solidFill>
                  <a:prstClr val="black"/>
                </a:solidFill>
              </a:rPr>
              <a:t>Audycje / spoty telewizyjne i radiowe – 357</a:t>
            </a:r>
          </a:p>
          <a:p>
            <a:r>
              <a:rPr lang="pl-PL" sz="2200" dirty="0">
                <a:solidFill>
                  <a:prstClr val="black"/>
                </a:solidFill>
              </a:rPr>
              <a:t>Artykuły / ogłoszenia w prasie – 116</a:t>
            </a:r>
          </a:p>
          <a:p>
            <a:r>
              <a:rPr lang="pl-PL" sz="2200" dirty="0">
                <a:solidFill>
                  <a:prstClr val="black"/>
                </a:solidFill>
              </a:rPr>
              <a:t>Publikacje – 117</a:t>
            </a:r>
          </a:p>
          <a:p>
            <a:r>
              <a:rPr lang="pl-PL" sz="2200" dirty="0">
                <a:solidFill>
                  <a:prstClr val="black"/>
                </a:solidFill>
              </a:rPr>
              <a:t>Analizy / ekspertyzy/ badania – 32</a:t>
            </a:r>
          </a:p>
          <a:p>
            <a:r>
              <a:rPr lang="pl-PL" sz="2200" dirty="0">
                <a:solidFill>
                  <a:prstClr val="black"/>
                </a:solidFill>
              </a:rPr>
              <a:t>Internet i media społecznościowe </a:t>
            </a:r>
          </a:p>
          <a:p>
            <a:endParaRPr lang="pl-PL" sz="2000" dirty="0"/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4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pozycja zmiany dwuletniego Planu operacyjnego KSOW.potx" id="{828ADBAC-B0E3-45D3-AB3A-D3164BFEB47F}" vid="{1DC0422E-410E-43E8-B4E0-353295AD60B8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Propozycja zmiany dwuletniego Planu operacyjnego KSOW</Template>
  <TotalTime>1870</TotalTime>
  <Words>1313</Words>
  <Application>Microsoft Office PowerPoint</Application>
  <PresentationFormat>Pokaz na ekranie (4:3)</PresentationFormat>
  <Paragraphs>572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Motyw pakietu Office</vt:lpstr>
      <vt:lpstr>Operacje zgłoszone do realizacji  w ramach dwuletniego  Planu operacyjnego KSOW  na lata 2018-2019</vt:lpstr>
      <vt:lpstr>Plan operacyjny KSOW na lata 2018-2019</vt:lpstr>
      <vt:lpstr>Plan operacyjny KSOW na lata 2018-2019 Zgłoszone operacje w podziale na działania KSOW</vt:lpstr>
      <vt:lpstr>Plan operacyjny KSOW na lata 2018-2019 Zgłoszone operacje w podziale na działania KSOW</vt:lpstr>
      <vt:lpstr>Plan operacyjny KSOW na lata 2018-2019 Zgłoszone operacje w podziale na priorytety PROW</vt:lpstr>
      <vt:lpstr>Operacje partnerów KSOW (Konkurs 2/2018)</vt:lpstr>
      <vt:lpstr>Operacje partnerów KSOW (Konkurs 2/2018)</vt:lpstr>
      <vt:lpstr>Operacje partnerów KSOW (Konkurs 2/2018) w podziale na działania KSOW</vt:lpstr>
      <vt:lpstr>Operacje partnerów KSOW (Konkurs 2/2018) Główne formy realizacji operacji</vt:lpstr>
      <vt:lpstr>Operacje własne jednostek wsparcia sieci</vt:lpstr>
      <vt:lpstr>Operacje własne jednostek wsparcia sieci</vt:lpstr>
      <vt:lpstr>Operacje własne jednostek wsparcia sieci Główne formy realizacji operacji</vt:lpstr>
      <vt:lpstr>Plan komunikacyjny (Działanie 8)</vt:lpstr>
      <vt:lpstr>Plan komunikacyjny (Działanie 8) Główne formy realizacji operacji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09</dc:creator>
  <cp:lastModifiedBy>agnieszka</cp:lastModifiedBy>
  <cp:revision>67</cp:revision>
  <cp:lastPrinted>2017-12-06T10:37:04Z</cp:lastPrinted>
  <dcterms:created xsi:type="dcterms:W3CDTF">2018-05-16T06:47:03Z</dcterms:created>
  <dcterms:modified xsi:type="dcterms:W3CDTF">2018-05-24T06:58:30Z</dcterms:modified>
</cp:coreProperties>
</file>