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77" r:id="rId3"/>
    <p:sldId id="281" r:id="rId4"/>
    <p:sldId id="282" r:id="rId5"/>
    <p:sldId id="283" r:id="rId6"/>
    <p:sldId id="285" r:id="rId7"/>
    <p:sldId id="286" r:id="rId8"/>
    <p:sldId id="288" r:id="rId9"/>
    <p:sldId id="289" r:id="rId10"/>
    <p:sldId id="291" r:id="rId11"/>
    <p:sldId id="292" r:id="rId12"/>
    <p:sldId id="293" r:id="rId13"/>
    <p:sldId id="295" r:id="rId14"/>
    <p:sldId id="296" r:id="rId15"/>
    <p:sldId id="298" r:id="rId16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065"/>
    <a:srgbClr val="C3D69B"/>
    <a:srgbClr val="B9D332"/>
    <a:srgbClr val="85B93A"/>
    <a:srgbClr val="C7D830"/>
    <a:srgbClr val="D2DE3C"/>
    <a:srgbClr val="F8C21A"/>
    <a:srgbClr val="E29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ECB4D8-DB02-4DC6-A0A2-4F2EBAE1DC90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5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56-4397-8267-95957555C0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56-4397-8267-95957555C002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spcCol="18000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Arkusz3!$B$3:$B$4</c:f>
              <c:strCache>
                <c:ptCount val="2"/>
                <c:pt idx="0">
                  <c:v>Działania podstawowe PROW</c:v>
                </c:pt>
                <c:pt idx="1">
                  <c:v>Działania dodatkowe KSOW</c:v>
                </c:pt>
              </c:strCache>
            </c:strRef>
          </c:cat>
          <c:val>
            <c:numRef>
              <c:f>Arkusz3!$C$3:$C$4</c:f>
              <c:numCache>
                <c:formatCode>0.00%</c:formatCode>
                <c:ptCount val="2"/>
                <c:pt idx="0">
                  <c:v>0.45729999999999998</c:v>
                </c:pt>
                <c:pt idx="1">
                  <c:v>0.54269999999999996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56-4397-8267-95957555C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Działanie 2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 a 5'!$A$4:$A$20</c:f>
              <c:strCache>
                <c:ptCount val="17"/>
                <c:pt idx="0">
                  <c:v>Centrum Doradztwa Rolniczego</c:v>
                </c:pt>
                <c:pt idx="1">
                  <c:v>Dolnośląski ODR</c:v>
                </c:pt>
                <c:pt idx="2">
                  <c:v>Kujawsko-pomorski ODR</c:v>
                </c:pt>
                <c:pt idx="3">
                  <c:v>Lubelski ODR</c:v>
                </c:pt>
                <c:pt idx="4">
                  <c:v>Lubuski ODR</c:v>
                </c:pt>
                <c:pt idx="5">
                  <c:v>Łódzki ODR</c:v>
                </c:pt>
                <c:pt idx="6">
                  <c:v>Małopolski ODR</c:v>
                </c:pt>
                <c:pt idx="7">
                  <c:v>Mazowiecki ODR</c:v>
                </c:pt>
                <c:pt idx="8">
                  <c:v>Opolski ODR</c:v>
                </c:pt>
                <c:pt idx="9">
                  <c:v>Podkarpacki ODR</c:v>
                </c:pt>
                <c:pt idx="10">
                  <c:v>Podlaski ODR</c:v>
                </c:pt>
                <c:pt idx="11">
                  <c:v>Pomorski ODR</c:v>
                </c:pt>
                <c:pt idx="12">
                  <c:v>Śląski ODR</c:v>
                </c:pt>
                <c:pt idx="13">
                  <c:v>Świętokrzyski ODR</c:v>
                </c:pt>
                <c:pt idx="14">
                  <c:v>Warmińsko-mazurski ODR</c:v>
                </c:pt>
                <c:pt idx="15">
                  <c:v>Wielkopolski ODR</c:v>
                </c:pt>
                <c:pt idx="16">
                  <c:v>Zachodniopomorski ODR</c:v>
                </c:pt>
              </c:strCache>
            </c:strRef>
          </c:cat>
          <c:val>
            <c:numRef>
              <c:f>'2 a 5'!$G$4:$G$20</c:f>
              <c:numCache>
                <c:formatCode>#,000%</c:formatCode>
                <c:ptCount val="17"/>
                <c:pt idx="0">
                  <c:v>0.61791322738343579</c:v>
                </c:pt>
                <c:pt idx="1">
                  <c:v>0.75711507321486127</c:v>
                </c:pt>
                <c:pt idx="2">
                  <c:v>0.60140877534544646</c:v>
                </c:pt>
                <c:pt idx="3">
                  <c:v>0.4582268644362314</c:v>
                </c:pt>
                <c:pt idx="4">
                  <c:v>0.8401578203799327</c:v>
                </c:pt>
                <c:pt idx="5">
                  <c:v>0.58257967572931824</c:v>
                </c:pt>
                <c:pt idx="6">
                  <c:v>0.51337570341881955</c:v>
                </c:pt>
                <c:pt idx="7">
                  <c:v>0.52540466023938825</c:v>
                </c:pt>
                <c:pt idx="8">
                  <c:v>0.71523666083415227</c:v>
                </c:pt>
                <c:pt idx="9">
                  <c:v>0.57470263501051244</c:v>
                </c:pt>
                <c:pt idx="10">
                  <c:v>0.56050075280882972</c:v>
                </c:pt>
                <c:pt idx="11">
                  <c:v>0.49026452897646533</c:v>
                </c:pt>
                <c:pt idx="12">
                  <c:v>0.62691043721185424</c:v>
                </c:pt>
                <c:pt idx="13">
                  <c:v>0.91196134532952922</c:v>
                </c:pt>
                <c:pt idx="14">
                  <c:v>0.71648435967944635</c:v>
                </c:pt>
                <c:pt idx="15">
                  <c:v>0.78304004715037945</c:v>
                </c:pt>
                <c:pt idx="16">
                  <c:v>0.72151566437507086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5-46C1-8AB2-2E2B2A4E75A2}"/>
            </c:ext>
          </c:extLst>
        </c:ser>
        <c:ser>
          <c:idx val="1"/>
          <c:order val="1"/>
          <c:tx>
            <c:v>Działanie 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 a 5'!$A$4:$A$20</c:f>
              <c:strCache>
                <c:ptCount val="17"/>
                <c:pt idx="0">
                  <c:v>Centrum Doradztwa Rolniczego</c:v>
                </c:pt>
                <c:pt idx="1">
                  <c:v>Dolnośląski ODR</c:v>
                </c:pt>
                <c:pt idx="2">
                  <c:v>Kujawsko-pomorski ODR</c:v>
                </c:pt>
                <c:pt idx="3">
                  <c:v>Lubelski ODR</c:v>
                </c:pt>
                <c:pt idx="4">
                  <c:v>Lubuski ODR</c:v>
                </c:pt>
                <c:pt idx="5">
                  <c:v>Łódzki ODR</c:v>
                </c:pt>
                <c:pt idx="6">
                  <c:v>Małopolski ODR</c:v>
                </c:pt>
                <c:pt idx="7">
                  <c:v>Mazowiecki ODR</c:v>
                </c:pt>
                <c:pt idx="8">
                  <c:v>Opolski ODR</c:v>
                </c:pt>
                <c:pt idx="9">
                  <c:v>Podkarpacki ODR</c:v>
                </c:pt>
                <c:pt idx="10">
                  <c:v>Podlaski ODR</c:v>
                </c:pt>
                <c:pt idx="11">
                  <c:v>Pomorski ODR</c:v>
                </c:pt>
                <c:pt idx="12">
                  <c:v>Śląski ODR</c:v>
                </c:pt>
                <c:pt idx="13">
                  <c:v>Świętokrzyski ODR</c:v>
                </c:pt>
                <c:pt idx="14">
                  <c:v>Warmińsko-mazurski ODR</c:v>
                </c:pt>
                <c:pt idx="15">
                  <c:v>Wielkopolski ODR</c:v>
                </c:pt>
                <c:pt idx="16">
                  <c:v>Zachodniopomorski ODR</c:v>
                </c:pt>
              </c:strCache>
            </c:strRef>
          </c:cat>
          <c:val>
            <c:numRef>
              <c:f>'2 a 5'!$N$4:$N$20</c:f>
              <c:numCache>
                <c:formatCode>#,000%</c:formatCode>
                <c:ptCount val="17"/>
                <c:pt idx="0">
                  <c:v>0.38208677261656421</c:v>
                </c:pt>
                <c:pt idx="1">
                  <c:v>0.24288492678513873</c:v>
                </c:pt>
                <c:pt idx="2">
                  <c:v>0.39859122465455349</c:v>
                </c:pt>
                <c:pt idx="3">
                  <c:v>0.5417731355637686</c:v>
                </c:pt>
                <c:pt idx="4">
                  <c:v>0.1598421796200673</c:v>
                </c:pt>
                <c:pt idx="5">
                  <c:v>0.41742032427068171</c:v>
                </c:pt>
                <c:pt idx="6">
                  <c:v>0.4866242965811805</c:v>
                </c:pt>
                <c:pt idx="7">
                  <c:v>0.47459533976061175</c:v>
                </c:pt>
                <c:pt idx="8">
                  <c:v>0.28476333916584778</c:v>
                </c:pt>
                <c:pt idx="9">
                  <c:v>0.4252973649894875</c:v>
                </c:pt>
                <c:pt idx="10">
                  <c:v>0.43949924719117023</c:v>
                </c:pt>
                <c:pt idx="11">
                  <c:v>0.50973547102353467</c:v>
                </c:pt>
                <c:pt idx="12">
                  <c:v>0.37308956278814576</c:v>
                </c:pt>
                <c:pt idx="13">
                  <c:v>8.8038654670470812E-2</c:v>
                </c:pt>
                <c:pt idx="14">
                  <c:v>0.28351564032055371</c:v>
                </c:pt>
                <c:pt idx="15">
                  <c:v>0.21695995284962055</c:v>
                </c:pt>
                <c:pt idx="16">
                  <c:v>0.27848433562492914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5-46C1-8AB2-2E2B2A4E7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72"/>
        <c:axId val="248511152"/>
        <c:axId val="1"/>
      </c:barChart>
      <c:catAx>
        <c:axId val="248511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t"/>
        <c:majorGridlines>
          <c:spPr>
            <a:ln w="952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8511152"/>
        <c:crosses val="autoZero"/>
        <c:crossBetween val="between"/>
      </c:valAx>
      <c:spPr>
        <a:noFill/>
        <a:ln w="25389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1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3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85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0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7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39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68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26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53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66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52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7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FD5C-CC60-416B-B8D4-C58451E9DEDB}" type="datetimeFigureOut">
              <a:rPr lang="pl-PL" smtClean="0"/>
              <a:t>24.05.2018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50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az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810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800145" y="2339975"/>
            <a:ext cx="4966320" cy="1470025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rgbClr val="873065"/>
                </a:solidFill>
              </a:rPr>
              <a:t>Sprawozdanie roczne z realizacji Planu działania </a:t>
            </a:r>
            <a:br>
              <a:rPr lang="pl-PL" sz="2800" b="1" dirty="0">
                <a:solidFill>
                  <a:srgbClr val="873065"/>
                </a:solidFill>
              </a:rPr>
            </a:br>
            <a:r>
              <a:rPr lang="pl-PL" sz="2800" b="1" dirty="0">
                <a:solidFill>
                  <a:srgbClr val="873065"/>
                </a:solidFill>
              </a:rPr>
              <a:t>Krajowej Sieci Obszarów Wiejskich na lata 2014-2020 </a:t>
            </a:r>
            <a:br>
              <a:rPr lang="pl-PL" sz="2800" b="1" dirty="0">
                <a:solidFill>
                  <a:srgbClr val="873065"/>
                </a:solidFill>
              </a:rPr>
            </a:br>
            <a:r>
              <a:rPr lang="pl-PL" sz="2800" b="1" dirty="0" smtClean="0">
                <a:solidFill>
                  <a:srgbClr val="873065"/>
                </a:solidFill>
              </a:rPr>
              <a:t>Stan na 31.12.2017</a:t>
            </a:r>
            <a:endParaRPr lang="pl-PL" sz="2800" b="1" dirty="0">
              <a:solidFill>
                <a:srgbClr val="873065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9535" y="4373724"/>
            <a:ext cx="5576664" cy="504056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873065"/>
                </a:solidFill>
              </a:rPr>
              <a:t>Warszawa, 24 maja 2018 r. </a:t>
            </a:r>
          </a:p>
        </p:txBody>
      </p:sp>
      <p:pic>
        <p:nvPicPr>
          <p:cNvPr id="4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349" y="5109957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439" y="5031035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1"/>
          <p:cNvSpPr>
            <a:spLocks noChangeArrowheads="1"/>
          </p:cNvSpPr>
          <p:nvPr/>
        </p:nvSpPr>
        <p:spPr bwMode="auto">
          <a:xfrm>
            <a:off x="188538" y="5897810"/>
            <a:ext cx="876692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Materiał opracowany przez Jednostkę Centralną KSOW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Instytucja Zarządzająca PROW 2014-2020 – Minister Rolnictwa i Rozwoju Wsi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br>
              <a:rPr lang="pl-PL" altLang="pl-PL" sz="1400" dirty="0">
                <a:ea typeface="Times New Roman" pitchFamily="18" charset="0"/>
                <a:cs typeface="Arial" pitchFamily="34" charset="0"/>
              </a:rPr>
            </a:br>
            <a:r>
              <a:rPr lang="pl-PL" altLang="pl-PL" sz="1000" dirty="0">
                <a:ea typeface="Times New Roman" pitchFamily="18" charset="0"/>
                <a:cs typeface="Arial" pitchFamily="34" charset="0"/>
              </a:rPr>
              <a:t>Materiał współfinansowany ze środków Unii Europejskiej w ramach Pomocy technicznej Programu Rozwoju Obszarów Wiejskich na lata 2014-2020.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3" y="5172323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48" y="5172323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Łącznik zakrzywiony 14"/>
          <p:cNvCxnSpPr/>
          <p:nvPr/>
        </p:nvCxnSpPr>
        <p:spPr>
          <a:xfrm flipV="1">
            <a:off x="0" y="980728"/>
            <a:ext cx="9144000" cy="2664296"/>
          </a:xfrm>
          <a:prstGeom prst="curvedConnector3">
            <a:avLst>
              <a:gd name="adj1" fmla="val 37835"/>
            </a:avLst>
          </a:prstGeom>
          <a:ln w="63500" cmpd="sng">
            <a:solidFill>
              <a:srgbClr val="873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>
            <a:extLst>
              <a:ext uri="{FF2B5EF4-FFF2-40B4-BE49-F238E27FC236}">
                <a16:creationId xmlns:a16="http://schemas.microsoft.com/office/drawing/2014/main" id="{C3004469-A163-4DB2-8FA8-945E8698F1C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979" y="5161210"/>
            <a:ext cx="637304" cy="58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pl-PL" sz="1600" b="1" dirty="0">
                <a:solidFill>
                  <a:srgbClr val="873065"/>
                </a:solidFill>
              </a:rPr>
              <a:t>Efekty  realizacji  działań  dwuletniego  planu  operacyjnego  w  ujęciu ilościowym </a:t>
            </a:r>
            <a:r>
              <a:rPr lang="pl-PL" sz="1600" b="1" dirty="0" smtClean="0">
                <a:solidFill>
                  <a:srgbClr val="873065"/>
                </a:solidFill>
              </a:rPr>
              <a:t/>
            </a:r>
            <a:br>
              <a:rPr lang="pl-PL" sz="1600" b="1" dirty="0" smtClean="0">
                <a:solidFill>
                  <a:srgbClr val="873065"/>
                </a:solidFill>
              </a:rPr>
            </a:br>
            <a:r>
              <a:rPr lang="pl-PL" sz="1600" b="1" dirty="0" smtClean="0">
                <a:solidFill>
                  <a:srgbClr val="873065"/>
                </a:solidFill>
              </a:rPr>
              <a:t>(</a:t>
            </a:r>
            <a:r>
              <a:rPr lang="pl-PL" sz="1600" b="1" dirty="0">
                <a:solidFill>
                  <a:srgbClr val="873065"/>
                </a:solidFill>
              </a:rPr>
              <a:t>wskaźniki monitorowania zgodne ze Wspólną Statystyką Sieci w UE)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2F2EBB-7E1C-4244-8D32-C5E40E41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86" y="1066726"/>
            <a:ext cx="8066214" cy="505943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Szczegółowe dane dotyczące efektów działań KSOW w ujęciu ilościowym </a:t>
            </a:r>
            <a:br>
              <a:rPr lang="pl-PL" sz="1800" dirty="0">
                <a:solidFill>
                  <a:prstClr val="black"/>
                </a:solidFill>
              </a:rPr>
            </a:br>
            <a:r>
              <a:rPr lang="pl-PL" sz="1800" dirty="0">
                <a:solidFill>
                  <a:prstClr val="black"/>
                </a:solidFill>
              </a:rPr>
              <a:t>zrealizowane do 31 grudnia </a:t>
            </a:r>
            <a:r>
              <a:rPr lang="pl-PL" sz="1800" dirty="0" smtClean="0">
                <a:solidFill>
                  <a:prstClr val="black"/>
                </a:solidFill>
              </a:rPr>
              <a:t>2017 r</a:t>
            </a:r>
            <a:r>
              <a:rPr lang="pl-PL" sz="1800" dirty="0">
                <a:solidFill>
                  <a:prstClr val="black"/>
                </a:solidFill>
              </a:rPr>
              <a:t>. przedstawiono w załączniku 2 do sprawozdania.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Przez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okres objęty sprawozdaniem (2,5 roku</a:t>
            </a:r>
            <a:r>
              <a:rPr lang="pl-PL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pl-PL" sz="1800" dirty="0" smtClean="0">
                <a:solidFill>
                  <a:prstClr val="black"/>
                </a:solidFill>
              </a:rPr>
              <a:t>jednostki </a:t>
            </a:r>
            <a:r>
              <a:rPr lang="pl-PL" sz="1800" dirty="0">
                <a:solidFill>
                  <a:prstClr val="black"/>
                </a:solidFill>
              </a:rPr>
              <a:t>zaangażowane w realizację KSOW organizowały/brały udział </a:t>
            </a:r>
            <a:r>
              <a:rPr lang="pl-PL" sz="1800" dirty="0" smtClean="0">
                <a:solidFill>
                  <a:prstClr val="black"/>
                </a:solidFill>
              </a:rPr>
              <a:t>w 2892 </a:t>
            </a:r>
            <a:r>
              <a:rPr lang="pl-PL" sz="1800" dirty="0">
                <a:solidFill>
                  <a:prstClr val="black"/>
                </a:solidFill>
              </a:rPr>
              <a:t>wydarzeniach regionalnych, </a:t>
            </a:r>
            <a:r>
              <a:rPr lang="pl-PL" sz="1800" dirty="0" smtClean="0">
                <a:solidFill>
                  <a:prstClr val="black"/>
                </a:solidFill>
              </a:rPr>
              <a:t>417 </a:t>
            </a:r>
            <a:r>
              <a:rPr lang="pl-PL" sz="1800" dirty="0">
                <a:solidFill>
                  <a:prstClr val="black"/>
                </a:solidFill>
              </a:rPr>
              <a:t>krajowych </a:t>
            </a:r>
            <a:r>
              <a:rPr lang="en-US" sz="1800" dirty="0" smtClean="0">
                <a:solidFill>
                  <a:prstClr val="black"/>
                </a:solidFill>
              </a:rPr>
              <a:t/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i 73 </a:t>
            </a:r>
            <a:r>
              <a:rPr lang="pl-PL" sz="1800" dirty="0">
                <a:solidFill>
                  <a:prstClr val="black"/>
                </a:solidFill>
              </a:rPr>
              <a:t>międzynarodowych, </a:t>
            </a:r>
            <a:r>
              <a:rPr lang="pl-PL" sz="1800" dirty="0" smtClean="0">
                <a:solidFill>
                  <a:prstClr val="black"/>
                </a:solidFill>
              </a:rPr>
              <a:t>w </a:t>
            </a:r>
            <a:r>
              <a:rPr lang="pl-PL" sz="1800" dirty="0">
                <a:solidFill>
                  <a:prstClr val="black"/>
                </a:solidFill>
              </a:rPr>
              <a:t>których uczestniczyło </a:t>
            </a:r>
            <a:r>
              <a:rPr lang="pl-PL" sz="1800" dirty="0" smtClean="0">
                <a:solidFill>
                  <a:prstClr val="black"/>
                </a:solidFill>
              </a:rPr>
              <a:t>7,7 </a:t>
            </a:r>
            <a:r>
              <a:rPr lang="pl-PL" sz="1800" dirty="0">
                <a:solidFill>
                  <a:prstClr val="black"/>
                </a:solidFill>
              </a:rPr>
              <a:t>mln osób. </a:t>
            </a:r>
            <a:endParaRPr lang="pl-PL" sz="18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W okresie sprawozdawczym odbyło się </a:t>
            </a:r>
            <a:r>
              <a:rPr lang="pl-PL" sz="1800" dirty="0" smtClean="0">
                <a:solidFill>
                  <a:prstClr val="black"/>
                </a:solidFill>
              </a:rPr>
              <a:t>2706 </a:t>
            </a:r>
            <a:r>
              <a:rPr lang="pl-PL" sz="1800" dirty="0">
                <a:solidFill>
                  <a:prstClr val="black"/>
                </a:solidFill>
              </a:rPr>
              <a:t>działań o charakterze szkoleniowym (warsztaty, szkolenia, wyjazdy studyjne), w których uczestniczyło ponad </a:t>
            </a:r>
            <a:r>
              <a:rPr lang="pl-PL" sz="1800" dirty="0" smtClean="0">
                <a:solidFill>
                  <a:prstClr val="black"/>
                </a:solidFill>
              </a:rPr>
              <a:t>100 </a:t>
            </a:r>
            <a:r>
              <a:rPr lang="pl-PL" sz="1800" dirty="0">
                <a:solidFill>
                  <a:prstClr val="black"/>
                </a:solidFill>
              </a:rPr>
              <a:t>tys. osób. </a:t>
            </a:r>
            <a:endParaRPr lang="pl-PL" sz="18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 smtClean="0">
                <a:solidFill>
                  <a:prstClr val="black"/>
                </a:solidFill>
              </a:rPr>
              <a:t>Prowadzone </a:t>
            </a:r>
            <a:r>
              <a:rPr lang="pl-PL" sz="1800" dirty="0">
                <a:solidFill>
                  <a:prstClr val="black"/>
                </a:solidFill>
              </a:rPr>
              <a:t>przez jednostki wsparcia sieci KSOW strony internetowe były odwiedzane prawie 39 mln razy, w tym zanotowano 2,5 mln unikalnych użytkowników.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Na koniec 2017 r. funkcjonowało 16 mediów społecznościowych. Liczba fanów na Facebooku z 7623 w 2015 r. wzrosła do 33 tys. na koniec roku 2017.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Wydano 2337 publikacji w formie książek, ulotek i broszur.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Nagrano i rozpowszechniono 1681 filmów, programów telewizyjnych i audycji radiowych.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Zorganizowano 115 konkursów.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/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63" y="396044"/>
            <a:ext cx="8066214" cy="5605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pl-PL" sz="2200" b="1" dirty="0">
                <a:solidFill>
                  <a:srgbClr val="873065"/>
                </a:solidFill>
              </a:rPr>
              <a:t>Efekty realizacji działań KSOW w ujęciu </a:t>
            </a:r>
            <a:r>
              <a:rPr lang="pl-PL" sz="2200" b="1" dirty="0" smtClean="0">
                <a:solidFill>
                  <a:srgbClr val="873065"/>
                </a:solidFill>
              </a:rPr>
              <a:t>jakościowym</a:t>
            </a:r>
            <a:endParaRPr lang="pl-PL" sz="22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620586" y="1340768"/>
            <a:ext cx="72709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Zbiorcza </a:t>
            </a:r>
            <a:r>
              <a:rPr lang="pl-PL" dirty="0"/>
              <a:t>analiza ankiet ewaluacyjnych </a:t>
            </a:r>
            <a:r>
              <a:rPr lang="pl-PL" dirty="0" smtClean="0"/>
              <a:t>z </a:t>
            </a:r>
            <a:r>
              <a:rPr lang="pl-PL" dirty="0"/>
              <a:t>przeprowadzanych szkoleń nie jest </a:t>
            </a:r>
            <a:r>
              <a:rPr lang="pl-PL" dirty="0" smtClean="0"/>
              <a:t>możliwa do przeprowadzenia. </a:t>
            </a:r>
          </a:p>
          <a:p>
            <a:endParaRPr lang="pl-PL" dirty="0" smtClean="0"/>
          </a:p>
          <a:p>
            <a:r>
              <a:rPr lang="pl-PL" dirty="0" smtClean="0"/>
              <a:t>Najczęściej zgłaszane uwagi: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miejsce </a:t>
            </a:r>
            <a:r>
              <a:rPr lang="pl-PL" dirty="0"/>
              <a:t>szkolenia i </a:t>
            </a:r>
            <a:r>
              <a:rPr lang="pl-PL" dirty="0" smtClean="0"/>
              <a:t>związane </a:t>
            </a:r>
            <a:r>
              <a:rPr lang="pl-PL" dirty="0"/>
              <a:t>z tym </a:t>
            </a:r>
            <a:r>
              <a:rPr lang="pl-PL" dirty="0" smtClean="0"/>
              <a:t>problemy </a:t>
            </a:r>
            <a:r>
              <a:rPr lang="pl-PL" dirty="0"/>
              <a:t>z </a:t>
            </a:r>
            <a:r>
              <a:rPr lang="pl-PL" dirty="0" smtClean="0"/>
              <a:t>dojazdem,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</a:t>
            </a:r>
            <a:r>
              <a:rPr lang="pl-PL" dirty="0" smtClean="0"/>
              <a:t>byt mało przykładów </a:t>
            </a:r>
            <a:r>
              <a:rPr lang="pl-PL" dirty="0"/>
              <a:t>praktycznych.</a:t>
            </a:r>
          </a:p>
        </p:txBody>
      </p:sp>
    </p:spTree>
    <p:extLst>
      <p:ext uri="{BB962C8B-B14F-4D97-AF65-F5344CB8AC3E}">
        <p14:creationId xmlns:p14="http://schemas.microsoft.com/office/powerpoint/2010/main" val="33865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8066214" cy="56056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pl-PL" sz="2300" b="1" dirty="0" smtClean="0">
                <a:solidFill>
                  <a:srgbClr val="873065"/>
                </a:solidFill>
              </a:rPr>
              <a:t>Informacje  </a:t>
            </a:r>
            <a:r>
              <a:rPr lang="pl-PL" sz="2300" b="1" dirty="0">
                <a:solidFill>
                  <a:srgbClr val="873065"/>
                </a:solidFill>
              </a:rPr>
              <a:t>o  przeprowadzonych  kontrolach  w zakresie  funkcjonowania  KSOW oraz realizacji  planu  działania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2F2EBB-7E1C-4244-8D32-C5E40E41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86" y="1066726"/>
            <a:ext cx="8066214" cy="5300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Kontrole zewnętrzne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b="1" dirty="0" smtClean="0"/>
              <a:t>Kujawsko-pomorska </a:t>
            </a:r>
            <a:r>
              <a:rPr lang="pl-PL" sz="1800" b="1" dirty="0"/>
              <a:t>jednostka regionalna</a:t>
            </a:r>
          </a:p>
          <a:p>
            <a:pPr algn="just"/>
            <a:r>
              <a:rPr lang="pl-PL" sz="1800" dirty="0" smtClean="0"/>
              <a:t>Kontrolujący </a:t>
            </a:r>
            <a:r>
              <a:rPr lang="pl-PL" sz="1800" dirty="0" smtClean="0"/>
              <a:t>- Ministerstwo </a:t>
            </a:r>
            <a:r>
              <a:rPr lang="pl-PL" sz="1800" dirty="0" smtClean="0"/>
              <a:t>Rolnictwa i Rozwoju Wsi </a:t>
            </a:r>
          </a:p>
          <a:p>
            <a:pPr marL="0" indent="0" algn="just">
              <a:buNone/>
            </a:pPr>
            <a:r>
              <a:rPr lang="pl-PL" sz="1800" b="1" dirty="0" smtClean="0"/>
              <a:t>Małopolska </a:t>
            </a:r>
            <a:r>
              <a:rPr lang="pl-PL" sz="1800" b="1" dirty="0"/>
              <a:t>jednostka regionalna</a:t>
            </a:r>
          </a:p>
          <a:p>
            <a:pPr algn="just"/>
            <a:r>
              <a:rPr lang="pl-PL" sz="1800" dirty="0"/>
              <a:t>Kontrolujący </a:t>
            </a:r>
            <a:r>
              <a:rPr lang="pl-PL" sz="1800" dirty="0" smtClean="0"/>
              <a:t>- Ministerstwo </a:t>
            </a:r>
            <a:r>
              <a:rPr lang="pl-PL" sz="1800" dirty="0"/>
              <a:t>Rolnictwa i Rozwoju Wsi </a:t>
            </a:r>
            <a:r>
              <a:rPr lang="pl-PL" sz="1800" dirty="0" smtClean="0"/>
              <a:t>(Biuro </a:t>
            </a:r>
            <a:r>
              <a:rPr lang="pl-PL" sz="1800" dirty="0"/>
              <a:t>Pomocy </a:t>
            </a:r>
            <a:r>
              <a:rPr lang="pl-PL" sz="1800" dirty="0" smtClean="0"/>
              <a:t>Technicznej)</a:t>
            </a:r>
            <a:endParaRPr lang="pl-PL" sz="1800" dirty="0">
              <a:solidFill>
                <a:srgbClr val="FF0000"/>
              </a:solidFill>
            </a:endParaRPr>
          </a:p>
          <a:p>
            <a:pPr algn="just"/>
            <a:r>
              <a:rPr lang="pl-PL" sz="1800" dirty="0" smtClean="0"/>
              <a:t>Kontrolujący - Ministerstwo </a:t>
            </a:r>
            <a:r>
              <a:rPr lang="pl-PL" sz="1800" dirty="0"/>
              <a:t>Rolnictwa i Rozwoju Wsi </a:t>
            </a:r>
            <a:r>
              <a:rPr lang="pl-PL" sz="1800" dirty="0" smtClean="0"/>
              <a:t>(Biuro Kontroli) </a:t>
            </a:r>
          </a:p>
          <a:p>
            <a:pPr algn="just"/>
            <a:r>
              <a:rPr lang="pl-PL" sz="1800" dirty="0" smtClean="0"/>
              <a:t>Regionalna Izba Obrachunkowa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prstClr val="black"/>
                </a:solidFill>
              </a:rPr>
              <a:t>Mazowiecka jednostka regionalna</a:t>
            </a:r>
          </a:p>
          <a:p>
            <a:pPr algn="just"/>
            <a:r>
              <a:rPr lang="pl-PL" sz="1800" dirty="0"/>
              <a:t>Kontrolujący </a:t>
            </a:r>
            <a:r>
              <a:rPr lang="pl-PL" sz="1800" dirty="0" smtClean="0"/>
              <a:t>- Ministerstwo </a:t>
            </a:r>
            <a:r>
              <a:rPr lang="pl-PL" sz="1800" dirty="0"/>
              <a:t>Rolnictwa i Rozwoju Wsi</a:t>
            </a:r>
            <a:r>
              <a:rPr lang="pl-PL" sz="1800" dirty="0" smtClean="0">
                <a:solidFill>
                  <a:prstClr val="black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pl-PL" sz="1800" b="1" dirty="0" smtClean="0">
                <a:solidFill>
                  <a:prstClr val="black"/>
                </a:solidFill>
              </a:rPr>
              <a:t>Świętokrzyska </a:t>
            </a:r>
            <a:r>
              <a:rPr lang="pl-PL" sz="1800" b="1" dirty="0">
                <a:solidFill>
                  <a:prstClr val="black"/>
                </a:solidFill>
              </a:rPr>
              <a:t>jednostka regionalna</a:t>
            </a:r>
          </a:p>
          <a:p>
            <a:pPr algn="just"/>
            <a:r>
              <a:rPr lang="pl-PL" sz="1800" dirty="0"/>
              <a:t>Kontrolujący </a:t>
            </a:r>
            <a:r>
              <a:rPr lang="pl-PL" sz="1800" dirty="0" smtClean="0"/>
              <a:t>- Ministerstwo </a:t>
            </a:r>
            <a:r>
              <a:rPr lang="pl-PL" sz="1800" dirty="0"/>
              <a:t>Rolnictwa i Rozwoju Wsi</a:t>
            </a:r>
            <a:r>
              <a:rPr lang="pl-PL" sz="1800" dirty="0" smtClean="0">
                <a:solidFill>
                  <a:prstClr val="black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pl-PL" sz="1800" b="1" dirty="0" smtClean="0">
                <a:solidFill>
                  <a:prstClr val="black"/>
                </a:solidFill>
              </a:rPr>
              <a:t>Zachodniopomorska </a:t>
            </a:r>
            <a:r>
              <a:rPr lang="pl-PL" sz="1800" b="1" dirty="0">
                <a:solidFill>
                  <a:prstClr val="black"/>
                </a:solidFill>
              </a:rPr>
              <a:t>jednostka regionalna</a:t>
            </a:r>
          </a:p>
          <a:p>
            <a:pPr algn="just"/>
            <a:r>
              <a:rPr lang="pl-PL" sz="1800" dirty="0" smtClean="0">
                <a:solidFill>
                  <a:prstClr val="black"/>
                </a:solidFill>
              </a:rPr>
              <a:t>Wojewoda Zachodniopomorski</a:t>
            </a:r>
            <a:endParaRPr lang="pl-PL" sz="18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480" y="306574"/>
            <a:ext cx="8066214" cy="560562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l-PL" sz="2600" b="1" dirty="0">
                <a:solidFill>
                  <a:srgbClr val="873065"/>
                </a:solidFill>
              </a:rPr>
              <a:t>Informacje</a:t>
            </a:r>
            <a:r>
              <a:rPr lang="pl-PL" sz="2300" b="1" dirty="0">
                <a:solidFill>
                  <a:srgbClr val="873065"/>
                </a:solidFill>
              </a:rPr>
              <a:t>  o  przeprowadzonych  kontrolach  w zakresie  funkcjonowania  KSOW oraz realizacji  planu  działania</a:t>
            </a:r>
            <a:endParaRPr lang="pl-PL" sz="2200" b="1" dirty="0">
              <a:solidFill>
                <a:srgbClr val="873065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2F2EBB-7E1C-4244-8D32-C5E40E41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86" y="1066726"/>
            <a:ext cx="8066214" cy="5059437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 smtClean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Kontrole </a:t>
            </a:r>
            <a:r>
              <a:rPr lang="pl-PL" sz="2000" b="1" dirty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doraźne / na miejscu operacji realizowanych przez </a:t>
            </a:r>
            <a:br>
              <a:rPr lang="pl-PL" sz="2000" b="1" dirty="0">
                <a:solidFill>
                  <a:srgbClr val="873065"/>
                </a:solidFill>
                <a:latin typeface="+mj-lt"/>
                <a:ea typeface="+mj-ea"/>
                <a:cs typeface="+mj-cs"/>
              </a:rPr>
            </a:br>
            <a:r>
              <a:rPr lang="pl-PL" sz="2000" b="1" dirty="0" smtClean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Partnerów KSOW przeprowadziły: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 smtClean="0">
                <a:latin typeface="+mj-lt"/>
                <a:ea typeface="+mj-ea"/>
                <a:cs typeface="+mj-cs"/>
              </a:rPr>
              <a:t>Kujawsko-pomorska jednostka regionalna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 smtClean="0">
                <a:latin typeface="+mj-lt"/>
                <a:ea typeface="+mj-ea"/>
                <a:cs typeface="+mj-cs"/>
              </a:rPr>
              <a:t>Lubuska jednostka regionalna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 smtClean="0">
                <a:latin typeface="+mj-lt"/>
                <a:ea typeface="+mj-ea"/>
                <a:cs typeface="+mj-cs"/>
              </a:rPr>
              <a:t>Małopolska jednostka regionalna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 smtClean="0">
                <a:latin typeface="+mj-lt"/>
                <a:ea typeface="+mj-ea"/>
                <a:cs typeface="+mj-cs"/>
              </a:rPr>
              <a:t>Mazowiecka jednostka regionalna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 smtClean="0">
                <a:latin typeface="+mj-lt"/>
                <a:ea typeface="+mj-ea"/>
                <a:cs typeface="+mj-cs"/>
              </a:rPr>
              <a:t>Opolska jednostka regionalna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 smtClean="0">
                <a:latin typeface="+mj-lt"/>
                <a:ea typeface="+mj-ea"/>
                <a:cs typeface="+mj-cs"/>
              </a:rPr>
              <a:t>Pomorska jednostka regionalna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2000" b="1" dirty="0">
              <a:latin typeface="+mj-lt"/>
              <a:ea typeface="+mj-ea"/>
              <a:cs typeface="+mj-cs"/>
            </a:endParaRPr>
          </a:p>
          <a:p>
            <a:endParaRPr lang="pl-PL" sz="2000" dirty="0"/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7"/>
            <a:ext cx="8066214" cy="714133"/>
          </a:xfrm>
        </p:spPr>
        <p:txBody>
          <a:bodyPr>
            <a:normAutofit fontScale="9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pl-PL" sz="2300" b="1" dirty="0" smtClean="0">
                <a:solidFill>
                  <a:srgbClr val="873065"/>
                </a:solidFill>
              </a:rPr>
              <a:t>Efekty realizacji zadań z zakresu informowania o Programie – kroki podjęte w celu zapewnienia upowszechniania programu zgodnie </a:t>
            </a:r>
            <a:r>
              <a:rPr lang="pl-PL" sz="2300" b="1" dirty="0" smtClean="0">
                <a:solidFill>
                  <a:srgbClr val="873065"/>
                </a:solidFill>
              </a:rPr>
              <a:t/>
            </a:r>
            <a:br>
              <a:rPr lang="pl-PL" sz="2300" b="1" dirty="0" smtClean="0">
                <a:solidFill>
                  <a:srgbClr val="873065"/>
                </a:solidFill>
              </a:rPr>
            </a:br>
            <a:r>
              <a:rPr lang="pl-PL" sz="2300" b="1" dirty="0" smtClean="0">
                <a:solidFill>
                  <a:srgbClr val="873065"/>
                </a:solidFill>
              </a:rPr>
              <a:t>z </a:t>
            </a:r>
            <a:r>
              <a:rPr lang="pl-PL" sz="2300" b="1" dirty="0" smtClean="0">
                <a:solidFill>
                  <a:srgbClr val="873065"/>
                </a:solidFill>
              </a:rPr>
              <a:t>art. 66 ust. 1, lit. I rozporządzenia 1305/2013</a:t>
            </a:r>
            <a:endParaRPr lang="pl-PL" sz="2300" b="1" dirty="0">
              <a:solidFill>
                <a:srgbClr val="873065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2F2EBB-7E1C-4244-8D32-C5E40E41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86" y="1263407"/>
            <a:ext cx="8066214" cy="4862756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 smtClean="0"/>
              <a:t>Dystrybucja materiałów informacyjno-promocyjnych dotyczących Programu podczas konferencji, spotkań informacyjnych, warsztatów i szkoleń.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/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 smtClean="0"/>
              <a:t>Punkty informacyjne PIFE/PROW.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 smtClean="0"/>
              <a:t>Stoiska informacyjne podczas imprez o charakterze rolniczym, targów, imprez plenerowych.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18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1800" dirty="0" smtClean="0"/>
              <a:t>Audycje / spoty / artykuły w środkach masowego </a:t>
            </a:r>
            <a:r>
              <a:rPr lang="pl-PL" sz="1800" dirty="0"/>
              <a:t>przekazu: telewizja, radio, </a:t>
            </a:r>
            <a:r>
              <a:rPr lang="pl-PL" sz="1800" dirty="0" smtClean="0"/>
              <a:t>prasa</a:t>
            </a:r>
            <a:r>
              <a:rPr lang="pl-PL" sz="1800" dirty="0"/>
              <a:t>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1800" dirty="0" smtClean="0"/>
              <a:t>Informowanie o pomocy przyznanej z EFROW, zgodnie z warunkami określonymi </a:t>
            </a:r>
            <a:br>
              <a:rPr lang="pl-PL" sz="1800" dirty="0" smtClean="0"/>
            </a:br>
            <a:r>
              <a:rPr lang="pl-PL" sz="1800" dirty="0" smtClean="0"/>
              <a:t>w księdze wizualizacji znaku PROW na lata 2014-2020, przez wykonawców </a:t>
            </a:r>
            <a:br>
              <a:rPr lang="pl-PL" sz="1800" dirty="0" smtClean="0"/>
            </a:br>
            <a:r>
              <a:rPr lang="pl-PL" sz="1800" dirty="0" smtClean="0"/>
              <a:t>i partnerów KSOW.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 smtClean="0"/>
              <a:t>Informacja o PROW na stronach internetowych i w mediach społecznościowych, takich jak </a:t>
            </a:r>
            <a:r>
              <a:rPr lang="pl-PL" sz="1800" dirty="0" err="1" smtClean="0"/>
              <a:t>facebook</a:t>
            </a:r>
            <a:r>
              <a:rPr lang="pl-PL" sz="1800" dirty="0" smtClean="0"/>
              <a:t> i </a:t>
            </a:r>
            <a:r>
              <a:rPr lang="pl-PL" sz="1800" dirty="0" err="1" smtClean="0"/>
              <a:t>twitter</a:t>
            </a:r>
            <a:r>
              <a:rPr lang="pl-PL" sz="1800" dirty="0" smtClean="0"/>
              <a:t>.</a:t>
            </a:r>
            <a:endParaRPr 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649126"/>
            <a:ext cx="8066214" cy="5605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pl-PL" sz="2300" b="1" dirty="0" smtClean="0">
                <a:solidFill>
                  <a:srgbClr val="873065"/>
                </a:solidFill>
              </a:rPr>
              <a:t>Sprawozdanie z działalność </a:t>
            </a:r>
            <a:r>
              <a:rPr lang="pl-PL" sz="2300" b="1" dirty="0">
                <a:solidFill>
                  <a:srgbClr val="873065"/>
                </a:solidFill>
              </a:rPr>
              <a:t>grup roboczych i tematycznych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5583"/>
              </p:ext>
            </p:extLst>
          </p:nvPr>
        </p:nvGraphicFramePr>
        <p:xfrm>
          <a:off x="909277" y="1772817"/>
          <a:ext cx="7488831" cy="2736303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3129316">
                  <a:extLst>
                    <a:ext uri="{9D8B030D-6E8A-4147-A177-3AD203B41FA5}">
                      <a16:colId xmlns:a16="http://schemas.microsoft.com/office/drawing/2014/main" val="2274994301"/>
                    </a:ext>
                  </a:extLst>
                </a:gridCol>
                <a:gridCol w="1224431">
                  <a:extLst>
                    <a:ext uri="{9D8B030D-6E8A-4147-A177-3AD203B41FA5}">
                      <a16:colId xmlns:a16="http://schemas.microsoft.com/office/drawing/2014/main" val="3520163825"/>
                    </a:ext>
                  </a:extLst>
                </a:gridCol>
                <a:gridCol w="893152">
                  <a:extLst>
                    <a:ext uri="{9D8B030D-6E8A-4147-A177-3AD203B41FA5}">
                      <a16:colId xmlns:a16="http://schemas.microsoft.com/office/drawing/2014/main" val="1715794115"/>
                    </a:ext>
                  </a:extLst>
                </a:gridCol>
                <a:gridCol w="2241932">
                  <a:extLst>
                    <a:ext uri="{9D8B030D-6E8A-4147-A177-3AD203B41FA5}">
                      <a16:colId xmlns:a16="http://schemas.microsoft.com/office/drawing/2014/main" val="2648174158"/>
                    </a:ext>
                  </a:extLst>
                </a:gridCol>
              </a:tblGrid>
              <a:tr h="511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Liczba posiedzeń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Liczba uchwał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Liczba uchwał </a:t>
                      </a:r>
                      <a:r>
                        <a:rPr lang="pl-PL" sz="1800" dirty="0" smtClean="0">
                          <a:effectLst/>
                        </a:rPr>
                        <a:t/>
                      </a:r>
                      <a:br>
                        <a:rPr lang="pl-PL" sz="1800" dirty="0" smtClean="0">
                          <a:effectLst/>
                        </a:rPr>
                      </a:br>
                      <a:r>
                        <a:rPr lang="pl-PL" sz="1800" dirty="0" smtClean="0">
                          <a:effectLst/>
                        </a:rPr>
                        <a:t>w </a:t>
                      </a:r>
                      <a:r>
                        <a:rPr lang="pl-PL" sz="1800" dirty="0">
                          <a:effectLst/>
                        </a:rPr>
                        <a:t>trybie obiegowym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0995794"/>
                  </a:ext>
                </a:extLst>
              </a:tr>
              <a:tr h="313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</a:rPr>
                        <a:t>Grupa </a:t>
                      </a:r>
                      <a:r>
                        <a:rPr lang="pl-PL" sz="1800" b="0" dirty="0">
                          <a:effectLst/>
                        </a:rPr>
                        <a:t>Robocza ds. KSOW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737137"/>
                  </a:ext>
                </a:extLst>
              </a:tr>
              <a:tr h="511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Grupa </a:t>
                      </a:r>
                      <a:r>
                        <a:rPr lang="pl-PL" sz="1800" b="0" dirty="0" smtClean="0">
                          <a:effectLst/>
                        </a:rPr>
                        <a:t>tematyczna </a:t>
                      </a:r>
                      <a:r>
                        <a:rPr lang="pl-PL" sz="1800" b="0" dirty="0">
                          <a:effectLst/>
                        </a:rPr>
                        <a:t>ds. podejścia LEADER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9631211"/>
                  </a:ext>
                </a:extLst>
              </a:tr>
              <a:tr h="845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Grupa tematyczna ds. innowacji w rolnictwie i na obszarach wiejskich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3891019"/>
                  </a:ext>
                </a:extLst>
              </a:tr>
              <a:tr h="368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Wojewódzkie Grupy Robocze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012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8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9208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pl-PL" sz="1700" b="1" dirty="0" smtClean="0">
                <a:solidFill>
                  <a:srgbClr val="873065"/>
                </a:solidFill>
              </a:rPr>
              <a:t>Przebieg </a:t>
            </a:r>
            <a:r>
              <a:rPr lang="pl-PL" sz="1700" b="1" dirty="0">
                <a:solidFill>
                  <a:srgbClr val="873065"/>
                </a:solidFill>
              </a:rPr>
              <a:t>realizacji działań KSOW (celów KSOW) oraz priorytetów PROW w ujęciu finansowym i ilościowym, w szczególności liczba i wartość złożonych  wniosków,  zawartych  umów oraz  zrealizowanych  operacji w ramach  działań  i  </a:t>
            </a:r>
            <a:r>
              <a:rPr lang="pl-PL" sz="1700" b="1" dirty="0" smtClean="0">
                <a:solidFill>
                  <a:srgbClr val="873065"/>
                </a:solidFill>
              </a:rPr>
              <a:t>priorytetów</a:t>
            </a:r>
            <a:endParaRPr lang="pl-PL" sz="17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838535" y="1315307"/>
            <a:ext cx="7278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 smtClean="0">
                <a:solidFill>
                  <a:srgbClr val="873065"/>
                </a:solidFill>
              </a:rPr>
              <a:t>1.1. Koszty poniesione w ramach Schematu II Pomocy technicznej PROW 2014-2020</a:t>
            </a:r>
          </a:p>
        </p:txBody>
      </p:sp>
      <p:graphicFrame>
        <p:nvGraphicFramePr>
          <p:cNvPr id="11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49472"/>
              </p:ext>
            </p:extLst>
          </p:nvPr>
        </p:nvGraphicFramePr>
        <p:xfrm>
          <a:off x="940768" y="1653861"/>
          <a:ext cx="7259336" cy="3176168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014721">
                  <a:extLst>
                    <a:ext uri="{9D8B030D-6E8A-4147-A177-3AD203B41FA5}">
                      <a16:colId xmlns:a16="http://schemas.microsoft.com/office/drawing/2014/main" val="4185587554"/>
                    </a:ext>
                  </a:extLst>
                </a:gridCol>
                <a:gridCol w="1339952">
                  <a:extLst>
                    <a:ext uri="{9D8B030D-6E8A-4147-A177-3AD203B41FA5}">
                      <a16:colId xmlns:a16="http://schemas.microsoft.com/office/drawing/2014/main" val="261809587"/>
                    </a:ext>
                  </a:extLst>
                </a:gridCol>
                <a:gridCol w="1388379">
                  <a:extLst>
                    <a:ext uri="{9D8B030D-6E8A-4147-A177-3AD203B41FA5}">
                      <a16:colId xmlns:a16="http://schemas.microsoft.com/office/drawing/2014/main" val="4124094222"/>
                    </a:ext>
                  </a:extLst>
                </a:gridCol>
                <a:gridCol w="1388379">
                  <a:extLst>
                    <a:ext uri="{9D8B030D-6E8A-4147-A177-3AD203B41FA5}">
                      <a16:colId xmlns:a16="http://schemas.microsoft.com/office/drawing/2014/main" val="241822593"/>
                    </a:ext>
                  </a:extLst>
                </a:gridCol>
                <a:gridCol w="1127905">
                  <a:extLst>
                    <a:ext uri="{9D8B030D-6E8A-4147-A177-3AD203B41FA5}">
                      <a16:colId xmlns:a16="http://schemas.microsoft.com/office/drawing/2014/main" val="2955505318"/>
                    </a:ext>
                  </a:extLst>
                </a:gridCol>
              </a:tblGrid>
              <a:tr h="898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Beneficjent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Wysokość limitów 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w EURO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Wysokość limitu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PLN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Wykorzystanie z funkcjonowaniem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Procentowe wykorzystanie limitu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extLst>
                  <a:ext uri="{0D108BD9-81ED-4DB2-BD59-A6C34878D82A}">
                    <a16:rowId xmlns:a16="http://schemas.microsoft.com/office/drawing/2014/main" val="2466540582"/>
                  </a:ext>
                </a:extLst>
              </a:tr>
              <a:tr h="32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Jednostki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Regionalne KSOW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38 091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157 986 766,64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44 826 404,99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28,37%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3582693704"/>
                  </a:ext>
                </a:extLst>
              </a:tr>
              <a:tr h="32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 err="1" smtClean="0">
                          <a:effectLst/>
                        </a:rPr>
                        <a:t>MRiRW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38 990 </a:t>
                      </a:r>
                      <a:r>
                        <a:rPr lang="pl-PL" sz="1200" dirty="0" smtClean="0">
                          <a:effectLst/>
                        </a:rPr>
                        <a:t>000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161 714 924,00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20 746 798,46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12,83%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extLst>
                  <a:ext uri="{0D108BD9-81ED-4DB2-BD59-A6C34878D82A}">
                    <a16:rowId xmlns:a16="http://schemas.microsoft.com/office/drawing/2014/main" val="1599600113"/>
                  </a:ext>
                </a:extLst>
              </a:tr>
              <a:tr h="32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ARiMR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887 207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3 679 779,75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939 822,47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25,54%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extLst>
                  <a:ext uri="{0D108BD9-81ED-4DB2-BD59-A6C34878D82A}">
                    <a16:rowId xmlns:a16="http://schemas.microsoft.com/office/drawing/2014/main" val="2822834209"/>
                  </a:ext>
                </a:extLst>
              </a:tr>
              <a:tr h="32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ARR/KOWR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460 116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1 908 377,12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159 240,48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</a:rPr>
                        <a:t>8,34%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extLst>
                  <a:ext uri="{0D108BD9-81ED-4DB2-BD59-A6C34878D82A}">
                    <a16:rowId xmlns:a16="http://schemas.microsoft.com/office/drawing/2014/main" val="1652369688"/>
                  </a:ext>
                </a:extLst>
              </a:tr>
              <a:tr h="32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CDR i WODR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20 257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84 017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12 979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15,45%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1155724873"/>
                  </a:ext>
                </a:extLst>
              </a:tr>
              <a:tr h="32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Pozostałe</a:t>
                      </a:r>
                      <a:endParaRPr lang="pl-PL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1 316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5 459 485,88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5 232 363,48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95,84%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4127878321"/>
                  </a:ext>
                </a:extLst>
              </a:tr>
              <a:tr h="32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 dirty="0">
                          <a:effectLst/>
                        </a:rPr>
                        <a:t>RAZEM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 dirty="0">
                          <a:effectLst/>
                        </a:rPr>
                        <a:t>100 001 752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 dirty="0">
                          <a:effectLst/>
                        </a:rPr>
                        <a:t>414 767 266,60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 dirty="0">
                          <a:effectLst/>
                        </a:rPr>
                        <a:t>84 884 302,18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b="1" dirty="0">
                          <a:effectLst/>
                        </a:rPr>
                        <a:t>20,47%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extLst>
                  <a:ext uri="{0D108BD9-81ED-4DB2-BD59-A6C34878D82A}">
                    <a16:rowId xmlns:a16="http://schemas.microsoft.com/office/drawing/2014/main" val="748014770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827584" y="4884029"/>
            <a:ext cx="7372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przeliczenia określonych w EURO wysokości limitów przyjęto kurs 4,1476 zgodny z kursem na rok 2018 określonym w Wieloletnim Planie Finansowym Państwa.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7200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638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864"/>
              </p:ext>
            </p:extLst>
          </p:nvPr>
        </p:nvGraphicFramePr>
        <p:xfrm>
          <a:off x="1691680" y="1794749"/>
          <a:ext cx="6223520" cy="2782011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616866">
                  <a:extLst>
                    <a:ext uri="{9D8B030D-6E8A-4147-A177-3AD203B41FA5}">
                      <a16:colId xmlns:a16="http://schemas.microsoft.com/office/drawing/2014/main" val="4185587554"/>
                    </a:ext>
                  </a:extLst>
                </a:gridCol>
                <a:gridCol w="1803327">
                  <a:extLst>
                    <a:ext uri="{9D8B030D-6E8A-4147-A177-3AD203B41FA5}">
                      <a16:colId xmlns:a16="http://schemas.microsoft.com/office/drawing/2014/main" val="4124094222"/>
                    </a:ext>
                  </a:extLst>
                </a:gridCol>
                <a:gridCol w="1803327">
                  <a:extLst>
                    <a:ext uri="{9D8B030D-6E8A-4147-A177-3AD203B41FA5}">
                      <a16:colId xmlns:a16="http://schemas.microsoft.com/office/drawing/2014/main" val="241822593"/>
                    </a:ext>
                  </a:extLst>
                </a:gridCol>
              </a:tblGrid>
              <a:tr h="67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Liczba zrealizowanych operacji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Poniesione koszty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41768" marT="0" marB="0" anchor="ctr"/>
                </a:tc>
                <a:extLst>
                  <a:ext uri="{0D108BD9-81ED-4DB2-BD59-A6C34878D82A}">
                    <a16:rowId xmlns:a16="http://schemas.microsoft.com/office/drawing/2014/main" val="2466540582"/>
                  </a:ext>
                </a:extLst>
              </a:tr>
              <a:tr h="35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Jednostki</a:t>
                      </a:r>
                      <a:r>
                        <a:rPr lang="pl-PL" sz="14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Regionalne KSOW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32 061 946,03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3582693704"/>
                  </a:ext>
                </a:extLst>
              </a:tr>
              <a:tr h="35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dirty="0" err="1" smtClean="0">
                          <a:effectLst/>
                        </a:rPr>
                        <a:t>MRiRW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159 240,48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1599600113"/>
                  </a:ext>
                </a:extLst>
              </a:tr>
              <a:tr h="35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dirty="0" smtClean="0">
                          <a:effectLst/>
                        </a:rPr>
                        <a:t>ARiMR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939 822,47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2822834209"/>
                  </a:ext>
                </a:extLst>
              </a:tr>
              <a:tr h="35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dirty="0" smtClean="0">
                          <a:effectLst/>
                        </a:rPr>
                        <a:t>ARR/KOWR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13 712 032,25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1652369688"/>
                  </a:ext>
                </a:extLst>
              </a:tr>
              <a:tr h="35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dirty="0" smtClean="0">
                          <a:effectLst/>
                        </a:rPr>
                        <a:t>CDR i WODR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6 782 298,44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1155724873"/>
                  </a:ext>
                </a:extLst>
              </a:tr>
              <a:tr h="35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0" dirty="0">
                          <a:effectLst/>
                        </a:rPr>
                        <a:t>RAZEM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68" marR="36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</a:t>
                      </a:r>
                    </a:p>
                  </a:txBody>
                  <a:tcPr marL="9525" marR="3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53 655 339,67</a:t>
                      </a:r>
                    </a:p>
                  </a:txBody>
                  <a:tcPr marL="9525" marR="36000" marT="9525" marB="0" anchor="ctr"/>
                </a:tc>
                <a:extLst>
                  <a:ext uri="{0D108BD9-81ED-4DB2-BD59-A6C34878D82A}">
                    <a16:rowId xmlns:a16="http://schemas.microsoft.com/office/drawing/2014/main" val="748014770"/>
                  </a:ext>
                </a:extLst>
              </a:tr>
            </a:tbl>
          </a:graphicData>
        </a:graphic>
      </p:graphicFrame>
      <p:sp>
        <p:nvSpPr>
          <p:cNvPr id="14" name="Tytuł 13"/>
          <p:cNvSpPr>
            <a:spLocks noGrp="1"/>
          </p:cNvSpPr>
          <p:nvPr>
            <p:ph type="title"/>
          </p:nvPr>
        </p:nvSpPr>
        <p:spPr>
          <a:xfrm>
            <a:off x="919041" y="274638"/>
            <a:ext cx="7281064" cy="560562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rgbClr val="873065"/>
                </a:solidFill>
              </a:rPr>
              <a:t>1.2. Plan działania KSOW na lata 2014-2020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619672" y="916818"/>
            <a:ext cx="6367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Okres sprawozdawczy obejmuje operacje zrealizowane w ramach dwóch Planów operacyjnych KSOW, na lata 2014-2015 i 2016-2017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1599092" y="4828667"/>
            <a:ext cx="6367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okresie sprawozdawczym Partnerzy KSOW zrealizowali 637 </a:t>
            </a:r>
            <a:r>
              <a:rPr lang="pl-PL" dirty="0" smtClean="0"/>
              <a:t>operacji </a:t>
            </a:r>
            <a:r>
              <a:rPr lang="pl-PL" dirty="0"/>
              <a:t>na kwotę prawie 17,6 mln </a:t>
            </a:r>
            <a:r>
              <a:rPr lang="pl-PL" dirty="0" smtClean="0"/>
              <a:t>zł </a:t>
            </a:r>
            <a:r>
              <a:rPr lang="pl-PL" dirty="0"/>
              <a:t>przy 1030 operacjach własnych, </a:t>
            </a:r>
            <a:r>
              <a:rPr lang="pl-PL" dirty="0" smtClean="0"/>
              <a:t>na kwotę 36,1 mln zł, zrealizowanych </a:t>
            </a:r>
            <a:r>
              <a:rPr lang="pl-PL" dirty="0"/>
              <a:t>przez jednostki </a:t>
            </a:r>
            <a:r>
              <a:rPr lang="pl-PL" dirty="0" smtClean="0"/>
              <a:t>wsparcia sieci. </a:t>
            </a:r>
            <a:br>
              <a:rPr lang="pl-PL" dirty="0" smtClean="0"/>
            </a:br>
            <a:r>
              <a:rPr lang="pl-PL" dirty="0" smtClean="0"/>
              <a:t>Średni </a:t>
            </a:r>
            <a:r>
              <a:rPr lang="pl-PL" dirty="0"/>
              <a:t>koszt jednej operacji wyniósł 32 tys. zł.</a:t>
            </a:r>
          </a:p>
        </p:txBody>
      </p:sp>
    </p:spTree>
    <p:extLst>
      <p:ext uri="{BB962C8B-B14F-4D97-AF65-F5344CB8AC3E}">
        <p14:creationId xmlns:p14="http://schemas.microsoft.com/office/powerpoint/2010/main" val="31790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497433"/>
              </p:ext>
            </p:extLst>
          </p:nvPr>
        </p:nvGraphicFramePr>
        <p:xfrm>
          <a:off x="1717136" y="1124744"/>
          <a:ext cx="5709727" cy="4602416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135859">
                  <a:extLst>
                    <a:ext uri="{9D8B030D-6E8A-4147-A177-3AD203B41FA5}">
                      <a16:colId xmlns:a16="http://schemas.microsoft.com/office/drawing/2014/main" val="1204287430"/>
                    </a:ext>
                  </a:extLst>
                </a:gridCol>
                <a:gridCol w="1430608">
                  <a:extLst>
                    <a:ext uri="{9D8B030D-6E8A-4147-A177-3AD203B41FA5}">
                      <a16:colId xmlns:a16="http://schemas.microsoft.com/office/drawing/2014/main" val="706238695"/>
                    </a:ext>
                  </a:extLst>
                </a:gridCol>
                <a:gridCol w="1571630">
                  <a:extLst>
                    <a:ext uri="{9D8B030D-6E8A-4147-A177-3AD203B41FA5}">
                      <a16:colId xmlns:a16="http://schemas.microsoft.com/office/drawing/2014/main" val="287782014"/>
                    </a:ext>
                  </a:extLst>
                </a:gridCol>
                <a:gridCol w="1571630">
                  <a:extLst>
                    <a:ext uri="{9D8B030D-6E8A-4147-A177-3AD203B41FA5}">
                      <a16:colId xmlns:a16="http://schemas.microsoft.com/office/drawing/2014/main" val="1146575311"/>
                    </a:ext>
                  </a:extLst>
                </a:gridCol>
              </a:tblGrid>
              <a:tr h="29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Nr działania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Liczba operacji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Kwota operacji </a:t>
                      </a:r>
                      <a:r>
                        <a:rPr lang="pl-PL" sz="1400" dirty="0" smtClean="0">
                          <a:effectLst/>
                        </a:rPr>
                        <a:t/>
                      </a:r>
                      <a:br>
                        <a:rPr lang="pl-PL" sz="1400" dirty="0" smtClean="0">
                          <a:effectLst/>
                        </a:rPr>
                      </a:br>
                      <a:r>
                        <a:rPr lang="pl-PL" sz="1400" dirty="0" smtClean="0">
                          <a:effectLst/>
                        </a:rPr>
                        <a:t>w </a:t>
                      </a:r>
                      <a:r>
                        <a:rPr lang="pl-PL" sz="1400" dirty="0">
                          <a:effectLst/>
                        </a:rPr>
                        <a:t>PLN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Udział procentowy działania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761306049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0,00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2871221281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4 505 343,44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8,40%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3255225778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179 915,50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3266768425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1 867 854,41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3,48%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2421946781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2 416 460,94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623652150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3 958 833,63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7,38%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3907904322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12 530,65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78178092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367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10 553 211,25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19,67%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168063419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1 040 153,27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3696774122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199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10 159 453,91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18,93%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2514675995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11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2 944 378,60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5,49%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3789387068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12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2 299 618,56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4,29%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1804509887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</a:rPr>
                        <a:t>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408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13 717 585,51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25,57%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219771683"/>
                  </a:ext>
                </a:extLst>
              </a:tr>
              <a:tr h="293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r>
                        <a:rPr lang="pl-PL" sz="1400" dirty="0" smtClean="0">
                          <a:effectLst/>
                        </a:rPr>
                        <a:t>RAZEM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1667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53 655 339,67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86" marR="53786" marT="0" marB="0" anchor="ctr"/>
                </a:tc>
                <a:extLst>
                  <a:ext uri="{0D108BD9-81ED-4DB2-BD59-A6C34878D82A}">
                    <a16:rowId xmlns:a16="http://schemas.microsoft.com/office/drawing/2014/main" val="2091617531"/>
                  </a:ext>
                </a:extLst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l-PL" sz="1800" b="1" dirty="0" smtClean="0">
                <a:solidFill>
                  <a:srgbClr val="873065"/>
                </a:solidFill>
              </a:rPr>
              <a:t>1.3. Zrealizowane operacje w podziale na działania KSOW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7" y="439043"/>
            <a:ext cx="6624736" cy="70609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73065"/>
                </a:solidFill>
              </a:rPr>
              <a:t>1.3. Zrealizowane </a:t>
            </a:r>
            <a:r>
              <a:rPr lang="pl-PL" sz="1800" b="1" dirty="0">
                <a:solidFill>
                  <a:srgbClr val="873065"/>
                </a:solidFill>
              </a:rPr>
              <a:t>operacje w podziale na </a:t>
            </a:r>
            <a:r>
              <a:rPr lang="pl-PL" sz="1800" b="1" dirty="0" smtClean="0">
                <a:solidFill>
                  <a:srgbClr val="873065"/>
                </a:solidFill>
              </a:rPr>
              <a:t>działania KSOW</a:t>
            </a:r>
            <a:endParaRPr lang="pl-PL" sz="18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1115615" y="1772815"/>
            <a:ext cx="97450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163919"/>
              </p:ext>
            </p:extLst>
          </p:nvPr>
        </p:nvGraphicFramePr>
        <p:xfrm>
          <a:off x="1907704" y="908720"/>
          <a:ext cx="5859525" cy="412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Prostokąt 5"/>
          <p:cNvSpPr/>
          <p:nvPr/>
        </p:nvSpPr>
        <p:spPr>
          <a:xfrm>
            <a:off x="1403647" y="4857610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podstawowe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KSOW - działania 1-9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określone w PROW 2014-2020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art. 54 ust.  3 Rozporządzenia PE i Rady nr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1305/2013</a:t>
            </a:r>
          </a:p>
          <a:p>
            <a:endParaRPr lang="pl-PL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Działania dodatkowe KSOW – działania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10-13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sformułowane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oparciu</a:t>
            </a:r>
          </a:p>
          <a:p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analizę wyników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ankiety </a:t>
            </a:r>
            <a:r>
              <a:rPr 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z 2015 r.</a:t>
            </a:r>
            <a:endParaRPr lang="pl-PL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8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7"/>
            <a:ext cx="8066214" cy="805481"/>
          </a:xfrm>
        </p:spPr>
        <p:txBody>
          <a:bodyPr>
            <a:noAutofit/>
          </a:bodyPr>
          <a:lstStyle/>
          <a:p>
            <a:r>
              <a:rPr lang="pl-PL" sz="2300" b="1" dirty="0" smtClean="0">
                <a:solidFill>
                  <a:srgbClr val="873065"/>
                </a:solidFill>
              </a:rPr>
              <a:t>1.4. Procentowe </a:t>
            </a:r>
            <a:r>
              <a:rPr lang="pl-PL" sz="2300" b="1" dirty="0">
                <a:solidFill>
                  <a:srgbClr val="873065"/>
                </a:solidFill>
              </a:rPr>
              <a:t>wykorzystanie środków na Plan komunikacyjny </a:t>
            </a:r>
            <a:r>
              <a:rPr lang="pl-PL" sz="2300" b="1" dirty="0" smtClean="0">
                <a:solidFill>
                  <a:srgbClr val="873065"/>
                </a:solidFill>
              </a:rPr>
              <a:t/>
            </a:r>
            <a:br>
              <a:rPr lang="pl-PL" sz="2300" b="1" dirty="0" smtClean="0">
                <a:solidFill>
                  <a:srgbClr val="873065"/>
                </a:solidFill>
              </a:rPr>
            </a:br>
            <a:r>
              <a:rPr lang="pl-PL" sz="2300" b="1" dirty="0" smtClean="0">
                <a:solidFill>
                  <a:srgbClr val="873065"/>
                </a:solidFill>
              </a:rPr>
              <a:t>w </a:t>
            </a:r>
            <a:r>
              <a:rPr lang="pl-PL" sz="2300" b="1" dirty="0">
                <a:solidFill>
                  <a:srgbClr val="873065"/>
                </a:solidFill>
              </a:rPr>
              <a:t>stosunku do wszystkich działań KSOW 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47664" y="1484784"/>
            <a:ext cx="107973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Obiek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485783"/>
              </p:ext>
            </p:extLst>
          </p:nvPr>
        </p:nvGraphicFramePr>
        <p:xfrm>
          <a:off x="1377329" y="1203002"/>
          <a:ext cx="6552728" cy="430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Wykres" r:id="rId5" imgW="5310076" imgH="4194412" progId="Excel.Chart.8">
                  <p:embed/>
                </p:oleObj>
              </mc:Choice>
              <mc:Fallback>
                <p:oleObj name="Wykres" r:id="rId5" imgW="5310076" imgH="4194412" progId="Excel.Chart.8">
                  <p:embed/>
                  <p:pic>
                    <p:nvPicPr>
                      <p:cNvPr id="0" name="Wykres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329" y="1203002"/>
                        <a:ext cx="6552728" cy="4301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553750" y="5512726"/>
            <a:ext cx="819988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700" dirty="0"/>
              <a:t>W okresie objętym sprawozdaniem w ramach działania 8 </a:t>
            </a:r>
            <a:r>
              <a:rPr lang="pl-PL" sz="1700" i="1" dirty="0"/>
              <a:t>„Plan komunikacyjny PROW 2014-2020”</a:t>
            </a:r>
            <a:r>
              <a:rPr lang="pl-PL" sz="1700" dirty="0"/>
              <a:t> zrealizowano 367 operacji na kwotę ponad 10,5 mln złotych.</a:t>
            </a:r>
          </a:p>
        </p:txBody>
      </p:sp>
    </p:spTree>
    <p:extLst>
      <p:ext uri="{BB962C8B-B14F-4D97-AF65-F5344CB8AC3E}">
        <p14:creationId xmlns:p14="http://schemas.microsoft.com/office/powerpoint/2010/main" val="30788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480" y="266131"/>
            <a:ext cx="7912369" cy="1138138"/>
          </a:xfrm>
        </p:spPr>
        <p:txBody>
          <a:bodyPr>
            <a:noAutofit/>
          </a:bodyPr>
          <a:lstStyle/>
          <a:p>
            <a:r>
              <a:rPr lang="pl-PL" sz="2300" b="1" dirty="0" smtClean="0">
                <a:solidFill>
                  <a:srgbClr val="873065"/>
                </a:solidFill>
              </a:rPr>
              <a:t>1.5. Procentowy </a:t>
            </a:r>
            <a:r>
              <a:rPr lang="pl-PL" sz="2300" b="1" dirty="0">
                <a:solidFill>
                  <a:srgbClr val="873065"/>
                </a:solidFill>
              </a:rPr>
              <a:t>udział operacji realizowanych </a:t>
            </a:r>
            <a:r>
              <a:rPr lang="pl-PL" sz="2300" b="1" dirty="0" smtClean="0">
                <a:solidFill>
                  <a:srgbClr val="873065"/>
                </a:solidFill>
              </a:rPr>
              <a:t/>
            </a:r>
            <a:br>
              <a:rPr lang="pl-PL" sz="2300" b="1" dirty="0" smtClean="0">
                <a:solidFill>
                  <a:srgbClr val="873065"/>
                </a:solidFill>
              </a:rPr>
            </a:br>
            <a:r>
              <a:rPr lang="pl-PL" sz="2300" b="1" dirty="0" smtClean="0">
                <a:solidFill>
                  <a:srgbClr val="873065"/>
                </a:solidFill>
              </a:rPr>
              <a:t>przez </a:t>
            </a:r>
            <a:r>
              <a:rPr lang="pl-PL" sz="2300" b="1" dirty="0">
                <a:solidFill>
                  <a:srgbClr val="873065"/>
                </a:solidFill>
              </a:rPr>
              <a:t>Partnerów KSOW </a:t>
            </a:r>
            <a:r>
              <a:rPr lang="pl-PL" sz="2300" b="1" dirty="0" smtClean="0">
                <a:solidFill>
                  <a:srgbClr val="873065"/>
                </a:solidFill>
              </a:rPr>
              <a:t>(JR i poziom centralny)</a:t>
            </a:r>
            <a:endParaRPr lang="pl-PL" sz="23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47663" y="1700807"/>
            <a:ext cx="102664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" name="Obiek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568553"/>
              </p:ext>
            </p:extLst>
          </p:nvPr>
        </p:nvGraphicFramePr>
        <p:xfrm>
          <a:off x="734480" y="1250425"/>
          <a:ext cx="7912370" cy="4932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Wykres" r:id="rId5" imgW="5773412" imgH="4157832" progId="Excel.Chart.8">
                  <p:embed/>
                </p:oleObj>
              </mc:Choice>
              <mc:Fallback>
                <p:oleObj name="Wykres" r:id="rId5" imgW="5773412" imgH="4157832" progId="Excel.Chart.8">
                  <p:embed/>
                  <p:pic>
                    <p:nvPicPr>
                      <p:cNvPr id="0" name="Wykres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80" y="1250425"/>
                        <a:ext cx="7912370" cy="49326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86" y="274638"/>
            <a:ext cx="7983860" cy="560562"/>
          </a:xfrm>
        </p:spPr>
        <p:txBody>
          <a:bodyPr>
            <a:noAutofit/>
          </a:bodyPr>
          <a:lstStyle/>
          <a:p>
            <a:r>
              <a:rPr lang="pl-PL" sz="2300" b="1" dirty="0" smtClean="0">
                <a:solidFill>
                  <a:srgbClr val="873065"/>
                </a:solidFill>
              </a:rPr>
              <a:t>1.6. Sieć na rzecz innowacji w rolnictwie i na obszarach wiejskich Działanie 2 vs. 5</a:t>
            </a:r>
            <a:endParaRPr lang="pl-PL" sz="23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55362" y="9304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" name="Obiek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601808"/>
              </p:ext>
            </p:extLst>
          </p:nvPr>
        </p:nvGraphicFramePr>
        <p:xfrm>
          <a:off x="529227" y="999562"/>
          <a:ext cx="8024419" cy="541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5220072" y="1268760"/>
            <a:ext cx="0" cy="48245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6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3057999-D782-43D9-A63F-6DAF0AAF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624890"/>
            <a:ext cx="7401053" cy="560562"/>
          </a:xfrm>
        </p:spPr>
        <p:txBody>
          <a:bodyPr>
            <a:normAutofit fontScale="90000"/>
          </a:bodyPr>
          <a:lstStyle/>
          <a:p>
            <a:r>
              <a:rPr lang="pl-PL" sz="2300" b="1" dirty="0" smtClean="0">
                <a:solidFill>
                  <a:srgbClr val="873065"/>
                </a:solidFill>
              </a:rPr>
              <a:t>1.6. Sieć </a:t>
            </a:r>
            <a:r>
              <a:rPr lang="pl-PL" sz="2300" b="1" dirty="0">
                <a:solidFill>
                  <a:srgbClr val="873065"/>
                </a:solidFill>
              </a:rPr>
              <a:t>na rzecz innowacji w rolnictwie i na obszarach wiejskich </a:t>
            </a:r>
            <a:r>
              <a:rPr lang="pl-PL" sz="2300" b="1" dirty="0" smtClean="0">
                <a:solidFill>
                  <a:srgbClr val="873065"/>
                </a:solidFill>
              </a:rPr>
              <a:t>Udział procentowy operacji partnerskich w działaniu 5</a:t>
            </a:r>
            <a:endParaRPr lang="pl-PL" sz="2300" b="1" dirty="0">
              <a:solidFill>
                <a:srgbClr val="873065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19672" y="19442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" name="Obiek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228854"/>
              </p:ext>
            </p:extLst>
          </p:nvPr>
        </p:nvGraphicFramePr>
        <p:xfrm>
          <a:off x="1078749" y="1628800"/>
          <a:ext cx="7149888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Wykres" r:id="rId5" imgW="5566130" imgH="3432345" progId="Excel.Chart.8">
                  <p:embed/>
                </p:oleObj>
              </mc:Choice>
              <mc:Fallback>
                <p:oleObj name="Wykres" r:id="rId5" imgW="5566130" imgH="3432345" progId="Excel.Chart.8">
                  <p:embed/>
                  <p:pic>
                    <p:nvPicPr>
                      <p:cNvPr id="0" name="Wykres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749" y="1628800"/>
                        <a:ext cx="7149888" cy="42484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8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zycja zmiany dwuletniego Planu operacyjnego KSOW.potx" id="{828ADBAC-B0E3-45D3-AB3A-D3164BFEB47F}" vid="{1DC0422E-410E-43E8-B4E0-353295AD60B8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Propozycja zmiany dwuletniego Planu operacyjnego KSOW</Template>
  <TotalTime>1712</TotalTime>
  <Words>760</Words>
  <Application>Microsoft Office PowerPoint</Application>
  <PresentationFormat>Pokaz na ekranie (4:3)</PresentationFormat>
  <Paragraphs>222</Paragraphs>
  <Slides>15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Motyw pakietu Office</vt:lpstr>
      <vt:lpstr>Wykres</vt:lpstr>
      <vt:lpstr>Sprawozdanie roczne z realizacji Planu działania  Krajowej Sieci Obszarów Wiejskich na lata 2014-2020  Stan na 31.12.2017</vt:lpstr>
      <vt:lpstr>Przebieg realizacji działań KSOW (celów KSOW) oraz priorytetów PROW w ujęciu finansowym i ilościowym, w szczególności liczba i wartość złożonych  wniosków,  zawartych  umów oraz  zrealizowanych  operacji w ramach  działań  i  priorytetów</vt:lpstr>
      <vt:lpstr>1.2. Plan działania KSOW na lata 2014-2020</vt:lpstr>
      <vt:lpstr>1.3. Zrealizowane operacje w podziale na działania KSOW</vt:lpstr>
      <vt:lpstr>1.3. Zrealizowane operacje w podziale na działania KSOW</vt:lpstr>
      <vt:lpstr>1.4. Procentowe wykorzystanie środków na Plan komunikacyjny  w stosunku do wszystkich działań KSOW </vt:lpstr>
      <vt:lpstr>1.5. Procentowy udział operacji realizowanych  przez Partnerów KSOW (JR i poziom centralny)</vt:lpstr>
      <vt:lpstr>1.6. Sieć na rzecz innowacji w rolnictwie i na obszarach wiejskich Działanie 2 vs. 5</vt:lpstr>
      <vt:lpstr>1.6. Sieć na rzecz innowacji w rolnictwie i na obszarach wiejskich Udział procentowy operacji partnerskich w działaniu 5</vt:lpstr>
      <vt:lpstr>Efekty  realizacji  działań  dwuletniego  planu  operacyjnego  w  ujęciu ilościowym  (wskaźniki monitorowania zgodne ze Wspólną Statystyką Sieci w UE)</vt:lpstr>
      <vt:lpstr>Efekty realizacji działań KSOW w ujęciu jakościowym</vt:lpstr>
      <vt:lpstr>Informacje  o  przeprowadzonych  kontrolach  w zakresie  funkcjonowania  KSOW oraz realizacji  planu  działania</vt:lpstr>
      <vt:lpstr>Informacje  o  przeprowadzonych  kontrolach  w zakresie  funkcjonowania  KSOW oraz realizacji  planu  działania</vt:lpstr>
      <vt:lpstr>Efekty realizacji zadań z zakresu informowania o Programie – kroki podjęte w celu zapewnienia upowszechniania programu zgodnie  z art. 66 ust. 1, lit. I rozporządzenia 1305/2013</vt:lpstr>
      <vt:lpstr>Sprawozdanie z działalność grup roboczych i tematycznych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09</dc:creator>
  <cp:lastModifiedBy>agnieszka</cp:lastModifiedBy>
  <cp:revision>88</cp:revision>
  <cp:lastPrinted>2017-12-06T10:37:04Z</cp:lastPrinted>
  <dcterms:created xsi:type="dcterms:W3CDTF">2018-05-16T06:47:03Z</dcterms:created>
  <dcterms:modified xsi:type="dcterms:W3CDTF">2018-05-24T06:37:58Z</dcterms:modified>
</cp:coreProperties>
</file>