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56" r:id="rId2"/>
    <p:sldId id="272" r:id="rId3"/>
    <p:sldId id="308" r:id="rId4"/>
    <p:sldId id="289" r:id="rId5"/>
    <p:sldId id="305" r:id="rId6"/>
    <p:sldId id="309" r:id="rId7"/>
    <p:sldId id="307" r:id="rId8"/>
  </p:sldIdLst>
  <p:sldSz cx="9144000" cy="6858000" type="screen4x3"/>
  <p:notesSz cx="6781800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2" initials="1" lastIdx="1" clrIdx="0">
    <p:extLst>
      <p:ext uri="{19B8F6BF-5375-455C-9EA6-DF929625EA0E}">
        <p15:presenceInfo xmlns:p15="http://schemas.microsoft.com/office/powerpoint/2012/main" userId="1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0" y="0"/>
            <a:ext cx="67818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altLang="pl-PL"/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0" y="0"/>
            <a:ext cx="67818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altLang="pl-PL"/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auto">
          <a:xfrm>
            <a:off x="0" y="0"/>
            <a:ext cx="67818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altLang="pl-PL"/>
          </a:p>
        </p:txBody>
      </p:sp>
      <p:sp>
        <p:nvSpPr>
          <p:cNvPr id="22533" name="AutoShape 4"/>
          <p:cNvSpPr>
            <a:spLocks noChangeArrowheads="1"/>
          </p:cNvSpPr>
          <p:nvPr/>
        </p:nvSpPr>
        <p:spPr bwMode="auto">
          <a:xfrm>
            <a:off x="0" y="0"/>
            <a:ext cx="67818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altLang="pl-PL"/>
          </a:p>
        </p:txBody>
      </p:sp>
      <p:sp>
        <p:nvSpPr>
          <p:cNvPr id="22534" name="AutoShape 5"/>
          <p:cNvSpPr>
            <a:spLocks noChangeArrowheads="1"/>
          </p:cNvSpPr>
          <p:nvPr/>
        </p:nvSpPr>
        <p:spPr bwMode="auto">
          <a:xfrm>
            <a:off x="0" y="0"/>
            <a:ext cx="67818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altLang="pl-PL"/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0" y="0"/>
            <a:ext cx="29384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altLang="pl-PL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41750" y="0"/>
            <a:ext cx="2930525" cy="48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7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2813" y="744538"/>
            <a:ext cx="4948237" cy="37131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714875"/>
            <a:ext cx="5418137" cy="445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/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0" y="9426575"/>
            <a:ext cx="29384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altLang="pl-PL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41750" y="9428163"/>
            <a:ext cx="2930525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2A52B85-1070-43D6-BB26-7304751B0903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261961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E7A1117-C4ED-448E-8285-4F4A119977E6}" type="slidenum">
              <a:rPr lang="en-GB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pl-PL">
              <a:latin typeface="Arial" panose="020B0604020202020204" pitchFamily="34" charset="0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130300" y="744538"/>
            <a:ext cx="452120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9725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0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959AF43-B5B3-4995-A14D-7AF49C1BA249}" type="slidenum">
              <a:rPr lang="en-GB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GB" altLang="pl-PL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30300" y="744538"/>
            <a:ext cx="452120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9725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4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959AF43-B5B3-4995-A14D-7AF49C1BA249}" type="slidenum">
              <a:rPr lang="en-GB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pl-PL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30300" y="744538"/>
            <a:ext cx="452120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9725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41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959AF43-B5B3-4995-A14D-7AF49C1BA249}" type="slidenum">
              <a:rPr lang="en-GB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GB" altLang="pl-PL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30300" y="744538"/>
            <a:ext cx="452120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9725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959AF43-B5B3-4995-A14D-7AF49C1BA249}" type="slidenum">
              <a:rPr lang="en-GB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GB" altLang="pl-PL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30300" y="744538"/>
            <a:ext cx="452120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9725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1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2E2896D-C0EE-4B36-BBB0-CB6D5CC966A7}" type="slidenum">
              <a:rPr lang="en-GB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GB" altLang="pl-PL">
              <a:latin typeface="Arial" panose="020B0604020202020204" pitchFamily="34" charset="0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1143000" y="744539"/>
            <a:ext cx="457200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4876"/>
            <a:ext cx="5480621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98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959AF43-B5B3-4995-A14D-7AF49C1BA249}" type="slidenum">
              <a:rPr lang="en-GB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pl-PL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30300" y="744538"/>
            <a:ext cx="452120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9725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2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12E3-775C-478E-9F94-EA9DFF5CB061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33469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4C5AE-28C4-46CF-8DDB-4255DF7A8594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30553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4225" cy="598963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8963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F4CD5-0AD3-4CBA-8C3F-77F13A53BC72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330776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1663" cy="143351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79178-6BF5-4A44-9A12-42151E2614DB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08663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B798-4DA1-4959-8173-1258BBF6F42C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21720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8720D-7CDC-42C2-A1F8-3B8FF306A646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54405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9970B-CFC3-4487-A2D4-753629AA548F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04021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CBFC0-EE4F-4821-B4F3-012D6F8F2DD0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76654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96F2F-85F7-426F-9D3B-00B3EC39316A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71517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5EAA9-0920-4B71-8ED0-017AF07BC1DC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86674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F8B07-FBB3-4097-878D-644D0513FC49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74138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451B6-EAB2-4775-9D9C-EB7BC3783424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29031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166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  <a:p>
            <a:pPr lvl="4"/>
            <a:r>
              <a:rPr lang="en-GB" altLang="pl-PL"/>
              <a:t>Ósmy poziom konspektu</a:t>
            </a:r>
          </a:p>
          <a:p>
            <a:pPr lvl="4"/>
            <a:r>
              <a:rPr lang="en-GB" altLang="pl-PL"/>
              <a:t>Dziewiąty poziom konspektu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altLang="pl-PL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l-PL" altLang="pl-PL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7966DB1-8FB7-43B3-8031-D79619BDCF6A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+mj-lt"/>
          <a:ea typeface="Lucida Sans Unicode" pitchFamily="34" charset="0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5pPr>
      <a:lvl6pPr marL="4572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9144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1371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18288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34963" indent="-334963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35013" indent="-277813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jpg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27584" y="864716"/>
            <a:ext cx="7772400" cy="86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None/>
            </a:pPr>
            <a:r>
              <a:rPr lang="en-GB" sz="1100" dirty="0"/>
              <a:t>„</a:t>
            </a:r>
            <a:r>
              <a:rPr lang="pl-PL" sz="1100" dirty="0"/>
              <a:t>Europejski Fundusz Rolny na rzecz Rozwoju Obszarów Wiejskich: Europa inwestująca w obszary wiejskie</a:t>
            </a:r>
            <a:r>
              <a:rPr lang="en-GB" sz="1100" dirty="0"/>
              <a:t>”</a:t>
            </a:r>
            <a:endParaRPr lang="pl-PL" sz="1100" dirty="0"/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268538" y="630872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pl-PL" sz="1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68338" y="2924944"/>
            <a:ext cx="77724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endParaRPr lang="pl-PL" altLang="pl-PL" sz="2400" b="1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>
                <a:srgbClr val="FFFFFF"/>
              </a:buClr>
              <a:buNone/>
            </a:pPr>
            <a:r>
              <a:rPr lang="pl-PL" altLang="pl-PL" sz="2800" b="1" dirty="0">
                <a:solidFill>
                  <a:schemeClr val="tx1"/>
                </a:solidFill>
              </a:rPr>
              <a:t>Konkurs na najlepsze praktyki </a:t>
            </a:r>
            <a:r>
              <a:rPr lang="pl-PL" sz="2800" b="1" dirty="0"/>
              <a:t>rozwoju obszarów wiejskich i obszarów przybrzeżnych </a:t>
            </a:r>
            <a:r>
              <a:rPr lang="pl-PL" altLang="pl-PL" sz="2800" b="1" dirty="0">
                <a:solidFill>
                  <a:schemeClr val="tx1"/>
                </a:solidFill>
              </a:rPr>
              <a:t>w ramach Nordycko-Bałtyckiej współpracy</a:t>
            </a:r>
          </a:p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endParaRPr lang="pl-PL" altLang="pl-PL" sz="2800" b="1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pl-PL" altLang="pl-PL" sz="2000" b="1" dirty="0">
                <a:solidFill>
                  <a:schemeClr val="tx1"/>
                </a:solidFill>
              </a:rPr>
              <a:t>(</a:t>
            </a:r>
            <a:r>
              <a:rPr lang="pl-PL" altLang="pl-PL" sz="2000" b="1" dirty="0" err="1">
                <a:solidFill>
                  <a:schemeClr val="tx1"/>
                </a:solidFill>
              </a:rPr>
              <a:t>Nordic-Baltic</a:t>
            </a:r>
            <a:r>
              <a:rPr lang="pl-PL" altLang="pl-PL" sz="2000" b="1" dirty="0">
                <a:solidFill>
                  <a:schemeClr val="tx1"/>
                </a:solidFill>
              </a:rPr>
              <a:t> </a:t>
            </a:r>
            <a:r>
              <a:rPr lang="pl-PL" altLang="pl-PL" sz="2000" b="1" dirty="0" err="1">
                <a:solidFill>
                  <a:schemeClr val="tx1"/>
                </a:solidFill>
              </a:rPr>
              <a:t>Rural</a:t>
            </a:r>
            <a:r>
              <a:rPr lang="pl-PL" altLang="pl-PL" sz="2000" b="1" dirty="0">
                <a:solidFill>
                  <a:schemeClr val="tx1"/>
                </a:solidFill>
              </a:rPr>
              <a:t> and </a:t>
            </a:r>
            <a:r>
              <a:rPr lang="pl-PL" altLang="pl-PL" sz="2000" b="1" dirty="0" err="1">
                <a:solidFill>
                  <a:schemeClr val="tx1"/>
                </a:solidFill>
              </a:rPr>
              <a:t>Maritime</a:t>
            </a:r>
            <a:r>
              <a:rPr lang="pl-PL" altLang="pl-PL" sz="2000" b="1" dirty="0">
                <a:solidFill>
                  <a:schemeClr val="tx1"/>
                </a:solidFill>
              </a:rPr>
              <a:t> </a:t>
            </a:r>
            <a:r>
              <a:rPr lang="pl-PL" altLang="pl-PL" sz="2000" b="1" dirty="0" err="1">
                <a:solidFill>
                  <a:schemeClr val="tx1"/>
                </a:solidFill>
              </a:rPr>
              <a:t>Award</a:t>
            </a:r>
            <a:r>
              <a:rPr lang="pl-PL" altLang="pl-PL" sz="2000" b="1" dirty="0">
                <a:solidFill>
                  <a:schemeClr val="tx1"/>
                </a:solidFill>
              </a:rPr>
              <a:t> 2018)</a:t>
            </a:r>
          </a:p>
          <a:p>
            <a:pPr eaLnBrk="1" hangingPunct="1"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" name="Obraz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343735"/>
            <a:ext cx="1908312" cy="7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PROW-2014-2020-logo-k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32656"/>
            <a:ext cx="1224135" cy="76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15" y="354892"/>
            <a:ext cx="1028723" cy="72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048654AD-3C02-4ECD-8D35-8CCCC8F09A90}"/>
              </a:ext>
            </a:extLst>
          </p:cNvPr>
          <p:cNvSpPr/>
          <p:nvPr/>
        </p:nvSpPr>
        <p:spPr>
          <a:xfrm>
            <a:off x="544016" y="1577953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>
                <a:solidFill>
                  <a:schemeClr val="tx1"/>
                </a:solidFill>
              </a:rPr>
              <a:t>Instytucja Zarządzająca Programem Rozwoju Obszarów Wiejskich na lata 2014–2020 – Minister Rolnictwa i Rozwoju Wsi.</a:t>
            </a:r>
          </a:p>
          <a:p>
            <a:pPr algn="ctr"/>
            <a:r>
              <a:rPr lang="pl-PL" sz="1100" dirty="0">
                <a:solidFill>
                  <a:schemeClr val="tx1"/>
                </a:solidFill>
              </a:rPr>
              <a:t>Operacja współfinansowana ze środków Unii Europejskiej w ramach Schematu II Pomocy Technicznej „Krajowa Sieć Obszarów Wiejskich” Programu Rozwoju Obszarów Wiejskich na lata 2014–2020. </a:t>
            </a:r>
          </a:p>
          <a:p>
            <a:pPr algn="ctr"/>
            <a:r>
              <a:rPr lang="pl-PL" sz="1100" dirty="0">
                <a:solidFill>
                  <a:schemeClr val="tx1"/>
                </a:solidFill>
              </a:rPr>
              <a:t>Materiał opracowany przez Jednostkę </a:t>
            </a:r>
            <a:r>
              <a:rPr lang="pl-PL" sz="1100">
                <a:solidFill>
                  <a:schemeClr val="tx1"/>
                </a:solidFill>
              </a:rPr>
              <a:t>Centralną KSOW.</a:t>
            </a:r>
            <a:endParaRPr lang="pl-PL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"/>
          <p:cNvSpPr>
            <a:spLocks noChangeShapeType="1"/>
          </p:cNvSpPr>
          <p:nvPr/>
        </p:nvSpPr>
        <p:spPr bwMode="auto">
          <a:xfrm>
            <a:off x="611188" y="1628775"/>
            <a:ext cx="8281987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0"/>
          <a:ext cx="9525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r:id="rId4" imgW="2301090" imgH="2541843" progId="">
                  <p:embed/>
                </p:oleObj>
              </mc:Choice>
              <mc:Fallback>
                <p:oleObj r:id="rId4" imgW="2301090" imgH="254184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525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619672" y="525462"/>
            <a:ext cx="6732091" cy="1233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1" hangingPunct="1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400" b="1" dirty="0">
                <a:solidFill>
                  <a:schemeClr val="tx1"/>
                </a:solidFill>
                <a:latin typeface="+mn-lt"/>
                <a:ea typeface="+mn-ea"/>
              </a:rPr>
              <a:t>Współpraca Nordycko-Bałtyckiej Sieci Obszarów Wiejskich</a:t>
            </a:r>
            <a:endParaRPr lang="en-GB" sz="24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126" name="Prostokąt 1"/>
          <p:cNvSpPr>
            <a:spLocks noChangeArrowheads="1"/>
          </p:cNvSpPr>
          <p:nvPr/>
        </p:nvSpPr>
        <p:spPr bwMode="auto">
          <a:xfrm>
            <a:off x="1044091" y="2208213"/>
            <a:ext cx="741618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None/>
            </a:pPr>
            <a:r>
              <a:rPr lang="pl-PL" sz="1800" dirty="0">
                <a:cs typeface="Times New Roman" panose="02020603050405020304" pitchFamily="18" charset="0"/>
              </a:rPr>
              <a:t>Współpraca krajowych sieci obszarów wiejskich basenu Morza Bałtyckiego: Estonii, Finlandii, Litwy, Łotwy, Niemiec, Polski i </a:t>
            </a:r>
            <a:r>
              <a:rPr lang="pl-PL" sz="1800" dirty="0"/>
              <a:t>Szwecji.</a:t>
            </a:r>
          </a:p>
          <a:p>
            <a:pPr>
              <a:buNone/>
            </a:pPr>
            <a:endParaRPr lang="pl-PL" sz="1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pl-PL" sz="1800" dirty="0">
                <a:solidFill>
                  <a:schemeClr val="tx1"/>
                </a:solidFill>
              </a:rPr>
              <a:t>Konkurs na inicjatywy, projekty lub inwestycje na rzecz rozwoju obszarów wiejskich i obszarów przybrzeżnych, finansowane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z Europejskiego Funduszu Rolnego na rzecz Rozwoju Obszarów Wiejskich lub Europejskiego Funduszu Morskiego i Rybackiego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w okresie programowania 2007-2013 i 2014-2020</a:t>
            </a:r>
            <a:endParaRPr lang="en-GB" sz="1800" b="1" dirty="0">
              <a:solidFill>
                <a:schemeClr val="tx1"/>
              </a:solidFill>
            </a:endParaRPr>
          </a:p>
          <a:p>
            <a:pPr>
              <a:buNone/>
            </a:pPr>
            <a:endParaRPr lang="pl-PL" sz="1800" dirty="0"/>
          </a:p>
          <a:p>
            <a:pPr>
              <a:buNone/>
            </a:pPr>
            <a:r>
              <a:rPr lang="pl-PL" sz="1800" dirty="0"/>
              <a:t>Koordynator współpracy: Szwedzka Sieć Obszarów Wiejskich</a:t>
            </a:r>
          </a:p>
          <a:p>
            <a:pPr>
              <a:buNone/>
            </a:pPr>
            <a:endParaRPr lang="pl-PL" sz="1800" dirty="0"/>
          </a:p>
          <a:p>
            <a:pPr>
              <a:buNone/>
            </a:pPr>
            <a:r>
              <a:rPr lang="pl-PL" sz="1800" dirty="0"/>
              <a:t>Wspólne opracowanie założeń konkursu oraz kryteriów oceny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"/>
          <p:cNvSpPr>
            <a:spLocks noChangeShapeType="1"/>
          </p:cNvSpPr>
          <p:nvPr/>
        </p:nvSpPr>
        <p:spPr bwMode="auto">
          <a:xfrm>
            <a:off x="611188" y="1628775"/>
            <a:ext cx="8281987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0"/>
          <a:ext cx="9525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r:id="rId4" imgW="2301090" imgH="2541843" progId="">
                  <p:embed/>
                </p:oleObj>
              </mc:Choice>
              <mc:Fallback>
                <p:oleObj r:id="rId4" imgW="2301090" imgH="2541843" progId="">
                  <p:embed/>
                  <p:pic>
                    <p:nvPicPr>
                      <p:cNvPr id="51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525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619672" y="642060"/>
            <a:ext cx="6732091" cy="1233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400" b="1" dirty="0">
                <a:solidFill>
                  <a:schemeClr val="tx1"/>
                </a:solidFill>
              </a:rPr>
              <a:t>Cele konkursu</a:t>
            </a:r>
            <a:endParaRPr lang="en-GB" sz="24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EF9063B-9DD3-4A48-8EC0-2EC4491A0A06}"/>
              </a:ext>
            </a:extLst>
          </p:cNvPr>
          <p:cNvSpPr/>
          <p:nvPr/>
        </p:nvSpPr>
        <p:spPr>
          <a:xfrm>
            <a:off x="935005" y="2037640"/>
            <a:ext cx="7579940" cy="3855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Pokazanie znaczenia projektów i inwestycji, które doprowadziły do polepszenia warunków życia i możliwości rozwoju mieszkańców na obszarach wiejskich lub przybrzeżnych, stworzyły nowe miejsca pracy i przyczyniły się do wzmocnienia istniejących i powstania nowych firm, dały nadzieję na przyszłość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Upowszechnianie informacji, aby inni mogli również skorzystać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z nowych rozwiązań i metod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Upowszechnianie wiedzy na temat kryteriów udanego rozwoju obszarów wiejskich lub przybrzeżnych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Promowanie regionu Morza Bałtyckiego i współpracy Nordycko-Bałtyckiej Sieci Obszarów Wiejskich jako dobry przykład dla całej UE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Wspieranie współpracy w makroregionie Morza Bałtyckiego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FB1694C-1A6C-4F32-8777-516E1FF10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9367" y="-4963"/>
            <a:ext cx="4099544" cy="195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91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"/>
          <p:cNvSpPr>
            <a:spLocks noChangeShapeType="1"/>
          </p:cNvSpPr>
          <p:nvPr/>
        </p:nvSpPr>
        <p:spPr bwMode="auto">
          <a:xfrm>
            <a:off x="611188" y="1628775"/>
            <a:ext cx="8281987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0"/>
          <a:ext cx="9525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" r:id="rId4" imgW="2301090" imgH="2541843" progId="">
                  <p:embed/>
                </p:oleObj>
              </mc:Choice>
              <mc:Fallback>
                <p:oleObj r:id="rId4" imgW="2301090" imgH="25418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525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331640" y="526051"/>
            <a:ext cx="6940549" cy="15094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400" b="1" dirty="0">
                <a:solidFill>
                  <a:schemeClr val="tx1"/>
                </a:solidFill>
                <a:latin typeface="+mn-lt"/>
                <a:ea typeface="+mn-ea"/>
              </a:rPr>
              <a:t>Harmonogram </a:t>
            </a:r>
            <a:endParaRPr lang="en-GB" sz="24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126" name="Prostokąt 1"/>
          <p:cNvSpPr>
            <a:spLocks noChangeArrowheads="1"/>
          </p:cNvSpPr>
          <p:nvPr/>
        </p:nvSpPr>
        <p:spPr bwMode="auto">
          <a:xfrm>
            <a:off x="827584" y="2133600"/>
            <a:ext cx="7632204" cy="40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</a:pPr>
            <a:r>
              <a:rPr lang="pl-PL" altLang="pl-PL" sz="1800" dirty="0">
                <a:solidFill>
                  <a:schemeClr val="tx1"/>
                </a:solidFill>
              </a:rPr>
              <a:t>Styczeń 2018 r. - ogłoszenie konkursu </a:t>
            </a:r>
            <a:r>
              <a:rPr lang="pl-PL" sz="1800" dirty="0">
                <a:solidFill>
                  <a:schemeClr val="tx1"/>
                </a:solidFill>
              </a:rPr>
              <a:t>przez uczestniczące sieci obszarów wiejskich państw nadbałtyckich (m.in. na portalu KSOW)</a:t>
            </a:r>
            <a:endParaRPr lang="pl-PL" altLang="pl-PL" sz="18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None/>
            </a:pPr>
            <a:r>
              <a:rPr lang="pl-PL" altLang="pl-PL" sz="1800" dirty="0">
                <a:solidFill>
                  <a:schemeClr val="tx1"/>
                </a:solidFill>
              </a:rPr>
              <a:t>Luty 2018 r. - zebranie zgłoszeń, ocena i wybór 3 projektów przez JC KSOW, po czym nastąpiło przekazanie wybranych propozycji z każdego kraju do koordynatora 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pl-PL" altLang="pl-PL" sz="1800" dirty="0">
                <a:solidFill>
                  <a:schemeClr val="tx1"/>
                </a:solidFill>
              </a:rPr>
              <a:t>Kwiecień - maj 2018 r. - ocena nominowanych projektów przez kadrę zarządzającą poszczególnych sieci krajowych (zgłoszono </a:t>
            </a:r>
            <a:r>
              <a:rPr lang="en-US" altLang="pl-PL" sz="1800" dirty="0">
                <a:solidFill>
                  <a:schemeClr val="tx1"/>
                </a:solidFill>
              </a:rPr>
              <a:t>19</a:t>
            </a:r>
            <a:r>
              <a:rPr lang="pl-PL" altLang="pl-PL" sz="1800" dirty="0">
                <a:solidFill>
                  <a:schemeClr val="tx1"/>
                </a:solidFill>
              </a:rPr>
              <a:t> projektów </a:t>
            </a:r>
            <a:br>
              <a:rPr lang="en-US" altLang="pl-PL" sz="1800" dirty="0">
                <a:solidFill>
                  <a:schemeClr val="tx1"/>
                </a:solidFill>
              </a:rPr>
            </a:br>
            <a:r>
              <a:rPr lang="pl-PL" altLang="pl-PL" sz="1800" dirty="0">
                <a:solidFill>
                  <a:schemeClr val="tx1"/>
                </a:solidFill>
              </a:rPr>
              <a:t>z 7 krajów)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pl-PL" altLang="pl-PL" sz="1800" dirty="0">
                <a:solidFill>
                  <a:schemeClr val="tx1"/>
                </a:solidFill>
              </a:rPr>
              <a:t>4 maj 2018 r. - ogłoszenie listy finalistów po jednym z każdego kraju – koordynacja Szwedzka Sieć Obszarów Wiejskich </a:t>
            </a:r>
            <a:endParaRPr lang="en-US" altLang="pl-PL" sz="18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None/>
            </a:pPr>
            <a:r>
              <a:rPr lang="pl-PL" altLang="pl-PL" sz="1800" dirty="0">
                <a:solidFill>
                  <a:schemeClr val="tx1"/>
                </a:solidFill>
              </a:rPr>
              <a:t>17 maja 2018 r. - wybór 3 zwycięskich projektów na spotkaniu nordycko-bałtyckiej sieci obszarów wiejskich w </a:t>
            </a:r>
            <a:r>
              <a:rPr lang="pl-PL" altLang="pl-PL" sz="1800" dirty="0" err="1">
                <a:solidFill>
                  <a:schemeClr val="tx1"/>
                </a:solidFill>
              </a:rPr>
              <a:t>Örnsköldsvik</a:t>
            </a:r>
            <a:endParaRPr lang="en-US" altLang="pl-PL" sz="1800" dirty="0">
              <a:solidFill>
                <a:schemeClr val="tx1"/>
              </a:solidFill>
            </a:endParaRPr>
          </a:p>
          <a:p>
            <a:pPr marL="285750" indent="-285750" eaLnBrk="1" hangingPunct="1">
              <a:spcBef>
                <a:spcPts val="600"/>
              </a:spcBef>
            </a:pPr>
            <a:endParaRPr lang="pl-PL" altLang="pl-PL" sz="1800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79456D9-4AF4-4030-AAE4-8D80EF38C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0"/>
            <a:ext cx="4204625" cy="18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19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"/>
          <p:cNvSpPr>
            <a:spLocks noChangeShapeType="1"/>
          </p:cNvSpPr>
          <p:nvPr/>
        </p:nvSpPr>
        <p:spPr bwMode="auto">
          <a:xfrm>
            <a:off x="531128" y="1170023"/>
            <a:ext cx="8281987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0"/>
          <a:ext cx="9525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r:id="rId4" imgW="2301090" imgH="2541843" progId="">
                  <p:embed/>
                </p:oleObj>
              </mc:Choice>
              <mc:Fallback>
                <p:oleObj r:id="rId4" imgW="2301090" imgH="2541843" progId="">
                  <p:embed/>
                  <p:pic>
                    <p:nvPicPr>
                      <p:cNvPr id="51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525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592262" y="263824"/>
            <a:ext cx="6940549" cy="15094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sz="2400" b="1" dirty="0">
              <a:solidFill>
                <a:schemeClr val="tx1"/>
              </a:solidFill>
              <a:latin typeface="+mn-lt"/>
              <a:ea typeface="+mn-ea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400" b="1" dirty="0">
                <a:solidFill>
                  <a:schemeClr val="tx1"/>
                </a:solidFill>
                <a:latin typeface="+mn-lt"/>
                <a:ea typeface="+mn-ea"/>
              </a:rPr>
              <a:t>Nagrodzone projekty</a:t>
            </a:r>
            <a:endParaRPr lang="en-GB" sz="24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126" name="Prostokąt 1"/>
          <p:cNvSpPr>
            <a:spLocks noChangeArrowheads="1"/>
          </p:cNvSpPr>
          <p:nvPr/>
        </p:nvSpPr>
        <p:spPr bwMode="auto">
          <a:xfrm>
            <a:off x="450306" y="1277817"/>
            <a:ext cx="4985790" cy="52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tx1"/>
                </a:solidFill>
              </a:rPr>
              <a:t>19 maja 2018 r. - ceremonia wręczenia</a:t>
            </a:r>
            <a:r>
              <a:rPr lang="en-US" altLang="pl-PL" sz="1800" dirty="0">
                <a:solidFill>
                  <a:schemeClr val="tx1"/>
                </a:solidFill>
              </a:rPr>
              <a:t> </a:t>
            </a:r>
            <a:r>
              <a:rPr lang="pl-PL" altLang="pl-PL" sz="1800" dirty="0">
                <a:solidFill>
                  <a:schemeClr val="tx1"/>
                </a:solidFill>
              </a:rPr>
              <a:t>nagród dla laureatów w </a:t>
            </a:r>
            <a:r>
              <a:rPr lang="pl-PL" sz="1800" dirty="0" err="1"/>
              <a:t>Örnsköldsvik</a:t>
            </a:r>
            <a:r>
              <a:rPr lang="pl-PL" sz="1800" dirty="0"/>
              <a:t> </a:t>
            </a:r>
            <a:r>
              <a:rPr lang="pl-PL" altLang="pl-PL" sz="1800" dirty="0">
                <a:solidFill>
                  <a:schemeClr val="tx1"/>
                </a:solidFill>
              </a:rPr>
              <a:t>podczas Szwedzkiego Parlamentu Wiejskiego </a:t>
            </a:r>
            <a:br>
              <a:rPr lang="en-US" altLang="pl-PL" sz="1800" dirty="0">
                <a:solidFill>
                  <a:schemeClr val="tx1"/>
                </a:solidFill>
              </a:rPr>
            </a:br>
            <a:r>
              <a:rPr lang="pl-PL" altLang="pl-PL" sz="1800" dirty="0">
                <a:solidFill>
                  <a:schemeClr val="tx1"/>
                </a:solidFill>
              </a:rPr>
              <a:t>z</a:t>
            </a:r>
            <a:r>
              <a:rPr lang="en-US" altLang="pl-PL" sz="1800" dirty="0">
                <a:solidFill>
                  <a:schemeClr val="tx1"/>
                </a:solidFill>
              </a:rPr>
              <a:t> </a:t>
            </a:r>
            <a:r>
              <a:rPr lang="pl-PL" altLang="pl-PL" sz="1800" dirty="0">
                <a:solidFill>
                  <a:schemeClr val="tx1"/>
                </a:solidFill>
              </a:rPr>
              <a:t>udziałem finalistów i przedstawicieli krajowych sieci obszarów wiejskich</a:t>
            </a:r>
          </a:p>
          <a:p>
            <a:pPr algn="just" eaLnBrk="1" hangingPunct="1">
              <a:lnSpc>
                <a:spcPct val="114000"/>
              </a:lnSpc>
              <a:spcBef>
                <a:spcPts val="0"/>
              </a:spcBef>
              <a:buNone/>
            </a:pPr>
            <a:endParaRPr lang="pl-PL" altLang="pl-PL" sz="180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pl-PL" altLang="pl-PL" sz="1800" dirty="0">
                <a:solidFill>
                  <a:schemeClr val="tx1"/>
                </a:solidFill>
              </a:rPr>
              <a:t>Zwycięzcami zostali:</a:t>
            </a:r>
          </a:p>
          <a:p>
            <a:pPr marL="285750" indent="-285750" algn="just" eaLnBrk="1" hangingPunct="1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800" u="sng" dirty="0"/>
              <a:t>projekt z Estonii</a:t>
            </a:r>
            <a:r>
              <a:rPr lang="pl-PL" sz="1800" dirty="0"/>
              <a:t>: "Żyjąc na krawędzi” - Szlak Żółtych Okien południowej Estonii (LGD Tartu </a:t>
            </a:r>
            <a:r>
              <a:rPr lang="pl-PL" sz="1800" dirty="0" err="1"/>
              <a:t>Rural</a:t>
            </a:r>
            <a:r>
              <a:rPr lang="pl-PL" sz="1800" dirty="0"/>
              <a:t> Development </a:t>
            </a:r>
            <a:r>
              <a:rPr lang="pl-PL" sz="1800" dirty="0" err="1"/>
              <a:t>Association</a:t>
            </a:r>
            <a:r>
              <a:rPr lang="pl-PL" sz="1800" dirty="0"/>
              <a:t>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800" u="sng" dirty="0"/>
              <a:t>projekt z Polski</a:t>
            </a:r>
            <a:r>
              <a:rPr lang="pl-PL" sz="1800" dirty="0"/>
              <a:t>: Północny Szlak Rybacki wraz z utworzeniem Centrów Promocji </a:t>
            </a:r>
            <a:br>
              <a:rPr lang="en-US" sz="1800" dirty="0"/>
            </a:br>
            <a:r>
              <a:rPr lang="pl-PL" sz="1800" dirty="0"/>
              <a:t>i Edukacji (LGR Wielkie Jeziora Mazurskie)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800" u="sng" dirty="0"/>
              <a:t>projekt z Finlandii</a:t>
            </a:r>
            <a:r>
              <a:rPr lang="pl-PL" sz="1800" dirty="0"/>
              <a:t>: Opracowanie selektywnej sieci do poprawy połowów trałowych </a:t>
            </a:r>
            <a:br>
              <a:rPr lang="en-US" sz="1800" dirty="0"/>
            </a:br>
            <a:r>
              <a:rPr lang="pl-PL" sz="1800" dirty="0"/>
              <a:t>w regionach z zagrożoną migracją łososia (</a:t>
            </a:r>
            <a:r>
              <a:rPr lang="pl-PL" sz="1800" dirty="0" err="1"/>
              <a:t>Future</a:t>
            </a:r>
            <a:r>
              <a:rPr lang="pl-PL" sz="1800" dirty="0"/>
              <a:t> </a:t>
            </a:r>
            <a:r>
              <a:rPr lang="pl-PL" sz="1800" dirty="0" err="1"/>
              <a:t>Missions</a:t>
            </a:r>
            <a:r>
              <a:rPr lang="pl-PL" sz="1800" dirty="0"/>
              <a:t> Ltd.)</a:t>
            </a:r>
            <a:endParaRPr lang="en-US" altLang="pl-PL" sz="1800" dirty="0">
              <a:solidFill>
                <a:schemeClr val="tx1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DDEE35B-C813-4D43-84F7-36BCD245F1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074" y="3138189"/>
            <a:ext cx="2476101" cy="353170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D384A57-60EC-4784-A7C1-BDDADF57C1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188104"/>
            <a:ext cx="3550033" cy="26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91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1"/>
          <p:cNvSpPr>
            <a:spLocks noChangeShapeType="1"/>
          </p:cNvSpPr>
          <p:nvPr/>
        </p:nvSpPr>
        <p:spPr bwMode="auto">
          <a:xfrm>
            <a:off x="736065" y="1087934"/>
            <a:ext cx="8281987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graphicFrame>
        <p:nvGraphicFramePr>
          <p:cNvPr id="11267" name="Object 2"/>
          <p:cNvGraphicFramePr>
            <a:graphicFrameLocks noChangeAspect="1"/>
          </p:cNvGraphicFramePr>
          <p:nvPr/>
        </p:nvGraphicFramePr>
        <p:xfrm>
          <a:off x="0" y="0"/>
          <a:ext cx="9525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r:id="rId4" imgW="2301090" imgH="2541843" progId="">
                  <p:embed/>
                </p:oleObj>
              </mc:Choice>
              <mc:Fallback>
                <p:oleObj r:id="rId4" imgW="2301090" imgH="2541843" progId="">
                  <p:embed/>
                  <p:pic>
                    <p:nvPicPr>
                      <p:cNvPr id="1126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525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584325" y="548680"/>
            <a:ext cx="5975350" cy="1233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sz="2400" b="1" dirty="0">
                <a:solidFill>
                  <a:schemeClr val="tx1"/>
                </a:solidFill>
                <a:latin typeface="+mn-lt"/>
                <a:ea typeface="+mn-ea"/>
              </a:rPr>
              <a:t>Efekty i 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</a:rPr>
              <a:t>w</a:t>
            </a:r>
            <a:r>
              <a:rPr lang="pl-PL" sz="2400" b="1" dirty="0">
                <a:solidFill>
                  <a:schemeClr val="tx1"/>
                </a:solidFill>
                <a:latin typeface="+mn-lt"/>
                <a:ea typeface="+mn-ea"/>
              </a:rPr>
              <a:t>nioski</a:t>
            </a:r>
            <a:endParaRPr lang="en-GB" sz="24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935830" y="1340769"/>
            <a:ext cx="759660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</a:rPr>
              <a:t>Pozyskanie dobrych praktyk z Polski</a:t>
            </a:r>
            <a:r>
              <a:rPr lang="en-US" sz="2000" dirty="0">
                <a:solidFill>
                  <a:schemeClr val="tx1"/>
                </a:solidFill>
              </a:rPr>
              <a:t> – </a:t>
            </a:r>
            <a:r>
              <a:rPr lang="pl-PL" sz="2000" dirty="0">
                <a:solidFill>
                  <a:schemeClr val="tx1"/>
                </a:solidFill>
              </a:rPr>
              <a:t>t</a:t>
            </a:r>
            <a:r>
              <a:rPr lang="pl-PL" altLang="pl-PL" sz="2000" dirty="0">
                <a:solidFill>
                  <a:schemeClr val="tx1"/>
                </a:solidFill>
              </a:rPr>
              <a:t>rudności </a:t>
            </a:r>
            <a:br>
              <a:rPr lang="en-US" altLang="pl-PL" sz="2000" dirty="0">
                <a:solidFill>
                  <a:schemeClr val="tx1"/>
                </a:solidFill>
              </a:rPr>
            </a:br>
            <a:r>
              <a:rPr lang="pl-PL" altLang="pl-PL" sz="2000" dirty="0">
                <a:solidFill>
                  <a:schemeClr val="tx1"/>
                </a:solidFill>
              </a:rPr>
              <a:t>w motywowaniu partnerów do zgłaszania projektów</a:t>
            </a:r>
            <a:endParaRPr lang="en-US" altLang="pl-PL" sz="2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solidFill>
                  <a:schemeClr val="tx1"/>
                </a:solidFill>
              </a:rPr>
              <a:t>Wymiana i upowszechnianie dobrych praktyk pomiędzy krajami – element kluczowego zadania dla sieci</a:t>
            </a:r>
            <a:endParaRPr lang="pl-PL" sz="200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solidFill>
                  <a:schemeClr val="tx1"/>
                </a:solidFill>
              </a:rPr>
              <a:t>Promowanie współpracy międzynarodowej pomiędzy partnerami KSOW – nieraz prowadząca do kontaktów pod projekty współpracy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pl-PL" altLang="pl-PL" sz="24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pl-PL" altLang="pl-PL" sz="2400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7E646C9-6B36-439B-BE48-E2091FFA4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509120"/>
            <a:ext cx="3038475" cy="150495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85F4B83-2882-4939-BA82-1E6FAFAAB7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056" y="4148896"/>
            <a:ext cx="3456383" cy="211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78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0"/>
          <a:ext cx="9525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r:id="rId4" imgW="2301090" imgH="2541843" progId="">
                  <p:embed/>
                </p:oleObj>
              </mc:Choice>
              <mc:Fallback>
                <p:oleObj r:id="rId4" imgW="2301090" imgH="2541843" progId="">
                  <p:embed/>
                  <p:pic>
                    <p:nvPicPr>
                      <p:cNvPr id="51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525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101725" y="5350758"/>
            <a:ext cx="6940549" cy="15094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b="1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b="1" dirty="0">
                <a:solidFill>
                  <a:schemeClr val="tx1"/>
                </a:solidFill>
                <a:latin typeface="+mn-lt"/>
                <a:ea typeface="+mn-ea"/>
              </a:rPr>
              <a:t>JC KSOW, CDR w Brwinowie Oddział w Warszawie – www.ksow.pl</a:t>
            </a:r>
            <a:endParaRPr lang="en-GB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126" name="Prostokąt 1"/>
          <p:cNvSpPr>
            <a:spLocks noChangeArrowheads="1"/>
          </p:cNvSpPr>
          <p:nvPr/>
        </p:nvSpPr>
        <p:spPr bwMode="auto">
          <a:xfrm>
            <a:off x="1284507" y="1050925"/>
            <a:ext cx="6940549" cy="248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285750" indent="-28575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l-PL" altLang="pl-PL" sz="18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pl-PL" altLang="pl-PL" sz="18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pl-PL" altLang="pl-PL" sz="18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pl-PL" altLang="pl-PL" sz="18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pl-PL" altLang="pl-PL" sz="1800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pl-PL" altLang="pl-PL" sz="1800" dirty="0">
              <a:solidFill>
                <a:schemeClr val="tx1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AA54A7B-C05D-4C85-AD64-5E6A6DAE2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507" y="1412776"/>
            <a:ext cx="66579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92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KSOW_presentation_2015</Template>
  <TotalTime>1769</TotalTime>
  <Words>309</Words>
  <Application>Microsoft Office PowerPoint</Application>
  <PresentationFormat>Pokaz na ekranie (4:3)</PresentationFormat>
  <Paragraphs>55</Paragraphs>
  <Slides>7</Slides>
  <Notes>7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Lucida Sans Unicode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</dc:creator>
  <cp:lastModifiedBy>agata</cp:lastModifiedBy>
  <cp:revision>151</cp:revision>
  <cp:lastPrinted>2016-09-09T15:40:15Z</cp:lastPrinted>
  <dcterms:created xsi:type="dcterms:W3CDTF">2015-03-16T00:49:20Z</dcterms:created>
  <dcterms:modified xsi:type="dcterms:W3CDTF">2018-05-24T06:51:51Z</dcterms:modified>
</cp:coreProperties>
</file>