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4" r:id="rId3"/>
    <p:sldId id="264" r:id="rId4"/>
    <p:sldId id="293" r:id="rId5"/>
    <p:sldId id="296" r:id="rId6"/>
    <p:sldId id="267" r:id="rId7"/>
    <p:sldId id="281" r:id="rId8"/>
    <p:sldId id="286" r:id="rId9"/>
    <p:sldId id="287" r:id="rId10"/>
    <p:sldId id="27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046" autoAdjust="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423D-1069-474A-9399-8744A4A1D22B}" type="datetimeFigureOut">
              <a:rPr lang="pl-PL" smtClean="0"/>
              <a:pPr/>
              <a:t>2015-12-17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2D45E-925D-47B3-A332-AD984AD0758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57A12-D5E9-456F-B1D9-434C73C85F23}" type="datetimeFigureOut">
              <a:rPr lang="pl-PL" smtClean="0"/>
              <a:pPr/>
              <a:t>2015-12-17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6922-8DFA-43A7-B268-E3C56D82C2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83588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C6922-8DFA-43A7-B268-E3C56D82C2A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tło 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31072"/>
          </a:xfrm>
          <a:prstGeom prst="rect">
            <a:avLst/>
          </a:prstGeom>
        </p:spPr>
      </p:pic>
      <p:pic>
        <p:nvPicPr>
          <p:cNvPr id="8" name="Picture 4" descr="logo_mrir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3" descr="logo PROW 2007-2013 z tłem mniejsz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6083300"/>
            <a:ext cx="990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1447800" y="64008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MINISTERSTWO ROLNICTWA I ROZWOJU WSI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BIURO POMOCY TECHNICZNEJ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6134632"/>
            <a:ext cx="720080" cy="60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tło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165304"/>
          </a:xfrm>
          <a:prstGeom prst="rect">
            <a:avLst/>
          </a:prstGeom>
        </p:spPr>
      </p:pic>
      <p:pic>
        <p:nvPicPr>
          <p:cNvPr id="8" name="Picture 4" descr="logo_mrir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27774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az 3" descr="logo PROW 2007-2013 z tłem mniejsz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6165304"/>
            <a:ext cx="86409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 userDrawn="1"/>
        </p:nvSpPr>
        <p:spPr bwMode="auto">
          <a:xfrm>
            <a:off x="1447800" y="6400800"/>
            <a:ext cx="2514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MINISTERSTWO ROLNICTWA I ROZWOJU WSI</a:t>
            </a: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5257800" y="6400800"/>
            <a:ext cx="1981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800" b="1" dirty="0">
                <a:solidFill>
                  <a:schemeClr val="tx1"/>
                </a:solidFill>
                <a:latin typeface="Arial" charset="0"/>
              </a:rPr>
              <a:t>BIURO POMOCY TECHNICZNEJ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9" y="6237312"/>
            <a:ext cx="597649" cy="50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2015-12-17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2015-12-17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Plan działania KSOW</a:t>
            </a:r>
            <a:br>
              <a:rPr lang="pl-PL" dirty="0" smtClean="0"/>
            </a:br>
            <a:r>
              <a:rPr lang="pl-PL" dirty="0" smtClean="0"/>
              <a:t>2014-2020</a:t>
            </a:r>
            <a:br>
              <a:rPr lang="pl-PL" dirty="0" smtClean="0"/>
            </a:br>
            <a:r>
              <a:rPr lang="pl-PL" dirty="0" smtClean="0"/>
              <a:t>Plan operacyjny na lata 2014-2015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6912768" cy="296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175484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Plan działania zawiera: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dirty="0" smtClean="0"/>
              <a:t>1) wskazanie okresu, przez jaki będzie realizowany;</a:t>
            </a:r>
          </a:p>
          <a:p>
            <a:pPr algn="just">
              <a:buNone/>
            </a:pPr>
            <a:r>
              <a:rPr lang="pl-PL" sz="1800" dirty="0" smtClean="0"/>
              <a:t>2) określenie priorytetów Programu i celów KSOW, jakie będą realizowane;</a:t>
            </a:r>
          </a:p>
          <a:p>
            <a:pPr algn="just">
              <a:buNone/>
            </a:pPr>
            <a:r>
              <a:rPr lang="pl-PL" sz="1800" dirty="0" smtClean="0"/>
              <a:t>3) </a:t>
            </a:r>
            <a:r>
              <a:rPr lang="pl-PL" sz="1800" b="1" u="sng" dirty="0" smtClean="0"/>
              <a:t>opis i określenie celów działań przewidzianych w art. 54  rozp 1305/2013</a:t>
            </a:r>
          </a:p>
          <a:p>
            <a:pPr algn="just">
              <a:buNone/>
            </a:pPr>
            <a:r>
              <a:rPr lang="pl-PL" sz="1800" dirty="0" smtClean="0"/>
              <a:t>4) wykaz podmiotów, które realizują ten plan;</a:t>
            </a:r>
          </a:p>
          <a:p>
            <a:pPr algn="just">
              <a:buNone/>
            </a:pPr>
            <a:r>
              <a:rPr lang="pl-PL" sz="1800" dirty="0" smtClean="0"/>
              <a:t>5) kryteria i sposób wyboru operacji do dwuletnich planów operacyjnych;</a:t>
            </a:r>
          </a:p>
          <a:p>
            <a:pPr algn="just">
              <a:buNone/>
            </a:pPr>
            <a:r>
              <a:rPr lang="pl-PL" sz="1800" dirty="0" smtClean="0"/>
              <a:t>6) </a:t>
            </a:r>
            <a:r>
              <a:rPr lang="pl-PL" sz="1800" b="1" dirty="0" smtClean="0"/>
              <a:t>plan finansowy ze wskazaniem szacunkowych kwot i łącznej wartości realizacji działań, o których mowa w </a:t>
            </a:r>
            <a:r>
              <a:rPr lang="pl-PL" sz="1800" b="1" dirty="0" err="1" smtClean="0"/>
              <a:t>pkt</a:t>
            </a:r>
            <a:r>
              <a:rPr lang="pl-PL" sz="1800" b="1" dirty="0" smtClean="0"/>
              <a:t> 3i § 11 ust. 4;</a:t>
            </a:r>
          </a:p>
          <a:p>
            <a:pPr algn="just">
              <a:buNone/>
            </a:pPr>
            <a:r>
              <a:rPr lang="pl-PL" sz="1800" dirty="0" smtClean="0"/>
              <a:t>7) harmonogram realizacji działań, o których mowa w </a:t>
            </a:r>
            <a:r>
              <a:rPr lang="pl-PL" sz="1800" dirty="0" err="1" smtClean="0"/>
              <a:t>pkt</a:t>
            </a:r>
            <a:r>
              <a:rPr lang="pl-PL" sz="1800" dirty="0" smtClean="0"/>
              <a:t> 3 i § 11 ust. 4, z podziałem na lata</a:t>
            </a:r>
          </a:p>
          <a:p>
            <a:pPr algn="just">
              <a:buNone/>
            </a:pPr>
            <a:r>
              <a:rPr lang="pl-PL" sz="1800" dirty="0" smtClean="0"/>
              <a:t>realizacji planu działania;</a:t>
            </a:r>
          </a:p>
          <a:p>
            <a:pPr algn="just">
              <a:buNone/>
            </a:pPr>
            <a:r>
              <a:rPr lang="pl-PL" sz="1800" dirty="0" smtClean="0"/>
              <a:t>8) wskaźniki monitorowania realizacji działań, </a:t>
            </a:r>
          </a:p>
          <a:p>
            <a:pPr algn="just">
              <a:buNone/>
            </a:pPr>
            <a:r>
              <a:rPr lang="pl-PL" sz="1800" dirty="0" smtClean="0"/>
              <a:t>9) zakres i sposób:</a:t>
            </a:r>
          </a:p>
          <a:p>
            <a:pPr algn="just">
              <a:buNone/>
            </a:pPr>
            <a:r>
              <a:rPr lang="pl-PL" sz="1800" dirty="0" smtClean="0"/>
              <a:t>a) ewaluacji realizacji działań, o których mowa w </a:t>
            </a:r>
            <a:r>
              <a:rPr lang="pl-PL" sz="1800" dirty="0" err="1" smtClean="0"/>
              <a:t>pkt</a:t>
            </a:r>
            <a:r>
              <a:rPr lang="pl-PL" sz="1800" dirty="0" smtClean="0"/>
              <a:t> 3 i § 11 ust. 4,</a:t>
            </a:r>
          </a:p>
          <a:p>
            <a:pPr algn="just">
              <a:buNone/>
            </a:pPr>
            <a:r>
              <a:rPr lang="pl-PL" sz="1800" dirty="0" smtClean="0"/>
              <a:t>b) sporządzania co pół roku informacji i co dwa lata sprawozdania z realizacji dwuletnich planów operacyjnych oraz co roku sprawozdania z realizacji planu działania, na podstawie danych przekazanych przez podmioty realizujące te plany.</a:t>
            </a:r>
            <a:endParaRPr lang="pl-P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u="sng" dirty="0" smtClean="0"/>
              <a:t>Działania obowiązkowe – określone w rozp. 1305/2013 – art. 54</a:t>
            </a:r>
            <a:endParaRPr lang="pl-PL" b="1" u="sng" dirty="0"/>
          </a:p>
          <a:p>
            <a:pPr marL="0" indent="0" algn="just">
              <a:buNone/>
            </a:pPr>
            <a:r>
              <a:rPr lang="pl-PL" dirty="0"/>
              <a:t>1.	Stworzenie i prowadzenie bazy danych dobrych praktyk o projektach realizowanych w ramach PROW 2014-2020.</a:t>
            </a:r>
          </a:p>
          <a:p>
            <a:pPr marL="0" indent="0" algn="just">
              <a:buNone/>
            </a:pPr>
            <a:r>
              <a:rPr lang="pl-PL" dirty="0"/>
              <a:t>2.	Tworzenie grup tematycznych oraz ułatwianie wymiany doświadczeń między zainteresowanymi stronami.</a:t>
            </a:r>
          </a:p>
          <a:p>
            <a:pPr marL="0" indent="0" algn="just">
              <a:buNone/>
            </a:pPr>
            <a:r>
              <a:rPr lang="pl-PL" dirty="0"/>
              <a:t>3.	Szkolenia i tworzenie sieci kontaktów dla Lokalnych Grup Działania (LGD).</a:t>
            </a:r>
          </a:p>
          <a:p>
            <a:pPr marL="0" indent="0" algn="just">
              <a:buNone/>
            </a:pPr>
            <a:r>
              <a:rPr lang="pl-PL" dirty="0"/>
              <a:t>4.	Współpraca międzyterytorialna i międzynarodowa pomiędzy LGD.</a:t>
            </a:r>
          </a:p>
          <a:p>
            <a:pPr marL="0" indent="0" algn="just">
              <a:buNone/>
            </a:pPr>
            <a:r>
              <a:rPr lang="pl-PL" dirty="0"/>
              <a:t>5.	Zapewnienie działań sieciujących dla doradców i służb wspierających wdrażanie innowacji na obszarach wiejskich. </a:t>
            </a:r>
          </a:p>
          <a:p>
            <a:pPr marL="0" indent="0" algn="just">
              <a:buNone/>
            </a:pPr>
            <a:r>
              <a:rPr lang="pl-PL" dirty="0"/>
              <a:t>6.	Upowszechnianie informacji i wniosków z monitorowania i ewaluacji </a:t>
            </a:r>
            <a:r>
              <a:rPr lang="pl-PL" dirty="0" smtClean="0"/>
              <a:t>PROW </a:t>
            </a:r>
            <a:r>
              <a:rPr lang="pl-PL" dirty="0"/>
              <a:t>2014-2020 oraz Sieci.</a:t>
            </a:r>
          </a:p>
          <a:p>
            <a:pPr marL="0" indent="0" algn="just">
              <a:buNone/>
            </a:pPr>
            <a:r>
              <a:rPr lang="pl-PL" dirty="0"/>
              <a:t>7.	Udział w Europejskiej Sieci na Rzecz Rozwoju Obszarów Wiejskich (ESROW).</a:t>
            </a:r>
          </a:p>
          <a:p>
            <a:pPr marL="0" indent="0" algn="just">
              <a:buNone/>
            </a:pPr>
            <a:r>
              <a:rPr lang="pl-PL" dirty="0"/>
              <a:t>8.	Plan Komunikacyjny PROW 2014-2020.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5937523"/>
          </a:xfrm>
        </p:spPr>
        <p:txBody>
          <a:bodyPr/>
          <a:lstStyle/>
          <a:p>
            <a:pPr>
              <a:buNone/>
            </a:pPr>
            <a:r>
              <a:rPr lang="pl-PL" sz="2200" b="1" u="sng" dirty="0" smtClean="0"/>
              <a:t>Działania dodatkowe, określone na podstawie wyników ankiety, przeprowadzonej wśród partnerów KSOW: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Organizacja i udział w targach, wystawach tematycznych na rzecz prezentacji osiągnięć i promocji polskiej wsi w kraju i za granicą.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 Aktywizacja mieszkańców wsi na rzecz podejmowania inicjatyw służących włączeniu społecznemu, w szczególności osób starszych, młodzieży, niepełnosprawnych, mniejszości narodowych i innych osób wykluczonych społecznie.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Identyfikacja, gromadzenie i upowszechnianie dobrych praktyk mających wpływ na rozwój obszarów wiejskich.</a:t>
            </a:r>
          </a:p>
          <a:p>
            <a:pPr marL="457200" indent="-457200">
              <a:buAutoNum type="arabicParenR"/>
            </a:pPr>
            <a:r>
              <a:rPr lang="pl-PL" sz="2200" dirty="0" smtClean="0"/>
              <a:t>Promocja zrównoważonego rozwoju obszarów wiejskich.</a:t>
            </a:r>
            <a:endParaRPr lang="pl-PL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Finanse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49294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Środki na KSOW pochodzą z budżetu pomocy technicznej PROW 2014-2020. </a:t>
            </a:r>
          </a:p>
          <a:p>
            <a:pPr algn="just"/>
            <a:r>
              <a:rPr lang="pl-PL" dirty="0" smtClean="0"/>
              <a:t>Budżet KSOW na lata 2014-2020 – 60 000 000 EURO.</a:t>
            </a:r>
          </a:p>
          <a:p>
            <a:pPr algn="just"/>
            <a:r>
              <a:rPr lang="pl-PL" dirty="0" smtClean="0"/>
              <a:t>Środki te przeznaczone są na funkcjonowanie struktury i na realizację planu działania.</a:t>
            </a:r>
          </a:p>
          <a:p>
            <a:pPr algn="just"/>
            <a:r>
              <a:rPr lang="pl-PL" b="1" u="sng" dirty="0" smtClean="0"/>
              <a:t>Budżet zawarty w planie działania KSOW 2014-2020 ulegnie korektom po wejściu w życie rozporządzenia Ministra rolnictwa i Rozwoju Wsi w sprawie określenia wysokości limitów środków dostępnych w ramach schematów pomocy technicznej PROW na lata 2014-2020.</a:t>
            </a:r>
            <a:endParaRPr lang="pl-PL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Plan działania realizowany jest poprzez </a:t>
            </a:r>
            <a:r>
              <a:rPr lang="pl-PL" b="1" u="sng" dirty="0"/>
              <a:t>dwuletnie plany operacyjne</a:t>
            </a:r>
            <a:r>
              <a:rPr lang="pl-PL" dirty="0"/>
              <a:t>, które są jednolitymi dokumentami, tworzonymi przy współpracy jednostki centralnej, jednostek regionalnych, CDR i 16 WODR. </a:t>
            </a:r>
            <a:endParaRPr lang="pl-PL" dirty="0" smtClean="0"/>
          </a:p>
          <a:p>
            <a:pPr algn="just"/>
            <a:r>
              <a:rPr lang="pl-PL" dirty="0"/>
              <a:t>Dwuletni plan operacyjny zawiera dane dotyczące projektów, które będą w jego ramach realizowane (m.in. temat, cel projektu, forma realizacji, grupy docelowe, budżet i harmonogram).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będziemy opracowywać plan operacyjny?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Projekty do planów operacyjnych zgłaszane są przez partnerów na poziomie wojewódzkim i krajowym, w drodze naborów zamkniętych, ogłaszanych przez jednostkę centralną i jednostki regionalne – </a:t>
            </a:r>
            <a:r>
              <a:rPr lang="pl-PL" i="1" u="sng" dirty="0" smtClean="0"/>
              <a:t>terminy określone w rozporządzeniu o funkcjonowaniu KSOW</a:t>
            </a:r>
          </a:p>
          <a:p>
            <a:pPr algn="just"/>
            <a:r>
              <a:rPr lang="pl-PL" dirty="0" smtClean="0"/>
              <a:t>Jednostki te dokonują oceny formalnej złożonych wniosków, a następnie propozycje projektów zakwalifikowany po ocenie formalnej oceniane są pod kątem merytorycznym przez te jednostki bądź komisje przez nie powołane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będziemy opracowywać plan operacyjny?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Do dwuletnich planów operacyjnych kwalifikują się tylko te projekty, które przeszły weryfikację formalną i merytoryczną oraz uzyskały największą liczbę punktów.</a:t>
            </a:r>
          </a:p>
          <a:p>
            <a:pPr algn="just"/>
            <a:r>
              <a:rPr lang="pl-PL" b="1" u="sng" dirty="0" smtClean="0"/>
              <a:t>CDR zbiera propozycje projektów do planów operacyjnych z 16 WODR. Następnie zgłasza do jednostki centralnej propozycje części planu operacyjnego dotyczącą SIR, skonsultowaną wcześniej z Grupą tematyczną ds. innowacji. 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będziemy opracowywać plan operacyjny?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Jednostki regionalne, po zaopiniowaniu przez wojewódzkie grupy robocze, przesyłają projekty swoich części planów operacyjnych do jednostki centralnej.</a:t>
            </a:r>
          </a:p>
          <a:p>
            <a:pPr algn="just"/>
            <a:r>
              <a:rPr lang="pl-PL" dirty="0" smtClean="0"/>
              <a:t>Jednostka centralna przygotowuje projekt planu operacyjnego, konsultuje go z IZ i przedstawia  do akceptacji Grupie Roboczej ds. KSOW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2428</TotalTime>
  <Words>601</Words>
  <Application>Microsoft Office PowerPoint</Application>
  <PresentationFormat>Pokaz na ekranie (4:3)</PresentationFormat>
  <Paragraphs>46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Plan działania KSOW 2014-2020 Plan operacyjny na lata 2014-2015</vt:lpstr>
      <vt:lpstr>Plan działania zawiera:</vt:lpstr>
      <vt:lpstr>Slajd 3</vt:lpstr>
      <vt:lpstr>Slajd 4</vt:lpstr>
      <vt:lpstr>Finanse</vt:lpstr>
      <vt:lpstr>Slajd 6</vt:lpstr>
      <vt:lpstr>Jak będziemy opracowywać plan operacyjny?</vt:lpstr>
      <vt:lpstr>Jak będziemy opracowywać plan operacyjny? Cd.</vt:lpstr>
      <vt:lpstr>Jak będziemy opracowywać plan operacyjny? Cd.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Justyna</dc:creator>
  <cp:lastModifiedBy>JAdams</cp:lastModifiedBy>
  <cp:revision>257</cp:revision>
  <dcterms:modified xsi:type="dcterms:W3CDTF">2015-12-17T08:17:57Z</dcterms:modified>
</cp:coreProperties>
</file>