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72" r:id="rId5"/>
    <p:sldId id="273" r:id="rId6"/>
    <p:sldId id="271" r:id="rId7"/>
    <p:sldId id="260" r:id="rId8"/>
    <p:sldId id="265" r:id="rId9"/>
    <p:sldId id="257" r:id="rId10"/>
    <p:sldId id="27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046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423D-1069-474A-9399-8744A4A1D22B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D45E-925D-47B3-A332-AD984AD07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57A12-D5E9-456F-B1D9-434C73C85F23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6922-8DFA-43A7-B268-E3C56D82C2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8358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C6922-8DFA-43A7-B268-E3C56D82C2A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C6922-8DFA-43A7-B268-E3C56D82C2A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C6922-8DFA-43A7-B268-E3C56D82C2A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 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31072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6083300"/>
            <a:ext cx="990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134632"/>
            <a:ext cx="720080" cy="60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165304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7774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165304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237312"/>
            <a:ext cx="597649" cy="50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Krajowa Sieć Obszarów Wiejskich</a:t>
            </a:r>
            <a:br>
              <a:rPr lang="pl-PL" dirty="0" smtClean="0"/>
            </a:br>
            <a:r>
              <a:rPr lang="pl-PL" dirty="0" smtClean="0"/>
              <a:t>2014-2020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6912768" cy="296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175484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prawne KSOW 2014-2020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u="sng" dirty="0" smtClean="0"/>
              <a:t>art. 54 </a:t>
            </a:r>
            <a:r>
              <a:rPr lang="pl-PL" b="1" dirty="0" smtClean="0"/>
              <a:t>rozporządzenia  Parlamentu Europejskiego i Rady (UE) nr 1305/2013  z dnia 17 grudnia 2013 </a:t>
            </a:r>
            <a:r>
              <a:rPr lang="pl-PL" b="1" dirty="0" err="1" smtClean="0"/>
              <a:t>r</a:t>
            </a:r>
            <a:r>
              <a:rPr lang="pl-PL" b="1" dirty="0" smtClean="0"/>
              <a:t>. w sprawie wsparcia rozwoju obszarów wiejskich przez Europejski Fundusz Rolny na rzecz Rozwoju Obszarów Wiejskich (EFRROW) i uchylającego rozporządzenie Rady (WE) nr 1698/2005.</a:t>
            </a:r>
            <a:endParaRPr lang="pl-PL" b="1" u="sng" dirty="0" smtClean="0"/>
          </a:p>
          <a:p>
            <a:pPr>
              <a:buNone/>
            </a:pPr>
            <a:r>
              <a:rPr lang="pl-PL" dirty="0" smtClean="0"/>
              <a:t>Cele:</a:t>
            </a:r>
          </a:p>
          <a:p>
            <a:pPr>
              <a:buFontTx/>
              <a:buChar char="-"/>
            </a:pPr>
            <a:r>
              <a:rPr lang="pl-PL" dirty="0" smtClean="0"/>
              <a:t>Zwiększenie udziału zainteresowanych stron we wdrażaniu programów rozwoju obszarów wiejskich,</a:t>
            </a:r>
          </a:p>
          <a:p>
            <a:pPr>
              <a:buFontTx/>
              <a:buChar char="-"/>
            </a:pPr>
            <a:r>
              <a:rPr lang="pl-PL" dirty="0" smtClean="0"/>
              <a:t>Podniesienie jakości wdrażania programów rozwoju obszarów wiejskich,</a:t>
            </a:r>
          </a:p>
          <a:p>
            <a:pPr>
              <a:buFontTx/>
              <a:buChar char="-"/>
            </a:pPr>
            <a:r>
              <a:rPr lang="pl-PL" dirty="0" smtClean="0"/>
              <a:t>Informowanie społeczeństwa i potencjalnych beneficjentów o polityce rozwoju obszarów wiejskich i o możliwościach finansowania,</a:t>
            </a:r>
          </a:p>
          <a:p>
            <a:pPr>
              <a:buFontTx/>
              <a:buChar char="-"/>
            </a:pPr>
            <a:r>
              <a:rPr lang="pl-PL" dirty="0" smtClean="0"/>
              <a:t>wspieranie innowacji w rolnictwie, produkcji żywności, leśnictwie i na obszarach wiejskich.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art. 54 rozporządzenia 1305/2013</a:t>
            </a:r>
          </a:p>
          <a:p>
            <a:pPr>
              <a:buNone/>
            </a:pPr>
            <a:r>
              <a:rPr lang="pl-PL" dirty="0" smtClean="0"/>
              <a:t>Wsparcie na:</a:t>
            </a:r>
          </a:p>
          <a:p>
            <a:pPr>
              <a:buFontTx/>
              <a:buChar char="-"/>
            </a:pPr>
            <a:r>
              <a:rPr lang="pl-PL" dirty="0" smtClean="0"/>
              <a:t>Struktury potrzebne do prowadzenia sieci,</a:t>
            </a:r>
          </a:p>
          <a:p>
            <a:pPr>
              <a:buFontTx/>
              <a:buChar char="-"/>
            </a:pPr>
            <a:r>
              <a:rPr lang="pl-PL" dirty="0" smtClean="0"/>
              <a:t>Przygotowanie i wdrożenie planu działania ( w tym plan komunikacyjny)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Art. 12 rozporządzenia wykonawczego Komisji (UE) nr 808/2014 z dnia 17 lipca 2014 </a:t>
            </a:r>
            <a:r>
              <a:rPr lang="pl-PL" b="1" dirty="0" err="1" smtClean="0"/>
              <a:t>r</a:t>
            </a:r>
            <a:r>
              <a:rPr lang="pl-PL" b="1" dirty="0" smtClean="0"/>
              <a:t>. ustanawiającego zasady stosowania rozporządzenia Parlamentu Europejskiego i Rady (UE) nr 1305/2013 w sprawie wsparcia rozwoju obszarów wiejskich przez EFRROW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pl-PL" u="sng" dirty="0" smtClean="0"/>
              <a:t>Ustawa z dnia 20 lutego 2015 r. o wspieraniu rozwoju obszarów wiejskich z udziałem środków Europejskiego Funduszu Rolnego na rzecz Rozwoju Obszarów Wiejskich w ramach Programu Rozwoju Obszarów Wiejskich na lata 2014–2020 (Dz. U. 2015, poz. 349).</a:t>
            </a:r>
          </a:p>
          <a:p>
            <a:pPr lvl="0" algn="just"/>
            <a:r>
              <a:rPr lang="pl-PL" u="sng" dirty="0" smtClean="0"/>
              <a:t>Rozporządzenie Ministra Rolnictwa i Rozwoju Wsi w sprawie funkcjonowania krajowej sieci obszarów wiejskich w ramach Programu Rozwoju Obszarów Wiejskich na lata </a:t>
            </a:r>
            <a:r>
              <a:rPr lang="pl-PL" u="sng" dirty="0" smtClean="0"/>
              <a:t>2014-2020 (</a:t>
            </a:r>
            <a:r>
              <a:rPr lang="pl-PL" u="sng" dirty="0" err="1" smtClean="0"/>
              <a:t>Dz.U</a:t>
            </a:r>
            <a:r>
              <a:rPr lang="pl-PL" u="sng" dirty="0" smtClean="0"/>
              <a:t>. 2015, poz. 1552)</a:t>
            </a:r>
            <a:endParaRPr lang="pl-PL" u="sng" dirty="0" smtClean="0"/>
          </a:p>
          <a:p>
            <a:pPr lvl="0" algn="just"/>
            <a:r>
              <a:rPr lang="pl-PL" u="sng" dirty="0" smtClean="0"/>
              <a:t>Rozporządzenie Ministra Rolnictwa i Rozwoju Wsi w sprawie upoważnienia Fundacji Programów Pomocy dla Rolnictwa FAPA, której jedynym fundatorem jest Skarb Państwa, do pełnienia funkcji jednostki centralnej krajowej sieci obszarów wiejskich w ramach Programu Rozwoju Obszarów Wiejskich na lata </a:t>
            </a:r>
            <a:r>
              <a:rPr lang="pl-PL" u="sng" dirty="0" smtClean="0"/>
              <a:t>2014-2020 (</a:t>
            </a:r>
            <a:r>
              <a:rPr lang="pl-PL" u="sng" dirty="0" err="1" smtClean="0"/>
              <a:t>Dz.U</a:t>
            </a:r>
            <a:r>
              <a:rPr lang="pl-PL" u="sng" dirty="0" smtClean="0"/>
              <a:t>. 2015, poz. 1104)</a:t>
            </a:r>
            <a:endParaRPr lang="pl-PL" u="sng" dirty="0" smtClean="0"/>
          </a:p>
          <a:p>
            <a:pPr algn="just"/>
            <a:r>
              <a:rPr lang="pl-PL" u="sng" dirty="0" smtClean="0"/>
              <a:t>Zarządzenie </a:t>
            </a:r>
            <a:r>
              <a:rPr lang="pl-PL" u="sng" dirty="0" smtClean="0"/>
              <a:t>Ministra Rolnictwa i Rozwoju Wsi w sprawie powołania Grupy Roboczej do spraw Krajowej Sieci Obszarów Wiejskich w ramach Programu Rozwoju Obszarów Wiejskich na lata 2014-2020</a:t>
            </a:r>
            <a:r>
              <a:rPr lang="pl-PL" u="sng" dirty="0" smtClean="0"/>
              <a:t>.</a:t>
            </a:r>
            <a:r>
              <a:rPr lang="pl-PL" dirty="0" smtClean="0"/>
              <a:t> </a:t>
            </a:r>
            <a:endParaRPr lang="pl-PL" dirty="0" smtClean="0"/>
          </a:p>
          <a:p>
            <a:pPr algn="just"/>
            <a:r>
              <a:rPr lang="pl-PL" dirty="0" smtClean="0"/>
              <a:t>Rozporządzenie </a:t>
            </a:r>
            <a:r>
              <a:rPr lang="pl-PL" dirty="0" smtClean="0"/>
              <a:t>Ministra Rolnictwa i Rozwoju Wsi w sprawie szczegółowych warunków i trybu przyznawania oraz wypłaty pomocy technicznej w ramach Programu Rozwoju Obszarów Wiejskich na lata 2014-2020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lvl="0" algn="just"/>
            <a:endParaRPr lang="pl-PL" u="sng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Zapisy w PROW 2014-2020 dotyczące KSOW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Rozdział 17 o KSOW</a:t>
            </a:r>
          </a:p>
          <a:p>
            <a:r>
              <a:rPr lang="pl-PL" dirty="0" smtClean="0"/>
              <a:t>Rozdział 15.3 – działania informacyjno-promocyjne</a:t>
            </a:r>
          </a:p>
          <a:p>
            <a:r>
              <a:rPr lang="pl-PL" dirty="0" smtClean="0"/>
              <a:t>Rozdział 15.6 – pomoc techniczna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771800" y="548680"/>
            <a:ext cx="1519238" cy="828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Minister </a:t>
            </a:r>
            <a:r>
              <a:rPr kumimoji="0" lang="pl-PL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RiRW</a:t>
            </a:r>
            <a:r>
              <a:rPr kumimoji="0" 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jako Instytucja Zarządzająca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39552" y="1988840"/>
            <a:ext cx="1778001" cy="828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FAPA – jednostka centralna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4932040" y="1916832"/>
            <a:ext cx="1828800" cy="1042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Centrum Doradztwa Rolniczego w Brwinowie – koordynator SIR na szczeblu krajowym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387475" y="3956050"/>
            <a:ext cx="1466850" cy="741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Jednostki regionalne samorządy województw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725863" y="3625850"/>
            <a:ext cx="1682750" cy="8969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16 Wojewódzkich Ośrodków Doradztwa Rolniczego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1" name="AutoShape 11"/>
          <p:cNvSpPr>
            <a:spLocks noChangeShapeType="1"/>
          </p:cNvSpPr>
          <p:nvPr/>
        </p:nvSpPr>
        <p:spPr bwMode="auto">
          <a:xfrm>
            <a:off x="4283968" y="1268760"/>
            <a:ext cx="793750" cy="5730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50" name="AutoShape 10"/>
          <p:cNvSpPr>
            <a:spLocks noChangeShapeType="1"/>
          </p:cNvSpPr>
          <p:nvPr/>
        </p:nvSpPr>
        <p:spPr bwMode="auto">
          <a:xfrm flipH="1">
            <a:off x="2123728" y="1124744"/>
            <a:ext cx="646112" cy="846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9" name="AutoShape 9"/>
          <p:cNvSpPr>
            <a:spLocks noChangeShapeType="1"/>
          </p:cNvSpPr>
          <p:nvPr/>
        </p:nvSpPr>
        <p:spPr bwMode="auto">
          <a:xfrm flipH="1">
            <a:off x="2627784" y="1340768"/>
            <a:ext cx="315912" cy="2667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8" name="AutoShape 8"/>
          <p:cNvSpPr>
            <a:spLocks noChangeShapeType="1"/>
          </p:cNvSpPr>
          <p:nvPr/>
        </p:nvSpPr>
        <p:spPr bwMode="auto">
          <a:xfrm>
            <a:off x="3923928" y="1412777"/>
            <a:ext cx="792088" cy="22322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7" name="AutoShape 7"/>
          <p:cNvSpPr>
            <a:spLocks noChangeShapeType="1"/>
          </p:cNvSpPr>
          <p:nvPr/>
        </p:nvSpPr>
        <p:spPr bwMode="auto">
          <a:xfrm flipH="1" flipV="1">
            <a:off x="2339752" y="2420888"/>
            <a:ext cx="2555676" cy="7200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6" name="AutoShape 6"/>
          <p:cNvSpPr>
            <a:spLocks noChangeShapeType="1"/>
          </p:cNvSpPr>
          <p:nvPr/>
        </p:nvSpPr>
        <p:spPr bwMode="auto">
          <a:xfrm flipH="1">
            <a:off x="2778125" y="4197350"/>
            <a:ext cx="10064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5" name="AutoShape 5"/>
          <p:cNvSpPr>
            <a:spLocks noChangeShapeType="1"/>
          </p:cNvSpPr>
          <p:nvPr/>
        </p:nvSpPr>
        <p:spPr bwMode="auto">
          <a:xfrm>
            <a:off x="5148064" y="2924944"/>
            <a:ext cx="9525" cy="67945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4" name="AutoShape 4"/>
          <p:cNvSpPr>
            <a:spLocks noChangeShapeType="1"/>
          </p:cNvSpPr>
          <p:nvPr/>
        </p:nvSpPr>
        <p:spPr bwMode="auto">
          <a:xfrm>
            <a:off x="1475656" y="2780928"/>
            <a:ext cx="900112" cy="11557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3" name="AutoShape 3"/>
          <p:cNvSpPr>
            <a:spLocks noChangeShapeType="1"/>
          </p:cNvSpPr>
          <p:nvPr/>
        </p:nvSpPr>
        <p:spPr bwMode="auto">
          <a:xfrm>
            <a:off x="1187624" y="2780928"/>
            <a:ext cx="792088" cy="1296144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Dot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2" name="AutoShape 2"/>
          <p:cNvSpPr>
            <a:spLocks noChangeShapeType="1"/>
          </p:cNvSpPr>
          <p:nvPr/>
        </p:nvSpPr>
        <p:spPr bwMode="auto">
          <a:xfrm flipV="1">
            <a:off x="2339752" y="2204864"/>
            <a:ext cx="2592288" cy="7200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Dot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41" name="AutoShape 1"/>
          <p:cNvSpPr>
            <a:spLocks noChangeShapeType="1"/>
          </p:cNvSpPr>
          <p:nvPr/>
        </p:nvSpPr>
        <p:spPr bwMode="auto">
          <a:xfrm>
            <a:off x="1907704" y="2780928"/>
            <a:ext cx="1872208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Dot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542925" cy="857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02" y="4820542"/>
            <a:ext cx="410445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652" y="4941168"/>
            <a:ext cx="5715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227" y="5229200"/>
            <a:ext cx="54292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940" y="5573470"/>
            <a:ext cx="5715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940" y="5877272"/>
            <a:ext cx="5715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a 2"/>
          <p:cNvSpPr/>
          <p:nvPr/>
        </p:nvSpPr>
        <p:spPr>
          <a:xfrm>
            <a:off x="0" y="111656"/>
            <a:ext cx="6943295" cy="5184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228184" y="457200"/>
            <a:ext cx="15841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KSOW</a:t>
            </a:r>
            <a:endParaRPr lang="pl-PL" sz="4000" dirty="0"/>
          </a:p>
        </p:txBody>
      </p:sp>
      <p:sp>
        <p:nvSpPr>
          <p:cNvPr id="7" name="Elipsa 6"/>
          <p:cNvSpPr/>
          <p:nvPr/>
        </p:nvSpPr>
        <p:spPr>
          <a:xfrm>
            <a:off x="3203848" y="1700806"/>
            <a:ext cx="3739447" cy="31683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117634" y="1676707"/>
            <a:ext cx="2059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Sieć </a:t>
            </a:r>
            <a:r>
              <a:rPr lang="pl-PL" dirty="0"/>
              <a:t>na rzecz innowacji w rolnictwie i na obszarach wiejskich </a:t>
            </a:r>
          </a:p>
        </p:txBody>
      </p:sp>
      <p:sp>
        <p:nvSpPr>
          <p:cNvPr id="9" name="Wygięta strzałka 8"/>
          <p:cNvSpPr/>
          <p:nvPr/>
        </p:nvSpPr>
        <p:spPr>
          <a:xfrm>
            <a:off x="6657747" y="2380258"/>
            <a:ext cx="725049" cy="12241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0255" grpId="0" animBg="1"/>
      <p:bldP spid="10254" grpId="0" animBg="1"/>
      <p:bldP spid="10253" grpId="0" animBg="1"/>
      <p:bldP spid="10252" grpId="0" animBg="1"/>
      <p:bldP spid="10251" grpId="0" animBg="1"/>
      <p:bldP spid="10250" grpId="0" animBg="1"/>
      <p:bldP spid="10249" grpId="0" animBg="1"/>
      <p:bldP spid="10248" grpId="0" animBg="1"/>
      <p:bldP spid="10247" grpId="0" animBg="1"/>
      <p:bldP spid="10246" grpId="0" animBg="1"/>
      <p:bldP spid="10245" grpId="0" animBg="1"/>
      <p:bldP spid="10244" grpId="0" animBg="1"/>
      <p:bldP spid="10243" grpId="0" animBg="1"/>
      <p:bldP spid="10242" grpId="0" animBg="1"/>
      <p:bldP spid="10241" grpId="0" animBg="1"/>
      <p:bldP spid="3" grpId="0" animBg="1"/>
      <p:bldP spid="6" grpId="0"/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03848" y="260794"/>
            <a:ext cx="2952328" cy="7780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l-PL" sz="1800" dirty="0" smtClean="0"/>
              <a:t>Zadania MRiRW (IZ)</a:t>
            </a:r>
            <a:endParaRPr lang="pl-PL" sz="1800" dirty="0"/>
          </a:p>
        </p:txBody>
      </p:sp>
      <p:sp>
        <p:nvSpPr>
          <p:cNvPr id="4" name="Strzałka w dół 3"/>
          <p:cNvSpPr/>
          <p:nvPr/>
        </p:nvSpPr>
        <p:spPr>
          <a:xfrm>
            <a:off x="3491880" y="10527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7596336" y="16472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6156176" y="4633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lewo 7"/>
          <p:cNvSpPr/>
          <p:nvPr/>
        </p:nvSpPr>
        <p:spPr>
          <a:xfrm>
            <a:off x="2225440" y="4503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7134584" y="184792"/>
            <a:ext cx="1584176" cy="150041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Nadzór nad wszystkimi podmiotami</a:t>
            </a:r>
          </a:p>
          <a:p>
            <a:endParaRPr lang="pl-PL" sz="1050" b="1" u="sng" dirty="0" smtClean="0"/>
          </a:p>
          <a:p>
            <a:endParaRPr lang="pl-PL" sz="1050" b="1" u="sng" dirty="0" smtClean="0"/>
          </a:p>
          <a:p>
            <a:endParaRPr lang="pl-PL" sz="105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14653" y="2031144"/>
            <a:ext cx="3761859" cy="36933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Określenie w drodze rozporządzeń: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Trybu opracowania i zmiany planu działania, a także jego zakresu i sposobu realizacji,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Trybu opracowania i zmiany dwuletniego planu operacyjnego, a także jego zakresu,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Szczegółowego zakresu zadań jednostki centralnej, jednostek regionalnych, CDR i WODR w zakresie funkcjonowania KSOW oraz sposobu ich wykonywania</a:t>
            </a:r>
          </a:p>
          <a:p>
            <a:pPr marL="285750" indent="-285750">
              <a:buFontTx/>
              <a:buChar char="-"/>
            </a:pPr>
            <a:endParaRPr lang="pl-PL" dirty="0" smtClean="0"/>
          </a:p>
        </p:txBody>
      </p:sp>
      <p:sp>
        <p:nvSpPr>
          <p:cNvPr id="11" name="pole tekstowe 10"/>
          <p:cNvSpPr txBox="1"/>
          <p:nvPr/>
        </p:nvSpPr>
        <p:spPr>
          <a:xfrm>
            <a:off x="403994" y="432124"/>
            <a:ext cx="1835695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Powołanie Grupy roboczej ds. KSOW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012160" y="2678266"/>
            <a:ext cx="3024336" cy="17543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- Wydawanie wytycznych i poleceń</a:t>
            </a:r>
          </a:p>
          <a:p>
            <a:pPr algn="just"/>
            <a:r>
              <a:rPr lang="pl-PL" dirty="0" smtClean="0"/>
              <a:t>- Żądanie przedstawienia informacji i udostępnienia dokumentów</a:t>
            </a:r>
          </a:p>
          <a:p>
            <a:pPr algn="just"/>
            <a:r>
              <a:rPr lang="pl-PL" dirty="0" smtClean="0"/>
              <a:t>- Przeprowadzanie kontroli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384" y="1032895"/>
            <a:ext cx="542925" cy="16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4355976" y="2852936"/>
            <a:ext cx="158417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Przygotowanie Strategii Komunikacji oraz nadzór nad jej realizacją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996952"/>
            <a:ext cx="2339752" cy="1834609"/>
          </a:xfrm>
          <a:ln>
            <a:solidFill>
              <a:schemeClr val="tx1"/>
            </a:solidFill>
          </a:ln>
          <a:effectLst>
            <a:innerShdw blurRad="63500" dist="50800" dir="16200000">
              <a:schemeClr val="tx2">
                <a:alpha val="50000"/>
              </a:schemeClr>
            </a:innerShdw>
          </a:effectLst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600" dirty="0" smtClean="0"/>
              <a:t>Ułatwianie tworzenia sieci kontaktów</a:t>
            </a:r>
          </a:p>
          <a:p>
            <a:pPr algn="just">
              <a:buNone/>
            </a:pPr>
            <a:r>
              <a:rPr lang="pl-PL" sz="1600" dirty="0" smtClean="0"/>
              <a:t>partnerów KSOW poprzez </a:t>
            </a:r>
          </a:p>
          <a:p>
            <a:pPr algn="just">
              <a:buNone/>
            </a:pPr>
            <a:r>
              <a:rPr lang="pl-PL" sz="1600" dirty="0" smtClean="0"/>
              <a:t>prowadzenie działań aktywizujących</a:t>
            </a:r>
            <a:r>
              <a:rPr lang="pl-PL" sz="1050" dirty="0" smtClean="0"/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763688" y="1844824"/>
            <a:ext cx="4680520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Jednostka centralna</a:t>
            </a:r>
            <a:endParaRPr lang="pl-PL" dirty="0"/>
          </a:p>
        </p:txBody>
      </p:sp>
      <p:sp>
        <p:nvSpPr>
          <p:cNvPr id="5" name="Strzałka w dół 4"/>
          <p:cNvSpPr/>
          <p:nvPr/>
        </p:nvSpPr>
        <p:spPr>
          <a:xfrm>
            <a:off x="1907704" y="227687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2699792" y="22048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3779912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932040" y="22048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5940152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6516216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411760" y="3212976"/>
            <a:ext cx="108012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Opracowanie planu działa  KSOW na lata 2014-2020 i dwuletnich planów operacyjnych we współpracy z partnerami Sieci ,IZ oraz podmiotami, którym delegowano zadania IZ i jednostkami regionalnymi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724128" y="3284984"/>
            <a:ext cx="16916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Zapewnienie informacji i promocji KSOW</a:t>
            </a:r>
            <a:endParaRPr lang="pl-PL" sz="12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635896" y="3284984"/>
            <a:ext cx="100811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Wdrażanie planu działania KSOW na poziomie krajowym, na podstawie dwuletnich planów operacyjnych</a:t>
            </a:r>
            <a:endParaRPr lang="pl-PL" sz="12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644008" y="3136253"/>
            <a:ext cx="110641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Identyfikacja parterów krajowych i zagranicznych, współpraca  z nimi</a:t>
            </a:r>
            <a:endParaRPr lang="pl-PL" sz="12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7524328" y="908720"/>
            <a:ext cx="1512168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Opracowywanie półrocznych informacji z realizacji dwuletnich planów operacyjnych, w ramach okresowego przeglądu realizacji planów oraz co dwa lata sprawozdań z realizacji dwuletnich planów operacyjnych i planu działania KSOW na lata 2014-2020, we współpracy z jednostkami regionalnymi i IZ oraz podmiotami, którym delegowano zadania IZ</a:t>
            </a:r>
            <a:endParaRPr lang="pl-PL" sz="1200" dirty="0"/>
          </a:p>
        </p:txBody>
      </p:sp>
      <p:sp>
        <p:nvSpPr>
          <p:cNvPr id="16" name="Strzałka w górę 15"/>
          <p:cNvSpPr/>
          <p:nvPr/>
        </p:nvSpPr>
        <p:spPr>
          <a:xfrm>
            <a:off x="5508104" y="1325916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031940" y="98048"/>
            <a:ext cx="309634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Koordynacja współpracy oraz zapewnienie dostępu partnerów Sieci do działań Europejskiej Sieci Obszarów Wiejskich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97" y="1124744"/>
            <a:ext cx="5429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67544" y="125587"/>
            <a:ext cx="288032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Przeprowadzanie kontroli realizacji planu działania i dwuletnich planów operacyjnych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16" grpId="0" animBg="1"/>
      <p:bldP spid="18" grpId="0" animBg="1"/>
      <p:bldP spid="2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3003</TotalTime>
  <Words>649</Words>
  <Application>Microsoft Office PowerPoint</Application>
  <PresentationFormat>Pokaz na ekranie (4:3)</PresentationFormat>
  <Paragraphs>60</Paragraphs>
  <Slides>10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Krajowa Sieć Obszarów Wiejskich 2014-2020</vt:lpstr>
      <vt:lpstr>Podstawy prawne KSOW 2014-2020</vt:lpstr>
      <vt:lpstr>Podstawy prawne</vt:lpstr>
      <vt:lpstr>Podstawy prawne</vt:lpstr>
      <vt:lpstr>Podstawy prawne</vt:lpstr>
      <vt:lpstr>Zapisy w PROW 2014-2020 dotyczące KSOW</vt:lpstr>
      <vt:lpstr>Slajd 7</vt:lpstr>
      <vt:lpstr>Zadania MRiRW (IZ)</vt:lpstr>
      <vt:lpstr>Slajd 9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</dc:creator>
  <cp:lastModifiedBy>JAdams</cp:lastModifiedBy>
  <cp:revision>261</cp:revision>
  <dcterms:modified xsi:type="dcterms:W3CDTF">2015-10-09T09:55:10Z</dcterms:modified>
</cp:coreProperties>
</file>