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81" r:id="rId3"/>
    <p:sldId id="288" r:id="rId4"/>
    <p:sldId id="287" r:id="rId5"/>
    <p:sldId id="284" r:id="rId6"/>
    <p:sldId id="310" r:id="rId7"/>
    <p:sldId id="305" r:id="rId8"/>
    <p:sldId id="306" r:id="rId9"/>
    <p:sldId id="307" r:id="rId10"/>
    <p:sldId id="308" r:id="rId11"/>
    <p:sldId id="309" r:id="rId12"/>
    <p:sldId id="312" r:id="rId13"/>
    <p:sldId id="31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53" autoAdjust="0"/>
  </p:normalViewPr>
  <p:slideViewPr>
    <p:cSldViewPr>
      <p:cViewPr varScale="1">
        <p:scale>
          <a:sx n="82" d="100"/>
          <a:sy n="82" d="100"/>
        </p:scale>
        <p:origin x="-5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0682E-01F7-4C1B-BFE2-42E7775D493D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6B7DD-1230-47A5-BBBB-6E4252DF17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24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8C326-942F-4482-97DC-0F94A307E3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0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The ten themes from SG (slide 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B7DD-1230-47A5-BBBB-6E4252DF17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286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Ten themes (continued)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B7DD-1230-47A5-BBBB-6E4252DF17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07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Ten themes (continued)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B7DD-1230-47A5-BBBB-6E4252DF17C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07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Ten themes (continued)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B7DD-1230-47A5-BBBB-6E4252DF17C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00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ENRD objectives, mention evaluation sub-network</a:t>
            </a:r>
            <a:r>
              <a:rPr lang="pl-PL" baseline="0" dirty="0" smtClean="0"/>
              <a:t> and EIP-AGRI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B7DD-1230-47A5-BBBB-6E4252DF17C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4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Stakeholder map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DC96A-45B2-4068-A462-2B6949ABBA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4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Who are we as Contact Point, mention</a:t>
            </a:r>
            <a:r>
              <a:rPr lang="pl-PL" baseline="0" dirty="0" smtClean="0"/>
              <a:t> GEs, and the leading role of DG AGRI and governance bodies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B7DD-1230-47A5-BBBB-6E4252DF17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14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Governance bodies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B7DD-1230-47A5-BBBB-6E4252DF17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089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Some methods and tools of ENRD work (thematic groups, good practices, on-line tools, seminars &amp; workshops, website,</a:t>
            </a:r>
            <a:r>
              <a:rPr lang="pl-PL" baseline="0" dirty="0" smtClean="0"/>
              <a:t> analytical work) – all grouped into Thematic Packages and the key focus is to stimulate learning from each other!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00F49-C234-4DF5-A699-8F20097F730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09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Based</a:t>
            </a:r>
            <a:r>
              <a:rPr lang="pl-PL" baseline="0" dirty="0" smtClean="0"/>
              <a:t> on Paul’s presentation at the Steering Group, slightly revised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DC96A-45B2-4068-A462-2B6949ABBA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4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Highlights</a:t>
            </a:r>
            <a:r>
              <a:rPr lang="pl-PL" baseline="0" dirty="0" smtClean="0"/>
              <a:t> from ENRD activities – Paul’s presentation continued</a:t>
            </a:r>
            <a:endParaRPr lang="en-GB" dirty="0" smtClean="0"/>
          </a:p>
          <a:p>
            <a:r>
              <a:rPr lang="en-GB" dirty="0" smtClean="0"/>
              <a:t>NRNs		- Actions will</a:t>
            </a:r>
            <a:r>
              <a:rPr lang="en-GB" baseline="0" dirty="0" smtClean="0"/>
              <a:t> be</a:t>
            </a:r>
            <a:r>
              <a:rPr lang="en-GB" dirty="0" smtClean="0"/>
              <a:t> based on the needs and opportunities analysis.</a:t>
            </a:r>
            <a:endParaRPr lang="en-GB" baseline="0" dirty="0" smtClean="0"/>
          </a:p>
          <a:p>
            <a:r>
              <a:rPr lang="en-GB" baseline="0" dirty="0" smtClean="0"/>
              <a:t>			- Specific s</a:t>
            </a:r>
            <a:r>
              <a:rPr lang="en-GB" dirty="0" smtClean="0"/>
              <a:t>upport to individual or groups of MS</a:t>
            </a:r>
          </a:p>
          <a:p>
            <a:r>
              <a:rPr lang="en-GB" dirty="0" smtClean="0"/>
              <a:t>			‘- Export and exchange;</a:t>
            </a:r>
            <a:r>
              <a:rPr lang="en-GB" baseline="0" dirty="0" smtClean="0"/>
              <a:t> of identified useful networking practices</a:t>
            </a:r>
          </a:p>
          <a:p>
            <a:r>
              <a:rPr lang="en-GB" baseline="0" dirty="0" smtClean="0"/>
              <a:t>			- Possible  </a:t>
            </a:r>
            <a:r>
              <a:rPr lang="en-GB" baseline="0" dirty="0" err="1" smtClean="0"/>
              <a:t>identificatin</a:t>
            </a:r>
            <a:r>
              <a:rPr lang="en-GB" baseline="0" dirty="0" smtClean="0"/>
              <a:t> and kick-off of ‘clusters’</a:t>
            </a:r>
            <a:endParaRPr lang="en-GB" dirty="0" smtClean="0"/>
          </a:p>
          <a:p>
            <a:r>
              <a:rPr lang="en-GB" dirty="0" smtClean="0"/>
              <a:t>		- Tools: contacts</a:t>
            </a:r>
            <a:r>
              <a:rPr lang="en-GB" baseline="0" dirty="0" smtClean="0"/>
              <a:t> DB, FAQs (Q&amp;As),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LEADER-CLLD</a:t>
            </a:r>
            <a:r>
              <a:rPr lang="en-GB" baseline="0" dirty="0" smtClean="0"/>
              <a:t> tools:	- LAG DB</a:t>
            </a:r>
          </a:p>
          <a:p>
            <a:r>
              <a:rPr lang="en-GB" baseline="0" dirty="0" smtClean="0"/>
              <a:t>		- </a:t>
            </a:r>
            <a:r>
              <a:rPr lang="en-GB" baseline="0" dirty="0" err="1" smtClean="0"/>
              <a:t>Yr</a:t>
            </a:r>
            <a:r>
              <a:rPr lang="en-GB" baseline="0" dirty="0" smtClean="0"/>
              <a:t> 1 capacity building inventory</a:t>
            </a:r>
          </a:p>
          <a:p>
            <a:r>
              <a:rPr lang="en-GB" baseline="0" dirty="0" smtClean="0"/>
              <a:t>		- Links established with other (non-ENRD) networks</a:t>
            </a:r>
          </a:p>
          <a:p>
            <a:r>
              <a:rPr lang="en-GB" dirty="0" smtClean="0"/>
              <a:t>TNC: tools		–  fiches (and guidance supporting EC Guidance)</a:t>
            </a:r>
          </a:p>
          <a:p>
            <a:r>
              <a:rPr lang="en-GB" dirty="0" smtClean="0"/>
              <a:t>		- Partner</a:t>
            </a:r>
            <a:r>
              <a:rPr lang="en-GB" baseline="0" dirty="0" smtClean="0"/>
              <a:t> search tool</a:t>
            </a:r>
          </a:p>
          <a:p>
            <a:r>
              <a:rPr lang="en-GB" baseline="0" dirty="0" smtClean="0"/>
              <a:t>		- Cooperation projects DB (framework)</a:t>
            </a:r>
          </a:p>
          <a:p>
            <a:r>
              <a:rPr lang="en-GB" baseline="0" dirty="0" smtClean="0"/>
              <a:t>		- Cooperation task force</a:t>
            </a:r>
          </a:p>
          <a:p>
            <a:r>
              <a:rPr lang="en-GB" baseline="0" dirty="0" smtClean="0"/>
              <a:t>	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DC96A-45B2-4068-A462-2B6949ABBA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65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Paul’s presentation continued, with a</a:t>
            </a:r>
            <a:r>
              <a:rPr lang="pl-PL" baseline="0" dirty="0" smtClean="0"/>
              <a:t> special section on Leader/CLLD added as this is highly relevant for Poland (it was not </a:t>
            </a:r>
            <a:r>
              <a:rPr lang="pl-PL" baseline="0" smtClean="0"/>
              <a:t>so promi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9DC96A-45B2-4068-A462-2B6949ABBAE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0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187060" y="1145574"/>
            <a:ext cx="2009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71376"/>
                </a:solidFill>
              </a:rPr>
              <a:t>1st Meeting of the</a:t>
            </a:r>
          </a:p>
          <a:p>
            <a:pPr algn="ctr"/>
            <a:r>
              <a:rPr lang="en-US" sz="1200" b="1" dirty="0">
                <a:solidFill>
                  <a:srgbClr val="071376"/>
                </a:solidFill>
              </a:rPr>
              <a:t>European Rural Networks’ Assembly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52" y="260568"/>
            <a:ext cx="1724319" cy="885006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6314" y="1748064"/>
            <a:ext cx="1971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F6F68"/>
                </a:solidFill>
              </a:defRPr>
            </a:lvl1pPr>
          </a:lstStyle>
          <a:p>
            <a:r>
              <a:rPr lang="fr-BE" sz="1050" i="1" dirty="0"/>
              <a:t>Brussels - </a:t>
            </a:r>
            <a:r>
              <a:rPr lang="en-US" sz="1050" i="1" dirty="0"/>
              <a:t>26 January 2015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75" y="158392"/>
            <a:ext cx="1151611" cy="464394"/>
          </a:xfrm>
          <a:prstGeom prst="rect">
            <a:avLst/>
          </a:prstGeom>
        </p:spPr>
      </p:pic>
      <p:pic>
        <p:nvPicPr>
          <p:cNvPr id="12" name="Picture 2" descr="http://ec.europa.eu/eip/agriculture/sites/agri-eip/themes/agri_theme/images/logo/logo_en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70405"/>
            <a:ext cx="724048" cy="94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admin.interact-eu.net/downloads/7488/748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62" y="70405"/>
            <a:ext cx="1154443" cy="8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150" y="6517009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3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114" y="341396"/>
            <a:ext cx="6720840" cy="662894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07137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114" y="1364017"/>
            <a:ext cx="6858000" cy="1655762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lang="en-US" sz="2400" i="0" kern="1200" smtClean="0">
                <a:solidFill>
                  <a:srgbClr val="6F6F6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text</a:t>
            </a:r>
          </a:p>
          <a:p>
            <a:endParaRPr lang="fr-BE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368540" y="675723"/>
            <a:ext cx="19725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071376"/>
                </a:solidFill>
              </a:rPr>
              <a:t>1st Meeting of the</a:t>
            </a:r>
          </a:p>
          <a:p>
            <a:pPr algn="ctr"/>
            <a:r>
              <a:rPr lang="en-US" sz="1000" b="1" dirty="0">
                <a:solidFill>
                  <a:srgbClr val="071376"/>
                </a:solidFill>
              </a:rPr>
              <a:t>European Rural Networks’ Assembly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912" y="120823"/>
            <a:ext cx="1136023" cy="583063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150" y="6517009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4254-6991-4C12-A9BC-1CA7E200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15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150" y="6517009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4254-6991-4C12-A9BC-1CA7E200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479114" y="341396"/>
            <a:ext cx="6720840" cy="662894"/>
          </a:xfrm>
        </p:spPr>
        <p:txBody>
          <a:bodyPr anchor="t">
            <a:normAutofit/>
          </a:bodyPr>
          <a:lstStyle>
            <a:lvl1pPr algn="l">
              <a:defRPr lang="en-US" sz="3600" b="1" kern="1200" dirty="0">
                <a:solidFill>
                  <a:srgbClr val="07137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114" y="1364017"/>
            <a:ext cx="6858000" cy="1655762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 lang="en-US" sz="2400" i="0" kern="1200" smtClean="0">
                <a:solidFill>
                  <a:srgbClr val="6F6F68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text</a:t>
            </a:r>
          </a:p>
          <a:p>
            <a:endParaRPr lang="fr-B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14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150" y="6517009"/>
            <a:ext cx="450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4254-6991-4C12-A9BC-1CA7E2004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7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D443A4-47BF-2140-BDC6-CAEFF9E4521E}" type="datetimeFigureOut">
              <a:rPr lang="en-US"/>
              <a:pPr/>
              <a:t>10/8/2015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CD7695-8260-4547-898E-F5D64E246FD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B3D7E-B267-4386-A663-BCC3D284D887}" type="datetime1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5897F-35A5-42AD-8965-C6D9764AD22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2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4824"/>
            <a:ext cx="9144000" cy="1337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7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5866832"/>
            <a:ext cx="821705" cy="8217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3" y="5520690"/>
            <a:ext cx="9144000" cy="133731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27583" y="1696872"/>
            <a:ext cx="7463271" cy="2452208"/>
          </a:xfrm>
          <a:prstGeom prst="roundRect">
            <a:avLst/>
          </a:prstGeom>
          <a:solidFill>
            <a:srgbClr val="A8D5B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3" y="1916832"/>
            <a:ext cx="746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F497D"/>
                </a:solidFill>
                <a:ea typeface="Calibri"/>
                <a:cs typeface="Times New Roman"/>
              </a:rPr>
              <a:t>Europejska Sieć Obszarów </a:t>
            </a:r>
            <a:r>
              <a:rPr lang="pl-PL" sz="3600" b="1" dirty="0" smtClean="0">
                <a:solidFill>
                  <a:srgbClr val="1F497D"/>
                </a:solidFill>
                <a:ea typeface="Calibri"/>
                <a:cs typeface="Times New Roman"/>
              </a:rPr>
              <a:t>Wiejskich</a:t>
            </a:r>
            <a:r>
              <a:rPr lang="pl-PL" sz="3600" b="1" dirty="0">
                <a:solidFill>
                  <a:srgbClr val="1F497D"/>
                </a:solidFill>
                <a:ea typeface="Calibri"/>
                <a:cs typeface="Times New Roman"/>
              </a:rPr>
              <a:t> </a:t>
            </a:r>
            <a:r>
              <a:rPr lang="pl-PL" sz="3600" b="1" dirty="0" smtClean="0">
                <a:solidFill>
                  <a:srgbClr val="1F497D"/>
                </a:solidFill>
                <a:ea typeface="Calibri"/>
                <a:cs typeface="Times New Roman"/>
              </a:rPr>
              <a:t>2014-2020</a:t>
            </a:r>
            <a:endParaRPr lang="pl-PL" sz="3600" b="1" dirty="0" smtClean="0">
              <a:solidFill>
                <a:srgbClr val="1F497D"/>
              </a:solidFill>
              <a:ea typeface="Calibri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855" y="6308677"/>
            <a:ext cx="730125" cy="5053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61" y="5883766"/>
            <a:ext cx="612773" cy="703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5158946"/>
            <a:ext cx="568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8183"/>
                </a:solidFill>
              </a:rPr>
              <a:t>Urszula Budzich-Tabor, ENRD CP</a:t>
            </a:r>
          </a:p>
          <a:p>
            <a:pPr algn="ctr"/>
            <a:r>
              <a:rPr lang="pl-PL" sz="2000" b="1" dirty="0" smtClean="0">
                <a:solidFill>
                  <a:srgbClr val="008183"/>
                </a:solidFill>
              </a:rPr>
              <a:t>Warszawa, 12 października </a:t>
            </a:r>
            <a:r>
              <a:rPr lang="en-GB" sz="2000" b="1" dirty="0" smtClean="0">
                <a:solidFill>
                  <a:srgbClr val="008183"/>
                </a:solidFill>
              </a:rPr>
              <a:t>2015</a:t>
            </a:r>
            <a:endParaRPr lang="en-US" sz="2000" b="1" dirty="0">
              <a:solidFill>
                <a:srgbClr val="008183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-1351673" y="5877528"/>
            <a:ext cx="4129053" cy="2033146"/>
          </a:xfrm>
          <a:prstGeom prst="ellipse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5866832"/>
            <a:ext cx="821705" cy="8217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0273" y="6324039"/>
            <a:ext cx="1532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#</a:t>
            </a:r>
            <a:r>
              <a:rPr lang="en-US" sz="2000" dirty="0" err="1">
                <a:solidFill>
                  <a:srgbClr val="FF6600"/>
                </a:solidFill>
              </a:rPr>
              <a:t>LeaderCLLD</a:t>
            </a:r>
            <a:endParaRPr lang="fr-BE" sz="2000" dirty="0">
              <a:solidFill>
                <a:srgbClr val="FF66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1" y="188011"/>
            <a:ext cx="3506171" cy="141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B296C10-1B2C-441C-BF45-1A89E3F2F12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332656"/>
            <a:ext cx="7797140" cy="1129571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Tematy wypracowane przez Grupę Sterującą </a:t>
            </a:r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ESOW </a:t>
            </a:r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w 2015 roku</a:t>
            </a:r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 </a:t>
            </a:r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(1)</a:t>
            </a:r>
            <a:endParaRPr lang="en-US" sz="3600" b="1" dirty="0">
              <a:solidFill>
                <a:srgbClr val="0C4CA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640960" cy="4782633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l-PL" sz="3200" b="1" dirty="0" smtClean="0">
                <a:solidFill>
                  <a:srgbClr val="2B9798"/>
                </a:solidFill>
              </a:rPr>
              <a:t>Uproszczenie wdrażania</a:t>
            </a:r>
            <a:r>
              <a:rPr lang="en-US" sz="3200" b="1" dirty="0" smtClean="0">
                <a:solidFill>
                  <a:srgbClr val="2B9798"/>
                </a:solidFill>
              </a:rPr>
              <a:t> (</a:t>
            </a:r>
            <a:r>
              <a:rPr lang="pl-PL" sz="3200" b="1" dirty="0" smtClean="0">
                <a:solidFill>
                  <a:srgbClr val="2B9798"/>
                </a:solidFill>
              </a:rPr>
              <a:t>dla wszystkich uczestników, po to aby lepiej osiągać cele</a:t>
            </a:r>
            <a:r>
              <a:rPr lang="en-US" sz="3200" b="1" dirty="0">
                <a:solidFill>
                  <a:srgbClr val="2B9798"/>
                </a:solidFill>
              </a:rPr>
              <a:t>) </a:t>
            </a:r>
            <a:endParaRPr lang="pl-PL" sz="3200" b="1" dirty="0" smtClean="0">
              <a:solidFill>
                <a:srgbClr val="2B9798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l-PL" sz="3200" b="1" dirty="0" smtClean="0">
                <a:solidFill>
                  <a:srgbClr val="2B9798"/>
                </a:solidFill>
              </a:rPr>
              <a:t>Upodmiotowienie doradztwa </a:t>
            </a:r>
            <a:r>
              <a:rPr lang="en-US" sz="3200" b="1" dirty="0" smtClean="0">
                <a:solidFill>
                  <a:srgbClr val="2B9798"/>
                </a:solidFill>
              </a:rPr>
              <a:t>– </a:t>
            </a:r>
            <a:r>
              <a:rPr lang="pl-PL" sz="3200" b="1" dirty="0" smtClean="0">
                <a:solidFill>
                  <a:srgbClr val="2B9798"/>
                </a:solidFill>
              </a:rPr>
              <a:t>przekazywanie wiedzy</a:t>
            </a:r>
            <a:r>
              <a:rPr lang="en-US" sz="3200" b="1" dirty="0" smtClean="0">
                <a:solidFill>
                  <a:srgbClr val="2B9798"/>
                </a:solidFill>
              </a:rPr>
              <a:t> </a:t>
            </a:r>
            <a:r>
              <a:rPr lang="en-US" sz="3200" b="1" dirty="0">
                <a:solidFill>
                  <a:srgbClr val="2B9798"/>
                </a:solidFill>
              </a:rPr>
              <a:t>– </a:t>
            </a:r>
            <a:r>
              <a:rPr lang="pl-PL" sz="3200" b="1" dirty="0" smtClean="0">
                <a:solidFill>
                  <a:srgbClr val="2B9798"/>
                </a:solidFill>
              </a:rPr>
              <a:t>szeroko rozumiana innowacyjność</a:t>
            </a:r>
            <a:endParaRPr lang="en-US" sz="3200" b="1" dirty="0">
              <a:solidFill>
                <a:srgbClr val="2B9798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l-PL" sz="3200" b="1" dirty="0" smtClean="0">
                <a:solidFill>
                  <a:srgbClr val="2B9798"/>
                </a:solidFill>
              </a:rPr>
              <a:t>Żywność lokalna</a:t>
            </a:r>
            <a:r>
              <a:rPr lang="en-US" sz="3200" b="1" dirty="0" smtClean="0">
                <a:solidFill>
                  <a:srgbClr val="2B9798"/>
                </a:solidFill>
              </a:rPr>
              <a:t> </a:t>
            </a:r>
            <a:r>
              <a:rPr lang="en-US" sz="3200" b="1" dirty="0">
                <a:solidFill>
                  <a:srgbClr val="2B9798"/>
                </a:solidFill>
              </a:rPr>
              <a:t>– </a:t>
            </a:r>
            <a:r>
              <a:rPr lang="pl-PL" sz="3200" b="1" dirty="0" smtClean="0">
                <a:solidFill>
                  <a:srgbClr val="2B9798"/>
                </a:solidFill>
              </a:rPr>
              <a:t>krótkie łańcuchy dostaw</a:t>
            </a:r>
            <a:r>
              <a:rPr lang="en-US" sz="3200" b="1" dirty="0" smtClean="0">
                <a:solidFill>
                  <a:srgbClr val="2B9798"/>
                </a:solidFill>
              </a:rPr>
              <a:t> </a:t>
            </a:r>
            <a:r>
              <a:rPr lang="en-US" sz="3200" b="1" dirty="0">
                <a:solidFill>
                  <a:srgbClr val="2B9798"/>
                </a:solidFill>
              </a:rPr>
              <a:t>– </a:t>
            </a:r>
            <a:r>
              <a:rPr lang="en-US" sz="3200" b="1" dirty="0" smtClean="0">
                <a:solidFill>
                  <a:srgbClr val="2B9798"/>
                </a:solidFill>
              </a:rPr>
              <a:t>partners</a:t>
            </a:r>
            <a:r>
              <a:rPr lang="pl-PL" sz="3200" b="1" dirty="0" smtClean="0">
                <a:solidFill>
                  <a:srgbClr val="2B9798"/>
                </a:solidFill>
              </a:rPr>
              <a:t>two miasto-wieś</a:t>
            </a:r>
            <a:r>
              <a:rPr lang="en-US" sz="3200" b="1" dirty="0" smtClean="0">
                <a:solidFill>
                  <a:srgbClr val="2B9798"/>
                </a:solidFill>
              </a:rPr>
              <a:t> </a:t>
            </a:r>
            <a:r>
              <a:rPr lang="en-US" sz="3200" b="1" dirty="0">
                <a:solidFill>
                  <a:srgbClr val="2B9798"/>
                </a:solidFill>
              </a:rPr>
              <a:t>– </a:t>
            </a:r>
            <a:r>
              <a:rPr lang="pl-PL" sz="3200" b="1" dirty="0" smtClean="0">
                <a:solidFill>
                  <a:srgbClr val="2B9798"/>
                </a:solidFill>
              </a:rPr>
              <a:t>małe gospodarstwa rolne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 smtClean="0">
                <a:solidFill>
                  <a:srgbClr val="2B9798"/>
                </a:solidFill>
              </a:rPr>
              <a:t>P</a:t>
            </a:r>
            <a:r>
              <a:rPr lang="pl-PL" sz="3200" b="1" dirty="0" smtClean="0">
                <a:solidFill>
                  <a:srgbClr val="2B9798"/>
                </a:solidFill>
              </a:rPr>
              <a:t>owiązania między 1 i 2 filarem WPR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pl-PL" sz="3200" b="1" dirty="0" smtClean="0">
                <a:solidFill>
                  <a:srgbClr val="2B9798"/>
                </a:solidFill>
              </a:rPr>
              <a:t>Zmiany demograficzne i zapobieganie wykluczeniu</a:t>
            </a:r>
            <a:endParaRPr lang="en-US" sz="3200" b="1" dirty="0" smtClean="0">
              <a:solidFill>
                <a:srgbClr val="2B9798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3200" b="1" dirty="0" smtClean="0">
              <a:solidFill>
                <a:srgbClr val="2B97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B296C10-1B2C-441C-BF45-1A89E3F2F1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772" y="1742710"/>
            <a:ext cx="8245476" cy="3558497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pl-PL" sz="3200" b="1" dirty="0" smtClean="0">
                <a:solidFill>
                  <a:srgbClr val="2B9798"/>
                </a:solidFill>
              </a:rPr>
              <a:t>Wielofunduszowość</a:t>
            </a:r>
            <a:endParaRPr lang="en-US" sz="3200" b="1" dirty="0">
              <a:solidFill>
                <a:srgbClr val="2B9798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pl-PL" sz="3200" b="1" dirty="0" smtClean="0">
                <a:solidFill>
                  <a:srgbClr val="2B9798"/>
                </a:solidFill>
              </a:rPr>
              <a:t>Zielona gospodarka tworząca miejsca pracy i wzrost</a:t>
            </a:r>
            <a:endParaRPr lang="en-US" sz="3200" b="1" dirty="0" smtClean="0">
              <a:solidFill>
                <a:srgbClr val="2B9798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pl-PL" sz="3200" b="1" dirty="0" smtClean="0">
                <a:solidFill>
                  <a:srgbClr val="2B9798"/>
                </a:solidFill>
              </a:rPr>
              <a:t>Uruchamianie KSOW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pl-PL" sz="3200" b="1" dirty="0" smtClean="0">
                <a:solidFill>
                  <a:srgbClr val="2B9798"/>
                </a:solidFill>
              </a:rPr>
              <a:t>Ewaluacja działań sieciujących</a:t>
            </a:r>
            <a:endParaRPr lang="en-US" sz="3200" b="1" dirty="0">
              <a:solidFill>
                <a:srgbClr val="2B9798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r>
              <a:rPr lang="pl-PL" sz="3200" b="1" dirty="0" smtClean="0">
                <a:solidFill>
                  <a:srgbClr val="2B9798"/>
                </a:solidFill>
              </a:rPr>
              <a:t>Zmiany klimatu</a:t>
            </a:r>
            <a:r>
              <a:rPr lang="en-US" sz="3200" b="1" dirty="0" smtClean="0">
                <a:solidFill>
                  <a:srgbClr val="2B9798"/>
                </a:solidFill>
              </a:rPr>
              <a:t> </a:t>
            </a:r>
            <a:endParaRPr lang="en-US" sz="3200" b="1" dirty="0">
              <a:solidFill>
                <a:srgbClr val="2B9798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 startAt="6"/>
            </a:pPr>
            <a:endParaRPr lang="en-US" sz="3200" b="1" dirty="0" smtClean="0">
              <a:solidFill>
                <a:srgbClr val="2B9798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7308" y="477258"/>
            <a:ext cx="7797140" cy="112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Tematy wypracowane przez Grupę Sterującą </a:t>
            </a:r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ESOW w </a:t>
            </a:r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2015 </a:t>
            </a:r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roku </a:t>
            </a:r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(2)</a:t>
            </a:r>
            <a:endParaRPr lang="en-US" sz="3600" b="1" dirty="0">
              <a:solidFill>
                <a:srgbClr val="0C4CA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7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B296C10-1B2C-441C-BF45-1A89E3F2F1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772" y="1742710"/>
            <a:ext cx="8245476" cy="3558497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sz="3200" b="1" dirty="0" smtClean="0">
                <a:solidFill>
                  <a:srgbClr val="2B9798"/>
                </a:solidFill>
              </a:rPr>
              <a:t>Budowanie umiejętności następujących grup interesariuszy:</a:t>
            </a:r>
            <a:endParaRPr lang="pl-PL" sz="3200" b="1" dirty="0">
              <a:solidFill>
                <a:srgbClr val="2B9798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3200" b="1" dirty="0" smtClean="0">
                <a:solidFill>
                  <a:srgbClr val="2B9798"/>
                </a:solidFill>
              </a:rPr>
              <a:t>1. Podmiotów zaangażowanych we wdrażanie PROW (pracownicy KE, Instytucji Zarządzających, Agencji Płatniczych, audytorzy)</a:t>
            </a:r>
            <a:endParaRPr lang="en-US" sz="3200" b="1" dirty="0" smtClean="0">
              <a:solidFill>
                <a:srgbClr val="2B9798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3200" b="1" dirty="0" smtClean="0">
                <a:solidFill>
                  <a:srgbClr val="2B9798"/>
                </a:solidFill>
              </a:rPr>
              <a:t>2. Krajowych Sieci Obszarów Wiejskich i jednostek wspierających te Sieci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sz="3200" b="1" dirty="0" smtClean="0">
                <a:solidFill>
                  <a:srgbClr val="2B9798"/>
                </a:solidFill>
              </a:rPr>
              <a:t>3. Podmiotów zaangażowanych w realizację podejścia Leader/RLKS</a:t>
            </a:r>
            <a:endParaRPr lang="pl-PL" sz="3200" b="1" dirty="0" smtClean="0">
              <a:solidFill>
                <a:srgbClr val="2B9798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07308" y="477258"/>
            <a:ext cx="7797140" cy="112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Pięć priorytetów na okres lipiec 2015 – czerwiec 2016 (1)</a:t>
            </a:r>
            <a:endParaRPr lang="en-US" sz="3600" b="1" dirty="0">
              <a:solidFill>
                <a:srgbClr val="0C4CA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56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B296C10-1B2C-441C-BF45-1A89E3F2F1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772" y="1742710"/>
            <a:ext cx="8245476" cy="3558497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sz="3200" b="1" dirty="0" smtClean="0">
                <a:solidFill>
                  <a:srgbClr val="2B9798"/>
                </a:solidFill>
              </a:rPr>
              <a:t>Działania tematyczne (tematyczne grupy robocze, seminaria, publikacje) w następujących obszarach:</a:t>
            </a:r>
            <a:endParaRPr lang="pl-PL" sz="3200" b="1" dirty="0">
              <a:solidFill>
                <a:srgbClr val="2B9798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3200" b="1" dirty="0" smtClean="0">
                <a:solidFill>
                  <a:srgbClr val="2B9798"/>
                </a:solidFill>
              </a:rPr>
              <a:t>4. Konkurencyjność i gospodarka oparta na wiedzy na obszarach wiejskich</a:t>
            </a:r>
            <a:endParaRPr lang="en-US" sz="3200" b="1" dirty="0" smtClean="0">
              <a:solidFill>
                <a:srgbClr val="2B9798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pl-PL" sz="3200" b="1" dirty="0" smtClean="0">
                <a:solidFill>
                  <a:srgbClr val="2B9798"/>
                </a:solidFill>
              </a:rPr>
              <a:t>5. </a:t>
            </a:r>
            <a:r>
              <a:rPr lang="pl-PL" sz="3200" b="1" dirty="0" smtClean="0">
                <a:solidFill>
                  <a:srgbClr val="2B9798"/>
                </a:solidFill>
              </a:rPr>
              <a:t>Wsparcie procesu przechodzenia obszarów wiejskich</a:t>
            </a:r>
            <a:r>
              <a:rPr lang="pl-PL" sz="3200" b="1" dirty="0" smtClean="0">
                <a:solidFill>
                  <a:srgbClr val="2B9798"/>
                </a:solidFill>
              </a:rPr>
              <a:t> na „zieloną” gospodarkę</a:t>
            </a:r>
            <a:endParaRPr lang="pl-PL" sz="3200" b="1" dirty="0" smtClean="0">
              <a:solidFill>
                <a:srgbClr val="2B9798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59708" y="629658"/>
            <a:ext cx="7797140" cy="1129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 smtClean="0">
                <a:solidFill>
                  <a:srgbClr val="0C4CA3"/>
                </a:solidFill>
                <a:latin typeface="+mn-lt"/>
                <a:ea typeface="+mn-ea"/>
                <a:cs typeface="+mn-cs"/>
              </a:rPr>
              <a:t>Pięć priorytetów na okres lipiec 2015 – czerwiec 2016 (2)</a:t>
            </a:r>
            <a:endParaRPr lang="en-US" sz="3600" b="1" dirty="0">
              <a:solidFill>
                <a:srgbClr val="0C4CA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81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0"/>
            <a:ext cx="8191822" cy="1325563"/>
          </a:xfrm>
        </p:spPr>
        <p:txBody>
          <a:bodyPr/>
          <a:lstStyle/>
          <a:p>
            <a:r>
              <a:rPr lang="pl-PL" sz="3600" b="1" dirty="0" smtClean="0">
                <a:solidFill>
                  <a:srgbClr val="071376"/>
                </a:solidFill>
                <a:latin typeface="+mn-lt"/>
                <a:ea typeface="+mn-ea"/>
                <a:cs typeface="+mn-cs"/>
              </a:rPr>
              <a:t>Cele ENRD (ESOW) </a:t>
            </a:r>
            <a:endParaRPr lang="en-GB" sz="3600" b="1" dirty="0">
              <a:solidFill>
                <a:srgbClr val="07137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4000" dirty="0" smtClean="0"/>
              <a:t>Europejska Sieć Obszarów Wiejskich ma na celu:</a:t>
            </a:r>
          </a:p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Poprawę jakości wdrażania PROW</a:t>
            </a:r>
          </a:p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Zwiększenie zaangażowania wszystkich interesariuszy</a:t>
            </a:r>
          </a:p>
          <a:p>
            <a:r>
              <a:rPr lang="pl-PL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Informowanie o korzyściach z polityki wiejskiej UE i możliwościach finansowania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4000" dirty="0" smtClean="0"/>
              <a:t>Osobno działa „podsieć” ds. ewaluacji oraz sieć innowacji EIP-AGRI</a:t>
            </a:r>
            <a:endParaRPr lang="en-GB" sz="4000" dirty="0"/>
          </a:p>
        </p:txBody>
      </p:sp>
      <p:pic>
        <p:nvPicPr>
          <p:cNvPr id="5" name="Picture 4" descr="ENRD-PPT-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0690"/>
            <a:ext cx="914400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715967" y="4628785"/>
            <a:ext cx="6728800" cy="60016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endParaRPr lang="fr-FR" sz="1400" dirty="0" smtClean="0">
              <a:solidFill>
                <a:srgbClr val="008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fr-FR" sz="1400" dirty="0" smtClean="0">
                <a:solidFill>
                  <a:srgbClr val="008000"/>
                </a:solidFill>
              </a:rPr>
              <a:t>Acteurs du développement rural </a:t>
            </a:r>
            <a:r>
              <a:rPr lang="fr-FR" sz="1100" dirty="0" smtClean="0">
                <a:solidFill>
                  <a:srgbClr val="008000"/>
                </a:solidFill>
              </a:rPr>
              <a:t>(non bénéficiaires des PDR compris)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46783" y="1090117"/>
            <a:ext cx="8427710" cy="5230713"/>
            <a:chOff x="246783" y="683966"/>
            <a:chExt cx="8427710" cy="5230713"/>
          </a:xfrm>
        </p:grpSpPr>
        <p:sp>
          <p:nvSpPr>
            <p:cNvPr id="7" name="Round Single Corner Rectangle 6"/>
            <p:cNvSpPr/>
            <p:nvPr/>
          </p:nvSpPr>
          <p:spPr>
            <a:xfrm>
              <a:off x="6242374" y="688457"/>
              <a:ext cx="2418583" cy="4613121"/>
            </a:xfrm>
            <a:prstGeom prst="round1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405209" y="762871"/>
              <a:ext cx="5377633" cy="4359058"/>
            </a:xfrm>
            <a:prstGeom prst="roundRect">
              <a:avLst/>
            </a:prstGeom>
            <a:blipFill rotWithShape="1">
              <a:blip r:embed="rId3">
                <a:alphaModFix amt="60000"/>
              </a:blip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Snip Diagonal Corner Rectangle 7"/>
            <p:cNvSpPr/>
            <p:nvPr/>
          </p:nvSpPr>
          <p:spPr>
            <a:xfrm>
              <a:off x="1516461" y="4687701"/>
              <a:ext cx="6911380" cy="702519"/>
            </a:xfrm>
            <a:prstGeom prst="snip2Diag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Interesariusze polityki wobec wsi (w tym potencjalni projektodawcy) </a:t>
              </a:r>
              <a:endParaRPr lang="fr-FR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30722" y="2147400"/>
              <a:ext cx="2026745" cy="505447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  <a:effectLst>
              <a:outerShdw blurRad="263525" dist="23000" dir="5400000" sx="109000" sy="109000" rotWithShape="0">
                <a:schemeClr val="accent3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 smtClean="0"/>
                <a:t>Stowarzyszenia europejskie</a:t>
              </a:r>
              <a:endParaRPr lang="fr-FR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92008" y="1323348"/>
              <a:ext cx="1824071" cy="28100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59484" y="1162682"/>
              <a:ext cx="1145725" cy="471415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7616" y="5428320"/>
              <a:ext cx="8366877" cy="48635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Heptagon 12"/>
            <p:cNvSpPr/>
            <p:nvPr/>
          </p:nvSpPr>
          <p:spPr>
            <a:xfrm>
              <a:off x="1715967" y="1202388"/>
              <a:ext cx="378332" cy="364768"/>
            </a:xfrm>
            <a:prstGeom prst="hept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>
                  <a:solidFill>
                    <a:schemeClr val="tx1"/>
                  </a:solidFill>
                </a:rPr>
                <a:t>1</a:t>
              </a: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4" name="Heptagon 13"/>
            <p:cNvSpPr/>
            <p:nvPr/>
          </p:nvSpPr>
          <p:spPr>
            <a:xfrm>
              <a:off x="1572220" y="4467217"/>
              <a:ext cx="378332" cy="364768"/>
            </a:xfrm>
            <a:prstGeom prst="hept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mtClean="0">
                  <a:solidFill>
                    <a:schemeClr val="tx1"/>
                  </a:solidFill>
                </a:rPr>
                <a:t>4</a:t>
              </a: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17" name="Heptagon 16"/>
            <p:cNvSpPr/>
            <p:nvPr/>
          </p:nvSpPr>
          <p:spPr>
            <a:xfrm>
              <a:off x="8255601" y="1263184"/>
              <a:ext cx="378332" cy="364768"/>
            </a:xfrm>
            <a:prstGeom prst="hept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3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86203" y="1343003"/>
              <a:ext cx="1634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smtClean="0">
                  <a:solidFill>
                    <a:srgbClr val="000090"/>
                  </a:solidFill>
                </a:rPr>
                <a:t>Program</a:t>
              </a:r>
              <a:r>
                <a:rPr lang="pl-PL" sz="1200" dirty="0" smtClean="0">
                  <a:solidFill>
                    <a:srgbClr val="000090"/>
                  </a:solidFill>
                </a:rPr>
                <a:t>owanie i wdrażanie PROW</a:t>
              </a:r>
              <a:endParaRPr lang="fr-FR" sz="1200" dirty="0">
                <a:solidFill>
                  <a:srgbClr val="000090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054379" y="1855566"/>
              <a:ext cx="1634907" cy="16970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DG AGRI</a:t>
              </a:r>
              <a:endParaRPr lang="fr-FR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620317" y="3476929"/>
              <a:ext cx="716117" cy="47358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 smtClean="0"/>
                <a:t>LGD</a:t>
              </a:r>
              <a:endParaRPr lang="fr-FR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27500" y="819783"/>
              <a:ext cx="2395947" cy="523220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solidFill>
                    <a:srgbClr val="800000"/>
                  </a:solidFill>
                </a:rPr>
                <a:t>Krajowe i Regionalne Sieci Obszarów Wiejskich</a:t>
              </a:r>
              <a:endParaRPr lang="fr-FR" sz="1400" dirty="0">
                <a:solidFill>
                  <a:srgbClr val="800000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621111" y="1540136"/>
              <a:ext cx="2702336" cy="37828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 smtClean="0"/>
                <a:t>Walne Zgromadzenie</a:t>
              </a:r>
              <a:r>
                <a:rPr lang="fr-FR" sz="1200" dirty="0" smtClean="0"/>
                <a:t> </a:t>
              </a:r>
              <a:r>
                <a:rPr lang="pl-PL" sz="1200" dirty="0" smtClean="0"/>
                <a:t>KSOW</a:t>
              </a:r>
              <a:endParaRPr lang="fr-FR" sz="12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066342" y="2229146"/>
              <a:ext cx="1054424" cy="35125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 dirty="0" smtClean="0"/>
                <a:t>Contact </a:t>
              </a:r>
              <a:r>
                <a:rPr lang="pl-PL" sz="1100" dirty="0" smtClean="0"/>
                <a:t>P</a:t>
              </a:r>
              <a:r>
                <a:rPr lang="fr-FR" sz="1100" dirty="0" smtClean="0"/>
                <a:t>oint</a:t>
              </a:r>
              <a:endParaRPr lang="fr-FR" sz="1100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026318" y="2229146"/>
              <a:ext cx="758031" cy="3512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 smtClean="0">
                  <a:solidFill>
                    <a:schemeClr val="accent2"/>
                  </a:solidFill>
                </a:rPr>
                <a:t>EIP</a:t>
              </a:r>
              <a:endParaRPr lang="fr-FR" sz="1200" dirty="0">
                <a:solidFill>
                  <a:schemeClr val="accent2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026318" y="3967358"/>
              <a:ext cx="758031" cy="5674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smtClean="0">
                  <a:solidFill>
                    <a:schemeClr val="accent2"/>
                  </a:solidFill>
                </a:rPr>
                <a:t>Focus Groups</a:t>
              </a:r>
              <a:endParaRPr lang="fr-FR" sz="1200">
                <a:solidFill>
                  <a:schemeClr val="accent2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809623" y="4307915"/>
              <a:ext cx="1526811" cy="36477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P</a:t>
              </a:r>
              <a:r>
                <a:rPr lang="pl-PL" sz="1200" dirty="0" smtClean="0"/>
                <a:t>rojektodawcy</a:t>
              </a:r>
              <a:endParaRPr lang="fr-FR" sz="12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26492" y="1324083"/>
              <a:ext cx="2026745" cy="646331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008000"/>
                  </a:solidFill>
                </a:rPr>
                <a:t>Podmioty zaangażowane w rozwój wsi (w tym badawcze) i ich stowarzyszenia</a:t>
              </a:r>
              <a:endParaRPr lang="fr-FR" sz="1200" dirty="0">
                <a:solidFill>
                  <a:srgbClr val="008000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59483" y="2191046"/>
              <a:ext cx="1145726" cy="574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Inne DG i ich sieci</a:t>
              </a:r>
              <a:endPara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46783" y="2864146"/>
              <a:ext cx="1158426" cy="574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IZ innych funduszy i ich sieci</a:t>
              </a:r>
              <a:endPara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61134" y="3558502"/>
              <a:ext cx="1144075" cy="574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IZ/IP regionalne innych fund. i ich sieci</a:t>
              </a:r>
              <a:endPara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05209" y="5390478"/>
              <a:ext cx="726928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Szersze grono odbiorców</a:t>
              </a:r>
              <a:endParaRPr lang="fr-FR" sz="14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pl-P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  <a:r>
                <a:rPr lang="pl-PL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ainteresowanych rozwojem wsi i polityką publiczną wobec wsi</a:t>
              </a:r>
              <a:endPara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Up-Down Arrow 38"/>
            <p:cNvSpPr/>
            <p:nvPr/>
          </p:nvSpPr>
          <p:spPr>
            <a:xfrm>
              <a:off x="307616" y="2580404"/>
              <a:ext cx="225784" cy="391789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Up-Down Arrow 39"/>
            <p:cNvSpPr/>
            <p:nvPr/>
          </p:nvSpPr>
          <p:spPr>
            <a:xfrm>
              <a:off x="282216" y="3304304"/>
              <a:ext cx="225784" cy="391789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Up-Down Arrow 40"/>
            <p:cNvSpPr/>
            <p:nvPr/>
          </p:nvSpPr>
          <p:spPr>
            <a:xfrm>
              <a:off x="294916" y="4091704"/>
              <a:ext cx="213084" cy="1298516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Up-Down Arrow 43"/>
            <p:cNvSpPr/>
            <p:nvPr/>
          </p:nvSpPr>
          <p:spPr>
            <a:xfrm>
              <a:off x="2094299" y="2045501"/>
              <a:ext cx="213084" cy="2232000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Up-Down Arrow 41"/>
            <p:cNvSpPr/>
            <p:nvPr/>
          </p:nvSpPr>
          <p:spPr>
            <a:xfrm>
              <a:off x="2886284" y="2052302"/>
              <a:ext cx="213084" cy="576000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Up-Down Arrow 42"/>
            <p:cNvSpPr/>
            <p:nvPr/>
          </p:nvSpPr>
          <p:spPr>
            <a:xfrm>
              <a:off x="4183164" y="2580404"/>
              <a:ext cx="213084" cy="1386953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Up-Down Arrow 44"/>
            <p:cNvSpPr/>
            <p:nvPr/>
          </p:nvSpPr>
          <p:spPr>
            <a:xfrm>
              <a:off x="2886283" y="3147823"/>
              <a:ext cx="213084" cy="324000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Up-Down Arrow 45"/>
            <p:cNvSpPr/>
            <p:nvPr/>
          </p:nvSpPr>
          <p:spPr>
            <a:xfrm>
              <a:off x="2871833" y="3971501"/>
              <a:ext cx="213084" cy="324000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Up-Down Arrow 46"/>
            <p:cNvSpPr/>
            <p:nvPr/>
          </p:nvSpPr>
          <p:spPr>
            <a:xfrm>
              <a:off x="5472608" y="2580405"/>
              <a:ext cx="213084" cy="391789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Up-Down Arrow 47"/>
            <p:cNvSpPr/>
            <p:nvPr/>
          </p:nvSpPr>
          <p:spPr>
            <a:xfrm>
              <a:off x="5472608" y="3340940"/>
              <a:ext cx="213084" cy="391789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Up-Down Arrow 48"/>
            <p:cNvSpPr/>
            <p:nvPr/>
          </p:nvSpPr>
          <p:spPr>
            <a:xfrm>
              <a:off x="4588969" y="2599457"/>
              <a:ext cx="213084" cy="391789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Up-Down Arrow 49"/>
            <p:cNvSpPr/>
            <p:nvPr/>
          </p:nvSpPr>
          <p:spPr>
            <a:xfrm>
              <a:off x="4588969" y="3323453"/>
              <a:ext cx="195380" cy="643905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Up-Down Arrow 52"/>
            <p:cNvSpPr/>
            <p:nvPr/>
          </p:nvSpPr>
          <p:spPr>
            <a:xfrm>
              <a:off x="5490312" y="4080682"/>
              <a:ext cx="195380" cy="528565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71515" y="2633392"/>
              <a:ext cx="1634906" cy="46526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/>
                <a:t>Instytucje Zarządzające, Agencje Płatnicze</a:t>
              </a:r>
              <a:endParaRPr lang="fr-FR" sz="1100" dirty="0"/>
            </a:p>
          </p:txBody>
        </p:sp>
        <p:sp>
          <p:nvSpPr>
            <p:cNvPr id="55" name="Up-Down Arrow 54"/>
            <p:cNvSpPr/>
            <p:nvPr/>
          </p:nvSpPr>
          <p:spPr>
            <a:xfrm>
              <a:off x="8321299" y="2652848"/>
              <a:ext cx="213084" cy="1975938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Up-Down Arrow 55"/>
            <p:cNvSpPr/>
            <p:nvPr/>
          </p:nvSpPr>
          <p:spPr>
            <a:xfrm>
              <a:off x="5081408" y="2549976"/>
              <a:ext cx="213084" cy="2078809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567238" y="2972194"/>
              <a:ext cx="1570816" cy="35125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/>
                <a:t>KSOW</a:t>
              </a:r>
              <a:endParaRPr lang="fr-FR" sz="1100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079877" y="3705474"/>
              <a:ext cx="1054424" cy="351259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100" dirty="0" smtClean="0"/>
                <a:t>(</a:t>
              </a:r>
              <a:r>
                <a:rPr lang="fr-FR" sz="1100" dirty="0" smtClean="0"/>
                <a:t>R</a:t>
              </a:r>
              <a:r>
                <a:rPr lang="pl-PL" sz="1100" dirty="0" smtClean="0"/>
                <a:t>SOW)</a:t>
              </a:r>
              <a:endParaRPr lang="fr-FR" sz="1100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456885" y="2866027"/>
              <a:ext cx="1987881" cy="5844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rgbClr val="FFFFFF"/>
              </a:solidFill>
            </a:ln>
            <a:effectLst>
              <a:outerShdw blurRad="263525" dist="23000" dir="5400000" sx="109000" sy="109000" rotWithShape="0">
                <a:schemeClr val="accent3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 smtClean="0"/>
                <a:t>Stowarzyszenia krajowe</a:t>
              </a:r>
              <a:endParaRPr lang="fr-FR" sz="1200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434965" y="3699215"/>
              <a:ext cx="2009801" cy="519688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rgbClr val="FFFFFF"/>
              </a:solidFill>
            </a:ln>
            <a:effectLst>
              <a:outerShdw blurRad="263525" dist="23000" dir="5400000" sx="109000" sy="109000" rotWithShape="0">
                <a:schemeClr val="accent3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200" dirty="0" smtClean="0"/>
                <a:t>Stowarzyszenia regionalne</a:t>
              </a:r>
              <a:endParaRPr lang="fr-FR" sz="1200" dirty="0"/>
            </a:p>
          </p:txBody>
        </p:sp>
        <p:sp>
          <p:nvSpPr>
            <p:cNvPr id="52" name="Up-Down Arrow 51"/>
            <p:cNvSpPr/>
            <p:nvPr/>
          </p:nvSpPr>
          <p:spPr>
            <a:xfrm>
              <a:off x="7185154" y="3382070"/>
              <a:ext cx="225784" cy="391789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Up-Down Arrow 50"/>
            <p:cNvSpPr/>
            <p:nvPr/>
          </p:nvSpPr>
          <p:spPr>
            <a:xfrm>
              <a:off x="7185154" y="2550612"/>
              <a:ext cx="225784" cy="391789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ptagon 15"/>
            <p:cNvSpPr/>
            <p:nvPr/>
          </p:nvSpPr>
          <p:spPr>
            <a:xfrm>
              <a:off x="5931600" y="2772508"/>
              <a:ext cx="378332" cy="364768"/>
            </a:xfrm>
            <a:prstGeom prst="hept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tx1"/>
                  </a:solidFill>
                </a:rPr>
                <a:t>2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54" name="Up-Down Arrow 53"/>
            <p:cNvSpPr/>
            <p:nvPr/>
          </p:nvSpPr>
          <p:spPr>
            <a:xfrm>
              <a:off x="7215558" y="4206203"/>
              <a:ext cx="195380" cy="409882"/>
            </a:xfrm>
            <a:prstGeom prst="upDownArrow">
              <a:avLst/>
            </a:prstGeom>
            <a:solidFill>
              <a:srgbClr val="FFFF33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Bent-Up Arrow 56"/>
            <p:cNvSpPr/>
            <p:nvPr/>
          </p:nvSpPr>
          <p:spPr>
            <a:xfrm flipH="1" flipV="1">
              <a:off x="2596666" y="1072231"/>
              <a:ext cx="1104207" cy="270771"/>
            </a:xfrm>
            <a:prstGeom prst="bentUpArrow">
              <a:avLst>
                <a:gd name="adj1" fmla="val 25000"/>
                <a:gd name="adj2" fmla="val 50000"/>
                <a:gd name="adj3" fmla="val 50000"/>
              </a:avLst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62184" y="683966"/>
              <a:ext cx="2019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FFFFFF"/>
                  </a:solidFill>
                </a:rPr>
                <a:t>Polityka wobec wsi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59" name="Bent-Up Arrow 58"/>
          <p:cNvSpPr/>
          <p:nvPr/>
        </p:nvSpPr>
        <p:spPr>
          <a:xfrm flipH="1" flipV="1">
            <a:off x="787400" y="1082412"/>
            <a:ext cx="1884402" cy="260590"/>
          </a:xfrm>
          <a:prstGeom prst="bentUpArrow">
            <a:avLst>
              <a:gd name="adj1" fmla="val 25000"/>
              <a:gd name="adj2" fmla="val 50000"/>
              <a:gd name="adj3" fmla="val 50000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Heptagon 14"/>
          <p:cNvSpPr/>
          <p:nvPr/>
        </p:nvSpPr>
        <p:spPr>
          <a:xfrm>
            <a:off x="170584" y="1039215"/>
            <a:ext cx="378332" cy="364768"/>
          </a:xfrm>
          <a:prstGeom prst="heptagon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mtClean="0">
                <a:solidFill>
                  <a:schemeClr val="tx1"/>
                </a:solidFill>
              </a:rPr>
              <a:t>5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743"/>
            <a:ext cx="7886700" cy="1325563"/>
          </a:xfrm>
        </p:spPr>
        <p:txBody>
          <a:bodyPr/>
          <a:lstStyle/>
          <a:p>
            <a:r>
              <a:rPr lang="pl-PL" sz="3600" b="1" dirty="0" smtClean="0">
                <a:solidFill>
                  <a:srgbClr val="071376"/>
                </a:solidFill>
                <a:latin typeface="Calibri"/>
              </a:rPr>
              <a:t>Sieć to wszyscy jej interesariusze...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4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 smtClean="0">
                <a:solidFill>
                  <a:srgbClr val="071376"/>
                </a:solidFill>
                <a:latin typeface="+mn-lt"/>
                <a:ea typeface="+mn-ea"/>
                <a:cs typeface="+mn-cs"/>
              </a:rPr>
              <a:t>ENRD CP</a:t>
            </a:r>
            <a:endParaRPr lang="en-GB" sz="3600" b="1" dirty="0">
              <a:solidFill>
                <a:srgbClr val="07137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4836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4000" dirty="0" smtClean="0"/>
              <a:t>„Contact Point” (Punkt Kontaktowy) ESOW to:</a:t>
            </a:r>
          </a:p>
          <a:p>
            <a:r>
              <a:rPr lang="pl-PL" sz="4000" dirty="0" smtClean="0"/>
              <a:t>Ekipa ok. 20 osób w Brukseli plus Eksperci Geograficzni w każdym kraju, którzy</a:t>
            </a:r>
          </a:p>
          <a:p>
            <a:r>
              <a:rPr lang="pl-PL" sz="4000" dirty="0" smtClean="0"/>
              <a:t>Pełnią funkcję „usługową” wobec Dyrekcji Generalnej ds. Rolnictwa i Rozwoju Wsi oraz „ciał decyzyjnych”</a:t>
            </a:r>
            <a:endParaRPr lang="en-GB" sz="4000" dirty="0"/>
          </a:p>
        </p:txBody>
      </p:sp>
      <p:pic>
        <p:nvPicPr>
          <p:cNvPr id="5" name="Picture 4" descr="ENRD-PPT-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0690"/>
            <a:ext cx="9144000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4013200"/>
            <a:ext cx="15589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695700"/>
            <a:ext cx="15605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462338"/>
            <a:ext cx="1789112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924550"/>
            <a:ext cx="1838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5653088" y="3497263"/>
            <a:ext cx="20018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sz="1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SUBGROUPS </a:t>
            </a:r>
            <a:endParaRPr lang="en-GB" altLang="fr-FR" sz="1200" b="1" i="1" dirty="0">
              <a:solidFill>
                <a:srgbClr val="002060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Permanen</a:t>
            </a:r>
            <a:r>
              <a:rPr lang="en-GB" altLang="fr-FR" sz="1200" b="1" dirty="0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 : Innovation; CLLD/Leader; Evaluation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fr-FR" sz="1200" b="1" i="1" dirty="0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Ad-hoc</a:t>
            </a:r>
            <a:r>
              <a:rPr lang="fr-BE" altLang="fr-FR" sz="1200" b="1" dirty="0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: </a:t>
            </a:r>
            <a:r>
              <a:rPr lang="fr-BE" alt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other</a:t>
            </a:r>
            <a:r>
              <a:rPr lang="fr-BE" altLang="fr-FR" sz="1200" b="1" dirty="0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fr-BE" altLang="fr-FR" sz="1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themes</a:t>
            </a:r>
            <a:endParaRPr lang="en-GB" altLang="fr-FR" sz="1200" b="1" dirty="0">
              <a:solidFill>
                <a:srgbClr val="002060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5772150"/>
            <a:ext cx="16081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5605463"/>
            <a:ext cx="15081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28"/>
          <p:cNvSpPr txBox="1">
            <a:spLocks noChangeArrowheads="1"/>
          </p:cNvSpPr>
          <p:nvPr/>
        </p:nvSpPr>
        <p:spPr bwMode="auto">
          <a:xfrm>
            <a:off x="5716588" y="5649913"/>
            <a:ext cx="1614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sz="1200" b="1" dirty="0">
                <a:solidFill>
                  <a:srgbClr val="4A998A"/>
                </a:solidFill>
                <a:latin typeface="Calibri"/>
                <a:ea typeface="ＭＳ Ｐゴシック" pitchFamily="34" charset="-128"/>
              </a:rPr>
              <a:t>THEMATIC GROUPS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sz="1200" i="1" dirty="0">
                <a:solidFill>
                  <a:srgbClr val="00206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FOCUS GROUPS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fr-FR" sz="120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…</a:t>
            </a:r>
          </a:p>
        </p:txBody>
      </p:sp>
      <p:cxnSp>
        <p:nvCxnSpPr>
          <p:cNvPr id="10" name="Elbow Connector 9"/>
          <p:cNvCxnSpPr/>
          <p:nvPr/>
        </p:nvCxnSpPr>
        <p:spPr>
          <a:xfrm>
            <a:off x="4470400" y="3101975"/>
            <a:ext cx="1109663" cy="8763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06925" y="1965325"/>
            <a:ext cx="762000" cy="384175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06925" y="4360863"/>
            <a:ext cx="1109663" cy="113665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149850" y="5613400"/>
            <a:ext cx="503238" cy="73025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740650" y="3095625"/>
            <a:ext cx="0" cy="44450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>
            <a:endCxn id="18437" idx="3"/>
          </p:cNvCxnSpPr>
          <p:nvPr/>
        </p:nvCxnSpPr>
        <p:spPr>
          <a:xfrm rot="5400000">
            <a:off x="6708775" y="4460875"/>
            <a:ext cx="3155950" cy="635000"/>
          </a:xfrm>
          <a:prstGeom prst="bentConnector2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606925" y="3095625"/>
            <a:ext cx="1184275" cy="206216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26025" y="4778375"/>
            <a:ext cx="554038" cy="63023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403350" y="4741863"/>
            <a:ext cx="360363" cy="4968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681288" y="4697413"/>
            <a:ext cx="90487" cy="585787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3348038" y="4648200"/>
            <a:ext cx="503237" cy="6350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TextBox 2"/>
          <p:cNvSpPr txBox="1">
            <a:spLocks noChangeArrowheads="1"/>
          </p:cNvSpPr>
          <p:nvPr/>
        </p:nvSpPr>
        <p:spPr bwMode="auto">
          <a:xfrm>
            <a:off x="412750" y="404813"/>
            <a:ext cx="3654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BE" altLang="fr-FR" sz="1800" b="1" dirty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t>Commission </a:t>
            </a:r>
            <a:r>
              <a:rPr lang="fr-BE" altLang="fr-FR" sz="1800" b="1" dirty="0" err="1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t>Implementing</a:t>
            </a:r>
            <a:r>
              <a:rPr lang="fr-BE" altLang="fr-FR" sz="1800" b="1" dirty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fr-BE" altLang="fr-FR" sz="1800" b="1" dirty="0" err="1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t>Decision</a:t>
            </a:r>
            <a:r>
              <a:rPr lang="fr-BE" altLang="fr-FR" sz="1800" b="1" dirty="0">
                <a:solidFill>
                  <a:prstClr val="black"/>
                </a:solidFill>
                <a:ea typeface="ＭＳ Ｐゴシック" pitchFamily="34" charset="-128"/>
                <a:cs typeface="Arial" panose="020B0604020202020204" pitchFamily="34" charset="0"/>
              </a:rPr>
              <a:t> 2014/825/EU</a:t>
            </a:r>
            <a:endParaRPr lang="en-GB" altLang="fr-FR" sz="1800" b="1" dirty="0">
              <a:solidFill>
                <a:prstClr val="black"/>
              </a:solidFill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615" y="5408613"/>
            <a:ext cx="404446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BE" b="1" dirty="0">
                <a:solidFill>
                  <a:srgbClr val="03097B"/>
                </a:solidFill>
                <a:ea typeface="ＭＳ Ｐゴシック" pitchFamily="34" charset="-128"/>
              </a:rPr>
              <a:t>3 NETWORK SUPPORT UNITS</a:t>
            </a:r>
            <a:endParaRPr lang="en-GB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42753" y="5788819"/>
            <a:ext cx="1620960" cy="646331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bevelT prst="relaxedInset"/>
            <a:extrusionClr>
              <a:schemeClr val="accent4">
                <a:lumMod val="60000"/>
                <a:lumOff val="40000"/>
              </a:schemeClr>
            </a:extrusionClr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u="sng" dirty="0" smtClean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EIP-AGRI Service Point</a:t>
            </a:r>
            <a:endParaRPr lang="en-GB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798149" y="5821144"/>
            <a:ext cx="1620960" cy="646331"/>
          </a:xfrm>
          <a:prstGeom prst="rect">
            <a:avLst/>
          </a:prstGeom>
          <a:solidFill>
            <a:srgbClr val="5B9BD5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u="sng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ENRD</a:t>
            </a:r>
          </a:p>
          <a:p>
            <a:pPr algn="ctr" eaLnBrk="1" hangingPunct="1">
              <a:defRPr/>
            </a:pPr>
            <a:r>
              <a:rPr lang="fr-BE" u="sng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Contact Point</a:t>
            </a:r>
            <a:endParaRPr lang="en-GB" u="sng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55864" y="5821144"/>
            <a:ext cx="1705891" cy="646331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u="sng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EVALUATION</a:t>
            </a:r>
          </a:p>
          <a:p>
            <a:pPr algn="ctr" eaLnBrk="1" hangingPunct="1">
              <a:defRPr/>
            </a:pPr>
            <a:r>
              <a:rPr lang="fr-BE" u="sng" dirty="0">
                <a:solidFill>
                  <a:srgbClr val="00206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Helpdesk</a:t>
            </a:r>
            <a:endParaRPr lang="en-GB" u="sng" dirty="0">
              <a:solidFill>
                <a:srgbClr val="00206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1846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050925"/>
            <a:ext cx="48641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404813"/>
            <a:ext cx="35099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6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68" y="4011"/>
            <a:ext cx="8701548" cy="1087152"/>
          </a:xfrm>
        </p:spPr>
        <p:txBody>
          <a:bodyPr>
            <a:normAutofit/>
          </a:bodyPr>
          <a:lstStyle/>
          <a:p>
            <a:r>
              <a:rPr lang="pl-PL" sz="3100" b="1" dirty="0">
                <a:solidFill>
                  <a:srgbClr val="071376"/>
                </a:solidFill>
                <a:latin typeface="+mn-lt"/>
                <a:ea typeface="+mn-ea"/>
                <a:cs typeface="+mn-cs"/>
              </a:rPr>
              <a:t>Wybrane narzędzia i sposoby </a:t>
            </a:r>
            <a:r>
              <a:rPr lang="pl-PL" sz="3100" b="1" dirty="0" smtClean="0">
                <a:solidFill>
                  <a:srgbClr val="071376"/>
                </a:solidFill>
                <a:latin typeface="+mn-lt"/>
                <a:ea typeface="+mn-ea"/>
                <a:cs typeface="+mn-cs"/>
              </a:rPr>
              <a:t>pracy ENRD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2089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Tematyczne grupy robocze</a:t>
            </a: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pl-PL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Przykłady: projekty i 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</a:t>
            </a:r>
            <a:endParaRPr lang="en-GB" sz="3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Narzędzia on-line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Seminaria, warsztaty, spotkania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Strona www, publikacje, media społecznościowe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Prace analityczne</a:t>
            </a:r>
          </a:p>
          <a:p>
            <a:pPr lvl="0">
              <a:spcAft>
                <a:spcPts val="1200"/>
              </a:spcAft>
            </a:pP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Sprawą 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kluczową 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jest ułatwianie interesariuszom 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uczenia 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się od siebie nawzajem!</a:t>
            </a:r>
            <a:endParaRPr lang="en-GB" sz="3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074" y="1914601"/>
            <a:ext cx="1755926" cy="1270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074" y="3400425"/>
            <a:ext cx="1755926" cy="11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282059"/>
              </p:ext>
            </p:extLst>
          </p:nvPr>
        </p:nvGraphicFramePr>
        <p:xfrm>
          <a:off x="275772" y="1281535"/>
          <a:ext cx="8347337" cy="505338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71820"/>
                <a:gridCol w="6275517"/>
              </a:tblGrid>
              <a:tr h="531775">
                <a:tc>
                  <a:txBody>
                    <a:bodyPr/>
                    <a:lstStyle/>
                    <a:p>
                      <a:pPr algn="ctr"/>
                      <a:r>
                        <a:rPr lang="pl-PL" sz="22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Rodzaj</a:t>
                      </a:r>
                      <a:endParaRPr lang="en-GB" sz="2200" b="1" kern="1200" noProof="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pl-PL" sz="2200" b="1" kern="1200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Kluczowe rezultaty</a:t>
                      </a:r>
                      <a:endParaRPr lang="en-GB" sz="2200" b="1" kern="1200" noProof="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1794">
                <a:tc>
                  <a:txBody>
                    <a:bodyPr/>
                    <a:lstStyle/>
                    <a:p>
                      <a:pPr algn="ctr"/>
                      <a:r>
                        <a:rPr lang="pl-PL" sz="2200" b="1" kern="1200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Działania</a:t>
                      </a:r>
                      <a:r>
                        <a:rPr lang="pl-PL" sz="2200" b="1" kern="1200" baseline="0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analityczne</a:t>
                      </a:r>
                      <a:endParaRPr lang="en-GB" sz="2200" b="1" kern="1200" noProof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6B86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16D6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Analiza Umów Partnerstwa (</a:t>
                      </a:r>
                      <a:r>
                        <a:rPr lang="en-GB" sz="2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28</a:t>
                      </a:r>
                      <a:r>
                        <a:rPr lang="pl-PL" sz="2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)</a:t>
                      </a:r>
                      <a:endParaRPr lang="en-GB" sz="2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16D6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Analiza  PROW w miarę jak są zatwierdzane  (w sumie będzie 118)</a:t>
                      </a:r>
                      <a:endParaRPr lang="pl-PL" sz="2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16D6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Badania tematyczne np. formy KSOW, budowanie zdolności dla podejścia Leader/RLKS</a:t>
                      </a:r>
                      <a:endParaRPr lang="en-GB" sz="2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16D6B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2200" baseline="0" noProof="0" dirty="0" smtClean="0">
                          <a:solidFill>
                            <a:srgbClr val="FF0000"/>
                          </a:solidFill>
                        </a:rPr>
                        <a:t>Podstawa wszystkich pozostałych działań</a:t>
                      </a:r>
                      <a:endParaRPr lang="en-GB" sz="2200" baseline="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216000" marT="108000"/>
                </a:tc>
              </a:tr>
              <a:tr h="1899802">
                <a:tc>
                  <a:txBody>
                    <a:bodyPr/>
                    <a:lstStyle/>
                    <a:p>
                      <a:pPr algn="ctr"/>
                      <a:r>
                        <a:rPr lang="pl-PL" sz="2200" b="1" kern="1200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Dobre</a:t>
                      </a:r>
                      <a:r>
                        <a:rPr lang="pl-PL" sz="2200" b="1" kern="1200" baseline="0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 praktyki</a:t>
                      </a:r>
                      <a:endParaRPr lang="en-GB" sz="2200" b="1" kern="1200" noProof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2B89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16D6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Opis 25 przykładów </a:t>
                      </a:r>
                      <a:r>
                        <a:rPr lang="pl-PL" sz="2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projektów (100 w kolejnych latach)</a:t>
                      </a:r>
                      <a:endParaRPr lang="pl-PL" sz="2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16D6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Wydanie </a:t>
                      </a:r>
                      <a:r>
                        <a:rPr lang="pl-PL" sz="2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broszury z przykładami projektów</a:t>
                      </a:r>
                      <a:endParaRPr lang="en-GB" sz="2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16D6B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W przygotowaniu przykłady „metodologiczne”</a:t>
                      </a:r>
                      <a:endParaRPr lang="en-GB" sz="2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ts val="2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116D6B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2200" baseline="0" noProof="0" dirty="0" smtClean="0">
                          <a:solidFill>
                            <a:srgbClr val="FF0000"/>
                          </a:solidFill>
                        </a:rPr>
                        <a:t>Podstawa wielu działań (umożliwia peer learning)</a:t>
                      </a:r>
                      <a:endParaRPr lang="en-GB" sz="2200" baseline="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216000" marT="10800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504" y="173084"/>
            <a:ext cx="711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71376"/>
                </a:solidFill>
              </a:rPr>
              <a:t>Najważniejsze działania w pierwszym roku </a:t>
            </a:r>
            <a:r>
              <a:rPr lang="pl-PL" sz="2800" b="1" dirty="0" smtClean="0">
                <a:solidFill>
                  <a:srgbClr val="071376"/>
                </a:solidFill>
              </a:rPr>
              <a:t>(lipiec 2014 – czerwiec 2015) (1)</a:t>
            </a:r>
            <a:r>
              <a:rPr lang="en-US" sz="2800" b="1" dirty="0" smtClean="0">
                <a:solidFill>
                  <a:srgbClr val="071376"/>
                </a:solidFill>
              </a:rPr>
              <a:t> </a:t>
            </a:r>
            <a:endParaRPr lang="en-US" sz="2800" b="1" dirty="0">
              <a:solidFill>
                <a:srgbClr val="071376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73084"/>
            <a:ext cx="1987693" cy="801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F74254-6991-4C12-A9BC-1CA7E2004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5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05763"/>
              </p:ext>
            </p:extLst>
          </p:nvPr>
        </p:nvGraphicFramePr>
        <p:xfrm>
          <a:off x="264903" y="1268761"/>
          <a:ext cx="8627269" cy="546964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141299"/>
                <a:gridCol w="6485970"/>
              </a:tblGrid>
              <a:tr h="322307">
                <a:tc>
                  <a:txBody>
                    <a:bodyPr/>
                    <a:lstStyle/>
                    <a:p>
                      <a:pPr algn="ctr"/>
                      <a:r>
                        <a:rPr lang="pl-PL" sz="22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Rodzaj</a:t>
                      </a:r>
                      <a:endParaRPr lang="en-GB" sz="2200" b="1" kern="1200" noProof="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noProof="0" dirty="0" smtClean="0"/>
                        <a:t>K</a:t>
                      </a:r>
                      <a:r>
                        <a:rPr lang="pl-PL" sz="2200" kern="1200" noProof="0" dirty="0" smtClean="0"/>
                        <a:t>luczowe</a:t>
                      </a:r>
                      <a:r>
                        <a:rPr lang="pl-PL" sz="2200" kern="1200" baseline="0" noProof="0" dirty="0" smtClean="0"/>
                        <a:t> rezultaty</a:t>
                      </a:r>
                      <a:endParaRPr lang="en-GB" sz="2200" b="1" kern="1200" noProof="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699371">
                <a:tc>
                  <a:txBody>
                    <a:bodyPr/>
                    <a:lstStyle/>
                    <a:p>
                      <a:pPr algn="ctr"/>
                      <a:r>
                        <a:rPr lang="pl-PL" sz="2200" b="1" kern="1200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Szkolenia, poradniki</a:t>
                      </a:r>
                      <a:endParaRPr lang="en-GB" sz="2200" b="1" kern="1200" noProof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 eaLnBrk="1" latinLnBrk="0" hangingPunct="1">
                        <a:lnSpc>
                          <a:spcPts val="2500"/>
                        </a:lnSpc>
                        <a:spcBef>
                          <a:spcPts val="300"/>
                        </a:spcBef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22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 </a:t>
                      </a:r>
                      <a:r>
                        <a:rPr lang="pl-PL" sz="22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szkolenia z Uproszczonych Kosztów</a:t>
                      </a:r>
                      <a:endParaRPr lang="en-GB" sz="22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szkolenie z zamówień publicznych i badania racjonalności kosztów</a:t>
                      </a:r>
                      <a:endParaRPr lang="en-GB" sz="2200" kern="1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szkolenie z płatności rolno-środowiskowych w oparciu o rezultaty</a:t>
                      </a:r>
                      <a:endParaRPr lang="en-GB" sz="2200" kern="1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2200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 szkoleniach uczestniczą IZ, AP, audytorzy. Prezentacje i ćwiczenia na przykładach: mogą być powtórzone na poziomie krajowym</a:t>
                      </a:r>
                      <a:endParaRPr lang="en-GB" sz="2200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 marT="108000"/>
                </a:tc>
              </a:tr>
              <a:tr h="2234905">
                <a:tc>
                  <a:txBody>
                    <a:bodyPr/>
                    <a:lstStyle/>
                    <a:p>
                      <a:pPr algn="ctr"/>
                      <a:r>
                        <a:rPr lang="pl-PL" sz="2200" b="1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Sieciowanie</a:t>
                      </a:r>
                      <a:endParaRPr lang="en-GB" sz="2200" b="1" noProof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E14B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300"/>
                        </a:spcBef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22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r>
                        <a:rPr lang="pl-PL" sz="22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spotkania KSOW: </a:t>
                      </a:r>
                      <a:r>
                        <a:rPr lang="en-GB" sz="22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Bru</a:t>
                      </a:r>
                      <a:r>
                        <a:rPr lang="pl-PL" sz="22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k</a:t>
                      </a:r>
                      <a:r>
                        <a:rPr lang="en-GB" sz="2200" kern="1200" baseline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sel</a:t>
                      </a:r>
                      <a:r>
                        <a:rPr lang="pl-PL" sz="22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a</a:t>
                      </a:r>
                      <a:r>
                        <a:rPr lang="en-GB" sz="22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pl-PL" sz="220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i Jurmala (Łotwa)</a:t>
                      </a:r>
                      <a:endParaRPr lang="en-GB" sz="22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indent="0">
                        <a:lnSpc>
                          <a:spcPts val="2500"/>
                        </a:lnSpc>
                        <a:spcBef>
                          <a:spcPts val="300"/>
                        </a:spcBef>
                        <a:buClr>
                          <a:srgbClr val="137B79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2200" kern="1200" baseline="0" dirty="0" smtClean="0">
                          <a:solidFill>
                            <a:srgbClr val="FF0000"/>
                          </a:solidFill>
                        </a:rPr>
                        <a:t>Pomoc KSOW w odpowiadaniu na potrzeby mieszkańców i podmiotów działających na wsi, w obszarach gdzie mogą generować największą wartość dodaną</a:t>
                      </a:r>
                      <a:endParaRPr lang="en-GB" sz="2200" kern="12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216000" marT="10800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1008" y="329646"/>
            <a:ext cx="711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71376"/>
                </a:solidFill>
              </a:rPr>
              <a:t>Najważniejsze działania w pierwszym roku </a:t>
            </a:r>
            <a:r>
              <a:rPr lang="pl-PL" sz="2800" b="1" dirty="0">
                <a:solidFill>
                  <a:srgbClr val="071376"/>
                </a:solidFill>
              </a:rPr>
              <a:t>(lipiec 2014 – czerwiec 2015) </a:t>
            </a:r>
            <a:r>
              <a:rPr lang="pl-PL" sz="2800" b="1" dirty="0" smtClean="0">
                <a:solidFill>
                  <a:srgbClr val="071376"/>
                </a:solidFill>
              </a:rPr>
              <a:t>(</a:t>
            </a:r>
            <a:r>
              <a:rPr lang="pl-PL" sz="2800" b="1" dirty="0" smtClean="0">
                <a:solidFill>
                  <a:srgbClr val="071376"/>
                </a:solidFill>
              </a:rPr>
              <a:t>2)</a:t>
            </a:r>
            <a:endParaRPr lang="en-US" sz="2800" b="1" dirty="0">
              <a:solidFill>
                <a:srgbClr val="07137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107358"/>
            <a:ext cx="1987693" cy="801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F74254-6991-4C12-A9BC-1CA7E2004E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fr-BE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ENRD Contact Point Activity Planning 2015</a:t>
            </a:r>
            <a:r>
              <a:rPr lang="fr-BE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fr-BE" sz="2800" b="1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fr-BE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47439"/>
              </p:ext>
            </p:extLst>
          </p:nvPr>
        </p:nvGraphicFramePr>
        <p:xfrm>
          <a:off x="107504" y="949168"/>
          <a:ext cx="8784976" cy="582390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304256"/>
                <a:gridCol w="6480720"/>
              </a:tblGrid>
              <a:tr h="470407">
                <a:tc>
                  <a:txBody>
                    <a:bodyPr/>
                    <a:lstStyle/>
                    <a:p>
                      <a:pPr algn="ctr"/>
                      <a:r>
                        <a:rPr lang="pl-PL" sz="2200" b="1" kern="1200" noProof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Rodzaj</a:t>
                      </a:r>
                      <a:endParaRPr lang="en-GB" sz="2200" b="1" kern="1200" noProof="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kern="1200" noProof="0" dirty="0" smtClean="0"/>
                        <a:t>K</a:t>
                      </a:r>
                      <a:r>
                        <a:rPr lang="pl-PL" sz="2200" kern="1200" noProof="0" dirty="0" smtClean="0"/>
                        <a:t>luczowe</a:t>
                      </a:r>
                      <a:r>
                        <a:rPr lang="pl-PL" sz="2200" kern="1200" baseline="0" noProof="0" dirty="0" smtClean="0"/>
                        <a:t>  rezultaty</a:t>
                      </a:r>
                      <a:endParaRPr lang="en-GB" sz="2200" b="1" kern="1200" noProof="0" dirty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40056">
                <a:tc>
                  <a:txBody>
                    <a:bodyPr/>
                    <a:lstStyle/>
                    <a:p>
                      <a:pPr algn="ctr"/>
                      <a:r>
                        <a:rPr lang="en-GB" sz="2200" b="1" kern="1200" noProof="0" dirty="0" err="1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Publi</a:t>
                      </a:r>
                      <a:r>
                        <a:rPr lang="pl-PL" sz="2200" b="1" kern="1200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  <a:ea typeface="+mn-ea"/>
                          <a:cs typeface="+mn-cs"/>
                        </a:rPr>
                        <a:t>kacje</a:t>
                      </a:r>
                      <a:endParaRPr lang="en-GB" sz="2200" b="1" kern="1200" noProof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248C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miesięcznych newsletterów</a:t>
                      </a:r>
                      <a:endParaRPr lang="en-GB" sz="2200" kern="1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GB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wydanie</a:t>
                      </a:r>
                      <a:r>
                        <a:rPr lang="en-GB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200" kern="1200" baseline="0" noProof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Magaz</a:t>
                      </a: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lang="en-GB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GB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„Wieś w sieci”</a:t>
                      </a:r>
                      <a:endParaRPr lang="en-GB" sz="2200" kern="1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wydania Przeglądu (w przygotowaniu)</a:t>
                      </a:r>
                    </a:p>
                    <a:p>
                      <a:pPr marL="0" indent="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2200" kern="1200" baseline="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Magazyn jest miejscem gdzie zabierają głos interesariusze!</a:t>
                      </a:r>
                      <a:endParaRPr lang="en-GB" sz="2200" kern="1200" baseline="0" noProof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 marT="108000"/>
                </a:tc>
              </a:tr>
              <a:tr h="1802273">
                <a:tc>
                  <a:txBody>
                    <a:bodyPr/>
                    <a:lstStyle/>
                    <a:p>
                      <a:pPr algn="ctr"/>
                      <a:r>
                        <a:rPr lang="pl-PL" sz="2200" b="1" baseline="0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Strona www i </a:t>
                      </a:r>
                      <a:r>
                        <a:rPr lang="en-GB" sz="2200" b="1" baseline="0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media</a:t>
                      </a:r>
                      <a:r>
                        <a:rPr lang="pl-PL" sz="2200" b="1" baseline="0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 społecznościowe</a:t>
                      </a:r>
                      <a:endParaRPr lang="en-GB" sz="2200" b="1" noProof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Nie zastąpią spotkań na żywo ale pozwalają utrzymać kontakt między nimi</a:t>
                      </a:r>
                    </a:p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Pracujemy nad stopniowym przekształceniem „starej” strony w „nową”</a:t>
                      </a:r>
                    </a:p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Narzędzia takie jak </a:t>
                      </a:r>
                      <a:r>
                        <a:rPr lang="en-GB" sz="2200" i="1" kern="1200" baseline="0" noProof="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MyENRD</a:t>
                      </a:r>
                      <a:r>
                        <a:rPr lang="pl-PL" sz="2200" i="1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2200" i="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LinkedIn</a:t>
                      </a:r>
                      <a:endParaRPr lang="en-GB" sz="2200" i="1" kern="1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 marT="108000"/>
                </a:tc>
              </a:tr>
              <a:tr h="1680562">
                <a:tc>
                  <a:txBody>
                    <a:bodyPr/>
                    <a:lstStyle/>
                    <a:p>
                      <a:pPr algn="ctr"/>
                      <a:r>
                        <a:rPr lang="pl-PL" sz="2200" b="1" noProof="0" dirty="0" smtClean="0">
                          <a:solidFill>
                            <a:schemeClr val="bg1"/>
                          </a:solidFill>
                          <a:latin typeface="Candara" panose="020E0502030303020204" pitchFamily="34" charset="0"/>
                        </a:rPr>
                        <a:t>Leader/RLKS</a:t>
                      </a:r>
                      <a:endParaRPr lang="en-GB" sz="2200" b="1" noProof="0" dirty="0" smtClean="0">
                        <a:solidFill>
                          <a:schemeClr val="bg1"/>
                        </a:solidFill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i="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Pierwsze spotkanie Podgrupy ds. Leadera/RLKS (kwiecień 2015)</a:t>
                      </a:r>
                    </a:p>
                    <a:p>
                      <a:pPr marL="342900" indent="-342900">
                        <a:lnSpc>
                          <a:spcPts val="25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137B79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pl-PL" sz="2200" i="0" kern="1200" baseline="0" noProof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Badanie potrzeb w zakresie szkoleń i innych form pomocy dla LGD, IZ, IP i KSOW</a:t>
                      </a:r>
                      <a:endParaRPr lang="en-GB" sz="2200" i="0" kern="1200" baseline="0" noProof="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 marT="10800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25672"/>
            <a:ext cx="711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071376"/>
                </a:solidFill>
              </a:rPr>
              <a:t>Najważniejsze działania w pierwszym roku </a:t>
            </a:r>
            <a:r>
              <a:rPr lang="pl-PL" sz="2800" b="1" dirty="0">
                <a:solidFill>
                  <a:srgbClr val="071376"/>
                </a:solidFill>
              </a:rPr>
              <a:t>(lipiec 2014 – czerwiec 2015) </a:t>
            </a:r>
            <a:r>
              <a:rPr lang="pl-PL" sz="2800" b="1" dirty="0" smtClean="0">
                <a:solidFill>
                  <a:srgbClr val="071376"/>
                </a:solidFill>
              </a:rPr>
              <a:t>(</a:t>
            </a:r>
            <a:r>
              <a:rPr lang="pl-PL" sz="2800" b="1" dirty="0" smtClean="0">
                <a:solidFill>
                  <a:srgbClr val="071376"/>
                </a:solidFill>
              </a:rPr>
              <a:t>3)</a:t>
            </a:r>
            <a:endParaRPr lang="en-US" sz="2800" b="1" dirty="0">
              <a:solidFill>
                <a:srgbClr val="07137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29" y="129542"/>
            <a:ext cx="1987693" cy="80155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F74254-6991-4C12-A9BC-1CA7E2004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965</Words>
  <Application>Microsoft Office PowerPoint</Application>
  <PresentationFormat>On-screen Show (4:3)</PresentationFormat>
  <Paragraphs>174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PowerPoint Presentation</vt:lpstr>
      <vt:lpstr>Cele ENRD (ESOW) </vt:lpstr>
      <vt:lpstr>Sieć to wszyscy jej interesariusze...</vt:lpstr>
      <vt:lpstr>ENRD CP</vt:lpstr>
      <vt:lpstr>PowerPoint Presentation</vt:lpstr>
      <vt:lpstr>Wybrane narzędzia i sposoby pracy ENRD </vt:lpstr>
      <vt:lpstr>PowerPoint Presentation</vt:lpstr>
      <vt:lpstr>PowerPoint Presentation</vt:lpstr>
      <vt:lpstr>ENRD Contact Point Activity Planning 2015 </vt:lpstr>
      <vt:lpstr>Tematy wypracowane przez Grupę Sterującą ESOW w 2015 roku (1)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Urszula Budzich-Tabor</dc:creator>
  <cp:lastModifiedBy>Urszula Budzich-Tabor</cp:lastModifiedBy>
  <cp:revision>31</cp:revision>
  <dcterms:created xsi:type="dcterms:W3CDTF">2015-05-30T15:04:57Z</dcterms:created>
  <dcterms:modified xsi:type="dcterms:W3CDTF">2015-10-08T11:29:31Z</dcterms:modified>
</cp:coreProperties>
</file>