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60" r:id="rId5"/>
    <p:sldId id="276" r:id="rId6"/>
    <p:sldId id="263" r:id="rId7"/>
    <p:sldId id="275" r:id="rId8"/>
    <p:sldId id="274" r:id="rId9"/>
    <p:sldId id="257" r:id="rId10"/>
    <p:sldId id="258" r:id="rId11"/>
    <p:sldId id="271" r:id="rId12"/>
    <p:sldId id="273" r:id="rId13"/>
    <p:sldId id="266" r:id="rId14"/>
    <p:sldId id="262" r:id="rId15"/>
    <p:sldId id="264" r:id="rId16"/>
    <p:sldId id="278" r:id="rId17"/>
    <p:sldId id="265" r:id="rId18"/>
    <p:sldId id="272" r:id="rId19"/>
    <p:sldId id="279" r:id="rId20"/>
    <p:sldId id="261" r:id="rId21"/>
    <p:sldId id="277" r:id="rId22"/>
    <p:sldId id="280" r:id="rId23"/>
    <p:sldId id="281" r:id="rId24"/>
    <p:sldId id="267" r:id="rId25"/>
    <p:sldId id="270"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owska Urszula" initials="MU" lastIdx="0" clrIdx="0">
    <p:extLst>
      <p:ext uri="{19B8F6BF-5375-455C-9EA6-DF929625EA0E}">
        <p15:presenceInfo xmlns:p15="http://schemas.microsoft.com/office/powerpoint/2012/main" userId="S-1-5-21-854245398-1532298954-839522115-2094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289622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95735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112517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131693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61424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231254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406508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276023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263069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130088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1ECEA1C2-B91A-4827-8219-95B74820D6FB}" type="datetimeFigureOut">
              <a:rPr lang="pl-PL" smtClean="0"/>
              <a:t>2018-06-21</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2AB4F1A9-BA7E-4DD8-AC9E-F37A3E68C8A6}" type="slidenum">
              <a:rPr lang="pl-PL" smtClean="0"/>
              <a:t>‹#›</a:t>
            </a:fld>
            <a:endParaRPr lang="pl-PL" dirty="0"/>
          </a:p>
        </p:txBody>
      </p:sp>
    </p:spTree>
    <p:extLst>
      <p:ext uri="{BB962C8B-B14F-4D97-AF65-F5344CB8AC3E}">
        <p14:creationId xmlns:p14="http://schemas.microsoft.com/office/powerpoint/2010/main" val="299211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EA1C2-B91A-4827-8219-95B74820D6FB}" type="datetimeFigureOut">
              <a:rPr lang="pl-PL" smtClean="0"/>
              <a:t>2018-06-21</a:t>
            </a:fld>
            <a:endParaRPr lang="pl-PL" dirty="0"/>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4F1A9-BA7E-4DD8-AC9E-F37A3E68C8A6}" type="slidenum">
              <a:rPr lang="pl-PL" smtClean="0"/>
              <a:t>‹#›</a:t>
            </a:fld>
            <a:endParaRPr lang="pl-PL" dirty="0"/>
          </a:p>
        </p:txBody>
      </p:sp>
    </p:spTree>
    <p:extLst>
      <p:ext uri="{BB962C8B-B14F-4D97-AF65-F5344CB8AC3E}">
        <p14:creationId xmlns:p14="http://schemas.microsoft.com/office/powerpoint/2010/main" val="570062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chor="ctr">
            <a:normAutofit/>
          </a:bodyPr>
          <a:lstStyle/>
          <a:p>
            <a:r>
              <a:rPr lang="pl-PL" sz="2400" b="1" dirty="0"/>
              <a:t>Konsekwencje wejścia w życie nowych regulacji związanych z ochroną danych osobowych dla wszystkich podmiotów zaangażowanych</a:t>
            </a:r>
            <a:br>
              <a:rPr lang="pl-PL" sz="2400" b="1" dirty="0"/>
            </a:br>
            <a:r>
              <a:rPr lang="pl-PL" sz="2400" b="1" dirty="0"/>
              <a:t> we wdrożenie podejścia LEADER/RLKS – kontekst RODO </a:t>
            </a:r>
          </a:p>
        </p:txBody>
      </p:sp>
      <p:sp>
        <p:nvSpPr>
          <p:cNvPr id="3" name="Podtytuł 2"/>
          <p:cNvSpPr>
            <a:spLocks noGrp="1"/>
          </p:cNvSpPr>
          <p:nvPr>
            <p:ph type="subTitle" idx="1"/>
          </p:nvPr>
        </p:nvSpPr>
        <p:spPr/>
        <p:txBody>
          <a:bodyPr anchor="ctr"/>
          <a:lstStyle/>
          <a:p>
            <a:r>
              <a:rPr lang="pl-PL" dirty="0">
                <a:solidFill>
                  <a:srgbClr val="002060"/>
                </a:solidFill>
              </a:rPr>
              <a:t>Centrala ARiMR 2018</a:t>
            </a:r>
          </a:p>
        </p:txBody>
      </p:sp>
      <p:pic>
        <p:nvPicPr>
          <p:cNvPr id="6" name="Obraz 5"/>
          <p:cNvPicPr>
            <a:picLocks noChangeAspect="1"/>
          </p:cNvPicPr>
          <p:nvPr/>
        </p:nvPicPr>
        <p:blipFill>
          <a:blip r:embed="rId2"/>
          <a:stretch>
            <a:fillRect/>
          </a:stretch>
        </p:blipFill>
        <p:spPr>
          <a:xfrm>
            <a:off x="2016355" y="3509963"/>
            <a:ext cx="1639466" cy="1589132"/>
          </a:xfrm>
          <a:prstGeom prst="rect">
            <a:avLst/>
          </a:prstGeom>
        </p:spPr>
      </p:pic>
      <p:pic>
        <p:nvPicPr>
          <p:cNvPr id="8" name="Obraz 7"/>
          <p:cNvPicPr>
            <a:picLocks noChangeAspect="1"/>
          </p:cNvPicPr>
          <p:nvPr/>
        </p:nvPicPr>
        <p:blipFill>
          <a:blip r:embed="rId3"/>
          <a:stretch>
            <a:fillRect/>
          </a:stretch>
        </p:blipFill>
        <p:spPr>
          <a:xfrm>
            <a:off x="1332663" y="4539598"/>
            <a:ext cx="1367384" cy="1369776"/>
          </a:xfrm>
          <a:prstGeom prst="rect">
            <a:avLst/>
          </a:prstGeom>
        </p:spPr>
      </p:pic>
    </p:spTree>
    <p:extLst>
      <p:ext uri="{BB962C8B-B14F-4D97-AF65-F5344CB8AC3E}">
        <p14:creationId xmlns:p14="http://schemas.microsoft.com/office/powerpoint/2010/main" val="20196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Współadministratorzy </a:t>
            </a:r>
          </a:p>
        </p:txBody>
      </p:sp>
      <p:sp>
        <p:nvSpPr>
          <p:cNvPr id="3" name="Symbol zastępczy zawartości 2"/>
          <p:cNvSpPr>
            <a:spLocks noGrp="1"/>
          </p:cNvSpPr>
          <p:nvPr>
            <p:ph sz="half" idx="1"/>
          </p:nvPr>
        </p:nvSpPr>
        <p:spPr>
          <a:xfrm>
            <a:off x="838200" y="1825625"/>
            <a:ext cx="5301343" cy="3595461"/>
          </a:xfrm>
        </p:spPr>
        <p:txBody>
          <a:bodyPr>
            <a:normAutofit/>
          </a:bodyPr>
          <a:lstStyle/>
          <a:p>
            <a:pPr marL="0" indent="0">
              <a:buNone/>
            </a:pPr>
            <a:r>
              <a:rPr lang="pl-PL" dirty="0"/>
              <a:t>Jeżeli co najmniej dwóch administratorów wspólnie ustala cele i sposoby przetwarzania są oni współadministratorami. W drodze wspólnych uzgodnień (pisemnych) określają oni  zakresy swojej odpowiedzialności dotyczącej wypełniania obowiązków.</a:t>
            </a:r>
          </a:p>
        </p:txBody>
      </p:sp>
      <p:pic>
        <p:nvPicPr>
          <p:cNvPr id="5" name="Symbol zastępczy zawartości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65910" y="1979045"/>
            <a:ext cx="3096208" cy="2064139"/>
          </a:xfrm>
        </p:spPr>
      </p:pic>
    </p:spTree>
    <p:extLst>
      <p:ext uri="{BB962C8B-B14F-4D97-AF65-F5344CB8AC3E}">
        <p14:creationId xmlns:p14="http://schemas.microsoft.com/office/powerpoint/2010/main" val="98006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569168"/>
            <a:ext cx="9144000" cy="1054360"/>
          </a:xfrm>
        </p:spPr>
        <p:txBody>
          <a:bodyPr>
            <a:normAutofit/>
          </a:bodyPr>
          <a:lstStyle/>
          <a:p>
            <a:r>
              <a:rPr lang="pl-PL" sz="3200" dirty="0">
                <a:solidFill>
                  <a:srgbClr val="002060"/>
                </a:solidFill>
              </a:rPr>
              <a:t>Przykłady współadministratorów w rozumieniu RODO</a:t>
            </a:r>
          </a:p>
        </p:txBody>
      </p:sp>
      <p:sp>
        <p:nvSpPr>
          <p:cNvPr id="3" name="Podtytuł 2"/>
          <p:cNvSpPr>
            <a:spLocks noGrp="1"/>
          </p:cNvSpPr>
          <p:nvPr>
            <p:ph type="subTitle" idx="1"/>
          </p:nvPr>
        </p:nvSpPr>
        <p:spPr>
          <a:xfrm>
            <a:off x="1524000" y="2360645"/>
            <a:ext cx="9144000" cy="3890865"/>
          </a:xfrm>
        </p:spPr>
        <p:txBody>
          <a:bodyPr>
            <a:normAutofit/>
          </a:bodyPr>
          <a:lstStyle/>
          <a:p>
            <a:pPr marL="457200" indent="-457200" algn="just">
              <a:buFont typeface="Wingdings" panose="05000000000000000000" pitchFamily="2" charset="2"/>
              <a:buChar char="ü"/>
            </a:pPr>
            <a:r>
              <a:rPr lang="pl-PL" dirty="0"/>
              <a:t>grupy kapitałowe krajowe i międzynarodowe</a:t>
            </a:r>
          </a:p>
          <a:p>
            <a:pPr marL="457200" indent="-457200" algn="just">
              <a:buFont typeface="Wingdings" panose="05000000000000000000" pitchFamily="2" charset="2"/>
              <a:buChar char="ü"/>
            </a:pPr>
            <a:r>
              <a:rPr lang="pl-PL" dirty="0"/>
              <a:t>podmioty niepowiązane kapitałowo i organizacyjnie, </a:t>
            </a:r>
            <a:r>
              <a:rPr lang="pl-PL" b="1" u="sng" dirty="0">
                <a:solidFill>
                  <a:srgbClr val="002060"/>
                </a:solidFill>
              </a:rPr>
              <a:t>które łączą siły dla realizacji wspólnych projektów; </a:t>
            </a:r>
          </a:p>
          <a:p>
            <a:pPr marL="457200" indent="-457200" algn="just" fontAlgn="base">
              <a:buFont typeface="Wingdings" panose="05000000000000000000" pitchFamily="2" charset="2"/>
              <a:buChar char="ü"/>
            </a:pPr>
            <a:r>
              <a:rPr lang="pl-PL" dirty="0"/>
              <a:t>spółki celowe realizujące usługi związane z przetwarzaniem danych osobowych (np. tworzenie systemów informatycznych);</a:t>
            </a:r>
          </a:p>
          <a:p>
            <a:pPr marL="457200" indent="-457200" algn="just" fontAlgn="base">
              <a:buFont typeface="Wingdings" panose="05000000000000000000" pitchFamily="2" charset="2"/>
              <a:buChar char="ü"/>
            </a:pPr>
            <a:r>
              <a:rPr lang="pl-PL" dirty="0"/>
              <a:t>współorganizatorzy konkursów.</a:t>
            </a:r>
          </a:p>
          <a:p>
            <a:pPr marL="457200" indent="-457200" algn="just">
              <a:buFont typeface="Wingdings" panose="05000000000000000000" pitchFamily="2" charset="2"/>
              <a:buChar char="ü"/>
            </a:pPr>
            <a:r>
              <a:rPr lang="pl-PL" dirty="0"/>
              <a:t>Współadministratorami mogą być również osoby fizyczne, jeżeli przetwarzanie danych osobowych jest związane z podejmowaniem czynności w celach zarobkowych lub zawodowych.</a:t>
            </a:r>
          </a:p>
          <a:p>
            <a:endParaRPr lang="pl-PL" sz="3300" dirty="0"/>
          </a:p>
          <a:p>
            <a:endParaRPr lang="pl-PL" dirty="0"/>
          </a:p>
        </p:txBody>
      </p:sp>
    </p:spTree>
    <p:extLst>
      <p:ext uri="{BB962C8B-B14F-4D97-AF65-F5344CB8AC3E}">
        <p14:creationId xmlns:p14="http://schemas.microsoft.com/office/powerpoint/2010/main" val="344905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548882" y="531845"/>
            <a:ext cx="8391249" cy="6003053"/>
          </a:xfrm>
          <a:prstGeom prst="rect">
            <a:avLst/>
          </a:prstGeom>
        </p:spPr>
      </p:pic>
    </p:spTree>
    <p:extLst>
      <p:ext uri="{BB962C8B-B14F-4D97-AF65-F5344CB8AC3E}">
        <p14:creationId xmlns:p14="http://schemas.microsoft.com/office/powerpoint/2010/main" val="294709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Podmioty zaangażowane w LEADER/RLKS</a:t>
            </a:r>
          </a:p>
        </p:txBody>
      </p:sp>
      <p:sp>
        <p:nvSpPr>
          <p:cNvPr id="3" name="Symbol zastępczy zawartości 2"/>
          <p:cNvSpPr>
            <a:spLocks noGrp="1"/>
          </p:cNvSpPr>
          <p:nvPr>
            <p:ph sz="half" idx="1"/>
          </p:nvPr>
        </p:nvSpPr>
        <p:spPr/>
        <p:txBody>
          <a:bodyPr anchor="b"/>
          <a:lstStyle/>
          <a:p>
            <a:pPr marL="0" indent="0" algn="ctr">
              <a:buNone/>
            </a:pPr>
            <a:r>
              <a:rPr lang="pl-PL" b="1" dirty="0">
                <a:solidFill>
                  <a:srgbClr val="FF0000"/>
                </a:solidFill>
              </a:rPr>
              <a:t>LEADER</a:t>
            </a:r>
          </a:p>
        </p:txBody>
      </p:sp>
      <p:sp>
        <p:nvSpPr>
          <p:cNvPr id="4" name="Symbol zastępczy zawartości 3"/>
          <p:cNvSpPr>
            <a:spLocks noGrp="1"/>
          </p:cNvSpPr>
          <p:nvPr>
            <p:ph sz="half" idx="2"/>
          </p:nvPr>
        </p:nvSpPr>
        <p:spPr/>
        <p:txBody>
          <a:bodyPr anchor="ctr">
            <a:normAutofit/>
          </a:bodyPr>
          <a:lstStyle/>
          <a:p>
            <a:pPr marL="0" indent="0">
              <a:buNone/>
            </a:pPr>
            <a:r>
              <a:rPr lang="pl-PL" dirty="0"/>
              <a:t>Wszystkie podmioty zaangażowane w projekt LEADER/RLKS przetwarzające dane osobowe są </a:t>
            </a:r>
            <a:r>
              <a:rPr lang="pl-PL" b="1" dirty="0">
                <a:solidFill>
                  <a:srgbClr val="FF0000"/>
                </a:solidFill>
              </a:rPr>
              <a:t>administratorami</a:t>
            </a:r>
            <a:r>
              <a:rPr lang="pl-PL" dirty="0"/>
              <a:t> danych. </a:t>
            </a:r>
          </a:p>
        </p:txBody>
      </p:sp>
      <p:sp>
        <p:nvSpPr>
          <p:cNvPr id="5" name="Objaśnienie owalne 4"/>
          <p:cNvSpPr/>
          <p:nvPr/>
        </p:nvSpPr>
        <p:spPr>
          <a:xfrm>
            <a:off x="3672762" y="2445661"/>
            <a:ext cx="1995974" cy="142142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Samorządy Województw</a:t>
            </a:r>
          </a:p>
        </p:txBody>
      </p:sp>
      <p:sp>
        <p:nvSpPr>
          <p:cNvPr id="6" name="Objaśnienie w chmurce 5"/>
          <p:cNvSpPr/>
          <p:nvPr/>
        </p:nvSpPr>
        <p:spPr>
          <a:xfrm>
            <a:off x="994876" y="2579864"/>
            <a:ext cx="2326822" cy="117104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Lokalne Grupy Działania</a:t>
            </a:r>
          </a:p>
        </p:txBody>
      </p:sp>
      <p:sp>
        <p:nvSpPr>
          <p:cNvPr id="7" name="Objaśnienie prostokątne zaokrąglone 6"/>
          <p:cNvSpPr/>
          <p:nvPr/>
        </p:nvSpPr>
        <p:spPr>
          <a:xfrm>
            <a:off x="994876" y="4001294"/>
            <a:ext cx="2068480" cy="11351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Ministerstwo Rolnictwa</a:t>
            </a:r>
          </a:p>
        </p:txBody>
      </p:sp>
      <p:sp>
        <p:nvSpPr>
          <p:cNvPr id="9" name="Objaśnienie w chmurce 8"/>
          <p:cNvSpPr/>
          <p:nvPr/>
        </p:nvSpPr>
        <p:spPr>
          <a:xfrm>
            <a:off x="3758681" y="4545430"/>
            <a:ext cx="1558213" cy="9640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ARiMR</a:t>
            </a:r>
          </a:p>
        </p:txBody>
      </p:sp>
    </p:spTree>
    <p:extLst>
      <p:ext uri="{BB962C8B-B14F-4D97-AF65-F5344CB8AC3E}">
        <p14:creationId xmlns:p14="http://schemas.microsoft.com/office/powerpoint/2010/main" val="28616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910091"/>
          </a:xfrm>
        </p:spPr>
        <p:txBody>
          <a:bodyPr>
            <a:normAutofit/>
          </a:bodyPr>
          <a:lstStyle/>
          <a:p>
            <a:pPr algn="ctr"/>
            <a:r>
              <a:rPr lang="pl-PL" sz="3200" dirty="0">
                <a:solidFill>
                  <a:srgbClr val="002060"/>
                </a:solidFill>
              </a:rPr>
              <a:t>Procesor danych osobowych w rozumieniu RODO </a:t>
            </a:r>
          </a:p>
        </p:txBody>
      </p:sp>
      <p:sp>
        <p:nvSpPr>
          <p:cNvPr id="3" name="Symbol zastępczy zawartości 2"/>
          <p:cNvSpPr>
            <a:spLocks noGrp="1"/>
          </p:cNvSpPr>
          <p:nvPr>
            <p:ph sz="half" idx="1"/>
          </p:nvPr>
        </p:nvSpPr>
        <p:spPr/>
        <p:txBody>
          <a:bodyPr>
            <a:normAutofit fontScale="77500" lnSpcReduction="20000"/>
          </a:bodyPr>
          <a:lstStyle/>
          <a:p>
            <a:pPr>
              <a:buFont typeface="Wingdings" panose="05000000000000000000" pitchFamily="2" charset="2"/>
              <a:buChar char="ü"/>
            </a:pPr>
            <a:r>
              <a:rPr lang="pl-PL" dirty="0"/>
              <a:t>W świetle przepisów o ochronie danych osobowych </a:t>
            </a:r>
            <a:r>
              <a:rPr lang="pl-PL" dirty="0">
                <a:solidFill>
                  <a:srgbClr val="FF0000"/>
                </a:solidFill>
              </a:rPr>
              <a:t>procesor</a:t>
            </a:r>
            <a:r>
              <a:rPr lang="pl-PL" dirty="0"/>
              <a:t> jest podmiotem zajmującym się przetwarzaniem danych osobowych, które powierzył mu administrator. Procesorem może być osoba fizyczna, prawna, organ publiczny, jednostka lub inny podmiot.</a:t>
            </a:r>
          </a:p>
          <a:p>
            <a:pPr>
              <a:buFont typeface="Wingdings" panose="05000000000000000000" pitchFamily="2" charset="2"/>
              <a:buChar char="ü"/>
            </a:pPr>
            <a:r>
              <a:rPr lang="pl-PL" dirty="0">
                <a:solidFill>
                  <a:srgbClr val="FF0000"/>
                </a:solidFill>
              </a:rPr>
              <a:t>Powierzenie</a:t>
            </a:r>
            <a:r>
              <a:rPr lang="pl-PL" dirty="0"/>
              <a:t> danych następuje na postawie umowy powierzenia. Procesor nie może wykorzystywać danych dla celów innych niż uzgodnione z administratorem. W umowie powinny zostać zawarte informacje dotyczące zakresu i celu powierzenia danych osobowych oraz spełniania wymagań RODO przez procesora.</a:t>
            </a:r>
          </a:p>
          <a:p>
            <a:endParaRPr lang="pl-PL" dirty="0"/>
          </a:p>
        </p:txBody>
      </p:sp>
      <p:pic>
        <p:nvPicPr>
          <p:cNvPr id="5" name="Symbol zastępczy zawartości 4" descr="Znalezione obrazy dla zapytania procesor danych osobowych"/>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30604" y="2413341"/>
            <a:ext cx="3552825" cy="2000250"/>
          </a:xfrm>
        </p:spPr>
      </p:pic>
    </p:spTree>
    <p:extLst>
      <p:ext uri="{BB962C8B-B14F-4D97-AF65-F5344CB8AC3E}">
        <p14:creationId xmlns:p14="http://schemas.microsoft.com/office/powerpoint/2010/main" val="332672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Kto może być procesorem danych osobowych? </a:t>
            </a:r>
          </a:p>
        </p:txBody>
      </p:sp>
      <p:sp>
        <p:nvSpPr>
          <p:cNvPr id="3" name="Symbol zastępczy zawartości 2"/>
          <p:cNvSpPr>
            <a:spLocks noGrp="1"/>
          </p:cNvSpPr>
          <p:nvPr>
            <p:ph idx="1"/>
          </p:nvPr>
        </p:nvSpPr>
        <p:spPr/>
        <p:txBody>
          <a:bodyPr/>
          <a:lstStyle/>
          <a:p>
            <a:pPr marL="0" indent="0" algn="just">
              <a:buNone/>
            </a:pPr>
            <a:r>
              <a:rPr lang="pl-PL" i="1" dirty="0">
                <a:solidFill>
                  <a:srgbClr val="002060"/>
                </a:solidFill>
              </a:rPr>
              <a:t>Firmy świadczące usługi outsourcingu księgowego, kadrowego czy też płacowego, usługi hostingu, usługi agencji marketingowych, usługi przechowywania lub niszczenia dokumentów itp.</a:t>
            </a:r>
          </a:p>
          <a:p>
            <a:pPr marL="0" indent="0" algn="just">
              <a:buNone/>
            </a:pPr>
            <a:endParaRPr lang="pl-PL" i="1" dirty="0">
              <a:solidFill>
                <a:srgbClr val="002060"/>
              </a:solidFill>
            </a:endParaRPr>
          </a:p>
          <a:p>
            <a:pPr algn="just">
              <a:buFont typeface="Wingdings" panose="05000000000000000000" pitchFamily="2" charset="2"/>
              <a:buChar char="ü"/>
            </a:pPr>
            <a:r>
              <a:rPr lang="pl-PL" dirty="0"/>
              <a:t>Różnica pomiędzy tymi dwoma podmiotami biorącymi udział               w przetwarzaniu danych osobowych sprowadza się do tego kto decyduje o celach i środkach przetwarzania danych osobowych.</a:t>
            </a:r>
          </a:p>
          <a:p>
            <a:pPr algn="just">
              <a:buFont typeface="Wingdings" panose="05000000000000000000" pitchFamily="2" charset="2"/>
              <a:buChar char="ü"/>
            </a:pPr>
            <a:r>
              <a:rPr lang="pl-PL" dirty="0">
                <a:solidFill>
                  <a:srgbClr val="FF0000"/>
                </a:solidFill>
              </a:rPr>
              <a:t>Procesor</a:t>
            </a:r>
            <a:r>
              <a:rPr lang="pl-PL" dirty="0"/>
              <a:t> zawsze przetwarza dane w ramach celu określonego przez </a:t>
            </a:r>
            <a:r>
              <a:rPr lang="pl-PL" dirty="0">
                <a:solidFill>
                  <a:srgbClr val="FF0000"/>
                </a:solidFill>
              </a:rPr>
              <a:t>administratora. </a:t>
            </a:r>
          </a:p>
        </p:txBody>
      </p:sp>
    </p:spTree>
    <p:extLst>
      <p:ext uri="{BB962C8B-B14F-4D97-AF65-F5344CB8AC3E}">
        <p14:creationId xmlns:p14="http://schemas.microsoft.com/office/powerpoint/2010/main" val="68273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997144"/>
          </a:xfrm>
        </p:spPr>
        <p:txBody>
          <a:bodyPr>
            <a:normAutofit/>
          </a:bodyPr>
          <a:lstStyle/>
          <a:p>
            <a:pPr algn="ctr"/>
            <a:r>
              <a:rPr lang="pl-PL" sz="3200" dirty="0">
                <a:solidFill>
                  <a:srgbClr val="002060"/>
                </a:solidFill>
              </a:rPr>
              <a:t>Powierzenie danych</a:t>
            </a:r>
            <a:endParaRPr lang="pl-PL" sz="3200" dirty="0"/>
          </a:p>
        </p:txBody>
      </p:sp>
      <p:sp>
        <p:nvSpPr>
          <p:cNvPr id="3" name="Symbol zastępczy zawartości 2"/>
          <p:cNvSpPr>
            <a:spLocks noGrp="1"/>
          </p:cNvSpPr>
          <p:nvPr>
            <p:ph idx="1"/>
          </p:nvPr>
        </p:nvSpPr>
        <p:spPr>
          <a:xfrm>
            <a:off x="838200" y="1825625"/>
            <a:ext cx="10515600" cy="4649820"/>
          </a:xfrm>
        </p:spPr>
        <p:txBody>
          <a:bodyPr>
            <a:normAutofit/>
          </a:bodyPr>
          <a:lstStyle/>
          <a:p>
            <a:pPr marL="0" indent="0" algn="just">
              <a:buNone/>
            </a:pPr>
            <a:r>
              <a:rPr lang="pl-PL" sz="2400" dirty="0"/>
              <a:t>Instytucja </a:t>
            </a:r>
            <a:r>
              <a:rPr lang="pl-PL" sz="2400" dirty="0">
                <a:solidFill>
                  <a:srgbClr val="FF0000"/>
                </a:solidFill>
              </a:rPr>
              <a:t>powierzenia przetwarzania danych osobowych </a:t>
            </a:r>
            <a:r>
              <a:rPr lang="pl-PL" sz="2400" dirty="0"/>
              <a:t>innemu podmiotowi na gruncie UODO nie ulega co do swojej istoty zmianie na podstawie przepisów RODO. Istotne zmiany mają jednak miejsce w zakresie wymogów dotyczących umowy powierzenia przetwarzania danych, jak również zasad odpowiedzialności podmiotu przetwarzającego.</a:t>
            </a:r>
          </a:p>
          <a:p>
            <a:pPr marL="0" indent="0" algn="just">
              <a:buNone/>
            </a:pPr>
            <a:r>
              <a:rPr lang="pl-PL" sz="2400" dirty="0"/>
              <a:t>Podmiot przetwarzający jako adresat wielu norm RODO :</a:t>
            </a:r>
          </a:p>
          <a:p>
            <a:pPr algn="just">
              <a:buFontTx/>
              <a:buChar char="-"/>
            </a:pPr>
            <a:r>
              <a:rPr lang="pl-PL" sz="2400" dirty="0"/>
              <a:t>art. 27-30, 32, 33, 35 ust. 8, art. 36-42, 44, 46-47, 56, 58,60, 62, 79, 81-83. </a:t>
            </a:r>
          </a:p>
          <a:p>
            <a:pPr marL="0" indent="0" algn="just">
              <a:buNone/>
            </a:pPr>
            <a:r>
              <a:rPr lang="pl-PL" sz="2400" dirty="0"/>
              <a:t>Art. 28 ust. 3 lit. a) podmiot przetwarzający co do zasady może działać wyłącznie na udokumentowane polecenie administratora.</a:t>
            </a:r>
          </a:p>
          <a:p>
            <a:pPr marL="0" indent="0">
              <a:buNone/>
            </a:pPr>
            <a:endParaRPr lang="pl-PL" dirty="0"/>
          </a:p>
        </p:txBody>
      </p:sp>
    </p:spTree>
    <p:extLst>
      <p:ext uri="{BB962C8B-B14F-4D97-AF65-F5344CB8AC3E}">
        <p14:creationId xmlns:p14="http://schemas.microsoft.com/office/powerpoint/2010/main" val="1858993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335903"/>
            <a:ext cx="9144000" cy="1054358"/>
          </a:xfrm>
        </p:spPr>
        <p:txBody>
          <a:bodyPr anchor="ctr">
            <a:normAutofit/>
          </a:bodyPr>
          <a:lstStyle/>
          <a:p>
            <a:r>
              <a:rPr lang="pl-PL" sz="3200" dirty="0">
                <a:solidFill>
                  <a:srgbClr val="002060"/>
                </a:solidFill>
              </a:rPr>
              <a:t>Umowy powierzenia danych</a:t>
            </a:r>
          </a:p>
        </p:txBody>
      </p:sp>
      <p:sp>
        <p:nvSpPr>
          <p:cNvPr id="3" name="Podtytuł 2"/>
          <p:cNvSpPr>
            <a:spLocks noGrp="1"/>
          </p:cNvSpPr>
          <p:nvPr>
            <p:ph type="subTitle" idx="1"/>
          </p:nvPr>
        </p:nvSpPr>
        <p:spPr>
          <a:xfrm>
            <a:off x="1524000" y="1978089"/>
            <a:ext cx="9144000" cy="4627983"/>
          </a:xfrm>
        </p:spPr>
        <p:txBody>
          <a:bodyPr>
            <a:normAutofit/>
          </a:bodyPr>
          <a:lstStyle/>
          <a:p>
            <a:pPr marL="514350" indent="-514350" algn="l">
              <a:buFont typeface="+mj-lt"/>
              <a:buAutoNum type="arabicPeriod"/>
            </a:pPr>
            <a:r>
              <a:rPr lang="pl-PL" dirty="0"/>
              <a:t>W umowie należy zdefiniować podział obowiązków pomiędzy administratorem danych osobowych oraz procesorem.</a:t>
            </a:r>
          </a:p>
          <a:p>
            <a:pPr marL="514350" indent="-514350" algn="l">
              <a:buFont typeface="+mj-lt"/>
              <a:buAutoNum type="arabicPeriod"/>
            </a:pPr>
            <a:r>
              <a:rPr lang="pl-PL" dirty="0"/>
              <a:t>W szczególności, określić przedmiot, czas trwania, cel przetwarzania, rodzaj danych osobowych oraz kategorie osób, których dane dotyczą. </a:t>
            </a:r>
          </a:p>
          <a:p>
            <a:pPr marL="514350" indent="-514350" algn="l">
              <a:buFont typeface="+mj-lt"/>
              <a:buAutoNum type="arabicPeriod"/>
            </a:pPr>
            <a:r>
              <a:rPr lang="pl-PL" dirty="0"/>
              <a:t>Precyzyjnie zdefiniowane wzajemne prawa i obowiązki stron pozwalają na sprawne rozwiązanie potencjalnych konfliktów.</a:t>
            </a:r>
          </a:p>
        </p:txBody>
      </p:sp>
      <p:pic>
        <p:nvPicPr>
          <p:cNvPr id="5" name="Obraz 4"/>
          <p:cNvPicPr>
            <a:picLocks noChangeAspect="1"/>
          </p:cNvPicPr>
          <p:nvPr/>
        </p:nvPicPr>
        <p:blipFill>
          <a:blip r:embed="rId2"/>
          <a:stretch>
            <a:fillRect/>
          </a:stretch>
        </p:blipFill>
        <p:spPr>
          <a:xfrm>
            <a:off x="9134669" y="4708276"/>
            <a:ext cx="2678663" cy="2149724"/>
          </a:xfrm>
          <a:prstGeom prst="rect">
            <a:avLst/>
          </a:prstGeom>
        </p:spPr>
      </p:pic>
    </p:spTree>
    <p:extLst>
      <p:ext uri="{BB962C8B-B14F-4D97-AF65-F5344CB8AC3E}">
        <p14:creationId xmlns:p14="http://schemas.microsoft.com/office/powerpoint/2010/main" val="985251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447870"/>
            <a:ext cx="9144000" cy="1175658"/>
          </a:xfrm>
        </p:spPr>
        <p:txBody>
          <a:bodyPr anchor="ctr">
            <a:normAutofit/>
          </a:bodyPr>
          <a:lstStyle/>
          <a:p>
            <a:r>
              <a:rPr lang="pl-PL" sz="3200" dirty="0">
                <a:solidFill>
                  <a:srgbClr val="002060"/>
                </a:solidFill>
              </a:rPr>
              <a:t>Powierzanie danych</a:t>
            </a:r>
          </a:p>
        </p:txBody>
      </p:sp>
      <p:sp>
        <p:nvSpPr>
          <p:cNvPr id="3" name="Podtytuł 2"/>
          <p:cNvSpPr>
            <a:spLocks noGrp="1"/>
          </p:cNvSpPr>
          <p:nvPr>
            <p:ph type="subTitle" idx="1"/>
          </p:nvPr>
        </p:nvSpPr>
        <p:spPr>
          <a:xfrm>
            <a:off x="1524000" y="1978090"/>
            <a:ext cx="9144000" cy="4264090"/>
          </a:xfrm>
        </p:spPr>
        <p:txBody>
          <a:bodyPr>
            <a:normAutofit fontScale="70000" lnSpcReduction="20000"/>
          </a:bodyPr>
          <a:lstStyle/>
          <a:p>
            <a:pPr algn="just">
              <a:lnSpc>
                <a:spcPct val="170000"/>
              </a:lnSpc>
              <a:spcBef>
                <a:spcPts val="0"/>
              </a:spcBef>
            </a:pPr>
            <a:r>
              <a:rPr lang="pl-PL" b="1" dirty="0"/>
              <a:t>Status podmiotu przetwarzającego</a:t>
            </a:r>
          </a:p>
          <a:p>
            <a:pPr algn="just">
              <a:lnSpc>
                <a:spcPct val="170000"/>
              </a:lnSpc>
              <a:spcBef>
                <a:spcPts val="0"/>
              </a:spcBef>
            </a:pPr>
            <a:r>
              <a:rPr lang="pl-PL" b="1" dirty="0"/>
              <a:t>Artykuł 4 pkt 8) "podmiot przetwarzający" </a:t>
            </a:r>
            <a:r>
              <a:rPr lang="pl-PL" dirty="0"/>
              <a:t>oznacza osobę fizyczną lub prawną, organ publiczny, jednostkę lub inny podmiot, który </a:t>
            </a:r>
            <a:r>
              <a:rPr lang="pl-PL" b="1" dirty="0"/>
              <a:t>przetwarza</a:t>
            </a:r>
            <a:r>
              <a:rPr lang="pl-PL" dirty="0"/>
              <a:t> dane osobowe </a:t>
            </a:r>
            <a:r>
              <a:rPr lang="pl-PL" b="1" u="sng" dirty="0">
                <a:solidFill>
                  <a:srgbClr val="FF0000"/>
                </a:solidFill>
              </a:rPr>
              <a:t>w imieniu administratora;</a:t>
            </a:r>
          </a:p>
          <a:p>
            <a:pPr algn="just">
              <a:lnSpc>
                <a:spcPct val="170000"/>
              </a:lnSpc>
              <a:spcBef>
                <a:spcPts val="0"/>
              </a:spcBef>
            </a:pPr>
            <a:endParaRPr lang="pl-PL" b="1" dirty="0"/>
          </a:p>
          <a:p>
            <a:pPr algn="just">
              <a:lnSpc>
                <a:spcPct val="170000"/>
              </a:lnSpc>
              <a:spcBef>
                <a:spcPts val="0"/>
              </a:spcBef>
            </a:pPr>
            <a:r>
              <a:rPr lang="pl-PL" b="1" dirty="0"/>
              <a:t>Przykłady outsourcingu:</a:t>
            </a:r>
          </a:p>
          <a:p>
            <a:pPr algn="just">
              <a:lnSpc>
                <a:spcPct val="170000"/>
              </a:lnSpc>
              <a:spcBef>
                <a:spcPts val="0"/>
              </a:spcBef>
            </a:pPr>
            <a:r>
              <a:rPr lang="pl-PL" dirty="0"/>
              <a:t>elektroniczna rekrutacja, zewnętrzne usługi księgowe, monitoring obsługiwany przez zewnętrzną agencję ochrony, BIP lub strona internetowa prowadzona przez zewnętrzny podmiot, archiwizacja, obsługa prawna, obsługa informatyczna, usługi szkoleniowe, prawne, usługi kurierskie, cloud computing, zarządzanie dokumentami i back-office; wsparcie sprzedaży i marketingu; obsługa call i contact center, księgowość i kadry w CUW. </a:t>
            </a:r>
          </a:p>
          <a:p>
            <a:endParaRPr lang="pl-PL" dirty="0"/>
          </a:p>
        </p:txBody>
      </p:sp>
    </p:spTree>
    <p:extLst>
      <p:ext uri="{BB962C8B-B14F-4D97-AF65-F5344CB8AC3E}">
        <p14:creationId xmlns:p14="http://schemas.microsoft.com/office/powerpoint/2010/main" val="109143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Rejestr czynności przetwarzania danych osobowych</a:t>
            </a:r>
          </a:p>
        </p:txBody>
      </p:sp>
      <p:sp>
        <p:nvSpPr>
          <p:cNvPr id="3" name="Symbol zastępczy zawartości 2"/>
          <p:cNvSpPr>
            <a:spLocks noGrp="1"/>
          </p:cNvSpPr>
          <p:nvPr>
            <p:ph idx="1"/>
          </p:nvPr>
        </p:nvSpPr>
        <p:spPr/>
        <p:txBody>
          <a:bodyPr/>
          <a:lstStyle/>
          <a:p>
            <a:pPr>
              <a:buClr>
                <a:srgbClr val="FF0000"/>
              </a:buClr>
              <a:buFont typeface="Wingdings" panose="05000000000000000000" pitchFamily="2" charset="2"/>
              <a:buChar char="ü"/>
            </a:pPr>
            <a:r>
              <a:rPr lang="pl-PL" sz="2000" dirty="0"/>
              <a:t>czynność przetwarzania </a:t>
            </a:r>
          </a:p>
          <a:p>
            <a:pPr>
              <a:buClr>
                <a:srgbClr val="FF0000"/>
              </a:buClr>
              <a:buFont typeface="Wingdings" panose="05000000000000000000" pitchFamily="2" charset="2"/>
              <a:buChar char="ü"/>
            </a:pPr>
            <a:r>
              <a:rPr lang="pl-PL" sz="2000" dirty="0"/>
              <a:t>jednostka wewnętrzna</a:t>
            </a:r>
          </a:p>
          <a:p>
            <a:pPr>
              <a:buClr>
                <a:srgbClr val="FF0000"/>
              </a:buClr>
              <a:buFont typeface="Wingdings" panose="05000000000000000000" pitchFamily="2" charset="2"/>
              <a:buChar char="ü"/>
            </a:pPr>
            <a:r>
              <a:rPr lang="pl-PL" sz="2000" dirty="0"/>
              <a:t>współadministrator</a:t>
            </a:r>
          </a:p>
          <a:p>
            <a:pPr>
              <a:buClr>
                <a:srgbClr val="FF0000"/>
              </a:buClr>
              <a:buFont typeface="Wingdings" panose="05000000000000000000" pitchFamily="2" charset="2"/>
              <a:buChar char="ü"/>
            </a:pPr>
            <a:r>
              <a:rPr lang="pl-PL" sz="2000" dirty="0"/>
              <a:t>cele przetwarzania Osób kategorii osób których dane dotyczą</a:t>
            </a:r>
          </a:p>
          <a:p>
            <a:pPr>
              <a:buClr>
                <a:srgbClr val="FF0000"/>
              </a:buClr>
              <a:buFont typeface="Wingdings" panose="05000000000000000000" pitchFamily="2" charset="2"/>
              <a:buChar char="ü"/>
            </a:pPr>
            <a:r>
              <a:rPr lang="pl-PL" sz="2000" dirty="0"/>
              <a:t>opis kategorii danych</a:t>
            </a:r>
          </a:p>
          <a:p>
            <a:pPr>
              <a:buClr>
                <a:srgbClr val="FF0000"/>
              </a:buClr>
              <a:buFont typeface="Wingdings" panose="05000000000000000000" pitchFamily="2" charset="2"/>
              <a:buChar char="ü"/>
            </a:pPr>
            <a:r>
              <a:rPr lang="pl-PL" sz="2000" dirty="0"/>
              <a:t>odbiorcy danych                                                                             </a:t>
            </a:r>
          </a:p>
          <a:p>
            <a:pPr>
              <a:buClr>
                <a:srgbClr val="FF0000"/>
              </a:buClr>
              <a:buFont typeface="Wingdings" panose="05000000000000000000" pitchFamily="2" charset="2"/>
              <a:buChar char="ü"/>
            </a:pPr>
            <a:r>
              <a:rPr lang="pl-PL" sz="2000" dirty="0"/>
              <a:t>transfer do państwa trzeciego</a:t>
            </a:r>
          </a:p>
          <a:p>
            <a:pPr>
              <a:buClr>
                <a:srgbClr val="FF0000"/>
              </a:buClr>
              <a:buFont typeface="Wingdings" panose="05000000000000000000" pitchFamily="2" charset="2"/>
              <a:buChar char="ü"/>
            </a:pPr>
            <a:r>
              <a:rPr lang="pl-PL" sz="2000" dirty="0"/>
              <a:t>okres retencji</a:t>
            </a:r>
          </a:p>
          <a:p>
            <a:pPr>
              <a:buClr>
                <a:srgbClr val="FF0000"/>
              </a:buClr>
              <a:buFont typeface="Wingdings" panose="05000000000000000000" pitchFamily="2" charset="2"/>
              <a:buChar char="ü"/>
            </a:pPr>
            <a:r>
              <a:rPr lang="pl-PL" sz="2000" dirty="0"/>
              <a:t>środki bezpieczeństwa</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644" y="3558428"/>
            <a:ext cx="4164757" cy="2498854"/>
          </a:xfrm>
          <a:prstGeom prst="rect">
            <a:avLst/>
          </a:prstGeom>
        </p:spPr>
      </p:pic>
    </p:spTree>
    <p:extLst>
      <p:ext uri="{BB962C8B-B14F-4D97-AF65-F5344CB8AC3E}">
        <p14:creationId xmlns:p14="http://schemas.microsoft.com/office/powerpoint/2010/main" val="372651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Regulacje prawne dotyczące ochrony danych osobowych </a:t>
            </a:r>
            <a:endParaRPr lang="pl-PL" sz="3200" dirty="0"/>
          </a:p>
        </p:txBody>
      </p:sp>
      <p:sp>
        <p:nvSpPr>
          <p:cNvPr id="3" name="Symbol zastępczy tekstu 2"/>
          <p:cNvSpPr>
            <a:spLocks noGrp="1"/>
          </p:cNvSpPr>
          <p:nvPr>
            <p:ph type="body" idx="1"/>
          </p:nvPr>
        </p:nvSpPr>
        <p:spPr/>
        <p:txBody>
          <a:bodyPr anchor="ctr"/>
          <a:lstStyle/>
          <a:p>
            <a:pPr algn="ctr"/>
            <a:r>
              <a:rPr lang="pl-PL" dirty="0"/>
              <a:t>unijne </a:t>
            </a:r>
          </a:p>
        </p:txBody>
      </p:sp>
      <p:sp>
        <p:nvSpPr>
          <p:cNvPr id="4" name="Symbol zastępczy zawartości 3"/>
          <p:cNvSpPr>
            <a:spLocks noGrp="1"/>
          </p:cNvSpPr>
          <p:nvPr>
            <p:ph sz="half" idx="2"/>
          </p:nvPr>
        </p:nvSpPr>
        <p:spPr/>
        <p:txBody>
          <a:bodyPr/>
          <a:lstStyle/>
          <a:p>
            <a:pPr marL="0" indent="0">
              <a:buNone/>
            </a:pPr>
            <a:r>
              <a:rPr lang="pl-PL" sz="2400" dirty="0">
                <a:solidFill>
                  <a:srgbClr val="002060"/>
                </a:solidFill>
              </a:rPr>
              <a:t>Aktem nadrzędnym regulującym ochronę danych osobowych we wszystkich państwach członkowskich UE jest Rozporządzenie Parlamentu Europejskiego i Rady (UE) 2016/679 (RODO).</a:t>
            </a:r>
          </a:p>
          <a:p>
            <a:pPr marL="0" indent="0">
              <a:buNone/>
            </a:pPr>
            <a:endParaRPr lang="pl-PL" dirty="0"/>
          </a:p>
        </p:txBody>
      </p:sp>
      <p:sp>
        <p:nvSpPr>
          <p:cNvPr id="5" name="Symbol zastępczy tekstu 4"/>
          <p:cNvSpPr>
            <a:spLocks noGrp="1"/>
          </p:cNvSpPr>
          <p:nvPr>
            <p:ph type="body" sz="quarter" idx="3"/>
          </p:nvPr>
        </p:nvSpPr>
        <p:spPr/>
        <p:txBody>
          <a:bodyPr anchor="ctr"/>
          <a:lstStyle/>
          <a:p>
            <a:pPr algn="ctr"/>
            <a:r>
              <a:rPr lang="pl-PL" dirty="0"/>
              <a:t>krajowe</a:t>
            </a:r>
          </a:p>
        </p:txBody>
      </p:sp>
      <p:sp>
        <p:nvSpPr>
          <p:cNvPr id="6" name="Symbol zastępczy zawartości 5"/>
          <p:cNvSpPr>
            <a:spLocks noGrp="1"/>
          </p:cNvSpPr>
          <p:nvPr>
            <p:ph sz="quarter" idx="4"/>
          </p:nvPr>
        </p:nvSpPr>
        <p:spPr/>
        <p:txBody>
          <a:bodyPr>
            <a:normAutofit/>
          </a:bodyPr>
          <a:lstStyle/>
          <a:p>
            <a:pPr marL="0" indent="0">
              <a:buNone/>
            </a:pPr>
            <a:r>
              <a:rPr lang="pl-PL" sz="2400" dirty="0"/>
              <a:t>Ustawa z dnia 10.05.2018 r. o ochronie danych osobowych (Dz.U. z 2018 r. poz. 1000).</a:t>
            </a:r>
          </a:p>
        </p:txBody>
      </p:sp>
      <p:sp>
        <p:nvSpPr>
          <p:cNvPr id="7" name="AutoShape 2" descr="Znalezione obrazy dla zapytania flaga unii europejskiej"/>
          <p:cNvSpPr>
            <a:spLocks noChangeAspect="1" noChangeArrowheads="1"/>
          </p:cNvSpPr>
          <p:nvPr/>
        </p:nvSpPr>
        <p:spPr bwMode="auto">
          <a:xfrm>
            <a:off x="155575" y="-411163"/>
            <a:ext cx="1285875"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dirty="0"/>
          </a:p>
        </p:txBody>
      </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4570444"/>
            <a:ext cx="1874465" cy="1249643"/>
          </a:xfrm>
          <a:prstGeom prst="rect">
            <a:avLst/>
          </a:prstGeom>
        </p:spPr>
      </p:pic>
      <p:pic>
        <p:nvPicPr>
          <p:cNvPr id="14" name="Obraz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690" y="4239565"/>
            <a:ext cx="1950098" cy="1950098"/>
          </a:xfrm>
          <a:prstGeom prst="rect">
            <a:avLst/>
          </a:prstGeom>
        </p:spPr>
      </p:pic>
    </p:spTree>
    <p:extLst>
      <p:ext uri="{BB962C8B-B14F-4D97-AF65-F5344CB8AC3E}">
        <p14:creationId xmlns:p14="http://schemas.microsoft.com/office/powerpoint/2010/main" val="1324793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606491"/>
            <a:ext cx="9144000" cy="1138334"/>
          </a:xfrm>
        </p:spPr>
        <p:txBody>
          <a:bodyPr anchor="ctr">
            <a:normAutofit/>
          </a:bodyPr>
          <a:lstStyle/>
          <a:p>
            <a:r>
              <a:rPr lang="pl-PL" sz="3200" dirty="0">
                <a:solidFill>
                  <a:srgbClr val="002060"/>
                </a:solidFill>
              </a:rPr>
              <a:t>Legalność przetwarzania danych</a:t>
            </a:r>
          </a:p>
        </p:txBody>
      </p:sp>
      <p:sp>
        <p:nvSpPr>
          <p:cNvPr id="3" name="Podtytuł 2"/>
          <p:cNvSpPr>
            <a:spLocks noGrp="1"/>
          </p:cNvSpPr>
          <p:nvPr>
            <p:ph type="subTitle" idx="1"/>
          </p:nvPr>
        </p:nvSpPr>
        <p:spPr>
          <a:xfrm>
            <a:off x="1524000" y="2043403"/>
            <a:ext cx="9144000" cy="4366727"/>
          </a:xfrm>
        </p:spPr>
        <p:txBody>
          <a:bodyPr>
            <a:normAutofit lnSpcReduction="10000"/>
          </a:bodyPr>
          <a:lstStyle/>
          <a:p>
            <a:pPr algn="l"/>
            <a:r>
              <a:rPr lang="pl-PL" dirty="0">
                <a:solidFill>
                  <a:srgbClr val="002060"/>
                </a:solidFill>
              </a:rPr>
              <a:t>Aby móc powiedzieć, że dane osobowe są przetwarzane legalnie, należy:</a:t>
            </a:r>
          </a:p>
          <a:p>
            <a:pPr marL="342900" indent="-342900" algn="l">
              <a:buFont typeface="Wingdings" panose="05000000000000000000" pitchFamily="2" charset="2"/>
              <a:buChar char="ü"/>
            </a:pPr>
            <a:r>
              <a:rPr lang="pl-PL" dirty="0"/>
              <a:t>posiadać właściwe zgody na przetwarzanie danych osobowych, dostosowane do wymogów rozporządzenia – sprawdź art. 6, 12, 13 RODO</a:t>
            </a:r>
          </a:p>
          <a:p>
            <a:pPr marL="342900" indent="-342900" algn="l">
              <a:buFont typeface="Wingdings" panose="05000000000000000000" pitchFamily="2" charset="2"/>
              <a:buChar char="ü"/>
            </a:pPr>
            <a:r>
              <a:rPr lang="pl-PL" dirty="0"/>
              <a:t>ustalić i wprowadzić zgodną z nowym rozporządzeniem klauzulę informacyjną, podawaną każdorazowo, kiedy pozyskujesz nowe dane osobowe – sprawdź art. 13 RODO</a:t>
            </a:r>
          </a:p>
          <a:p>
            <a:pPr marL="342900" indent="-342900" algn="l">
              <a:buFont typeface="Wingdings" panose="05000000000000000000" pitchFamily="2" charset="2"/>
              <a:buChar char="ü"/>
            </a:pPr>
            <a:r>
              <a:rPr lang="pl-PL" dirty="0"/>
              <a:t>ustalić, czy posiadasz obowiązujące umowy powierzenia przetwarzania danych oraz zawrzeć takie w przypadkach obowiązkowego ich posiadania</a:t>
            </a:r>
          </a:p>
          <a:p>
            <a:pPr marL="342900" indent="-342900" algn="l">
              <a:buFont typeface="Wingdings" panose="05000000000000000000" pitchFamily="2" charset="2"/>
              <a:buChar char="ü"/>
            </a:pPr>
            <a:r>
              <a:rPr lang="pl-PL" dirty="0"/>
              <a:t>przygotować upoważnienia do przetwarzania danych dla pracowników czy współpracowników, którzy mają z nimi styczność</a:t>
            </a:r>
          </a:p>
          <a:p>
            <a:endParaRPr lang="pl-PL" dirty="0"/>
          </a:p>
        </p:txBody>
      </p:sp>
    </p:spTree>
    <p:extLst>
      <p:ext uri="{BB962C8B-B14F-4D97-AF65-F5344CB8AC3E}">
        <p14:creationId xmlns:p14="http://schemas.microsoft.com/office/powerpoint/2010/main" val="227222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Prawa podmiotów danych </a:t>
            </a:r>
          </a:p>
        </p:txBody>
      </p:sp>
      <p:sp>
        <p:nvSpPr>
          <p:cNvPr id="3" name="Symbol zastępczy zawartości 2"/>
          <p:cNvSpPr>
            <a:spLocks noGrp="1"/>
          </p:cNvSpPr>
          <p:nvPr>
            <p:ph idx="1"/>
          </p:nvPr>
        </p:nvSpPr>
        <p:spPr/>
        <p:txBody>
          <a:bodyPr>
            <a:noAutofit/>
          </a:bodyPr>
          <a:lstStyle/>
          <a:p>
            <a:pPr>
              <a:buClr>
                <a:srgbClr val="FF0000"/>
              </a:buClr>
              <a:buFont typeface="Wingdings" panose="05000000000000000000" pitchFamily="2" charset="2"/>
              <a:buChar char="ü"/>
            </a:pPr>
            <a:r>
              <a:rPr lang="pl-PL" sz="2400" dirty="0">
                <a:solidFill>
                  <a:srgbClr val="002060"/>
                </a:solidFill>
                <a:ea typeface="+mj-ea"/>
                <a:cs typeface="+mj-cs"/>
              </a:rPr>
              <a:t>Obowiązki informacyjne</a:t>
            </a:r>
          </a:p>
          <a:p>
            <a:pPr>
              <a:buClr>
                <a:srgbClr val="FF0000"/>
              </a:buClr>
              <a:buFont typeface="Wingdings" panose="05000000000000000000" pitchFamily="2" charset="2"/>
              <a:buChar char="ü"/>
            </a:pPr>
            <a:r>
              <a:rPr lang="pl-PL" sz="2400" dirty="0">
                <a:solidFill>
                  <a:srgbClr val="002060"/>
                </a:solidFill>
                <a:ea typeface="+mj-ea"/>
                <a:cs typeface="+mj-cs"/>
              </a:rPr>
              <a:t>Prawo dostępu przysługujące osobie, której dane dotyczą</a:t>
            </a:r>
          </a:p>
          <a:p>
            <a:pPr>
              <a:buClr>
                <a:srgbClr val="FF0000"/>
              </a:buClr>
              <a:buFont typeface="Wingdings" panose="05000000000000000000" pitchFamily="2" charset="2"/>
              <a:buChar char="ü"/>
            </a:pPr>
            <a:r>
              <a:rPr lang="pl-PL" sz="2400" dirty="0">
                <a:solidFill>
                  <a:srgbClr val="002060"/>
                </a:solidFill>
                <a:ea typeface="+mj-ea"/>
                <a:cs typeface="+mj-cs"/>
              </a:rPr>
              <a:t>Prawo do sprostowania i usuwania danych</a:t>
            </a:r>
          </a:p>
          <a:p>
            <a:pPr>
              <a:buClr>
                <a:srgbClr val="FF0000"/>
              </a:buClr>
              <a:buFont typeface="Wingdings" panose="05000000000000000000" pitchFamily="2" charset="2"/>
              <a:buChar char="ü"/>
            </a:pPr>
            <a:r>
              <a:rPr lang="pl-PL" sz="2400" dirty="0">
                <a:solidFill>
                  <a:srgbClr val="002060"/>
                </a:solidFill>
                <a:ea typeface="+mj-ea"/>
                <a:cs typeface="+mj-cs"/>
              </a:rPr>
              <a:t>Prawo do ograniczenia przetwarzania</a:t>
            </a:r>
          </a:p>
          <a:p>
            <a:pPr>
              <a:buClr>
                <a:srgbClr val="FF0000"/>
              </a:buClr>
              <a:buFont typeface="Wingdings" panose="05000000000000000000" pitchFamily="2" charset="2"/>
              <a:buChar char="ü"/>
            </a:pPr>
            <a:r>
              <a:rPr lang="pl-PL" sz="2400" dirty="0">
                <a:solidFill>
                  <a:srgbClr val="002060"/>
                </a:solidFill>
                <a:ea typeface="+mj-ea"/>
                <a:cs typeface="+mj-cs"/>
              </a:rPr>
              <a:t>Prawo do przenoszenia danych</a:t>
            </a:r>
          </a:p>
          <a:p>
            <a:pPr>
              <a:buClr>
                <a:srgbClr val="FF0000"/>
              </a:buClr>
              <a:buFont typeface="Wingdings" panose="05000000000000000000" pitchFamily="2" charset="2"/>
              <a:buChar char="ü"/>
            </a:pPr>
            <a:r>
              <a:rPr lang="pl-PL" sz="2400" dirty="0">
                <a:solidFill>
                  <a:srgbClr val="002060"/>
                </a:solidFill>
                <a:ea typeface="+mj-ea"/>
                <a:cs typeface="+mj-cs"/>
              </a:rPr>
              <a:t>Prawo do sprzeciwu</a:t>
            </a:r>
          </a:p>
          <a:p>
            <a:pPr>
              <a:buClr>
                <a:srgbClr val="FF0000"/>
              </a:buClr>
              <a:buFont typeface="Wingdings" panose="05000000000000000000" pitchFamily="2" charset="2"/>
              <a:buChar char="ü"/>
            </a:pPr>
            <a:r>
              <a:rPr lang="pl-PL" sz="2400" dirty="0">
                <a:solidFill>
                  <a:srgbClr val="002060"/>
                </a:solidFill>
                <a:ea typeface="+mj-ea"/>
                <a:cs typeface="+mj-cs"/>
              </a:rPr>
              <a:t>Prawo do niepodlegania zautomatyzowanemu podejmowaniu decyzji, w tym profilowaniu</a:t>
            </a:r>
          </a:p>
          <a:p>
            <a:endParaRPr lang="pl-PL" sz="3200" dirty="0">
              <a:solidFill>
                <a:srgbClr val="002060"/>
              </a:solidFill>
              <a:latin typeface="+mj-lt"/>
              <a:ea typeface="+mj-ea"/>
              <a:cs typeface="+mj-cs"/>
            </a:endParaRPr>
          </a:p>
        </p:txBody>
      </p:sp>
    </p:spTree>
    <p:extLst>
      <p:ext uri="{BB962C8B-B14F-4D97-AF65-F5344CB8AC3E}">
        <p14:creationId xmlns:p14="http://schemas.microsoft.com/office/powerpoint/2010/main" val="328121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2D5BD0B-54E3-4B64-A4D5-0C2C47571750}"/>
              </a:ext>
            </a:extLst>
          </p:cNvPr>
          <p:cNvSpPr>
            <a:spLocks noGrp="1"/>
          </p:cNvSpPr>
          <p:nvPr>
            <p:ph type="title"/>
          </p:nvPr>
        </p:nvSpPr>
        <p:spPr>
          <a:xfrm>
            <a:off x="838200" y="365125"/>
            <a:ext cx="10515600" cy="880579"/>
          </a:xfrm>
        </p:spPr>
        <p:txBody>
          <a:bodyPr>
            <a:normAutofit/>
          </a:bodyPr>
          <a:lstStyle/>
          <a:p>
            <a:pPr algn="ctr"/>
            <a:r>
              <a:rPr lang="pl-PL" sz="3200" dirty="0">
                <a:solidFill>
                  <a:srgbClr val="002060"/>
                </a:solidFill>
              </a:rPr>
              <a:t>Kary administracyjne</a:t>
            </a:r>
          </a:p>
        </p:txBody>
      </p:sp>
      <p:sp>
        <p:nvSpPr>
          <p:cNvPr id="3" name="Symbol zastępczy zawartości 2">
            <a:extLst>
              <a:ext uri="{FF2B5EF4-FFF2-40B4-BE49-F238E27FC236}">
                <a16:creationId xmlns:a16="http://schemas.microsoft.com/office/drawing/2014/main" xmlns="" id="{50F55658-78D4-427E-826A-3EA2AC23FCBC}"/>
              </a:ext>
            </a:extLst>
          </p:cNvPr>
          <p:cNvSpPr>
            <a:spLocks noGrp="1"/>
          </p:cNvSpPr>
          <p:nvPr>
            <p:ph idx="1"/>
          </p:nvPr>
        </p:nvSpPr>
        <p:spPr>
          <a:xfrm>
            <a:off x="838200" y="1245704"/>
            <a:ext cx="10515600" cy="4931259"/>
          </a:xfrm>
        </p:spPr>
        <p:txBody>
          <a:bodyPr anchor="t">
            <a:normAutofit fontScale="70000" lnSpcReduction="20000"/>
          </a:bodyPr>
          <a:lstStyle/>
          <a:p>
            <a:pPr algn="just"/>
            <a:r>
              <a:rPr lang="pl-PL" dirty="0">
                <a:solidFill>
                  <a:srgbClr val="FF0000"/>
                </a:solidFill>
              </a:rPr>
              <a:t>Pieniężne kary administracyjne do 20 mln. EURO lub 4% obrotu</a:t>
            </a:r>
          </a:p>
          <a:p>
            <a:pPr algn="just"/>
            <a:r>
              <a:rPr lang="pl-PL" dirty="0">
                <a:solidFill>
                  <a:srgbClr val="FF0000"/>
                </a:solidFill>
              </a:rPr>
              <a:t>Odpowiedzialność cywilna </a:t>
            </a:r>
          </a:p>
          <a:p>
            <a:pPr algn="just"/>
            <a:r>
              <a:rPr lang="pl-PL" dirty="0">
                <a:solidFill>
                  <a:srgbClr val="FF0000"/>
                </a:solidFill>
              </a:rPr>
              <a:t>Odpowiedzialność karna</a:t>
            </a:r>
          </a:p>
          <a:p>
            <a:pPr marL="0" indent="0" algn="just">
              <a:buNone/>
            </a:pPr>
            <a:r>
              <a:rPr lang="pl-PL" u="sng" dirty="0">
                <a:solidFill>
                  <a:srgbClr val="002060"/>
                </a:solidFill>
              </a:rPr>
              <a:t>Na wysokość kary będą miały wpływ następujące czynniki:</a:t>
            </a:r>
          </a:p>
          <a:p>
            <a:pPr marL="514350" indent="-514350">
              <a:buClr>
                <a:srgbClr val="FF0000"/>
              </a:buClr>
              <a:buFont typeface="+mj-lt"/>
              <a:buAutoNum type="arabicParenR"/>
            </a:pPr>
            <a:r>
              <a:rPr lang="pl-PL" dirty="0"/>
              <a:t>charakter, waga i czas trwania naruszenia przy uwzględnieniu charakteru, zakresu lub celu danego przetwarzania, liczba poszkodowanych osób, których dane dotyczą, oraz rozmiar poniesionej przez nie szkody,</a:t>
            </a:r>
          </a:p>
          <a:p>
            <a:pPr marL="514350" indent="-514350">
              <a:buClr>
                <a:srgbClr val="FF0000"/>
              </a:buClr>
              <a:buFont typeface="+mj-lt"/>
              <a:buAutoNum type="arabicParenR"/>
            </a:pPr>
            <a:r>
              <a:rPr lang="pl-PL" dirty="0"/>
              <a:t> umyślny lub nieumyślny charakter naruszenia,</a:t>
            </a:r>
          </a:p>
          <a:p>
            <a:pPr marL="514350" indent="-514350">
              <a:buClr>
                <a:srgbClr val="FF0000"/>
              </a:buClr>
              <a:buFont typeface="+mj-lt"/>
              <a:buAutoNum type="arabicParenR"/>
            </a:pPr>
            <a:r>
              <a:rPr lang="pl-PL" dirty="0"/>
              <a:t> działania podjęte przez administratora lub podmiot przetwarzający w celu zminimalizowania szkody poniesionej przez osoby, których dane dotyczą,</a:t>
            </a:r>
          </a:p>
          <a:p>
            <a:pPr marL="514350" indent="-514350">
              <a:buClr>
                <a:srgbClr val="FF0000"/>
              </a:buClr>
              <a:buFont typeface="+mj-lt"/>
              <a:buAutoNum type="arabicParenR"/>
            </a:pPr>
            <a:r>
              <a:rPr lang="pl-PL" dirty="0"/>
              <a:t>stopień odpowiedzialności administratora lub podmiotu przetwarzającego z uwzględnieniem wdrożonych środków technicznych i organizacyjnych,</a:t>
            </a:r>
          </a:p>
          <a:p>
            <a:pPr marL="514350" indent="-514350">
              <a:buClr>
                <a:srgbClr val="FF0000"/>
              </a:buClr>
              <a:buFont typeface="+mj-lt"/>
              <a:buAutoNum type="arabicParenR"/>
            </a:pPr>
            <a:r>
              <a:rPr lang="pl-PL" dirty="0"/>
              <a:t> wszelkie stosowne wcześniejsze naruszenia ze strony administratora lub podmiotu przetwarzającego,</a:t>
            </a:r>
          </a:p>
          <a:p>
            <a:pPr marL="514350" indent="-514350">
              <a:buClr>
                <a:srgbClr val="FF0000"/>
              </a:buClr>
              <a:buFont typeface="+mj-lt"/>
              <a:buAutoNum type="arabicParenR"/>
            </a:pPr>
            <a:r>
              <a:rPr lang="pl-PL" dirty="0"/>
              <a:t> stopień współpracy z organem nadzorczym w celu usunięcia naruszenia oraz złagodzenia jego ewentualnych negatywnych skutków.</a:t>
            </a:r>
          </a:p>
          <a:p>
            <a:pPr algn="just"/>
            <a:endParaRPr lang="pl-PL" dirty="0"/>
          </a:p>
        </p:txBody>
      </p:sp>
      <p:pic>
        <p:nvPicPr>
          <p:cNvPr id="4" name="Obraz 3">
            <a:extLst>
              <a:ext uri="{FF2B5EF4-FFF2-40B4-BE49-F238E27FC236}">
                <a16:creationId xmlns:a16="http://schemas.microsoft.com/office/drawing/2014/main" xmlns="" id="{37843CA0-0F25-40F0-BD0A-B1E350A8F908}"/>
              </a:ext>
            </a:extLst>
          </p:cNvPr>
          <p:cNvPicPr>
            <a:picLocks noChangeAspect="1"/>
          </p:cNvPicPr>
          <p:nvPr/>
        </p:nvPicPr>
        <p:blipFill>
          <a:blip r:embed="rId2"/>
          <a:stretch>
            <a:fillRect/>
          </a:stretch>
        </p:blipFill>
        <p:spPr>
          <a:xfrm>
            <a:off x="8476344" y="1245704"/>
            <a:ext cx="2052183" cy="1155385"/>
          </a:xfrm>
          <a:prstGeom prst="rect">
            <a:avLst/>
          </a:prstGeom>
        </p:spPr>
      </p:pic>
    </p:spTree>
    <p:extLst>
      <p:ext uri="{BB962C8B-B14F-4D97-AF65-F5344CB8AC3E}">
        <p14:creationId xmlns:p14="http://schemas.microsoft.com/office/powerpoint/2010/main" val="3385460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0168247-80C8-4473-B63A-0208A9EB1D20}"/>
              </a:ext>
            </a:extLst>
          </p:cNvPr>
          <p:cNvSpPr>
            <a:spLocks noGrp="1"/>
          </p:cNvSpPr>
          <p:nvPr>
            <p:ph type="title"/>
          </p:nvPr>
        </p:nvSpPr>
        <p:spPr>
          <a:xfrm>
            <a:off x="838200" y="365125"/>
            <a:ext cx="10515600" cy="2298562"/>
          </a:xfrm>
        </p:spPr>
        <p:txBody>
          <a:bodyPr>
            <a:normAutofit/>
          </a:bodyPr>
          <a:lstStyle/>
          <a:p>
            <a:pPr algn="ctr"/>
            <a:r>
              <a:rPr lang="pl-PL" sz="3200" dirty="0">
                <a:solidFill>
                  <a:srgbClr val="002060"/>
                </a:solidFill>
              </a:rPr>
              <a:t>Incydenty RODO</a:t>
            </a:r>
          </a:p>
        </p:txBody>
      </p:sp>
      <p:sp>
        <p:nvSpPr>
          <p:cNvPr id="3" name="Symbol zastępczy zawartości 2">
            <a:extLst>
              <a:ext uri="{FF2B5EF4-FFF2-40B4-BE49-F238E27FC236}">
                <a16:creationId xmlns:a16="http://schemas.microsoft.com/office/drawing/2014/main" xmlns="" id="{9A439257-8974-42AE-BB17-13EAD7771DA8}"/>
              </a:ext>
            </a:extLst>
          </p:cNvPr>
          <p:cNvSpPr>
            <a:spLocks noGrp="1"/>
          </p:cNvSpPr>
          <p:nvPr>
            <p:ph idx="1"/>
          </p:nvPr>
        </p:nvSpPr>
        <p:spPr/>
        <p:txBody>
          <a:bodyPr anchor="ctr"/>
          <a:lstStyle/>
          <a:p>
            <a:pPr algn="ctr"/>
            <a:r>
              <a:rPr lang="pl-PL" dirty="0">
                <a:solidFill>
                  <a:srgbClr val="FF0000"/>
                </a:solidFill>
              </a:rPr>
              <a:t>Obowiązek prowadzenia rejestru naruszeń</a:t>
            </a:r>
          </a:p>
          <a:p>
            <a:pPr algn="ctr"/>
            <a:r>
              <a:rPr lang="pl-PL" dirty="0">
                <a:solidFill>
                  <a:srgbClr val="002060"/>
                </a:solidFill>
              </a:rPr>
              <a:t>Zgłoszenie incydentu do Prezesa UODO w ciągu 72 godzin</a:t>
            </a:r>
          </a:p>
          <a:p>
            <a:pPr algn="ctr"/>
            <a:r>
              <a:rPr lang="pl-PL" dirty="0"/>
              <a:t>Powiadomienie podmiotów danych</a:t>
            </a:r>
          </a:p>
        </p:txBody>
      </p:sp>
      <p:pic>
        <p:nvPicPr>
          <p:cNvPr id="4" name="Obraz 3">
            <a:extLst>
              <a:ext uri="{FF2B5EF4-FFF2-40B4-BE49-F238E27FC236}">
                <a16:creationId xmlns:a16="http://schemas.microsoft.com/office/drawing/2014/main" xmlns="" id="{518C2679-817E-4D1E-A89B-64C5D2A12B8F}"/>
              </a:ext>
            </a:extLst>
          </p:cNvPr>
          <p:cNvPicPr>
            <a:picLocks noChangeAspect="1"/>
          </p:cNvPicPr>
          <p:nvPr/>
        </p:nvPicPr>
        <p:blipFill>
          <a:blip r:embed="rId2"/>
          <a:stretch>
            <a:fillRect/>
          </a:stretch>
        </p:blipFill>
        <p:spPr>
          <a:xfrm>
            <a:off x="7728117" y="365125"/>
            <a:ext cx="3317254" cy="2624000"/>
          </a:xfrm>
          <a:prstGeom prst="rect">
            <a:avLst/>
          </a:prstGeom>
        </p:spPr>
      </p:pic>
    </p:spTree>
    <p:extLst>
      <p:ext uri="{BB962C8B-B14F-4D97-AF65-F5344CB8AC3E}">
        <p14:creationId xmlns:p14="http://schemas.microsoft.com/office/powerpoint/2010/main" val="30697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34143" y="430593"/>
            <a:ext cx="10515600" cy="1325563"/>
          </a:xfrm>
        </p:spPr>
        <p:txBody>
          <a:bodyPr>
            <a:normAutofit/>
          </a:bodyPr>
          <a:lstStyle/>
          <a:p>
            <a:pPr algn="ctr"/>
            <a:r>
              <a:rPr lang="pl-PL" sz="3200" dirty="0">
                <a:solidFill>
                  <a:srgbClr val="002060"/>
                </a:solidFill>
              </a:rPr>
              <a:t>Obowiązki informacyjne administratora danych osobowych na gruncie RODO </a:t>
            </a:r>
          </a:p>
        </p:txBody>
      </p:sp>
      <p:sp>
        <p:nvSpPr>
          <p:cNvPr id="3" name="Symbol zastępczy zawartości 2"/>
          <p:cNvSpPr>
            <a:spLocks noGrp="1"/>
          </p:cNvSpPr>
          <p:nvPr>
            <p:ph idx="1"/>
          </p:nvPr>
        </p:nvSpPr>
        <p:spPr/>
        <p:txBody>
          <a:bodyPr/>
          <a:lstStyle/>
          <a:p>
            <a:pPr marL="0" indent="0">
              <a:lnSpc>
                <a:spcPct val="150000"/>
              </a:lnSpc>
              <a:spcBef>
                <a:spcPts val="0"/>
              </a:spcBef>
              <a:buNone/>
            </a:pPr>
            <a:r>
              <a:rPr lang="pl-PL" sz="2000" dirty="0"/>
              <a:t>Na gruncie RODO obowiązki informacyjne </a:t>
            </a:r>
            <a:r>
              <a:rPr lang="pl-PL" sz="2000" dirty="0">
                <a:solidFill>
                  <a:srgbClr val="FF0000"/>
                </a:solidFill>
              </a:rPr>
              <a:t>administratora</a:t>
            </a:r>
            <a:r>
              <a:rPr lang="pl-PL" sz="2000" dirty="0"/>
              <a:t> danych osobowych uległy znacznemu poszerzeniu. Dotyczy to zarówno sytuacji, gdy dane zostały zebrane bezpośrednio od osoby, której dane dotyczą, jak i pośrednio, od innego podmiotu. Ogólną zasadą w obu przypadkach jest, </a:t>
            </a:r>
          </a:p>
          <a:p>
            <a:pPr marL="0" indent="0">
              <a:lnSpc>
                <a:spcPct val="150000"/>
              </a:lnSpc>
              <a:spcBef>
                <a:spcPts val="0"/>
              </a:spcBef>
              <a:buNone/>
            </a:pPr>
            <a:r>
              <a:rPr lang="pl-PL" sz="2000" dirty="0"/>
              <a:t>że informacji należy udzielić osobie, której dane dotyczą, z wyjątkiem przypadku, gdy ta osoba dysponuje już tymi informacjami.</a:t>
            </a:r>
          </a:p>
          <a:p>
            <a:pPr marL="0" indent="0">
              <a:buNone/>
            </a:pPr>
            <a:endParaRPr lang="pl-PL" sz="1800" dirty="0"/>
          </a:p>
          <a:p>
            <a:pPr marL="0" indent="0">
              <a:buNone/>
            </a:pPr>
            <a:endParaRPr lang="pl-PL" sz="1800" dirty="0"/>
          </a:p>
          <a:p>
            <a:pPr marL="0" indent="0">
              <a:buNone/>
            </a:pPr>
            <a:endParaRPr lang="pl-PL" sz="1800" dirty="0"/>
          </a:p>
          <a:p>
            <a:pPr marL="0" indent="0">
              <a:buNone/>
            </a:pPr>
            <a:endParaRPr lang="pl-PL" sz="1800" dirty="0"/>
          </a:p>
          <a:p>
            <a:pPr marL="342900" indent="-342900">
              <a:buFont typeface="+mj-lt"/>
              <a:buAutoNum type="arabicPeriod"/>
            </a:pPr>
            <a:endParaRPr lang="pl-PL" sz="1800" dirty="0"/>
          </a:p>
        </p:txBody>
      </p:sp>
      <p:sp>
        <p:nvSpPr>
          <p:cNvPr id="5" name="Objaśnienie owalne 4"/>
          <p:cNvSpPr/>
          <p:nvPr/>
        </p:nvSpPr>
        <p:spPr>
          <a:xfrm>
            <a:off x="4376057" y="4197237"/>
            <a:ext cx="3676261" cy="164372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Jakie obowiązki musi spełnić LGD jako administrator danych osobowych?</a:t>
            </a:r>
          </a:p>
        </p:txBody>
      </p:sp>
    </p:spTree>
    <p:extLst>
      <p:ext uri="{BB962C8B-B14F-4D97-AF65-F5344CB8AC3E}">
        <p14:creationId xmlns:p14="http://schemas.microsoft.com/office/powerpoint/2010/main" val="74049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485193"/>
            <a:ext cx="9144000" cy="1212978"/>
          </a:xfrm>
        </p:spPr>
        <p:txBody>
          <a:bodyPr>
            <a:normAutofit/>
          </a:bodyPr>
          <a:lstStyle/>
          <a:p>
            <a:r>
              <a:rPr lang="pl-PL" sz="3200" dirty="0">
                <a:solidFill>
                  <a:srgbClr val="002060"/>
                </a:solidFill>
              </a:rPr>
              <a:t>Obowiązki informacyjne </a:t>
            </a:r>
            <a:r>
              <a:rPr lang="pl-PL" sz="3200" dirty="0">
                <a:solidFill>
                  <a:srgbClr val="FF0000"/>
                </a:solidFill>
              </a:rPr>
              <a:t>administratora </a:t>
            </a:r>
            <a:r>
              <a:rPr lang="pl-PL" sz="3200" dirty="0">
                <a:solidFill>
                  <a:srgbClr val="002060"/>
                </a:solidFill>
              </a:rPr>
              <a:t>danych osobowych na gruncie RODO c.d.</a:t>
            </a:r>
            <a:endParaRPr lang="pl-PL" sz="3200" dirty="0"/>
          </a:p>
        </p:txBody>
      </p:sp>
      <p:sp>
        <p:nvSpPr>
          <p:cNvPr id="3" name="Podtytuł 2"/>
          <p:cNvSpPr>
            <a:spLocks noGrp="1"/>
          </p:cNvSpPr>
          <p:nvPr>
            <p:ph type="subTitle" idx="1"/>
          </p:nvPr>
        </p:nvSpPr>
        <p:spPr>
          <a:xfrm>
            <a:off x="1524000" y="1782147"/>
            <a:ext cx="9144000" cy="4669972"/>
          </a:xfrm>
        </p:spPr>
        <p:txBody>
          <a:bodyPr>
            <a:normAutofit/>
          </a:bodyPr>
          <a:lstStyle/>
          <a:p>
            <a:pPr marL="342900" indent="-342900" algn="l">
              <a:buFont typeface="+mj-lt"/>
              <a:buAutoNum type="arabicPeriod"/>
            </a:pPr>
            <a:r>
              <a:rPr lang="pl-PL" sz="1600" dirty="0"/>
              <a:t>Obowiązek podania tożsamości administratora, danych kontaktowych oraz tożsamości i danych kontaktowych przedstawiciela administratora.</a:t>
            </a:r>
          </a:p>
          <a:p>
            <a:pPr marL="342900" indent="-342900" algn="l">
              <a:buFont typeface="+mj-lt"/>
              <a:buAutoNum type="arabicPeriod"/>
            </a:pPr>
            <a:r>
              <a:rPr lang="pl-PL" sz="1600" dirty="0"/>
              <a:t>Obowiązek podania danych kontaktowych inspektora ochrony danych- jeżeli jest powołany. </a:t>
            </a:r>
          </a:p>
          <a:p>
            <a:pPr marL="342900" indent="-342900" algn="l">
              <a:buFont typeface="+mj-lt"/>
              <a:buAutoNum type="arabicPeriod"/>
            </a:pPr>
            <a:r>
              <a:rPr lang="pl-PL" sz="1600" dirty="0"/>
              <a:t>Obowiązek wskazania celów przetwarzania danych osobowych oraz podstawy prawnej przetwarzania.</a:t>
            </a:r>
          </a:p>
          <a:p>
            <a:pPr marL="342900" indent="-342900" algn="l">
              <a:buFont typeface="+mj-lt"/>
              <a:buAutoNum type="arabicPeriod"/>
            </a:pPr>
            <a:r>
              <a:rPr lang="pl-PL" sz="1600" dirty="0"/>
              <a:t>Obowiązek wskazania prawnie uzależnionych interesów realizowanych przez administratora lub przez stronę trzecią.</a:t>
            </a:r>
          </a:p>
          <a:p>
            <a:pPr marL="342900" indent="-342900" algn="l">
              <a:buFont typeface="+mj-lt"/>
              <a:buAutoNum type="arabicPeriod"/>
            </a:pPr>
            <a:r>
              <a:rPr lang="pl-PL" sz="1600" dirty="0"/>
              <a:t>Obowiązek poinformowania o odbiorcach danych osobowych lub o kategoriach odbiorców, jeśli istnieją.</a:t>
            </a:r>
          </a:p>
          <a:p>
            <a:pPr marL="342900" indent="-342900" algn="l">
              <a:buFont typeface="+mj-lt"/>
              <a:buAutoNum type="arabicPeriod"/>
            </a:pPr>
            <a:r>
              <a:rPr lang="pl-PL" sz="1600" dirty="0"/>
              <a:t>Obowiązek przekazania informacji związanych z zamiarem przekazania danych osobowych do państwa trzeciego lub organizacji międzynarodowej.</a:t>
            </a:r>
          </a:p>
          <a:p>
            <a:pPr marL="342900" indent="-342900" algn="l">
              <a:buFont typeface="+mj-lt"/>
              <a:buAutoNum type="arabicPeriod"/>
            </a:pPr>
            <a:r>
              <a:rPr lang="pl-PL" sz="1600" dirty="0"/>
              <a:t>Wskazanie okresu, przez który dane osobowe będą przechowywane.</a:t>
            </a:r>
          </a:p>
          <a:p>
            <a:pPr marL="342900" indent="-342900" algn="l">
              <a:buFont typeface="+mj-lt"/>
              <a:buAutoNum type="arabicPeriod"/>
            </a:pPr>
            <a:r>
              <a:rPr lang="pl-PL" sz="1600" dirty="0"/>
              <a:t>Podanie informacji o prawach osób, których dane dotyczą.</a:t>
            </a:r>
          </a:p>
          <a:p>
            <a:pPr marL="342900" indent="-342900" algn="l">
              <a:buFont typeface="+mj-lt"/>
              <a:buAutoNum type="arabicPeriod"/>
            </a:pPr>
            <a:r>
              <a:rPr lang="pl-PL" sz="1600" dirty="0"/>
              <a:t>Podanie informacji o prawie wniesienia skargi do organu nadzorczego.</a:t>
            </a:r>
          </a:p>
          <a:p>
            <a:pPr marL="342900" indent="-342900" algn="l">
              <a:buFont typeface="+mj-lt"/>
              <a:buAutoNum type="arabicPeriod"/>
            </a:pPr>
            <a:r>
              <a:rPr lang="pl-PL" sz="1600" dirty="0"/>
              <a:t>Podanie informacji w zakresie wymogu podania danych.</a:t>
            </a:r>
          </a:p>
          <a:p>
            <a:pPr marL="342900" indent="-342900" algn="l">
              <a:buFont typeface="+mj-lt"/>
              <a:buAutoNum type="arabicPeriod"/>
            </a:pPr>
            <a:r>
              <a:rPr lang="pl-PL" sz="1600" dirty="0"/>
              <a:t>Podanie informacji o zautomatyzowanym podejmowaniu decyzji, w tym o profilowaniu.</a:t>
            </a:r>
          </a:p>
          <a:p>
            <a:pPr marL="342900" indent="-342900" algn="l">
              <a:buFont typeface="+mj-lt"/>
              <a:buAutoNum type="arabicPeriod"/>
            </a:pPr>
            <a:endParaRPr lang="pl-PL" sz="1600" dirty="0"/>
          </a:p>
          <a:p>
            <a:pPr marL="342900" indent="-342900" algn="l">
              <a:buFont typeface="+mj-lt"/>
              <a:buAutoNum type="arabicPeriod"/>
            </a:pPr>
            <a:endParaRPr lang="pl-PL" sz="1800" dirty="0"/>
          </a:p>
          <a:p>
            <a:pPr marL="342900" indent="-342900" algn="l">
              <a:buFont typeface="+mj-lt"/>
              <a:buAutoNum type="arabicPeriod"/>
            </a:pPr>
            <a:endParaRPr lang="pl-PL" sz="1800" dirty="0"/>
          </a:p>
        </p:txBody>
      </p:sp>
    </p:spTree>
    <p:extLst>
      <p:ext uri="{BB962C8B-B14F-4D97-AF65-F5344CB8AC3E}">
        <p14:creationId xmlns:p14="http://schemas.microsoft.com/office/powerpoint/2010/main" val="13299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98645" y="851776"/>
            <a:ext cx="9144000" cy="939702"/>
          </a:xfrm>
        </p:spPr>
        <p:txBody>
          <a:bodyPr>
            <a:normAutofit/>
          </a:bodyPr>
          <a:lstStyle/>
          <a:p>
            <a:r>
              <a:rPr lang="pl-PL" sz="3200" dirty="0">
                <a:solidFill>
                  <a:srgbClr val="002060"/>
                </a:solidFill>
              </a:rPr>
              <a:t>RODO</a:t>
            </a:r>
          </a:p>
        </p:txBody>
      </p:sp>
      <p:sp>
        <p:nvSpPr>
          <p:cNvPr id="3" name="Podtytuł 2"/>
          <p:cNvSpPr>
            <a:spLocks noGrp="1"/>
          </p:cNvSpPr>
          <p:nvPr>
            <p:ph type="subTitle" idx="1"/>
          </p:nvPr>
        </p:nvSpPr>
        <p:spPr>
          <a:xfrm>
            <a:off x="1524000" y="1922106"/>
            <a:ext cx="9144000" cy="4450702"/>
          </a:xfrm>
        </p:spPr>
        <p:txBody>
          <a:bodyPr>
            <a:noAutofit/>
          </a:bodyPr>
          <a:lstStyle/>
          <a:p>
            <a:pPr lvl="0" algn="l" hangingPunct="0">
              <a:lnSpc>
                <a:spcPct val="100000"/>
              </a:lnSpc>
              <a:spcBef>
                <a:spcPts val="0"/>
              </a:spcBef>
              <a:defRPr b="1"/>
            </a:pPr>
            <a:r>
              <a:rPr lang="pl-PL" sz="1800" dirty="0"/>
              <a:t>Ogólne Rozporządzenie o ochronie danych osobowych (RODO) wskazuje na dwa główne cele przyjęcia tego aktu:</a:t>
            </a:r>
          </a:p>
          <a:p>
            <a:pPr lvl="0" algn="l" hangingPunct="0">
              <a:lnSpc>
                <a:spcPct val="100000"/>
              </a:lnSpc>
              <a:spcBef>
                <a:spcPts val="0"/>
              </a:spcBef>
              <a:defRPr b="1"/>
            </a:pPr>
            <a:endParaRPr lang="pl-PL" sz="1800" dirty="0"/>
          </a:p>
          <a:p>
            <a:pPr lvl="0" algn="l" hangingPunct="0">
              <a:lnSpc>
                <a:spcPct val="100000"/>
              </a:lnSpc>
              <a:spcBef>
                <a:spcPts val="0"/>
              </a:spcBef>
              <a:defRPr b="1"/>
            </a:pPr>
            <a:r>
              <a:rPr lang="pl-PL" sz="1800" dirty="0">
                <a:solidFill>
                  <a:srgbClr val="002060"/>
                </a:solidFill>
              </a:rPr>
              <a:t>1. realizację podstawowych praw i wolności osób fizycznych, w szczególności prawa do ochrony danych osobowych osób fizycznych;</a:t>
            </a:r>
          </a:p>
          <a:p>
            <a:pPr lvl="0" algn="l" hangingPunct="0">
              <a:lnSpc>
                <a:spcPct val="100000"/>
              </a:lnSpc>
              <a:spcBef>
                <a:spcPts val="0"/>
              </a:spcBef>
              <a:defRPr b="1"/>
            </a:pPr>
            <a:endParaRPr lang="pl-PL" sz="1800" dirty="0">
              <a:solidFill>
                <a:srgbClr val="002060"/>
              </a:solidFill>
            </a:endParaRPr>
          </a:p>
          <a:p>
            <a:pPr lvl="0" algn="l" hangingPunct="0">
              <a:lnSpc>
                <a:spcPct val="100000"/>
              </a:lnSpc>
              <a:spcBef>
                <a:spcPts val="0"/>
              </a:spcBef>
              <a:defRPr b="1"/>
            </a:pPr>
            <a:r>
              <a:rPr lang="pl-PL" sz="1800" dirty="0">
                <a:solidFill>
                  <a:srgbClr val="002060"/>
                </a:solidFill>
              </a:rPr>
              <a:t>2. uregulowanie zasad i umożliwienie swobodnego przepływu danych osobowych w UE, w taki sposób, by ochrona praw jednostki nie stała temu na przeszkodzie.</a:t>
            </a:r>
          </a:p>
          <a:p>
            <a:pPr lvl="0" algn="l" hangingPunct="0">
              <a:lnSpc>
                <a:spcPct val="100000"/>
              </a:lnSpc>
              <a:spcBef>
                <a:spcPts val="0"/>
              </a:spcBef>
              <a:defRPr b="1"/>
            </a:pPr>
            <a:endParaRPr lang="pl-PL" sz="1800" dirty="0">
              <a:solidFill>
                <a:srgbClr val="002060"/>
              </a:solidFill>
            </a:endParaRPr>
          </a:p>
          <a:p>
            <a:pPr lvl="0" algn="l" hangingPunct="0">
              <a:lnSpc>
                <a:spcPct val="100000"/>
              </a:lnSpc>
              <a:spcBef>
                <a:spcPts val="0"/>
              </a:spcBef>
              <a:defRPr b="1"/>
            </a:pPr>
            <a:r>
              <a:rPr lang="pl-PL" sz="1800" dirty="0"/>
              <a:t>Reforma ochrony danych osobowych wynika w szczególności także z wpływu nowych technologii i skali przetwarzania danych na stosowanie przepisów o ochronie danych i na prawo do prywatności.</a:t>
            </a:r>
          </a:p>
          <a:p>
            <a:pPr lvl="0" algn="l" hangingPunct="0">
              <a:lnSpc>
                <a:spcPct val="100000"/>
              </a:lnSpc>
              <a:spcBef>
                <a:spcPts val="0"/>
              </a:spcBef>
              <a:defRPr b="1"/>
            </a:pPr>
            <a:r>
              <a:rPr lang="pl-PL" sz="1800" dirty="0"/>
              <a:t>Celem przyjęcia RODO było również usunięcie niespójności w systemie prawa ochrony danych osobowych, jakie istniały w związku z implementacją – nierzadko w sposób różniący się od siebie – dyrektywy 95/46/WE w poszczególnych państwach członkowskich.</a:t>
            </a:r>
          </a:p>
          <a:p>
            <a:pPr algn="l"/>
            <a:endParaRPr lang="pl-PL" sz="1800" dirty="0"/>
          </a:p>
        </p:txBody>
      </p:sp>
    </p:spTree>
    <p:extLst>
      <p:ext uri="{BB962C8B-B14F-4D97-AF65-F5344CB8AC3E}">
        <p14:creationId xmlns:p14="http://schemas.microsoft.com/office/powerpoint/2010/main" val="311052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Dane osobowe </a:t>
            </a:r>
          </a:p>
        </p:txBody>
      </p:sp>
      <p:sp>
        <p:nvSpPr>
          <p:cNvPr id="3" name="Symbol zastępczy zawartości 2"/>
          <p:cNvSpPr>
            <a:spLocks noGrp="1"/>
          </p:cNvSpPr>
          <p:nvPr>
            <p:ph sz="half" idx="1"/>
          </p:nvPr>
        </p:nvSpPr>
        <p:spPr>
          <a:xfrm>
            <a:off x="838200" y="1825624"/>
            <a:ext cx="5749212" cy="4575175"/>
          </a:xfrm>
        </p:spPr>
        <p:txBody>
          <a:bodyPr>
            <a:noAutofit/>
          </a:bodyPr>
          <a:lstStyle/>
          <a:p>
            <a:pPr>
              <a:buClr>
                <a:srgbClr val="FF0000"/>
              </a:buClr>
              <a:buFont typeface="Wingdings" panose="05000000000000000000" pitchFamily="2" charset="2"/>
              <a:buChar char="ü"/>
            </a:pPr>
            <a:r>
              <a:rPr lang="pl-PL" sz="1600" dirty="0"/>
              <a:t>wg art. 4 ust. 1 RODO – informacje o zidentyfikowanej lub możliwej do zidentyfikowania osobie fizycznej. </a:t>
            </a:r>
          </a:p>
          <a:p>
            <a:pPr>
              <a:buClr>
                <a:srgbClr val="FF0000"/>
              </a:buClr>
              <a:buFont typeface="Wingdings" panose="05000000000000000000" pitchFamily="2" charset="2"/>
              <a:buChar char="ü"/>
            </a:pPr>
            <a:r>
              <a:rPr lang="pl-PL" sz="1600" dirty="0"/>
              <a:t>wg art. 4 ust. 1 – możliwa do zidentyfikowania osoba fizyczna to osoba, którą można bezpośrednio lub pośrednio zidentyfikować, w szczególności na podstawie identyfikatora takiego jak: </a:t>
            </a:r>
          </a:p>
          <a:p>
            <a:pPr>
              <a:buClr>
                <a:srgbClr val="FF0000"/>
              </a:buClr>
              <a:buFont typeface="Wingdings" panose="05000000000000000000" pitchFamily="2" charset="2"/>
              <a:buChar char="ü"/>
            </a:pPr>
            <a:r>
              <a:rPr lang="pl-PL" sz="1600" dirty="0"/>
              <a:t>imię i nazwisko</a:t>
            </a:r>
          </a:p>
          <a:p>
            <a:pPr algn="just">
              <a:buClr>
                <a:srgbClr val="FF0000"/>
              </a:buClr>
              <a:buFont typeface="Wingdings" panose="05000000000000000000" pitchFamily="2" charset="2"/>
              <a:buChar char="ü"/>
            </a:pPr>
            <a:r>
              <a:rPr lang="pl-PL" sz="1600" dirty="0"/>
              <a:t>numer identyfikacyjny</a:t>
            </a:r>
          </a:p>
          <a:p>
            <a:pPr>
              <a:buClr>
                <a:srgbClr val="FF0000"/>
              </a:buClr>
              <a:buFont typeface="Wingdings" panose="05000000000000000000" pitchFamily="2" charset="2"/>
              <a:buChar char="ü"/>
            </a:pPr>
            <a:r>
              <a:rPr lang="pl-PL" sz="1600" dirty="0"/>
              <a:t>dane o lokalizacji </a:t>
            </a:r>
          </a:p>
          <a:p>
            <a:pPr>
              <a:buClr>
                <a:srgbClr val="FF0000"/>
              </a:buClr>
              <a:buFont typeface="Wingdings" panose="05000000000000000000" pitchFamily="2" charset="2"/>
              <a:buChar char="ü"/>
            </a:pPr>
            <a:r>
              <a:rPr lang="pl-PL" sz="1600" dirty="0"/>
              <a:t>identyfikator internetowy </a:t>
            </a:r>
          </a:p>
          <a:p>
            <a:pPr>
              <a:buClr>
                <a:srgbClr val="FF0000"/>
              </a:buClr>
              <a:buFont typeface="Wingdings" panose="05000000000000000000" pitchFamily="2" charset="2"/>
              <a:buChar char="ü"/>
            </a:pPr>
            <a:r>
              <a:rPr lang="pl-PL" sz="1600" dirty="0"/>
              <a:t>jeden bądź kilka szczególnych czynników określających: fizyczną, fizjologiczną, genetyczną, psychiczną, ekonomiczną, kulturową lub społeczną tożsamość osoby fizycznej</a:t>
            </a:r>
          </a:p>
          <a:p>
            <a:pPr>
              <a:buClr>
                <a:srgbClr val="FF0000"/>
              </a:buClr>
              <a:buFont typeface="Wingdings" panose="05000000000000000000" pitchFamily="2" charset="2"/>
              <a:buChar char="ü"/>
            </a:pPr>
            <a:r>
              <a:rPr lang="pl-PL" sz="1600" dirty="0"/>
              <a:t>dane osobowe dzielą się na zwykłe oraz „zaliczające się do szczególnej kategorii danych” (dawniej nazywało się je „danymi wrażliwymi), czyli np. te dotyczące pochodzenia, religii, światopoglądu, zdrowia, seksualności itp.</a:t>
            </a:r>
          </a:p>
          <a:p>
            <a:pPr>
              <a:buClr>
                <a:srgbClr val="FF0000"/>
              </a:buClr>
              <a:buFont typeface="Wingdings" panose="05000000000000000000" pitchFamily="2" charset="2"/>
              <a:buChar char="ü"/>
            </a:pPr>
            <a:endParaRPr lang="pl-PL" sz="1600" dirty="0"/>
          </a:p>
        </p:txBody>
      </p:sp>
      <p:pic>
        <p:nvPicPr>
          <p:cNvPr id="5" name="Symbol zastępczy zawartości 4"/>
          <p:cNvPicPr>
            <a:picLocks noGrp="1" noChangeAspect="1"/>
          </p:cNvPicPr>
          <p:nvPr>
            <p:ph sz="half" idx="2"/>
          </p:nvPr>
        </p:nvPicPr>
        <p:blipFill>
          <a:blip r:embed="rId2"/>
          <a:stretch>
            <a:fillRect/>
          </a:stretch>
        </p:blipFill>
        <p:spPr>
          <a:xfrm>
            <a:off x="6751597" y="1825624"/>
            <a:ext cx="4508896" cy="2964653"/>
          </a:xfrm>
          <a:prstGeom prst="rect">
            <a:avLst/>
          </a:prstGeom>
        </p:spPr>
      </p:pic>
    </p:spTree>
    <p:extLst>
      <p:ext uri="{BB962C8B-B14F-4D97-AF65-F5344CB8AC3E}">
        <p14:creationId xmlns:p14="http://schemas.microsoft.com/office/powerpoint/2010/main" val="224205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Jak wiele danych osobowych można zbierać zgodnie z RODO?</a:t>
            </a:r>
          </a:p>
        </p:txBody>
      </p:sp>
      <p:sp>
        <p:nvSpPr>
          <p:cNvPr id="3" name="Symbol zastępczy zawartości 2"/>
          <p:cNvSpPr>
            <a:spLocks noGrp="1"/>
          </p:cNvSpPr>
          <p:nvPr>
            <p:ph idx="1"/>
          </p:nvPr>
        </p:nvSpPr>
        <p:spPr>
          <a:xfrm>
            <a:off x="838200" y="1825625"/>
            <a:ext cx="5030755" cy="4061991"/>
          </a:xfrm>
        </p:spPr>
        <p:txBody>
          <a:bodyPr>
            <a:normAutofit lnSpcReduction="10000"/>
          </a:bodyPr>
          <a:lstStyle/>
          <a:p>
            <a:pPr marL="0" indent="0" algn="just">
              <a:buNone/>
            </a:pPr>
            <a:r>
              <a:rPr lang="pl-PL" sz="2400" dirty="0">
                <a:solidFill>
                  <a:srgbClr val="FF0000"/>
                </a:solidFill>
              </a:rPr>
              <a:t>RODO </a:t>
            </a:r>
            <a:r>
              <a:rPr lang="pl-PL" sz="2400" dirty="0"/>
              <a:t>wprowadza tzw. zasadę minimalizacji danych osobowych. Zgodnie z nią, można przetwarzać wyłącznie takie dane osobowe, które są niezbędne do osiągnięcia celu przetwarzania danych. Przetwarzanie danych powinno więc zostać ograniczone do takich danych, bez których nie można osiągnąć celu przetwarzania danych.</a:t>
            </a:r>
          </a:p>
          <a:p>
            <a:pPr marL="0" indent="0" algn="just">
              <a:buNone/>
            </a:pPr>
            <a:r>
              <a:rPr lang="pl-PL" dirty="0">
                <a:solidFill>
                  <a:srgbClr val="002060"/>
                </a:solidFill>
              </a:rPr>
              <a:t>Podstawa prawna – art. 5 ust. 1 pkt c) RODO.</a:t>
            </a:r>
          </a:p>
        </p:txBody>
      </p:sp>
      <p:pic>
        <p:nvPicPr>
          <p:cNvPr id="4" name="Obraz 3"/>
          <p:cNvPicPr>
            <a:picLocks noChangeAspect="1"/>
          </p:cNvPicPr>
          <p:nvPr/>
        </p:nvPicPr>
        <p:blipFill>
          <a:blip r:embed="rId2"/>
          <a:stretch>
            <a:fillRect/>
          </a:stretch>
        </p:blipFill>
        <p:spPr>
          <a:xfrm>
            <a:off x="6984036" y="2410954"/>
            <a:ext cx="3802151" cy="2531807"/>
          </a:xfrm>
          <a:prstGeom prst="rect">
            <a:avLst/>
          </a:prstGeom>
        </p:spPr>
      </p:pic>
    </p:spTree>
    <p:extLst>
      <p:ext uri="{BB962C8B-B14F-4D97-AF65-F5344CB8AC3E}">
        <p14:creationId xmlns:p14="http://schemas.microsoft.com/office/powerpoint/2010/main" val="388381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941161"/>
          </a:xfrm>
        </p:spPr>
        <p:txBody>
          <a:bodyPr>
            <a:normAutofit/>
          </a:bodyPr>
          <a:lstStyle/>
          <a:p>
            <a:pPr algn="ctr"/>
            <a:r>
              <a:rPr lang="pl-PL" sz="3200" dirty="0">
                <a:solidFill>
                  <a:srgbClr val="002060"/>
                </a:solidFill>
              </a:rPr>
              <a:t>Pojęcie przetwarzania danych osobowych </a:t>
            </a:r>
          </a:p>
        </p:txBody>
      </p:sp>
      <p:sp>
        <p:nvSpPr>
          <p:cNvPr id="3" name="Symbol zastępczy zawartości 2"/>
          <p:cNvSpPr>
            <a:spLocks noGrp="1"/>
          </p:cNvSpPr>
          <p:nvPr>
            <p:ph sz="half" idx="1"/>
          </p:nvPr>
        </p:nvSpPr>
        <p:spPr>
          <a:xfrm>
            <a:off x="838200" y="1306286"/>
            <a:ext cx="2604796" cy="4767941"/>
          </a:xfrm>
        </p:spPr>
        <p:txBody>
          <a:bodyPr>
            <a:noAutofit/>
          </a:bodyPr>
          <a:lstStyle/>
          <a:p>
            <a:pPr marL="285750" indent="-285750">
              <a:buClr>
                <a:srgbClr val="00B0F0"/>
              </a:buClr>
              <a:buFont typeface="Wingdings" panose="05000000000000000000" pitchFamily="2" charset="2"/>
              <a:buChar char="ü"/>
            </a:pPr>
            <a:r>
              <a:rPr lang="pl-PL" sz="1400" dirty="0"/>
              <a:t>Utrwalanie</a:t>
            </a:r>
          </a:p>
          <a:p>
            <a:pPr marL="285750" indent="-285750">
              <a:buClr>
                <a:srgbClr val="00B0F0"/>
              </a:buClr>
              <a:buFont typeface="Wingdings" panose="05000000000000000000" pitchFamily="2" charset="2"/>
              <a:buChar char="ü"/>
            </a:pPr>
            <a:r>
              <a:rPr lang="pl-PL" sz="1400" dirty="0"/>
              <a:t>Organizowanie</a:t>
            </a:r>
          </a:p>
          <a:p>
            <a:pPr marL="285750" indent="-285750">
              <a:buClr>
                <a:srgbClr val="00B0F0"/>
              </a:buClr>
              <a:buFont typeface="Wingdings" panose="05000000000000000000" pitchFamily="2" charset="2"/>
              <a:buChar char="ü"/>
            </a:pPr>
            <a:r>
              <a:rPr lang="pl-PL" sz="1400" dirty="0"/>
              <a:t>Porządkowanie</a:t>
            </a:r>
          </a:p>
          <a:p>
            <a:pPr marL="285750" indent="-285750">
              <a:buClr>
                <a:srgbClr val="00B0F0"/>
              </a:buClr>
              <a:buFont typeface="Wingdings" panose="05000000000000000000" pitchFamily="2" charset="2"/>
              <a:buChar char="ü"/>
            </a:pPr>
            <a:r>
              <a:rPr lang="pl-PL" sz="1400" dirty="0"/>
              <a:t>Przechowywanie</a:t>
            </a:r>
          </a:p>
          <a:p>
            <a:pPr marL="285750" indent="-285750">
              <a:buClr>
                <a:srgbClr val="00B0F0"/>
              </a:buClr>
              <a:buFont typeface="Wingdings" panose="05000000000000000000" pitchFamily="2" charset="2"/>
              <a:buChar char="ü"/>
            </a:pPr>
            <a:r>
              <a:rPr lang="pl-PL" sz="1400" dirty="0"/>
              <a:t>Modyfikowanie</a:t>
            </a:r>
          </a:p>
          <a:p>
            <a:pPr marL="285750" indent="-285750">
              <a:buClr>
                <a:srgbClr val="00B0F0"/>
              </a:buClr>
              <a:buFont typeface="Wingdings" panose="05000000000000000000" pitchFamily="2" charset="2"/>
              <a:buChar char="ü"/>
            </a:pPr>
            <a:r>
              <a:rPr lang="pl-PL" sz="1400" dirty="0"/>
              <a:t>Pobieranie</a:t>
            </a:r>
          </a:p>
          <a:p>
            <a:pPr marL="285750" indent="-285750">
              <a:buClr>
                <a:srgbClr val="00B0F0"/>
              </a:buClr>
              <a:buFont typeface="Wingdings" panose="05000000000000000000" pitchFamily="2" charset="2"/>
              <a:buChar char="ü"/>
            </a:pPr>
            <a:r>
              <a:rPr lang="pl-PL" sz="1400" dirty="0"/>
              <a:t>Przeglądanie</a:t>
            </a:r>
          </a:p>
          <a:p>
            <a:pPr marL="285750" indent="-285750">
              <a:buClr>
                <a:srgbClr val="00B0F0"/>
              </a:buClr>
              <a:buFont typeface="Wingdings" panose="05000000000000000000" pitchFamily="2" charset="2"/>
              <a:buChar char="ü"/>
            </a:pPr>
            <a:r>
              <a:rPr lang="pl-PL" sz="1400" dirty="0"/>
              <a:t>Wykorzystywanie</a:t>
            </a:r>
          </a:p>
          <a:p>
            <a:pPr marL="285750" indent="-285750">
              <a:buClr>
                <a:srgbClr val="00B0F0"/>
              </a:buClr>
              <a:buFont typeface="Wingdings" panose="05000000000000000000" pitchFamily="2" charset="2"/>
              <a:buChar char="ü"/>
            </a:pPr>
            <a:r>
              <a:rPr lang="pl-PL" sz="1400" dirty="0"/>
              <a:t>Ujawnianie przez przesyłanie</a:t>
            </a:r>
          </a:p>
          <a:p>
            <a:pPr marL="285750" indent="-285750">
              <a:buClr>
                <a:srgbClr val="00B0F0"/>
              </a:buClr>
              <a:buFont typeface="Wingdings" panose="05000000000000000000" pitchFamily="2" charset="2"/>
              <a:buChar char="ü"/>
            </a:pPr>
            <a:r>
              <a:rPr lang="pl-PL" sz="1400" dirty="0"/>
              <a:t>Rozpowszechnianie</a:t>
            </a:r>
          </a:p>
          <a:p>
            <a:pPr marL="285750" indent="-285750">
              <a:buClr>
                <a:srgbClr val="00B0F0"/>
              </a:buClr>
              <a:buFont typeface="Wingdings" panose="05000000000000000000" pitchFamily="2" charset="2"/>
              <a:buChar char="ü"/>
            </a:pPr>
            <a:r>
              <a:rPr lang="pl-PL" sz="1400" dirty="0"/>
              <a:t>Udostępnianie</a:t>
            </a:r>
          </a:p>
          <a:p>
            <a:pPr marL="285750" indent="-285750">
              <a:buClr>
                <a:srgbClr val="00B0F0"/>
              </a:buClr>
              <a:buFont typeface="Wingdings" panose="05000000000000000000" pitchFamily="2" charset="2"/>
              <a:buChar char="ü"/>
            </a:pPr>
            <a:r>
              <a:rPr lang="pl-PL" sz="1400" dirty="0"/>
              <a:t>Ograniczanie</a:t>
            </a:r>
          </a:p>
          <a:p>
            <a:pPr marL="285750" indent="-285750">
              <a:buClr>
                <a:srgbClr val="00B0F0"/>
              </a:buClr>
              <a:buFont typeface="Wingdings" panose="05000000000000000000" pitchFamily="2" charset="2"/>
              <a:buChar char="ü"/>
            </a:pPr>
            <a:r>
              <a:rPr lang="pl-PL" sz="1400" dirty="0"/>
              <a:t>Zbieranie</a:t>
            </a:r>
          </a:p>
          <a:p>
            <a:pPr marL="285750" indent="-285750">
              <a:buClr>
                <a:srgbClr val="00B0F0"/>
              </a:buClr>
              <a:buFont typeface="Wingdings" panose="05000000000000000000" pitchFamily="2" charset="2"/>
              <a:buChar char="ü"/>
            </a:pPr>
            <a:r>
              <a:rPr lang="pl-PL" sz="1400" dirty="0"/>
              <a:t>Usuwanie </a:t>
            </a:r>
          </a:p>
          <a:p>
            <a:pPr marL="285750" indent="-285750">
              <a:buClr>
                <a:srgbClr val="00B0F0"/>
              </a:buClr>
              <a:buFont typeface="Wingdings" panose="05000000000000000000" pitchFamily="2" charset="2"/>
              <a:buChar char="ü"/>
            </a:pPr>
            <a:r>
              <a:rPr lang="pl-PL" sz="1400" dirty="0"/>
              <a:t>Niszczenie</a:t>
            </a:r>
          </a:p>
        </p:txBody>
      </p:sp>
      <p:sp>
        <p:nvSpPr>
          <p:cNvPr id="4" name="Symbol zastępczy zawartości 3"/>
          <p:cNvSpPr>
            <a:spLocks noGrp="1"/>
          </p:cNvSpPr>
          <p:nvPr>
            <p:ph sz="half" idx="2"/>
          </p:nvPr>
        </p:nvSpPr>
        <p:spPr>
          <a:xfrm>
            <a:off x="4058816" y="1380931"/>
            <a:ext cx="7294984" cy="4796032"/>
          </a:xfrm>
        </p:spPr>
        <p:txBody>
          <a:bodyPr anchor="t">
            <a:normAutofit/>
          </a:bodyPr>
          <a:lstStyle/>
          <a:p>
            <a:pPr marL="0" indent="0" algn="just">
              <a:buNone/>
            </a:pPr>
            <a:r>
              <a:rPr lang="pl-PL" sz="2000" dirty="0">
                <a:latin typeface="Bookman Old Style" panose="02050604050505020204" pitchFamily="18" charset="0"/>
              </a:rPr>
              <a:t>	</a:t>
            </a:r>
            <a:r>
              <a:rPr lang="pl-PL" sz="2400" dirty="0"/>
              <a:t>Przetwarzanie danych osobowych to wszelkie operacje, które </a:t>
            </a:r>
            <a:r>
              <a:rPr lang="pl-PL" sz="2400" dirty="0">
                <a:solidFill>
                  <a:srgbClr val="0070C0"/>
                </a:solidFill>
              </a:rPr>
              <a:t>dokonywane są na danych osobowych</a:t>
            </a:r>
            <a:r>
              <a:rPr lang="pl-PL" sz="2400" dirty="0"/>
              <a:t> </a:t>
            </a:r>
          </a:p>
          <a:p>
            <a:pPr marL="0" indent="0" algn="just">
              <a:buNone/>
            </a:pPr>
            <a:r>
              <a:rPr lang="pl-PL" sz="2400" dirty="0"/>
              <a:t>lub na zestawach tych danych w:</a:t>
            </a:r>
          </a:p>
          <a:p>
            <a:pPr lvl="0" algn="just">
              <a:buFont typeface="Wingdings" panose="05000000000000000000" pitchFamily="2" charset="2"/>
              <a:buChar char="ü"/>
            </a:pPr>
            <a:r>
              <a:rPr lang="pl-PL" sz="2400" dirty="0"/>
              <a:t>systemach informatycznych</a:t>
            </a:r>
          </a:p>
          <a:p>
            <a:pPr algn="just">
              <a:buFont typeface="Wingdings" panose="05000000000000000000" pitchFamily="2" charset="2"/>
              <a:buChar char="ü"/>
            </a:pPr>
            <a:r>
              <a:rPr lang="pl-PL" sz="2400" dirty="0"/>
              <a:t>papierowych kartotekach</a:t>
            </a:r>
          </a:p>
          <a:p>
            <a:pPr algn="just">
              <a:buFont typeface="Wingdings" panose="05000000000000000000" pitchFamily="2" charset="2"/>
              <a:buChar char="ü"/>
            </a:pPr>
            <a:endParaRPr lang="pl-PL" sz="2400" dirty="0"/>
          </a:p>
        </p:txBody>
      </p:sp>
      <p:pic>
        <p:nvPicPr>
          <p:cNvPr id="5" name="Obraz 4" descr="Znalezione obrazy dla zapytania zbiór danych osobowych"/>
          <p:cNvPicPr/>
          <p:nvPr/>
        </p:nvPicPr>
        <p:blipFill>
          <a:blip r:embed="rId2">
            <a:extLst>
              <a:ext uri="{28A0092B-C50C-407E-A947-70E740481C1C}">
                <a14:useLocalDpi xmlns:a14="http://schemas.microsoft.com/office/drawing/2010/main" val="0"/>
              </a:ext>
            </a:extLst>
          </a:blip>
          <a:srcRect/>
          <a:stretch>
            <a:fillRect/>
          </a:stretch>
        </p:blipFill>
        <p:spPr bwMode="auto">
          <a:xfrm>
            <a:off x="4355640" y="3683473"/>
            <a:ext cx="2640965" cy="1743075"/>
          </a:xfrm>
          <a:prstGeom prst="rect">
            <a:avLst/>
          </a:prstGeom>
          <a:noFill/>
          <a:ln>
            <a:noFill/>
          </a:ln>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425" y="3683473"/>
            <a:ext cx="2619375" cy="1743075"/>
          </a:xfrm>
          <a:prstGeom prst="rect">
            <a:avLst/>
          </a:prstGeom>
        </p:spPr>
      </p:pic>
      <p:sp>
        <p:nvSpPr>
          <p:cNvPr id="8" name="Objaśnienie owalne 7"/>
          <p:cNvSpPr/>
          <p:nvPr/>
        </p:nvSpPr>
        <p:spPr>
          <a:xfrm>
            <a:off x="6322656" y="4919313"/>
            <a:ext cx="2767304" cy="163285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t>Czy wprowadzanie danych do komputera to przetwarzanie</a:t>
            </a:r>
            <a:r>
              <a:rPr lang="pl-PL" dirty="0"/>
              <a:t>?</a:t>
            </a:r>
          </a:p>
        </p:txBody>
      </p:sp>
    </p:spTree>
    <p:extLst>
      <p:ext uri="{BB962C8B-B14F-4D97-AF65-F5344CB8AC3E}">
        <p14:creationId xmlns:p14="http://schemas.microsoft.com/office/powerpoint/2010/main" val="1050800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Kiedy można przetwarzać dane osobowe?</a:t>
            </a:r>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a:t>D</a:t>
            </a:r>
            <a:r>
              <a:rPr lang="pl-PL" sz="2600" dirty="0"/>
              <a:t>ane </a:t>
            </a:r>
            <a:r>
              <a:rPr lang="pl-PL" dirty="0"/>
              <a:t>osobowe można przetwarzać wyłącznie wtedy, gdy istnieje tzw. podstawa prawna przetwarzania danych. </a:t>
            </a:r>
          </a:p>
          <a:p>
            <a:pPr>
              <a:buClr>
                <a:srgbClr val="FF0000"/>
              </a:buClr>
              <a:buFont typeface="Wingdings" panose="05000000000000000000" pitchFamily="2" charset="2"/>
              <a:buChar char="ü"/>
            </a:pPr>
            <a:r>
              <a:rPr lang="pl-PL" sz="2000" dirty="0"/>
              <a:t>zgoda osoby, której dane dotyczą, </a:t>
            </a:r>
          </a:p>
          <a:p>
            <a:pPr>
              <a:buClr>
                <a:srgbClr val="FF0000"/>
              </a:buClr>
              <a:buFont typeface="Wingdings" panose="05000000000000000000" pitchFamily="2" charset="2"/>
              <a:buChar char="ü"/>
            </a:pPr>
            <a:r>
              <a:rPr lang="pl-PL" sz="2000" dirty="0"/>
              <a:t>przetwarzanie danych jest niezbędne do wykonania umowy z osobą, której dane dotyczą lub do podjęcia działań poprzedzających zawarcie umowy, na żądanie tej osoby, </a:t>
            </a:r>
          </a:p>
          <a:p>
            <a:pPr>
              <a:lnSpc>
                <a:spcPct val="150000"/>
              </a:lnSpc>
              <a:spcBef>
                <a:spcPts val="0"/>
              </a:spcBef>
              <a:buClr>
                <a:srgbClr val="FF0000"/>
              </a:buClr>
              <a:buFont typeface="Wingdings" panose="05000000000000000000" pitchFamily="2" charset="2"/>
              <a:buChar char="ü"/>
            </a:pPr>
            <a:r>
              <a:rPr lang="pl-PL" sz="2000" dirty="0"/>
              <a:t>przetwarzanie jest niezbędne do wypełnienia obowiązku prawnego ciążącego na administratorze,</a:t>
            </a:r>
          </a:p>
          <a:p>
            <a:pPr>
              <a:lnSpc>
                <a:spcPct val="150000"/>
              </a:lnSpc>
              <a:spcBef>
                <a:spcPts val="0"/>
              </a:spcBef>
              <a:buClr>
                <a:srgbClr val="FF0000"/>
              </a:buClr>
              <a:buFont typeface="Wingdings" panose="05000000000000000000" pitchFamily="2" charset="2"/>
              <a:buChar char="ü"/>
            </a:pPr>
            <a:r>
              <a:rPr lang="pl-PL" sz="2000" dirty="0"/>
              <a:t>przetwarzanie jest niezbędne do celów wynikających z prawnie uzasadnionych interesów realizowanych przez administratora lub przez stronę trzecią.</a:t>
            </a:r>
          </a:p>
          <a:p>
            <a:pPr>
              <a:lnSpc>
                <a:spcPct val="150000"/>
              </a:lnSpc>
              <a:spcBef>
                <a:spcPts val="0"/>
              </a:spcBef>
              <a:buFont typeface="Wingdings" panose="05000000000000000000" pitchFamily="2" charset="2"/>
              <a:buChar char="ü"/>
            </a:pPr>
            <a:endParaRPr lang="pl-PL" sz="2000" dirty="0"/>
          </a:p>
          <a:p>
            <a:pPr marL="0" indent="0">
              <a:buNone/>
            </a:pPr>
            <a:r>
              <a:rPr lang="pl-PL" sz="2600" dirty="0">
                <a:solidFill>
                  <a:srgbClr val="FF0000"/>
                </a:solidFill>
              </a:rPr>
              <a:t>Administrator danych powinien móc wykazać, że dysponuje odpowiednią podstawą przetwarzania danych. </a:t>
            </a:r>
          </a:p>
          <a:p>
            <a:pPr marL="0" indent="0">
              <a:buNone/>
            </a:pPr>
            <a:r>
              <a:rPr lang="pl-PL" sz="2600" dirty="0">
                <a:solidFill>
                  <a:srgbClr val="FF0000"/>
                </a:solidFill>
              </a:rPr>
              <a:t>Jest to prawny obowiązek administratora danych wynikający z tzw. zasady rozliczalności.</a:t>
            </a:r>
          </a:p>
          <a:p>
            <a:pPr marL="0" indent="0">
              <a:buNone/>
            </a:pPr>
            <a:r>
              <a:rPr lang="pl-PL" dirty="0"/>
              <a:t>Podstawa prawna – art. 6 i 9 RODO</a:t>
            </a:r>
          </a:p>
          <a:p>
            <a:pPr marL="0" indent="0">
              <a:spcBef>
                <a:spcPts val="0"/>
              </a:spcBef>
              <a:buNone/>
            </a:pPr>
            <a:endParaRPr lang="pl-PL" dirty="0"/>
          </a:p>
          <a:p>
            <a:pPr marL="0" indent="0">
              <a:buNone/>
            </a:pPr>
            <a:endParaRPr lang="pl-PL" dirty="0"/>
          </a:p>
          <a:p>
            <a:pPr>
              <a:buFont typeface="Wingdings" panose="05000000000000000000" pitchFamily="2" charset="2"/>
              <a:buChar char="ü"/>
            </a:pPr>
            <a:endParaRPr lang="pl-PL" dirty="0"/>
          </a:p>
        </p:txBody>
      </p:sp>
    </p:spTree>
    <p:extLst>
      <p:ext uri="{BB962C8B-B14F-4D97-AF65-F5344CB8AC3E}">
        <p14:creationId xmlns:p14="http://schemas.microsoft.com/office/powerpoint/2010/main" val="3615340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dirty="0">
                <a:solidFill>
                  <a:srgbClr val="002060"/>
                </a:solidFill>
              </a:rPr>
              <a:t>Kto może przetwarzać dane osobowe?</a:t>
            </a:r>
          </a:p>
        </p:txBody>
      </p:sp>
      <p:sp>
        <p:nvSpPr>
          <p:cNvPr id="3" name="Symbol zastępczy zawartości 2"/>
          <p:cNvSpPr>
            <a:spLocks noGrp="1"/>
          </p:cNvSpPr>
          <p:nvPr>
            <p:ph idx="1"/>
          </p:nvPr>
        </p:nvSpPr>
        <p:spPr/>
        <p:txBody>
          <a:bodyPr>
            <a:normAutofit/>
          </a:bodyPr>
          <a:lstStyle/>
          <a:p>
            <a:pPr marL="0" indent="0">
              <a:buNone/>
            </a:pPr>
            <a:endParaRPr lang="pl-PL" dirty="0"/>
          </a:p>
          <a:p>
            <a:pPr>
              <a:buClr>
                <a:srgbClr val="FF0000"/>
              </a:buClr>
            </a:pPr>
            <a:r>
              <a:rPr lang="pl-PL" dirty="0">
                <a:solidFill>
                  <a:srgbClr val="002060"/>
                </a:solidFill>
              </a:rPr>
              <a:t>administrator danych</a:t>
            </a:r>
          </a:p>
          <a:p>
            <a:pPr>
              <a:buClr>
                <a:srgbClr val="FF0000"/>
              </a:buClr>
            </a:pPr>
            <a:r>
              <a:rPr lang="pl-PL" dirty="0">
                <a:solidFill>
                  <a:srgbClr val="002060"/>
                </a:solidFill>
              </a:rPr>
              <a:t>podmiot przetwarzający dane (procesor)</a:t>
            </a:r>
          </a:p>
          <a:p>
            <a:pPr marL="0" indent="0">
              <a:buClr>
                <a:srgbClr val="FF0000"/>
              </a:buClr>
              <a:buNone/>
            </a:pPr>
            <a:endParaRPr lang="pl-PL" dirty="0">
              <a:solidFill>
                <a:srgbClr val="002060"/>
              </a:solidFill>
            </a:endParaRPr>
          </a:p>
          <a:p>
            <a:pPr marL="0" indent="0">
              <a:spcBef>
                <a:spcPts val="0"/>
              </a:spcBef>
              <a:buNone/>
            </a:pPr>
            <a:r>
              <a:rPr lang="pl-PL" dirty="0"/>
              <a:t>W danej organizacji, dane osobowe powinny przetwarzać konkretne osoby fizyczne – pracownicy lub współpracownicy </a:t>
            </a:r>
          </a:p>
          <a:p>
            <a:pPr marL="0" indent="0">
              <a:spcBef>
                <a:spcPts val="0"/>
              </a:spcBef>
              <a:buNone/>
            </a:pPr>
            <a:r>
              <a:rPr lang="pl-PL" dirty="0"/>
              <a:t>administratora lub podmiotu przetwarzającego dane, które posiadają upoważnienie do przetwarzania danych osobowych.</a:t>
            </a:r>
          </a:p>
          <a:p>
            <a:pPr marL="0" indent="0">
              <a:buNone/>
            </a:pPr>
            <a:r>
              <a:rPr lang="pl-PL" dirty="0"/>
              <a:t>Podstawa prawna – </a:t>
            </a:r>
            <a:r>
              <a:rPr lang="pl-PL" dirty="0">
                <a:solidFill>
                  <a:srgbClr val="002060"/>
                </a:solidFill>
              </a:rPr>
              <a:t>art. 4 pkt 7 i 8 RODO</a:t>
            </a:r>
          </a:p>
          <a:p>
            <a:pPr marL="0" indent="0">
              <a:buNone/>
            </a:pPr>
            <a:endParaRPr lang="pl-PL" dirty="0"/>
          </a:p>
        </p:txBody>
      </p:sp>
    </p:spTree>
    <p:extLst>
      <p:ext uri="{BB962C8B-B14F-4D97-AF65-F5344CB8AC3E}">
        <p14:creationId xmlns:p14="http://schemas.microsoft.com/office/powerpoint/2010/main" val="193526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a:solidFill>
                  <a:srgbClr val="002060"/>
                </a:solidFill>
              </a:rPr>
              <a:t>Administrator danych osobowych </a:t>
            </a:r>
          </a:p>
        </p:txBody>
      </p:sp>
      <p:sp>
        <p:nvSpPr>
          <p:cNvPr id="3" name="Symbol zastępczy zawartości 2"/>
          <p:cNvSpPr>
            <a:spLocks noGrp="1"/>
          </p:cNvSpPr>
          <p:nvPr>
            <p:ph sz="half" idx="1"/>
          </p:nvPr>
        </p:nvSpPr>
        <p:spPr/>
        <p:txBody>
          <a:bodyPr anchor="t"/>
          <a:lstStyle/>
          <a:p>
            <a:pPr marL="0" indent="0" algn="just">
              <a:buNone/>
            </a:pPr>
            <a:r>
              <a:rPr lang="pl-PL" dirty="0"/>
              <a:t>Oznacza organ publiczny, osobę fizyczną lub prawną, jednostkę lub inny podmiot, który samodzielnie lub wspólnie z innymi </a:t>
            </a:r>
            <a:r>
              <a:rPr lang="pl-PL" b="1" dirty="0"/>
              <a:t>ustala cele   i sposoby przetwarzania danych </a:t>
            </a:r>
            <a:r>
              <a:rPr lang="pl-PL" dirty="0"/>
              <a:t>osobowych</a:t>
            </a:r>
          </a:p>
          <a:p>
            <a:pPr marL="0" indent="0" algn="just">
              <a:buNone/>
            </a:pPr>
            <a:r>
              <a:rPr lang="pl-PL" dirty="0"/>
              <a:t> </a:t>
            </a:r>
            <a:r>
              <a:rPr lang="pl-PL" sz="2400" dirty="0">
                <a:solidFill>
                  <a:srgbClr val="002060"/>
                </a:solidFill>
              </a:rPr>
              <a:t>Art. 4 pkt 7 RODO</a:t>
            </a:r>
          </a:p>
          <a:p>
            <a:pPr marL="0" indent="0" algn="just">
              <a:buNone/>
            </a:pPr>
            <a:endParaRPr lang="pl-PL" dirty="0"/>
          </a:p>
          <a:p>
            <a:pPr marL="0" indent="0">
              <a:buNone/>
            </a:pPr>
            <a:endParaRPr lang="pl-PL" dirty="0"/>
          </a:p>
        </p:txBody>
      </p:sp>
      <p:pic>
        <p:nvPicPr>
          <p:cNvPr id="5" name="Symbol zastępczy zawartości 4" descr="Znalezione obrazy dla zapytania administrator danych osobowych"/>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04727" y="2770430"/>
            <a:ext cx="2814930" cy="1829562"/>
          </a:xfrm>
          <a:prstGeom prst="rect">
            <a:avLst/>
          </a:prstGeom>
          <a:noFill/>
          <a:ln>
            <a:noFill/>
          </a:ln>
        </p:spPr>
      </p:pic>
      <p:sp>
        <p:nvSpPr>
          <p:cNvPr id="6" name="Objaśnienie owalne 5"/>
          <p:cNvSpPr/>
          <p:nvPr/>
        </p:nvSpPr>
        <p:spPr>
          <a:xfrm>
            <a:off x="4755065" y="4124228"/>
            <a:ext cx="3428320" cy="205273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Czy Lokalna Grupa Działania jest administratorem danych osobowych?</a:t>
            </a:r>
          </a:p>
        </p:txBody>
      </p:sp>
    </p:spTree>
    <p:extLst>
      <p:ext uri="{BB962C8B-B14F-4D97-AF65-F5344CB8AC3E}">
        <p14:creationId xmlns:p14="http://schemas.microsoft.com/office/powerpoint/2010/main" val="65710956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1088</TotalTime>
  <Words>1451</Words>
  <Application>Microsoft Office PowerPoint</Application>
  <PresentationFormat>Panoramiczny</PresentationFormat>
  <Paragraphs>169</Paragraphs>
  <Slides>25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25</vt:i4>
      </vt:variant>
    </vt:vector>
  </HeadingPairs>
  <TitlesOfParts>
    <vt:vector size="31" baseType="lpstr">
      <vt:lpstr>Arial</vt:lpstr>
      <vt:lpstr>Bookman Old Style</vt:lpstr>
      <vt:lpstr>Calibri</vt:lpstr>
      <vt:lpstr>Calibri Light</vt:lpstr>
      <vt:lpstr>Wingdings</vt:lpstr>
      <vt:lpstr>Motyw pakietu Office</vt:lpstr>
      <vt:lpstr>Konsekwencje wejścia w życie nowych regulacji związanych z ochroną danych osobowych dla wszystkich podmiotów zaangażowanych  we wdrożenie podejścia LEADER/RLKS – kontekst RODO </vt:lpstr>
      <vt:lpstr>Regulacje prawne dotyczące ochrony danych osobowych </vt:lpstr>
      <vt:lpstr>RODO</vt:lpstr>
      <vt:lpstr>Dane osobowe </vt:lpstr>
      <vt:lpstr>Jak wiele danych osobowych można zbierać zgodnie z RODO?</vt:lpstr>
      <vt:lpstr>Pojęcie przetwarzania danych osobowych </vt:lpstr>
      <vt:lpstr>Kiedy można przetwarzać dane osobowe?</vt:lpstr>
      <vt:lpstr>Kto może przetwarzać dane osobowe?</vt:lpstr>
      <vt:lpstr>Administrator danych osobowych </vt:lpstr>
      <vt:lpstr>Współadministratorzy </vt:lpstr>
      <vt:lpstr>Przykłady współadministratorów w rozumieniu RODO</vt:lpstr>
      <vt:lpstr>Prezentacja programu PowerPoint</vt:lpstr>
      <vt:lpstr>Podmioty zaangażowane w LEADER/RLKS</vt:lpstr>
      <vt:lpstr>Procesor danych osobowych w rozumieniu RODO </vt:lpstr>
      <vt:lpstr>Kto może być procesorem danych osobowych? </vt:lpstr>
      <vt:lpstr>Powierzenie danych</vt:lpstr>
      <vt:lpstr>Umowy powierzenia danych</vt:lpstr>
      <vt:lpstr>Powierzanie danych</vt:lpstr>
      <vt:lpstr>Rejestr czynności przetwarzania danych osobowych</vt:lpstr>
      <vt:lpstr>Legalność przetwarzania danych</vt:lpstr>
      <vt:lpstr>Prawa podmiotów danych </vt:lpstr>
      <vt:lpstr>Kary administracyjne</vt:lpstr>
      <vt:lpstr>Incydenty RODO</vt:lpstr>
      <vt:lpstr>Obowiązki informacyjne administratora danych osobowych na gruncie RODO </vt:lpstr>
      <vt:lpstr>Obowiązki informacyjne administratora danych osobowych na gruncie RODO c.d.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Konsekwencje wejścia w życie nowych regulacji związanych z ochroną danych osobowych dla wszystkich podmiotów zaangażowanych  we wdrożenie podejścia LEADER/RLKS – kontekst RODO</dc:title>
  <dc:creator>Makowska Urszula</dc:creator>
  <cp:lastModifiedBy>Makowska Urszula</cp:lastModifiedBy>
  <cp:revision>83</cp:revision>
  <dcterms:created xsi:type="dcterms:W3CDTF">2018-06-15T09:41:39Z</dcterms:created>
  <dcterms:modified xsi:type="dcterms:W3CDTF">2018-06-21T05:44:09Z</dcterms:modified>
</cp:coreProperties>
</file>