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9" r:id="rId3"/>
    <p:sldId id="260" r:id="rId4"/>
    <p:sldId id="262" r:id="rId5"/>
    <p:sldId id="265" r:id="rId6"/>
    <p:sldId id="266" r:id="rId7"/>
    <p:sldId id="267" r:id="rId8"/>
    <p:sldId id="268" r:id="rId9"/>
    <p:sldId id="269" r:id="rId10"/>
    <p:sldId id="270" r:id="rId11"/>
  </p:sldIdLst>
  <p:sldSz cx="9144000" cy="6858000" type="screen4x3"/>
  <p:notesSz cx="6797675" cy="9928225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114" y="-4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0EA10-51BD-4DBA-8BF1-2D651934B59D}" type="datetimeFigureOut">
              <a:rPr lang="pl-PL" smtClean="0"/>
              <a:t>2016-10-20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B5074-9700-47C3-8C69-3B8EEFDC95E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637342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0EA10-51BD-4DBA-8BF1-2D651934B59D}" type="datetimeFigureOut">
              <a:rPr lang="pl-PL" smtClean="0"/>
              <a:t>2016-10-20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B5074-9700-47C3-8C69-3B8EEFDC95E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209818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0EA10-51BD-4DBA-8BF1-2D651934B59D}" type="datetimeFigureOut">
              <a:rPr lang="pl-PL" smtClean="0"/>
              <a:t>2016-10-20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B5074-9700-47C3-8C69-3B8EEFDC95E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398297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0EA10-51BD-4DBA-8BF1-2D651934B59D}" type="datetimeFigureOut">
              <a:rPr lang="pl-PL" smtClean="0"/>
              <a:t>2016-10-20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B5074-9700-47C3-8C69-3B8EEFDC95E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484128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0EA10-51BD-4DBA-8BF1-2D651934B59D}" type="datetimeFigureOut">
              <a:rPr lang="pl-PL" smtClean="0"/>
              <a:t>2016-10-20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B5074-9700-47C3-8C69-3B8EEFDC95E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738514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0EA10-51BD-4DBA-8BF1-2D651934B59D}" type="datetimeFigureOut">
              <a:rPr lang="pl-PL" smtClean="0"/>
              <a:t>2016-10-20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B5074-9700-47C3-8C69-3B8EEFDC95E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514485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0EA10-51BD-4DBA-8BF1-2D651934B59D}" type="datetimeFigureOut">
              <a:rPr lang="pl-PL" smtClean="0"/>
              <a:t>2016-10-20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B5074-9700-47C3-8C69-3B8EEFDC95E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610678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0EA10-51BD-4DBA-8BF1-2D651934B59D}" type="datetimeFigureOut">
              <a:rPr lang="pl-PL" smtClean="0"/>
              <a:t>2016-10-20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B5074-9700-47C3-8C69-3B8EEFDC95E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097156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0EA10-51BD-4DBA-8BF1-2D651934B59D}" type="datetimeFigureOut">
              <a:rPr lang="pl-PL" smtClean="0"/>
              <a:t>2016-10-20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B5074-9700-47C3-8C69-3B8EEFDC95E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542764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0EA10-51BD-4DBA-8BF1-2D651934B59D}" type="datetimeFigureOut">
              <a:rPr lang="pl-PL" smtClean="0"/>
              <a:t>2016-10-20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B5074-9700-47C3-8C69-3B8EEFDC95E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544997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0EA10-51BD-4DBA-8BF1-2D651934B59D}" type="datetimeFigureOut">
              <a:rPr lang="pl-PL" smtClean="0"/>
              <a:t>2016-10-20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B5074-9700-47C3-8C69-3B8EEFDC95E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413481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90EA10-51BD-4DBA-8BF1-2D651934B59D}" type="datetimeFigureOut">
              <a:rPr lang="pl-PL" smtClean="0"/>
              <a:t>2016-10-20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4B5074-9700-47C3-8C69-3B8EEFDC95E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108915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04681" y="1772816"/>
            <a:ext cx="7772400" cy="1892424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pl-PL" altLang="pl-PL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Partnerstwo w ramach europejskich funduszy strukturalnych i inwestycyjnych (EFSI)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38187" y="5084070"/>
            <a:ext cx="7391400" cy="1375048"/>
          </a:xfrm>
        </p:spPr>
        <p:txBody>
          <a:bodyPr/>
          <a:lstStyle/>
          <a:p>
            <a:pPr>
              <a:defRPr/>
            </a:pPr>
            <a:r>
              <a:rPr lang="pl-PL" altLang="pl-PL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Jednostka Centralna KSOW </a:t>
            </a:r>
          </a:p>
          <a:p>
            <a:pPr>
              <a:defRPr/>
            </a:pPr>
            <a:r>
              <a:rPr lang="pl-PL" altLang="pl-PL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Fundacja Programów Pomocy dla Rolnictwa FAPA</a:t>
            </a:r>
          </a:p>
          <a:p>
            <a:pPr>
              <a:defRPr/>
            </a:pPr>
            <a:endParaRPr lang="pl-PL" altLang="pl-PL" sz="1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052" name="Obraz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331788"/>
            <a:ext cx="1779588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10" descr="PROW-2014-2020-logo-kol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241300"/>
            <a:ext cx="1323975" cy="866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5" name="Obraz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5334" y="3815409"/>
            <a:ext cx="2051094" cy="7913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6" name="Prostokąt 1"/>
          <p:cNvSpPr>
            <a:spLocks noChangeArrowheads="1"/>
          </p:cNvSpPr>
          <p:nvPr/>
        </p:nvSpPr>
        <p:spPr bwMode="auto">
          <a:xfrm>
            <a:off x="609600" y="922338"/>
            <a:ext cx="8229600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pl-PL" altLang="pl-PL" sz="1800" dirty="0">
              <a:ea typeface="Times New Roman" pitchFamily="18" charset="0"/>
              <a:cs typeface="Arial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l-PL" altLang="pl-PL" sz="1200" dirty="0">
                <a:ea typeface="Times New Roman" pitchFamily="18" charset="0"/>
                <a:cs typeface="Arial" pitchFamily="34" charset="0"/>
              </a:rPr>
              <a:t>„Europejski Fundusz Rolny na rzecz Rozwoju Obszarów Wiejskich: Europa inwestująca w obszary wiejskie”.</a:t>
            </a:r>
          </a:p>
        </p:txBody>
      </p:sp>
      <p:pic>
        <p:nvPicPr>
          <p:cNvPr id="2057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382588"/>
            <a:ext cx="974725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32567" y="5877272"/>
            <a:ext cx="1325563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91210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7" name="Obraz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344488"/>
            <a:ext cx="1812925" cy="700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8" name="Picture 8" descr="PROW-2014-2020-logo-kol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7088" y="228600"/>
            <a:ext cx="1400175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358775"/>
            <a:ext cx="974725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Prostokąt 1"/>
          <p:cNvSpPr/>
          <p:nvPr/>
        </p:nvSpPr>
        <p:spPr>
          <a:xfrm>
            <a:off x="971600" y="1169026"/>
            <a:ext cx="756084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pl-PL" altLang="pl-PL" sz="1200" dirty="0">
                <a:ea typeface="Times New Roman" pitchFamily="18" charset="0"/>
                <a:cs typeface="Arial" pitchFamily="34" charset="0"/>
              </a:rPr>
              <a:t>„Europejski Fundusz Rolny na rzecz Rozwoju Obszarów Wiejskich: Europa inwestująca w obszary wiejskie”.</a:t>
            </a:r>
          </a:p>
        </p:txBody>
      </p:sp>
      <p:sp>
        <p:nvSpPr>
          <p:cNvPr id="4" name="Prostokąt 3"/>
          <p:cNvSpPr/>
          <p:nvPr/>
        </p:nvSpPr>
        <p:spPr>
          <a:xfrm>
            <a:off x="913184" y="2060848"/>
            <a:ext cx="7677671" cy="52014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endParaRPr lang="pl-PL" sz="1200" dirty="0" smtClean="0"/>
          </a:p>
          <a:p>
            <a:pPr lvl="0"/>
            <a:r>
              <a:rPr lang="pl-PL" sz="1400" dirty="0" smtClean="0"/>
              <a:t>Grupa </a:t>
            </a:r>
            <a:r>
              <a:rPr lang="pl-PL" sz="1400" dirty="0"/>
              <a:t>tematyczna ds. młodzieży na obszarach </a:t>
            </a:r>
            <a:r>
              <a:rPr lang="pl-PL" sz="1400" dirty="0" smtClean="0"/>
              <a:t>wiejskich.</a:t>
            </a:r>
          </a:p>
          <a:p>
            <a:pPr lvl="0"/>
            <a:endParaRPr lang="pl-PL" sz="1400" dirty="0" smtClean="0"/>
          </a:p>
          <a:p>
            <a:pPr marL="171450" lvl="0" indent="-171450">
              <a:buFont typeface="Arial" panose="020B0604020202020204" pitchFamily="34" charset="0"/>
              <a:buChar char="•"/>
            </a:pPr>
            <a:endParaRPr lang="pl-PL" sz="1400" dirty="0"/>
          </a:p>
          <a:p>
            <a:pPr lvl="0"/>
            <a:r>
              <a:rPr lang="pl-PL" sz="1400" dirty="0" smtClean="0"/>
              <a:t>Grupa </a:t>
            </a:r>
            <a:r>
              <a:rPr lang="pl-PL" sz="1400" dirty="0"/>
              <a:t>tematyczna ds. turystyki </a:t>
            </a:r>
            <a:r>
              <a:rPr lang="pl-PL" sz="1400" dirty="0" smtClean="0"/>
              <a:t>wiejskiej.</a:t>
            </a:r>
            <a:endParaRPr lang="pl-PL" sz="1400" dirty="0"/>
          </a:p>
          <a:p>
            <a:pPr marL="171450" lvl="0" indent="-171450">
              <a:buFont typeface="Arial" panose="020B0604020202020204" pitchFamily="34" charset="0"/>
              <a:buChar char="•"/>
            </a:pPr>
            <a:endParaRPr lang="pl-PL" sz="1400" dirty="0" smtClean="0">
              <a:solidFill>
                <a:prstClr val="black"/>
              </a:solidFill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endParaRPr lang="pl-PL" sz="1400" dirty="0">
              <a:solidFill>
                <a:prstClr val="black"/>
              </a:solidFill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endParaRPr lang="pl-PL" sz="1400" dirty="0" smtClean="0">
              <a:solidFill>
                <a:prstClr val="black"/>
              </a:solidFill>
            </a:endParaRPr>
          </a:p>
          <a:p>
            <a:pPr lvl="0"/>
            <a:endParaRPr lang="pl-PL" sz="1400" dirty="0">
              <a:solidFill>
                <a:prstClr val="black"/>
              </a:solidFill>
            </a:endParaRPr>
          </a:p>
          <a:p>
            <a:r>
              <a:rPr lang="pl-PL" sz="1400" b="1" dirty="0" smtClean="0"/>
              <a:t>Kto powinien wejść w skład grupy ds. konkurencyjności ?</a:t>
            </a:r>
            <a:endParaRPr lang="pl-PL" sz="1400" b="1" dirty="0"/>
          </a:p>
          <a:p>
            <a:pPr lvl="0"/>
            <a:endParaRPr lang="pl-PL" sz="1400" dirty="0" smtClean="0">
              <a:solidFill>
                <a:prstClr val="black"/>
              </a:solidFill>
            </a:endParaRPr>
          </a:p>
          <a:p>
            <a:pPr lvl="0"/>
            <a:endParaRPr lang="pl-PL" sz="1400" dirty="0">
              <a:solidFill>
                <a:prstClr val="black"/>
              </a:solidFill>
            </a:endParaRPr>
          </a:p>
          <a:p>
            <a:pPr lvl="0"/>
            <a:endParaRPr lang="pl-PL" sz="1400" dirty="0" smtClean="0">
              <a:solidFill>
                <a:prstClr val="black"/>
              </a:solidFill>
            </a:endParaRPr>
          </a:p>
          <a:p>
            <a:pPr lvl="0"/>
            <a:endParaRPr lang="pl-PL" sz="1400" dirty="0">
              <a:solidFill>
                <a:prstClr val="black"/>
              </a:solidFill>
            </a:endParaRPr>
          </a:p>
          <a:p>
            <a:pPr lvl="0"/>
            <a:endParaRPr lang="pl-PL" sz="1400" dirty="0" smtClean="0">
              <a:solidFill>
                <a:prstClr val="black"/>
              </a:solidFill>
            </a:endParaRPr>
          </a:p>
          <a:p>
            <a:pPr lvl="0"/>
            <a:endParaRPr lang="pl-PL" sz="1400" dirty="0">
              <a:solidFill>
                <a:prstClr val="black"/>
              </a:solidFill>
            </a:endParaRPr>
          </a:p>
          <a:p>
            <a:pPr lvl="0"/>
            <a:endParaRPr lang="pl-PL" sz="1400" dirty="0" smtClean="0">
              <a:solidFill>
                <a:prstClr val="black"/>
              </a:solidFill>
            </a:endParaRPr>
          </a:p>
          <a:p>
            <a:pPr lvl="0"/>
            <a:endParaRPr lang="pl-PL" sz="1200" dirty="0">
              <a:solidFill>
                <a:prstClr val="black"/>
              </a:solidFill>
            </a:endParaRPr>
          </a:p>
          <a:p>
            <a:pPr lvl="0"/>
            <a:endParaRPr lang="pl-PL" sz="1200" dirty="0" smtClean="0">
              <a:solidFill>
                <a:prstClr val="black"/>
              </a:solidFill>
            </a:endParaRPr>
          </a:p>
          <a:p>
            <a:pPr lvl="0"/>
            <a:endParaRPr lang="pl-PL" sz="1200" dirty="0">
              <a:solidFill>
                <a:prstClr val="black"/>
              </a:solidFill>
            </a:endParaRPr>
          </a:p>
          <a:p>
            <a:pPr lvl="0"/>
            <a:endParaRPr lang="pl-PL" sz="1200" dirty="0" smtClean="0">
              <a:solidFill>
                <a:prstClr val="black"/>
              </a:solidFill>
            </a:endParaRPr>
          </a:p>
          <a:p>
            <a:pPr lvl="0"/>
            <a:endParaRPr lang="pl-PL" sz="1200" dirty="0">
              <a:solidFill>
                <a:prstClr val="black"/>
              </a:solidFill>
            </a:endParaRPr>
          </a:p>
          <a:p>
            <a:pPr lvl="0"/>
            <a:endParaRPr lang="pl-PL" sz="1200" dirty="0" smtClean="0">
              <a:solidFill>
                <a:prstClr val="black"/>
              </a:solidFill>
            </a:endParaRPr>
          </a:p>
          <a:p>
            <a:pPr lvl="0"/>
            <a:endParaRPr lang="pl-PL" sz="1200" dirty="0">
              <a:solidFill>
                <a:prstClr val="black"/>
              </a:solidFill>
            </a:endParaRPr>
          </a:p>
          <a:p>
            <a:pPr lvl="0"/>
            <a:endParaRPr lang="pl-PL" sz="1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4894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81063" y="1628800"/>
            <a:ext cx="7696200" cy="4018384"/>
          </a:xfrm>
        </p:spPr>
        <p:txBody>
          <a:bodyPr>
            <a:normAutofit/>
          </a:bodyPr>
          <a:lstStyle/>
          <a:p>
            <a:endParaRPr lang="pl-PL" sz="1400" b="1" dirty="0" smtClean="0">
              <a:solidFill>
                <a:schemeClr val="tx1"/>
              </a:solidFill>
            </a:endParaRPr>
          </a:p>
          <a:p>
            <a:r>
              <a:rPr lang="pl-PL" sz="1400" dirty="0" smtClean="0">
                <a:solidFill>
                  <a:schemeClr val="tx1"/>
                </a:solidFill>
              </a:rPr>
              <a:t>ROZPORZĄDZENIE </a:t>
            </a:r>
            <a:r>
              <a:rPr lang="pl-PL" sz="1400" dirty="0">
                <a:solidFill>
                  <a:schemeClr val="tx1"/>
                </a:solidFill>
              </a:rPr>
              <a:t>PARLAMENTU EUROPEJSKIEGO I RADY (UE) NR </a:t>
            </a:r>
            <a:r>
              <a:rPr lang="pl-PL" sz="1400" b="1" dirty="0">
                <a:solidFill>
                  <a:schemeClr val="tx1"/>
                </a:solidFill>
              </a:rPr>
              <a:t>1305/2013 </a:t>
            </a:r>
            <a:r>
              <a:rPr lang="pl-PL" sz="1400" dirty="0" smtClean="0">
                <a:solidFill>
                  <a:schemeClr val="tx1"/>
                </a:solidFill>
              </a:rPr>
              <a:t>z </a:t>
            </a:r>
            <a:r>
              <a:rPr lang="pl-PL" sz="1400" dirty="0">
                <a:solidFill>
                  <a:schemeClr val="tx1"/>
                </a:solidFill>
              </a:rPr>
              <a:t>dnia 17 grudnia 2013 r. </a:t>
            </a:r>
          </a:p>
          <a:p>
            <a:endParaRPr lang="pl-PL" altLang="pl-PL" sz="140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endParaRPr lang="pl-PL" sz="1400" dirty="0" smtClean="0"/>
          </a:p>
          <a:p>
            <a:endParaRPr lang="pl-PL" sz="1400" dirty="0"/>
          </a:p>
          <a:p>
            <a:pPr algn="l"/>
            <a:r>
              <a:rPr lang="pl-PL" sz="1400" i="1" dirty="0" smtClean="0">
                <a:solidFill>
                  <a:schemeClr val="tx1"/>
                </a:solidFill>
              </a:rPr>
              <a:t>Artykuł </a:t>
            </a:r>
            <a:r>
              <a:rPr lang="pl-PL" sz="1400" i="1" dirty="0">
                <a:solidFill>
                  <a:schemeClr val="tx1"/>
                </a:solidFill>
              </a:rPr>
              <a:t>54 </a:t>
            </a:r>
            <a:endParaRPr lang="pl-PL" sz="1400" dirty="0">
              <a:solidFill>
                <a:schemeClr val="tx1"/>
              </a:solidFill>
            </a:endParaRPr>
          </a:p>
          <a:p>
            <a:pPr algn="l"/>
            <a:r>
              <a:rPr lang="pl-PL" sz="1400" b="1" dirty="0">
                <a:solidFill>
                  <a:schemeClr val="tx1"/>
                </a:solidFill>
              </a:rPr>
              <a:t>Krajowa sieć obszarów wiejskich </a:t>
            </a:r>
            <a:endParaRPr lang="pl-PL" sz="1400" b="1" dirty="0" smtClean="0">
              <a:solidFill>
                <a:schemeClr val="tx1"/>
              </a:solidFill>
            </a:endParaRPr>
          </a:p>
          <a:p>
            <a:pPr algn="l"/>
            <a:r>
              <a:rPr lang="pl-PL" sz="1400" dirty="0" smtClean="0">
                <a:solidFill>
                  <a:schemeClr val="tx1"/>
                </a:solidFill>
              </a:rPr>
              <a:t>Każde </a:t>
            </a:r>
            <a:r>
              <a:rPr lang="pl-PL" sz="1400" dirty="0">
                <a:solidFill>
                  <a:schemeClr val="tx1"/>
                </a:solidFill>
              </a:rPr>
              <a:t>z państw członkowskich tworzy krajową sieć obszarów wiejskich, która skupia organizacje i struktury administracyjne zaangażowane w rozwój obszarów wiejskich. </a:t>
            </a:r>
            <a:r>
              <a:rPr lang="pl-PL" sz="1400" b="1" dirty="0">
                <a:solidFill>
                  <a:schemeClr val="tx1"/>
                </a:solidFill>
              </a:rPr>
              <a:t>Partnerstwo,</a:t>
            </a:r>
            <a:r>
              <a:rPr lang="pl-PL" sz="1400" dirty="0">
                <a:solidFill>
                  <a:schemeClr val="tx1"/>
                </a:solidFill>
              </a:rPr>
              <a:t> o którym mowa w art. 5 rozporządzenia (UE) nr 1303/2013, </a:t>
            </a:r>
            <a:r>
              <a:rPr lang="pl-PL" sz="1400" b="1" dirty="0">
                <a:solidFill>
                  <a:schemeClr val="tx1"/>
                </a:solidFill>
              </a:rPr>
              <a:t>również stanowi część krajowej sieci obszarów wiejskich</a:t>
            </a:r>
            <a:r>
              <a:rPr lang="pl-PL" sz="1400" dirty="0">
                <a:solidFill>
                  <a:schemeClr val="tx1"/>
                </a:solidFill>
              </a:rPr>
              <a:t>. </a:t>
            </a:r>
            <a:endParaRPr lang="pl-PL" sz="1400" dirty="0" smtClean="0">
              <a:solidFill>
                <a:schemeClr val="tx1"/>
              </a:solidFill>
            </a:endParaRPr>
          </a:p>
          <a:p>
            <a:pPr algn="l"/>
            <a:endParaRPr lang="pl-PL" sz="1200" dirty="0">
              <a:solidFill>
                <a:schemeClr val="tx1"/>
              </a:solidFill>
            </a:endParaRPr>
          </a:p>
          <a:p>
            <a:pPr algn="l"/>
            <a:endParaRPr lang="pl-PL" altLang="pl-PL" sz="1200" dirty="0" smtClean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3077" name="Obraz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344488"/>
            <a:ext cx="1812925" cy="700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8" name="Picture 8" descr="PROW-2014-2020-logo-kol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7088" y="228600"/>
            <a:ext cx="1400175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358775"/>
            <a:ext cx="974725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Prostokąt 1"/>
          <p:cNvSpPr/>
          <p:nvPr/>
        </p:nvSpPr>
        <p:spPr>
          <a:xfrm>
            <a:off x="971601" y="1190047"/>
            <a:ext cx="760566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pl-PL" altLang="pl-PL" sz="1200" dirty="0">
                <a:ea typeface="Times New Roman" pitchFamily="18" charset="0"/>
                <a:cs typeface="Arial" pitchFamily="34" charset="0"/>
              </a:rPr>
              <a:t>„Europejski Fundusz Rolny na rzecz Rozwoju Obszarów Wiejskich: Europa inwestująca w obszary wiejskie”.</a:t>
            </a:r>
          </a:p>
        </p:txBody>
      </p:sp>
    </p:spTree>
    <p:extLst>
      <p:ext uri="{BB962C8B-B14F-4D97-AF65-F5344CB8AC3E}">
        <p14:creationId xmlns:p14="http://schemas.microsoft.com/office/powerpoint/2010/main" val="2858397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9552" y="1916832"/>
            <a:ext cx="8280920" cy="4464496"/>
          </a:xfrm>
        </p:spPr>
        <p:txBody>
          <a:bodyPr>
            <a:noAutofit/>
          </a:bodyPr>
          <a:lstStyle/>
          <a:p>
            <a:r>
              <a:rPr lang="pl-PL" sz="1400" b="1" dirty="0" smtClean="0">
                <a:solidFill>
                  <a:schemeClr val="tx1"/>
                </a:solidFill>
              </a:rPr>
              <a:t>ROZPORZĄDZENIE </a:t>
            </a:r>
            <a:r>
              <a:rPr lang="pl-PL" sz="1400" b="1" dirty="0">
                <a:solidFill>
                  <a:schemeClr val="tx1"/>
                </a:solidFill>
              </a:rPr>
              <a:t>PARLAMENTU EUROPEJSKIEGO I RADY (UE) NR 1303/2013 </a:t>
            </a:r>
            <a:r>
              <a:rPr lang="pl-PL" sz="1400" dirty="0" smtClean="0">
                <a:solidFill>
                  <a:schemeClr val="tx1"/>
                </a:solidFill>
              </a:rPr>
              <a:t>z </a:t>
            </a:r>
            <a:r>
              <a:rPr lang="pl-PL" sz="1400" dirty="0">
                <a:solidFill>
                  <a:schemeClr val="tx1"/>
                </a:solidFill>
              </a:rPr>
              <a:t>dnia 17 grudnia 2013 r. </a:t>
            </a:r>
            <a:r>
              <a:rPr lang="pl-PL" sz="1400" dirty="0" smtClean="0">
                <a:solidFill>
                  <a:schemeClr val="tx1"/>
                </a:solidFill>
              </a:rPr>
              <a:t> </a:t>
            </a:r>
            <a:endParaRPr lang="pl-PL" sz="1400" dirty="0"/>
          </a:p>
          <a:p>
            <a:pPr algn="l"/>
            <a:endParaRPr lang="pl-PL" sz="1400" i="1" dirty="0" smtClean="0">
              <a:solidFill>
                <a:schemeClr val="tx1"/>
              </a:solidFill>
            </a:endParaRPr>
          </a:p>
          <a:p>
            <a:pPr algn="l"/>
            <a:r>
              <a:rPr lang="pl-PL" sz="1400" i="1" dirty="0" smtClean="0">
                <a:solidFill>
                  <a:schemeClr val="tx1"/>
                </a:solidFill>
              </a:rPr>
              <a:t>Artykuł </a:t>
            </a:r>
            <a:r>
              <a:rPr lang="pl-PL" sz="1400" i="1" dirty="0">
                <a:solidFill>
                  <a:schemeClr val="tx1"/>
                </a:solidFill>
              </a:rPr>
              <a:t>5 </a:t>
            </a:r>
            <a:endParaRPr lang="pl-PL" sz="1400" dirty="0">
              <a:solidFill>
                <a:schemeClr val="tx1"/>
              </a:solidFill>
            </a:endParaRPr>
          </a:p>
          <a:p>
            <a:pPr algn="l"/>
            <a:r>
              <a:rPr lang="pl-PL" sz="1400" b="1" dirty="0">
                <a:solidFill>
                  <a:schemeClr val="tx1"/>
                </a:solidFill>
              </a:rPr>
              <a:t>Partnerstwo i wielopoziomowe zarządzanie </a:t>
            </a:r>
            <a:endParaRPr lang="pl-PL" sz="1400" dirty="0">
              <a:solidFill>
                <a:schemeClr val="tx1"/>
              </a:solidFill>
            </a:endParaRPr>
          </a:p>
          <a:p>
            <a:pPr marL="228600" indent="-228600" algn="l">
              <a:buAutoNum type="arabicPeriod"/>
            </a:pPr>
            <a:r>
              <a:rPr lang="pl-PL" sz="1400" dirty="0" smtClean="0">
                <a:solidFill>
                  <a:schemeClr val="tx1"/>
                </a:solidFill>
              </a:rPr>
              <a:t>W </a:t>
            </a:r>
            <a:r>
              <a:rPr lang="pl-PL" sz="1400" dirty="0">
                <a:solidFill>
                  <a:schemeClr val="tx1"/>
                </a:solidFill>
              </a:rPr>
              <a:t>odniesieniu do umowy partnerstwa i każdego programu </a:t>
            </a:r>
            <a:r>
              <a:rPr lang="pl-PL" sz="1400" b="1" dirty="0">
                <a:solidFill>
                  <a:schemeClr val="tx1"/>
                </a:solidFill>
              </a:rPr>
              <a:t>państwo członkowskie organizuje</a:t>
            </a:r>
            <a:r>
              <a:rPr lang="pl-PL" sz="1400" dirty="0">
                <a:solidFill>
                  <a:schemeClr val="tx1"/>
                </a:solidFill>
              </a:rPr>
              <a:t>, zgodnie z jego ramami instytucjonalnymi i prawnymi, </a:t>
            </a:r>
            <a:r>
              <a:rPr lang="pl-PL" sz="1400" b="1" dirty="0">
                <a:solidFill>
                  <a:schemeClr val="tx1"/>
                </a:solidFill>
              </a:rPr>
              <a:t>partnerstwo z właściwymi instytucjami regionalnymi i lokalnymi</a:t>
            </a:r>
            <a:r>
              <a:rPr lang="pl-PL" sz="1400" dirty="0">
                <a:solidFill>
                  <a:schemeClr val="tx1"/>
                </a:solidFill>
              </a:rPr>
              <a:t>. Partnerstwo obejmuje </a:t>
            </a:r>
            <a:r>
              <a:rPr lang="pl-PL" sz="1400" dirty="0" smtClean="0">
                <a:solidFill>
                  <a:schemeClr val="tx1"/>
                </a:solidFill>
              </a:rPr>
              <a:t>następujących </a:t>
            </a:r>
            <a:r>
              <a:rPr lang="pl-PL" sz="1400" dirty="0">
                <a:solidFill>
                  <a:schemeClr val="tx1"/>
                </a:solidFill>
              </a:rPr>
              <a:t>partnerów: </a:t>
            </a:r>
            <a:endParaRPr lang="pl-PL" sz="1400" dirty="0" smtClean="0">
              <a:solidFill>
                <a:schemeClr val="tx1"/>
              </a:solidFill>
            </a:endParaRPr>
          </a:p>
          <a:p>
            <a:pPr marL="228600" indent="-228600" algn="l">
              <a:buAutoNum type="arabicPeriod"/>
            </a:pPr>
            <a:endParaRPr lang="pl-PL" sz="1400" dirty="0">
              <a:solidFill>
                <a:schemeClr val="tx1"/>
              </a:solidFill>
            </a:endParaRPr>
          </a:p>
          <a:p>
            <a:pPr lvl="1" algn="l"/>
            <a:r>
              <a:rPr lang="pl-PL" sz="1400" dirty="0">
                <a:solidFill>
                  <a:schemeClr val="tx1"/>
                </a:solidFill>
              </a:rPr>
              <a:t>a) </a:t>
            </a:r>
            <a:r>
              <a:rPr lang="pl-PL" sz="1400" b="1" dirty="0">
                <a:solidFill>
                  <a:schemeClr val="tx1"/>
                </a:solidFill>
              </a:rPr>
              <a:t>właściwe władze miejskie i inne instytucje publiczne</a:t>
            </a:r>
            <a:r>
              <a:rPr lang="pl-PL" sz="1400" dirty="0">
                <a:solidFill>
                  <a:schemeClr val="tx1"/>
                </a:solidFill>
              </a:rPr>
              <a:t>; </a:t>
            </a:r>
          </a:p>
          <a:p>
            <a:pPr lvl="1" algn="l"/>
            <a:r>
              <a:rPr lang="pl-PL" sz="1400" dirty="0">
                <a:solidFill>
                  <a:schemeClr val="tx1"/>
                </a:solidFill>
              </a:rPr>
              <a:t>b) </a:t>
            </a:r>
            <a:r>
              <a:rPr lang="pl-PL" sz="1400" b="1" dirty="0">
                <a:solidFill>
                  <a:schemeClr val="tx1"/>
                </a:solidFill>
              </a:rPr>
              <a:t>partnerów gospodarczych i społecznych</a:t>
            </a:r>
            <a:r>
              <a:rPr lang="pl-PL" sz="1400" dirty="0">
                <a:solidFill>
                  <a:schemeClr val="tx1"/>
                </a:solidFill>
              </a:rPr>
              <a:t>; oraz </a:t>
            </a:r>
          </a:p>
          <a:p>
            <a:pPr lvl="1" algn="l"/>
            <a:r>
              <a:rPr lang="pl-PL" sz="1400" dirty="0">
                <a:solidFill>
                  <a:schemeClr val="tx1"/>
                </a:solidFill>
              </a:rPr>
              <a:t>c) </a:t>
            </a:r>
            <a:r>
              <a:rPr lang="pl-PL" sz="1400" b="1" dirty="0">
                <a:solidFill>
                  <a:schemeClr val="tx1"/>
                </a:solidFill>
              </a:rPr>
              <a:t>właściwe podmioty reprezentujące społeczeństwo obywatelskie</a:t>
            </a:r>
            <a:r>
              <a:rPr lang="pl-PL" sz="1400" dirty="0">
                <a:solidFill>
                  <a:schemeClr val="tx1"/>
                </a:solidFill>
              </a:rPr>
              <a:t>, w tym partnerów działających na rzecz </a:t>
            </a:r>
            <a:r>
              <a:rPr lang="pl-PL" sz="1400" b="1" dirty="0">
                <a:solidFill>
                  <a:schemeClr val="tx1"/>
                </a:solidFill>
              </a:rPr>
              <a:t>ochrony środowiska, organizacje pozarządowe oraz podmioty odpowiedzialne za promowanie włączenia społecznego, równouprawnienia płci i niedyskryminacji</a:t>
            </a:r>
            <a:r>
              <a:rPr lang="pl-PL" sz="1400" dirty="0">
                <a:solidFill>
                  <a:schemeClr val="tx1"/>
                </a:solidFill>
              </a:rPr>
              <a:t>. </a:t>
            </a:r>
            <a:endParaRPr lang="pl-PL" sz="1400" dirty="0" smtClean="0">
              <a:solidFill>
                <a:schemeClr val="tx1"/>
              </a:solidFill>
            </a:endParaRPr>
          </a:p>
          <a:p>
            <a:pPr algn="l"/>
            <a:endParaRPr lang="pl-PL" sz="1400" dirty="0" smtClean="0">
              <a:solidFill>
                <a:schemeClr val="tx1"/>
              </a:solidFill>
            </a:endParaRPr>
          </a:p>
          <a:p>
            <a:pPr algn="l"/>
            <a:r>
              <a:rPr lang="pl-PL" altLang="pl-PL" sz="1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3.  </a:t>
            </a:r>
            <a:r>
              <a:rPr lang="pl-PL" sz="1400" dirty="0" smtClean="0">
                <a:solidFill>
                  <a:schemeClr val="tx1"/>
                </a:solidFill>
              </a:rPr>
              <a:t>Komisja </a:t>
            </a:r>
            <a:r>
              <a:rPr lang="pl-PL" sz="1400" dirty="0">
                <a:solidFill>
                  <a:schemeClr val="tx1"/>
                </a:solidFill>
              </a:rPr>
              <a:t>jest uprawniona do przyjęcia aktu delegowanego zgodnie z art. 149 w celu ustanowienia </a:t>
            </a:r>
            <a:r>
              <a:rPr lang="pl-PL" sz="1400" b="1" dirty="0">
                <a:solidFill>
                  <a:schemeClr val="tx1"/>
                </a:solidFill>
              </a:rPr>
              <a:t>europejskiego kodeksu postępowania w spawie partnerstwa („kodeks postępowania”)</a:t>
            </a:r>
            <a:r>
              <a:rPr lang="pl-PL" sz="1400" dirty="0">
                <a:solidFill>
                  <a:schemeClr val="tx1"/>
                </a:solidFill>
              </a:rPr>
              <a:t>, służącego wspieraniu państw członkowskich oraz ułatwieniu im organizacji partnerstwa zgodnie z ust. 1 i 2 </a:t>
            </a:r>
            <a:r>
              <a:rPr lang="pl-PL" sz="1400" dirty="0" smtClean="0">
                <a:solidFill>
                  <a:schemeClr val="tx1"/>
                </a:solidFill>
              </a:rPr>
              <a:t>niniejszego art.  </a:t>
            </a:r>
            <a:endParaRPr lang="pl-PL" altLang="pl-PL" sz="1400" dirty="0" smtClean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3077" name="Obraz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344488"/>
            <a:ext cx="1812925" cy="700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8" name="Picture 8" descr="PROW-2014-2020-logo-kol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7088" y="228600"/>
            <a:ext cx="1400175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Prostokąt 1"/>
          <p:cNvSpPr/>
          <p:nvPr/>
        </p:nvSpPr>
        <p:spPr>
          <a:xfrm>
            <a:off x="838199" y="1144588"/>
            <a:ext cx="7739063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pl-PL" altLang="pl-PL" sz="1200" dirty="0">
                <a:ea typeface="Times New Roman" pitchFamily="18" charset="0"/>
                <a:cs typeface="Arial" pitchFamily="34" charset="0"/>
              </a:rPr>
              <a:t>„Europejski Fundusz Rolny na rzecz Rozwoju Obszarów Wiejskich: Europa inwestująca w obszary wiejskie”.</a:t>
            </a:r>
          </a:p>
        </p:txBody>
      </p:sp>
      <p:pic>
        <p:nvPicPr>
          <p:cNvPr id="7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358775"/>
            <a:ext cx="974725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58397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7" name="Obraz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344488"/>
            <a:ext cx="1812925" cy="700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8" name="Picture 8" descr="PROW-2014-2020-logo-kol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7088" y="228600"/>
            <a:ext cx="1400175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358775"/>
            <a:ext cx="974725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Prostokąt 1"/>
          <p:cNvSpPr/>
          <p:nvPr/>
        </p:nvSpPr>
        <p:spPr>
          <a:xfrm>
            <a:off x="971600" y="1169026"/>
            <a:ext cx="756084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pl-PL" altLang="pl-PL" sz="1200" dirty="0">
                <a:ea typeface="Times New Roman" pitchFamily="18" charset="0"/>
                <a:cs typeface="Arial" pitchFamily="34" charset="0"/>
              </a:rPr>
              <a:t>„Europejski Fundusz Rolny na rzecz Rozwoju Obszarów Wiejskich: Europa inwestująca w obszary wiejskie”.</a:t>
            </a:r>
          </a:p>
        </p:txBody>
      </p:sp>
      <p:sp>
        <p:nvSpPr>
          <p:cNvPr id="3" name="Prostokąt 2"/>
          <p:cNvSpPr/>
          <p:nvPr/>
        </p:nvSpPr>
        <p:spPr>
          <a:xfrm>
            <a:off x="539552" y="1720840"/>
            <a:ext cx="8424936" cy="4585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pl-PL" sz="1200" b="1" dirty="0" smtClean="0"/>
          </a:p>
          <a:p>
            <a:pPr algn="ctr"/>
            <a:r>
              <a:rPr lang="pl-PL" sz="1400" b="1" dirty="0" smtClean="0"/>
              <a:t>ROZPORZĄDZENIE DELEGOWANE KOMISJI (UE) NR 240/2014 z dnia 7 stycznia 2014 r. </a:t>
            </a:r>
            <a:endParaRPr lang="pl-PL" sz="1400" dirty="0" smtClean="0"/>
          </a:p>
          <a:p>
            <a:pPr algn="ctr"/>
            <a:r>
              <a:rPr lang="pl-PL" sz="1400" b="1" dirty="0" smtClean="0"/>
              <a:t>w sprawie europejskiego kodeksu postępowania w zakresie partnerstwa w ramach europejskich funduszy strukturalnych i inwestycyjnych </a:t>
            </a:r>
            <a:endParaRPr lang="pl-PL" sz="1400" dirty="0" smtClean="0"/>
          </a:p>
          <a:p>
            <a:endParaRPr lang="pl-PL" sz="1400" dirty="0" smtClean="0"/>
          </a:p>
          <a:p>
            <a:r>
              <a:rPr lang="pl-PL" sz="1400" dirty="0" smtClean="0"/>
              <a:t>(2) (…). Zasada partnerstwa oznacza </a:t>
            </a:r>
            <a:r>
              <a:rPr lang="pl-PL" sz="1400" b="1" dirty="0" smtClean="0"/>
              <a:t>ścisłą współpracę </a:t>
            </a:r>
            <a:r>
              <a:rPr lang="pl-PL" sz="1400" dirty="0" smtClean="0"/>
              <a:t>między instytucjami publicznymi, partnerami gospodarczymi i społecznymi oraz podmiotami reprezentującymi społeczeństwo obywatelskie na szczeblu krajowym, regionalnym i lokalnym </a:t>
            </a:r>
            <a:r>
              <a:rPr lang="pl-PL" sz="1400" b="1" dirty="0" smtClean="0"/>
              <a:t>w trakcie całego cyklu programowania obejmującego przygotowanie, wdrożenie, monitorowanie i ocenę</a:t>
            </a:r>
            <a:r>
              <a:rPr lang="pl-PL" sz="1400" dirty="0" smtClean="0"/>
              <a:t>. </a:t>
            </a:r>
          </a:p>
          <a:p>
            <a:endParaRPr lang="pl-PL" sz="1400" dirty="0" smtClean="0"/>
          </a:p>
          <a:p>
            <a:r>
              <a:rPr lang="pl-PL" sz="1400" i="1" dirty="0" smtClean="0"/>
              <a:t>Artykuł 1 </a:t>
            </a:r>
            <a:endParaRPr lang="pl-PL" sz="1400" dirty="0" smtClean="0"/>
          </a:p>
          <a:p>
            <a:r>
              <a:rPr lang="pl-PL" sz="1400" b="1" dirty="0" smtClean="0"/>
              <a:t>Przedmiot i zakres stosowania </a:t>
            </a:r>
            <a:endParaRPr lang="pl-PL" sz="1400" dirty="0" smtClean="0"/>
          </a:p>
          <a:p>
            <a:r>
              <a:rPr lang="pl-PL" sz="1400" dirty="0" smtClean="0"/>
              <a:t>W niniejszym rozporządzeniu ustanawia się </a:t>
            </a:r>
            <a:r>
              <a:rPr lang="pl-PL" sz="1400" b="1" dirty="0" smtClean="0"/>
              <a:t>europejski kodeks postępowania w sprawie partnerstwa </a:t>
            </a:r>
            <a:r>
              <a:rPr lang="pl-PL" sz="1400" dirty="0" smtClean="0"/>
              <a:t>w ramach umów partnerstwa i programów wspieranych z europejskich funduszy strukturalnych i inwestycyjnych. </a:t>
            </a:r>
          </a:p>
          <a:p>
            <a:endParaRPr lang="pl-PL" sz="1400" dirty="0"/>
          </a:p>
          <a:p>
            <a:r>
              <a:rPr lang="pl-PL" sz="1400" i="1" dirty="0" smtClean="0"/>
              <a:t>Artykuł </a:t>
            </a:r>
            <a:r>
              <a:rPr lang="pl-PL" sz="1400" i="1" dirty="0"/>
              <a:t>2 </a:t>
            </a:r>
            <a:endParaRPr lang="pl-PL" sz="1400" dirty="0"/>
          </a:p>
          <a:p>
            <a:r>
              <a:rPr lang="pl-PL" sz="1400" b="1" dirty="0"/>
              <a:t>Reprezentatywność partnerów </a:t>
            </a:r>
            <a:endParaRPr lang="pl-PL" sz="1400" dirty="0"/>
          </a:p>
          <a:p>
            <a:r>
              <a:rPr lang="pl-PL" sz="1400" dirty="0"/>
              <a:t>Państwa członkowskie zapewniają, aby partnerzy, o których mowa w art. 5 ust. 1 rozporządzenia (UE) nr 1303/2013, </a:t>
            </a:r>
            <a:r>
              <a:rPr lang="pl-PL" sz="1400" dirty="0" smtClean="0"/>
              <a:t>byli </a:t>
            </a:r>
            <a:r>
              <a:rPr lang="pl-PL" sz="1400" b="1" dirty="0"/>
              <a:t>najbardziej reprezentatywnymi właściwymi zainteresowanymi stronami </a:t>
            </a:r>
            <a:r>
              <a:rPr lang="pl-PL" sz="1400" dirty="0"/>
              <a:t>oraz aby byli nominowani jako właściwie umocowani przedstawiciele, z uwzględnieniem ich kompetencji, zdolności do aktywnego uczestnictwa i odpowiedniego poziomu reprezentacji. </a:t>
            </a:r>
          </a:p>
        </p:txBody>
      </p:sp>
    </p:spTree>
    <p:extLst>
      <p:ext uri="{BB962C8B-B14F-4D97-AF65-F5344CB8AC3E}">
        <p14:creationId xmlns:p14="http://schemas.microsoft.com/office/powerpoint/2010/main" val="3597455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7" name="Obraz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344488"/>
            <a:ext cx="1812925" cy="700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8" name="Picture 8" descr="PROW-2014-2020-logo-kol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7088" y="228600"/>
            <a:ext cx="1400175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358775"/>
            <a:ext cx="974725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Prostokąt 1"/>
          <p:cNvSpPr/>
          <p:nvPr/>
        </p:nvSpPr>
        <p:spPr>
          <a:xfrm>
            <a:off x="971600" y="1044575"/>
            <a:ext cx="748883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pl-PL" altLang="pl-PL" sz="1200" dirty="0">
                <a:ea typeface="Times New Roman" pitchFamily="18" charset="0"/>
                <a:cs typeface="Arial" pitchFamily="34" charset="0"/>
              </a:rPr>
              <a:t>„Europejski Fundusz Rolny na rzecz Rozwoju Obszarów Wiejskich: Europa inwestująca w obszary wiejskie”.</a:t>
            </a:r>
          </a:p>
        </p:txBody>
      </p:sp>
      <p:sp>
        <p:nvSpPr>
          <p:cNvPr id="3" name="Prostokąt 2"/>
          <p:cNvSpPr/>
          <p:nvPr/>
        </p:nvSpPr>
        <p:spPr>
          <a:xfrm>
            <a:off x="2286000" y="-8805118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pl-PL" dirty="0"/>
          </a:p>
          <a:p>
            <a:endParaRPr lang="pl-PL" dirty="0"/>
          </a:p>
        </p:txBody>
      </p:sp>
      <p:sp>
        <p:nvSpPr>
          <p:cNvPr id="4" name="Prostokąt 3"/>
          <p:cNvSpPr/>
          <p:nvPr/>
        </p:nvSpPr>
        <p:spPr>
          <a:xfrm>
            <a:off x="539552" y="1435515"/>
            <a:ext cx="8208911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pl-PL" sz="1400" i="1" dirty="0">
                <a:solidFill>
                  <a:prstClr val="black"/>
                </a:solidFill>
              </a:rPr>
              <a:t>Artykuł 4 </a:t>
            </a:r>
            <a:endParaRPr lang="pl-PL" sz="1400" dirty="0">
              <a:solidFill>
                <a:prstClr val="black"/>
              </a:solidFill>
            </a:endParaRPr>
          </a:p>
          <a:p>
            <a:pPr lvl="0"/>
            <a:r>
              <a:rPr lang="pl-PL" sz="1400" b="1" dirty="0">
                <a:solidFill>
                  <a:prstClr val="black"/>
                </a:solidFill>
              </a:rPr>
              <a:t>Określenie właściwych partnerów na potrzeby programów </a:t>
            </a:r>
            <a:endParaRPr lang="pl-PL" sz="1400" b="1" dirty="0" smtClean="0">
              <a:solidFill>
                <a:prstClr val="black"/>
              </a:solidFill>
            </a:endParaRPr>
          </a:p>
          <a:p>
            <a:pPr lvl="0"/>
            <a:endParaRPr lang="pl-PL" sz="1400" dirty="0">
              <a:solidFill>
                <a:prstClr val="black"/>
              </a:solidFill>
            </a:endParaRPr>
          </a:p>
          <a:p>
            <a:pPr marL="228600" lvl="0" indent="-228600">
              <a:buAutoNum type="arabicPeriod"/>
            </a:pPr>
            <a:r>
              <a:rPr lang="pl-PL" sz="1400" dirty="0" smtClean="0">
                <a:solidFill>
                  <a:prstClr val="black"/>
                </a:solidFill>
              </a:rPr>
              <a:t>W </a:t>
            </a:r>
            <a:r>
              <a:rPr lang="pl-PL" sz="1400" dirty="0">
                <a:solidFill>
                  <a:prstClr val="black"/>
                </a:solidFill>
              </a:rPr>
              <a:t>odniesieniu do każdego programu </a:t>
            </a:r>
            <a:r>
              <a:rPr lang="pl-PL" sz="1400" b="1" dirty="0">
                <a:solidFill>
                  <a:prstClr val="black"/>
                </a:solidFill>
              </a:rPr>
              <a:t>państwa członkowskie określają właściwych partnerów spośród co najmniej następujących podmiotów: </a:t>
            </a:r>
            <a:endParaRPr lang="pl-PL" sz="1400" b="1" dirty="0" smtClean="0">
              <a:solidFill>
                <a:prstClr val="black"/>
              </a:solidFill>
            </a:endParaRPr>
          </a:p>
          <a:p>
            <a:pPr marL="228600" lvl="0" indent="-228600">
              <a:buAutoNum type="arabicPeriod"/>
            </a:pPr>
            <a:endParaRPr lang="pl-PL" sz="1400" dirty="0">
              <a:solidFill>
                <a:prstClr val="black"/>
              </a:solidFill>
            </a:endParaRPr>
          </a:p>
          <a:p>
            <a:pPr marL="228600" lvl="0" indent="-228600">
              <a:buAutoNum type="alphaLcParenR"/>
            </a:pPr>
            <a:r>
              <a:rPr lang="pl-PL" sz="1400" b="1" u="sng" dirty="0" smtClean="0">
                <a:solidFill>
                  <a:prstClr val="black"/>
                </a:solidFill>
              </a:rPr>
              <a:t>właściwych </a:t>
            </a:r>
            <a:r>
              <a:rPr lang="pl-PL" sz="1400" b="1" u="sng" dirty="0">
                <a:solidFill>
                  <a:prstClr val="black"/>
                </a:solidFill>
              </a:rPr>
              <a:t>władz regionalnych, lokalnych, miejskich i innych instytucji publicznych</a:t>
            </a:r>
            <a:r>
              <a:rPr lang="pl-PL" sz="1400" u="sng" dirty="0">
                <a:solidFill>
                  <a:prstClr val="black"/>
                </a:solidFill>
              </a:rPr>
              <a:t>, w tym: </a:t>
            </a:r>
            <a:endParaRPr lang="pl-PL" sz="1400" u="sng" dirty="0" smtClean="0">
              <a:solidFill>
                <a:prstClr val="black"/>
              </a:solidFill>
            </a:endParaRPr>
          </a:p>
          <a:p>
            <a:pPr marL="228600" lvl="0" indent="-228600">
              <a:buAutoNum type="alphaLcParenR"/>
            </a:pPr>
            <a:endParaRPr lang="pl-PL" sz="1400" dirty="0">
              <a:solidFill>
                <a:prstClr val="black"/>
              </a:solidFill>
            </a:endParaRPr>
          </a:p>
          <a:p>
            <a:pPr marL="685800" lvl="1" indent="-228600">
              <a:buFont typeface="+mj-lt"/>
              <a:buAutoNum type="alphaLcPeriod"/>
            </a:pPr>
            <a:r>
              <a:rPr lang="pl-PL" sz="1400" b="1" dirty="0" smtClean="0">
                <a:solidFill>
                  <a:prstClr val="black"/>
                </a:solidFill>
              </a:rPr>
              <a:t>władz </a:t>
            </a:r>
            <a:r>
              <a:rPr lang="pl-PL" sz="1400" b="1" dirty="0">
                <a:solidFill>
                  <a:prstClr val="black"/>
                </a:solidFill>
              </a:rPr>
              <a:t>regionalnych, krajowych przedstawicieli władz lokalnych</a:t>
            </a:r>
            <a:r>
              <a:rPr lang="pl-PL" sz="1400" dirty="0">
                <a:solidFill>
                  <a:prstClr val="black"/>
                </a:solidFill>
              </a:rPr>
              <a:t> oraz władz lokalnych reprezentujących największe miasta i obszary miejskie, których kompetencje wiążą się z planowanym wykorzystaniem EFSI, z których dofinansowany jest dany program; </a:t>
            </a:r>
            <a:endParaRPr lang="pl-PL" sz="1400" dirty="0" smtClean="0">
              <a:solidFill>
                <a:prstClr val="black"/>
              </a:solidFill>
            </a:endParaRPr>
          </a:p>
          <a:p>
            <a:pPr marL="685800" lvl="1" indent="-228600">
              <a:buFont typeface="+mj-lt"/>
              <a:buAutoNum type="alphaLcPeriod"/>
            </a:pPr>
            <a:endParaRPr lang="pl-PL" sz="1400" dirty="0">
              <a:solidFill>
                <a:prstClr val="black"/>
              </a:solidFill>
            </a:endParaRPr>
          </a:p>
          <a:p>
            <a:pPr marL="685800" lvl="1" indent="-228600">
              <a:buFont typeface="+mj-lt"/>
              <a:buAutoNum type="alphaLcPeriod"/>
            </a:pPr>
            <a:r>
              <a:rPr lang="pl-PL" sz="1400" b="1" dirty="0" smtClean="0">
                <a:solidFill>
                  <a:prstClr val="black"/>
                </a:solidFill>
              </a:rPr>
              <a:t>krajowych </a:t>
            </a:r>
            <a:r>
              <a:rPr lang="pl-PL" sz="1400" b="1" dirty="0">
                <a:solidFill>
                  <a:prstClr val="black"/>
                </a:solidFill>
              </a:rPr>
              <a:t>lub regionalnych przedstawicieli instytucji szkolnictwa wyższego, usługodawców w zakresie usług kształcenia i szkolenia i w zakresie usług doradczych oraz ośrodków badawczych </a:t>
            </a:r>
            <a:r>
              <a:rPr lang="pl-PL" sz="1400" dirty="0">
                <a:solidFill>
                  <a:prstClr val="black"/>
                </a:solidFill>
              </a:rPr>
              <a:t>w świetle planowanego wykorzystania EFSI, z których dofinansowany jest dany program; </a:t>
            </a:r>
            <a:endParaRPr lang="pl-PL" sz="1400" dirty="0" smtClean="0">
              <a:solidFill>
                <a:prstClr val="black"/>
              </a:solidFill>
            </a:endParaRPr>
          </a:p>
          <a:p>
            <a:pPr marL="685800" lvl="1" indent="-228600">
              <a:buFont typeface="+mj-lt"/>
              <a:buAutoNum type="alphaLcPeriod"/>
            </a:pPr>
            <a:endParaRPr lang="pl-PL" sz="1400" dirty="0">
              <a:solidFill>
                <a:prstClr val="black"/>
              </a:solidFill>
            </a:endParaRPr>
          </a:p>
          <a:p>
            <a:pPr marL="685800" lvl="1" indent="-228600">
              <a:buFont typeface="+mj-lt"/>
              <a:buAutoNum type="alphaLcPeriod"/>
            </a:pPr>
            <a:r>
              <a:rPr lang="pl-PL" sz="1400" b="1" dirty="0" smtClean="0">
                <a:solidFill>
                  <a:prstClr val="black"/>
                </a:solidFill>
              </a:rPr>
              <a:t>innych </a:t>
            </a:r>
            <a:r>
              <a:rPr lang="pl-PL" sz="1400" b="1" dirty="0">
                <a:solidFill>
                  <a:prstClr val="black"/>
                </a:solidFill>
              </a:rPr>
              <a:t>instytucji publicznych odpowiedzialnych za stosowanie zasad horyzontalnych</a:t>
            </a:r>
            <a:r>
              <a:rPr lang="pl-PL" sz="1400" dirty="0">
                <a:solidFill>
                  <a:prstClr val="black"/>
                </a:solidFill>
              </a:rPr>
              <a:t>, o których mowa w art. 4–8 rozporządzenia (UE) nr 1303/2013 w świetle planowanego wykorzystania EFSI, z których dofinansowany jest dany program; oraz </a:t>
            </a:r>
            <a:r>
              <a:rPr lang="pl-PL" sz="1400" b="1" dirty="0">
                <a:solidFill>
                  <a:prstClr val="black"/>
                </a:solidFill>
              </a:rPr>
              <a:t>w szczególności podmiotów ds. promowania równego </a:t>
            </a:r>
            <a:r>
              <a:rPr lang="pl-PL" sz="1400" b="1" dirty="0" smtClean="0">
                <a:solidFill>
                  <a:prstClr val="black"/>
                </a:solidFill>
              </a:rPr>
              <a:t>traktowania</a:t>
            </a:r>
            <a:r>
              <a:rPr lang="pl-PL" sz="1400" dirty="0">
                <a:solidFill>
                  <a:prstClr val="black"/>
                </a:solidFill>
              </a:rPr>
              <a:t> </a:t>
            </a:r>
            <a:r>
              <a:rPr lang="pl-PL" sz="1400" dirty="0" smtClean="0">
                <a:solidFill>
                  <a:prstClr val="black"/>
                </a:solidFill>
              </a:rPr>
              <a:t>(…). </a:t>
            </a:r>
          </a:p>
          <a:p>
            <a:pPr marL="685800" lvl="1" indent="-228600">
              <a:buFont typeface="+mj-lt"/>
              <a:buAutoNum type="alphaLcPeriod"/>
            </a:pPr>
            <a:endParaRPr lang="pl-PL" sz="1400" dirty="0">
              <a:solidFill>
                <a:prstClr val="black"/>
              </a:solidFill>
            </a:endParaRPr>
          </a:p>
          <a:p>
            <a:pPr marL="685800" lvl="1" indent="-228600">
              <a:buFont typeface="+mj-lt"/>
              <a:buAutoNum type="alphaLcPeriod"/>
            </a:pPr>
            <a:r>
              <a:rPr lang="pl-PL" sz="1400" b="1" dirty="0" smtClean="0">
                <a:solidFill>
                  <a:prstClr val="black"/>
                </a:solidFill>
              </a:rPr>
              <a:t>innych </a:t>
            </a:r>
            <a:r>
              <a:rPr lang="pl-PL" sz="1400" b="1" dirty="0">
                <a:solidFill>
                  <a:prstClr val="black"/>
                </a:solidFill>
              </a:rPr>
              <a:t>podmiotów zorganizowanych na szczeblu krajowym, </a:t>
            </a:r>
            <a:r>
              <a:rPr lang="pl-PL" sz="1400" dirty="0">
                <a:solidFill>
                  <a:prstClr val="black"/>
                </a:solidFill>
              </a:rPr>
              <a:t>regionalnym lub lokalnym oraz organów reprezentujących obszary, w których realizowane są zintegrowane inwestycje terytorialne </a:t>
            </a:r>
            <a:r>
              <a:rPr lang="pl-PL" sz="1400" b="1" dirty="0">
                <a:solidFill>
                  <a:prstClr val="black"/>
                </a:solidFill>
              </a:rPr>
              <a:t>i lokalne strategie rozwoju</a:t>
            </a:r>
            <a:r>
              <a:rPr lang="pl-PL" sz="1400" dirty="0">
                <a:solidFill>
                  <a:prstClr val="black"/>
                </a:solidFill>
              </a:rPr>
              <a:t> finansowane w ramach danego programu; </a:t>
            </a:r>
          </a:p>
        </p:txBody>
      </p:sp>
    </p:spTree>
    <p:extLst>
      <p:ext uri="{BB962C8B-B14F-4D97-AF65-F5344CB8AC3E}">
        <p14:creationId xmlns:p14="http://schemas.microsoft.com/office/powerpoint/2010/main" val="3877721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7" name="Obraz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344488"/>
            <a:ext cx="1812925" cy="700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8" name="Picture 8" descr="PROW-2014-2020-logo-kol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7088" y="228600"/>
            <a:ext cx="1400175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358775"/>
            <a:ext cx="974725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Prostokąt 1"/>
          <p:cNvSpPr/>
          <p:nvPr/>
        </p:nvSpPr>
        <p:spPr>
          <a:xfrm>
            <a:off x="971600" y="1169026"/>
            <a:ext cx="756084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pl-PL" altLang="pl-PL" sz="1200" dirty="0">
                <a:ea typeface="Times New Roman" pitchFamily="18" charset="0"/>
                <a:cs typeface="Arial" pitchFamily="34" charset="0"/>
              </a:rPr>
              <a:t>„Europejski Fundusz Rolny na rzecz Rozwoju Obszarów Wiejskich: Europa inwestująca w obszary wiejskie”.</a:t>
            </a:r>
          </a:p>
        </p:txBody>
      </p:sp>
      <p:sp>
        <p:nvSpPr>
          <p:cNvPr id="4" name="Prostokąt 3"/>
          <p:cNvSpPr/>
          <p:nvPr/>
        </p:nvSpPr>
        <p:spPr>
          <a:xfrm>
            <a:off x="755576" y="1865845"/>
            <a:ext cx="7569786" cy="32624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endParaRPr lang="pl-PL" sz="1200" dirty="0" smtClean="0">
              <a:solidFill>
                <a:prstClr val="black"/>
              </a:solidFill>
            </a:endParaRPr>
          </a:p>
          <a:p>
            <a:pPr lvl="0"/>
            <a:endParaRPr lang="pl-PL" sz="1200" dirty="0">
              <a:solidFill>
                <a:prstClr val="black"/>
              </a:solidFill>
            </a:endParaRPr>
          </a:p>
          <a:p>
            <a:pPr lvl="0"/>
            <a:r>
              <a:rPr lang="pl-PL" sz="1400" dirty="0" smtClean="0">
                <a:solidFill>
                  <a:prstClr val="black"/>
                </a:solidFill>
              </a:rPr>
              <a:t>b</a:t>
            </a:r>
            <a:r>
              <a:rPr lang="pl-PL" sz="1400" dirty="0">
                <a:solidFill>
                  <a:prstClr val="black"/>
                </a:solidFill>
              </a:rPr>
              <a:t>) </a:t>
            </a:r>
            <a:r>
              <a:rPr lang="pl-PL" sz="1400" b="1" u="sng" dirty="0">
                <a:solidFill>
                  <a:prstClr val="black"/>
                </a:solidFill>
              </a:rPr>
              <a:t>partnerów społeczno-ekonomicznych</a:t>
            </a:r>
            <a:r>
              <a:rPr lang="pl-PL" sz="1400" dirty="0">
                <a:solidFill>
                  <a:prstClr val="black"/>
                </a:solidFill>
              </a:rPr>
              <a:t>, w tym: </a:t>
            </a:r>
            <a:endParaRPr lang="pl-PL" sz="1400" dirty="0" smtClean="0">
              <a:solidFill>
                <a:prstClr val="black"/>
              </a:solidFill>
            </a:endParaRPr>
          </a:p>
          <a:p>
            <a:pPr lvl="0"/>
            <a:endParaRPr lang="pl-PL" sz="1400" dirty="0">
              <a:solidFill>
                <a:prstClr val="black"/>
              </a:solidFill>
            </a:endParaRPr>
          </a:p>
          <a:p>
            <a:pPr marL="800100" lvl="1" indent="-342900">
              <a:buFont typeface="+mj-lt"/>
              <a:buAutoNum type="alphaLcPeriod"/>
            </a:pPr>
            <a:r>
              <a:rPr lang="pl-PL" sz="1400" b="1" dirty="0" smtClean="0">
                <a:solidFill>
                  <a:prstClr val="black"/>
                </a:solidFill>
              </a:rPr>
              <a:t>uznanych </a:t>
            </a:r>
            <a:r>
              <a:rPr lang="pl-PL" sz="1400" b="1" dirty="0">
                <a:solidFill>
                  <a:prstClr val="black"/>
                </a:solidFill>
              </a:rPr>
              <a:t>na poziomie krajowym lub regionalnym organizacji partnerów społecznych, w szczególności ogólnych organizacji międzybranżowych i organizacji sektorowych</a:t>
            </a:r>
            <a:r>
              <a:rPr lang="pl-PL" sz="1400" dirty="0">
                <a:solidFill>
                  <a:prstClr val="black"/>
                </a:solidFill>
              </a:rPr>
              <a:t>, jeżeli przedmiotowe sektory mają związek z planowanym wykorzystaniem EFSI, z których dofinansowany jest dany program; </a:t>
            </a:r>
            <a:endParaRPr lang="pl-PL" sz="1400" dirty="0" smtClean="0">
              <a:solidFill>
                <a:prstClr val="black"/>
              </a:solidFill>
            </a:endParaRPr>
          </a:p>
          <a:p>
            <a:pPr marL="800100" lvl="1" indent="-342900">
              <a:buFont typeface="+mj-lt"/>
              <a:buAutoNum type="alphaLcPeriod"/>
            </a:pPr>
            <a:endParaRPr lang="pl-PL" sz="1400" dirty="0">
              <a:solidFill>
                <a:prstClr val="black"/>
              </a:solidFill>
            </a:endParaRPr>
          </a:p>
          <a:p>
            <a:pPr marL="800100" lvl="1" indent="-342900">
              <a:buFont typeface="+mj-lt"/>
              <a:buAutoNum type="alphaLcPeriod"/>
            </a:pPr>
            <a:r>
              <a:rPr lang="pl-PL" sz="1400" b="1" dirty="0" smtClean="0">
                <a:solidFill>
                  <a:prstClr val="black"/>
                </a:solidFill>
              </a:rPr>
              <a:t>krajowych </a:t>
            </a:r>
            <a:r>
              <a:rPr lang="pl-PL" sz="1400" b="1" dirty="0">
                <a:solidFill>
                  <a:prstClr val="black"/>
                </a:solidFill>
              </a:rPr>
              <a:t>lub regionalnych izb handlowych i stowarzyszeń przedsiębiorców reprezentujących ogólny interes sektorów i branż w celu zapewnienia zrównoważonej reprezentacji dużych, średnich, małych oraz mikroprzedsiębiorstw, wraz z przedstawicielami gospodarki społecznej</a:t>
            </a:r>
            <a:r>
              <a:rPr lang="pl-PL" sz="1400" dirty="0">
                <a:solidFill>
                  <a:prstClr val="black"/>
                </a:solidFill>
              </a:rPr>
              <a:t>; </a:t>
            </a:r>
            <a:endParaRPr lang="pl-PL" sz="1400" dirty="0" smtClean="0">
              <a:solidFill>
                <a:prstClr val="black"/>
              </a:solidFill>
            </a:endParaRPr>
          </a:p>
          <a:p>
            <a:pPr marL="800100" lvl="1" indent="-342900">
              <a:buFont typeface="+mj-lt"/>
              <a:buAutoNum type="alphaLcPeriod"/>
            </a:pPr>
            <a:endParaRPr lang="pl-PL" sz="1400" dirty="0">
              <a:solidFill>
                <a:prstClr val="black"/>
              </a:solidFill>
            </a:endParaRPr>
          </a:p>
          <a:p>
            <a:pPr marL="800100" lvl="1" indent="-342900">
              <a:buFont typeface="+mj-lt"/>
              <a:buAutoNum type="alphaLcPeriod"/>
            </a:pPr>
            <a:r>
              <a:rPr lang="pl-PL" sz="1400" dirty="0" smtClean="0">
                <a:solidFill>
                  <a:prstClr val="black"/>
                </a:solidFill>
              </a:rPr>
              <a:t>innych </a:t>
            </a:r>
            <a:r>
              <a:rPr lang="pl-PL" sz="1400" dirty="0">
                <a:solidFill>
                  <a:prstClr val="black"/>
                </a:solidFill>
              </a:rPr>
              <a:t>podobnych podmiotów zorganizowanych na szczeblu krajowym lub regionalnym; </a:t>
            </a:r>
          </a:p>
        </p:txBody>
      </p:sp>
    </p:spTree>
    <p:extLst>
      <p:ext uri="{BB962C8B-B14F-4D97-AF65-F5344CB8AC3E}">
        <p14:creationId xmlns:p14="http://schemas.microsoft.com/office/powerpoint/2010/main" val="4151990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7" name="Obraz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344488"/>
            <a:ext cx="1812925" cy="700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8" name="Picture 8" descr="PROW-2014-2020-logo-kol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7088" y="228600"/>
            <a:ext cx="1400175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358775"/>
            <a:ext cx="974725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Prostokąt 1"/>
          <p:cNvSpPr/>
          <p:nvPr/>
        </p:nvSpPr>
        <p:spPr>
          <a:xfrm>
            <a:off x="971600" y="1169026"/>
            <a:ext cx="756084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pl-PL" altLang="pl-PL" sz="1200" dirty="0">
                <a:ea typeface="Times New Roman" pitchFamily="18" charset="0"/>
                <a:cs typeface="Arial" pitchFamily="34" charset="0"/>
              </a:rPr>
              <a:t>„Europejski Fundusz Rolny na rzecz Rozwoju Obszarów Wiejskich: Europa inwestująca w obszary wiejskie”.</a:t>
            </a:r>
          </a:p>
        </p:txBody>
      </p:sp>
      <p:sp>
        <p:nvSpPr>
          <p:cNvPr id="4" name="Prostokąt 3"/>
          <p:cNvSpPr/>
          <p:nvPr/>
        </p:nvSpPr>
        <p:spPr>
          <a:xfrm>
            <a:off x="696651" y="1628800"/>
            <a:ext cx="7907287" cy="52322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endParaRPr lang="pl-PL" sz="1200" dirty="0" smtClean="0">
              <a:solidFill>
                <a:prstClr val="black"/>
              </a:solidFill>
            </a:endParaRPr>
          </a:p>
          <a:p>
            <a:pPr lvl="0"/>
            <a:r>
              <a:rPr lang="pl-PL" sz="1400" dirty="0" smtClean="0">
                <a:solidFill>
                  <a:prstClr val="black"/>
                </a:solidFill>
              </a:rPr>
              <a:t>c</a:t>
            </a:r>
            <a:r>
              <a:rPr lang="pl-PL" sz="1400" dirty="0">
                <a:solidFill>
                  <a:prstClr val="black"/>
                </a:solidFill>
              </a:rPr>
              <a:t>) </a:t>
            </a:r>
            <a:r>
              <a:rPr lang="pl-PL" sz="1400" b="1" u="sng" dirty="0" smtClean="0">
                <a:solidFill>
                  <a:prstClr val="black"/>
                </a:solidFill>
              </a:rPr>
              <a:t>podmiotów </a:t>
            </a:r>
            <a:r>
              <a:rPr lang="pl-PL" sz="1400" b="1" u="sng" dirty="0">
                <a:solidFill>
                  <a:prstClr val="black"/>
                </a:solidFill>
              </a:rPr>
              <a:t>reprezentujących społeczeństwo obywatelskie</a:t>
            </a:r>
            <a:r>
              <a:rPr lang="pl-PL" sz="1400" b="1" dirty="0">
                <a:solidFill>
                  <a:prstClr val="black"/>
                </a:solidFill>
              </a:rPr>
              <a:t>, </a:t>
            </a:r>
            <a:r>
              <a:rPr lang="pl-PL" sz="1400" dirty="0">
                <a:solidFill>
                  <a:prstClr val="black"/>
                </a:solidFill>
              </a:rPr>
              <a:t>takich jak partnerzy działający na rzecz </a:t>
            </a:r>
            <a:r>
              <a:rPr lang="pl-PL" sz="1400" b="1" dirty="0">
                <a:solidFill>
                  <a:prstClr val="black"/>
                </a:solidFill>
              </a:rPr>
              <a:t>ochrony środowiska</a:t>
            </a:r>
            <a:r>
              <a:rPr lang="pl-PL" sz="1400" dirty="0">
                <a:solidFill>
                  <a:prstClr val="black"/>
                </a:solidFill>
              </a:rPr>
              <a:t>, organizacje pozarządowe, a także podmiotów odpowiedzialnych za </a:t>
            </a:r>
            <a:r>
              <a:rPr lang="pl-PL" sz="1400" b="1" dirty="0">
                <a:solidFill>
                  <a:prstClr val="black"/>
                </a:solidFill>
              </a:rPr>
              <a:t>promowanie włączenia społecznego, równouprawnienia płci oraz niedyskryminacji</a:t>
            </a:r>
            <a:r>
              <a:rPr lang="pl-PL" sz="1400" dirty="0">
                <a:solidFill>
                  <a:prstClr val="black"/>
                </a:solidFill>
              </a:rPr>
              <a:t>, w tym: </a:t>
            </a:r>
            <a:endParaRPr lang="pl-PL" sz="1400" dirty="0" smtClean="0">
              <a:solidFill>
                <a:prstClr val="black"/>
              </a:solidFill>
            </a:endParaRPr>
          </a:p>
          <a:p>
            <a:pPr lvl="0"/>
            <a:endParaRPr lang="pl-PL" sz="1400" dirty="0">
              <a:solidFill>
                <a:prstClr val="black"/>
              </a:solidFill>
            </a:endParaRPr>
          </a:p>
          <a:p>
            <a:pPr marL="857250" lvl="1" indent="-400050">
              <a:buFont typeface="+mj-lt"/>
              <a:buAutoNum type="alphaLcPeriod"/>
            </a:pPr>
            <a:r>
              <a:rPr lang="pl-PL" sz="1400" dirty="0" smtClean="0">
                <a:solidFill>
                  <a:prstClr val="black"/>
                </a:solidFill>
              </a:rPr>
              <a:t>podmiotów </a:t>
            </a:r>
            <a:r>
              <a:rPr lang="pl-PL" sz="1400" b="1" dirty="0">
                <a:solidFill>
                  <a:prstClr val="black"/>
                </a:solidFill>
              </a:rPr>
              <a:t>działających w obszarach związanych z planowanym wykorzystaniem EFSI, </a:t>
            </a:r>
            <a:r>
              <a:rPr lang="pl-PL" sz="1400" dirty="0">
                <a:solidFill>
                  <a:prstClr val="black"/>
                </a:solidFill>
              </a:rPr>
              <a:t>z których dofinansowany jest dany program, oraz ze stosowaniem </a:t>
            </a:r>
            <a:r>
              <a:rPr lang="pl-PL" sz="1400" b="1" dirty="0">
                <a:solidFill>
                  <a:prstClr val="black"/>
                </a:solidFill>
              </a:rPr>
              <a:t>zasad horyzontalnych</a:t>
            </a:r>
            <a:r>
              <a:rPr lang="pl-PL" sz="1400" dirty="0">
                <a:solidFill>
                  <a:prstClr val="black"/>
                </a:solidFill>
              </a:rPr>
              <a:t>, o których mowa w art. 4–8 rozporządzenia (UE) nr 1303/2013, w oparciu o ich reprezentatywność, a także uwzględniając zasięg geograficzny i tematyczny, zdolności w zakresie zarządzania, wiedzę specjalistyczną i podejścia innowacyjne; </a:t>
            </a:r>
            <a:endParaRPr lang="pl-PL" sz="1400" dirty="0" smtClean="0">
              <a:solidFill>
                <a:prstClr val="black"/>
              </a:solidFill>
            </a:endParaRPr>
          </a:p>
          <a:p>
            <a:pPr marL="857250" lvl="1" indent="-400050">
              <a:buFont typeface="+mj-lt"/>
              <a:buAutoNum type="alphaLcPeriod"/>
            </a:pPr>
            <a:endParaRPr lang="pl-PL" sz="1400" dirty="0">
              <a:solidFill>
                <a:prstClr val="black"/>
              </a:solidFill>
            </a:endParaRPr>
          </a:p>
          <a:p>
            <a:pPr marL="800100" lvl="1" indent="-342900">
              <a:buFont typeface="+mj-lt"/>
              <a:buAutoNum type="alphaLcPeriod"/>
            </a:pPr>
            <a:r>
              <a:rPr lang="pl-PL" sz="1400" b="1" dirty="0" smtClean="0">
                <a:solidFill>
                  <a:prstClr val="black"/>
                </a:solidFill>
              </a:rPr>
              <a:t>podmiotów </a:t>
            </a:r>
            <a:r>
              <a:rPr lang="pl-PL" sz="1400" b="1" dirty="0">
                <a:solidFill>
                  <a:prstClr val="black"/>
                </a:solidFill>
              </a:rPr>
              <a:t>reprezentujących lokalne grupy działania, </a:t>
            </a:r>
            <a:r>
              <a:rPr lang="pl-PL" sz="1400" dirty="0">
                <a:solidFill>
                  <a:prstClr val="black"/>
                </a:solidFill>
              </a:rPr>
              <a:t>o których mowa w art. 34 ust. 1 rozporządzenia (UE) nr 1303/2013; </a:t>
            </a:r>
            <a:endParaRPr lang="pl-PL" sz="1400" dirty="0" smtClean="0">
              <a:solidFill>
                <a:prstClr val="black"/>
              </a:solidFill>
            </a:endParaRPr>
          </a:p>
          <a:p>
            <a:pPr marL="800100" lvl="1" indent="-342900">
              <a:buFont typeface="+mj-lt"/>
              <a:buAutoNum type="alphaLcPeriod"/>
            </a:pPr>
            <a:endParaRPr lang="pl-PL" sz="1400" dirty="0">
              <a:solidFill>
                <a:prstClr val="black"/>
              </a:solidFill>
            </a:endParaRPr>
          </a:p>
          <a:p>
            <a:pPr marL="800100" lvl="1" indent="-342900">
              <a:buFont typeface="+mj-lt"/>
              <a:buAutoNum type="alphaLcPeriod"/>
            </a:pPr>
            <a:r>
              <a:rPr lang="pl-PL" sz="1400" dirty="0" smtClean="0">
                <a:solidFill>
                  <a:prstClr val="black"/>
                </a:solidFill>
              </a:rPr>
              <a:t>innych </a:t>
            </a:r>
            <a:r>
              <a:rPr lang="pl-PL" sz="1400" dirty="0">
                <a:solidFill>
                  <a:prstClr val="black"/>
                </a:solidFill>
              </a:rPr>
              <a:t>organizacji lub grup, na </a:t>
            </a:r>
            <a:r>
              <a:rPr lang="pl-PL" sz="1400" b="1" dirty="0">
                <a:solidFill>
                  <a:prstClr val="black"/>
                </a:solidFill>
              </a:rPr>
              <a:t>które w znaczący sposób wpływa lub może wpływać wdrażanie EFSI,</a:t>
            </a:r>
            <a:r>
              <a:rPr lang="pl-PL" sz="1400" dirty="0">
                <a:solidFill>
                  <a:prstClr val="black"/>
                </a:solidFill>
              </a:rPr>
              <a:t> w szczególności grup uznawanych za zagrożone </a:t>
            </a:r>
            <a:r>
              <a:rPr lang="pl-PL" sz="1400" b="1" dirty="0">
                <a:solidFill>
                  <a:prstClr val="black"/>
                </a:solidFill>
              </a:rPr>
              <a:t>dyskryminacją i wykluczeniem społecznym</a:t>
            </a:r>
            <a:r>
              <a:rPr lang="pl-PL" sz="1400" dirty="0">
                <a:solidFill>
                  <a:prstClr val="black"/>
                </a:solidFill>
              </a:rPr>
              <a:t>. </a:t>
            </a:r>
            <a:endParaRPr lang="pl-PL" sz="1400" dirty="0" smtClean="0">
              <a:solidFill>
                <a:prstClr val="black"/>
              </a:solidFill>
            </a:endParaRPr>
          </a:p>
          <a:p>
            <a:pPr lvl="1"/>
            <a:endParaRPr lang="pl-PL" sz="1400" dirty="0">
              <a:solidFill>
                <a:prstClr val="black"/>
              </a:solidFill>
            </a:endParaRPr>
          </a:p>
          <a:p>
            <a:pPr lvl="1"/>
            <a:endParaRPr lang="pl-PL" sz="1400" dirty="0" smtClean="0">
              <a:solidFill>
                <a:prstClr val="black"/>
              </a:solidFill>
            </a:endParaRPr>
          </a:p>
          <a:p>
            <a:r>
              <a:rPr lang="pl-PL" sz="1400" dirty="0" smtClean="0"/>
              <a:t>3</a:t>
            </a:r>
            <a:r>
              <a:rPr lang="pl-PL" sz="1400" dirty="0"/>
              <a:t>. Jeżeli instytucje publiczne, partnerzy gospodarczy i społeczni oraz podmioty reprezentujące społeczeństwo obywatelskie ustanawiają </a:t>
            </a:r>
            <a:r>
              <a:rPr lang="pl-PL" sz="1400" b="1" dirty="0"/>
              <a:t>organizację patronacką</a:t>
            </a:r>
            <a:r>
              <a:rPr lang="pl-PL" sz="1400" dirty="0"/>
              <a:t>, podmioty takie mogą nominować jednego przedstawiciela, który będzie przedstawiać poglądy organizacji patronackiej w ramach partnerstwa. </a:t>
            </a:r>
            <a:endParaRPr lang="pl-PL" sz="1400" dirty="0" smtClean="0"/>
          </a:p>
          <a:p>
            <a:endParaRPr lang="pl-PL" sz="1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1990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7" name="Obraz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344488"/>
            <a:ext cx="1812925" cy="700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8" name="Picture 8" descr="PROW-2014-2020-logo-kol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7088" y="228600"/>
            <a:ext cx="1400175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358775"/>
            <a:ext cx="974725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Prostokąt 1"/>
          <p:cNvSpPr/>
          <p:nvPr/>
        </p:nvSpPr>
        <p:spPr>
          <a:xfrm>
            <a:off x="971600" y="1169026"/>
            <a:ext cx="756084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pl-PL" altLang="pl-PL" sz="1200" dirty="0">
                <a:ea typeface="Times New Roman" pitchFamily="18" charset="0"/>
                <a:cs typeface="Arial" pitchFamily="34" charset="0"/>
              </a:rPr>
              <a:t>„Europejski Fundusz Rolny na rzecz Rozwoju Obszarów Wiejskich: Europa inwestująca w obszary wiejskie”.</a:t>
            </a:r>
          </a:p>
        </p:txBody>
      </p:sp>
      <p:sp>
        <p:nvSpPr>
          <p:cNvPr id="4" name="Prostokąt 3"/>
          <p:cNvSpPr/>
          <p:nvPr/>
        </p:nvSpPr>
        <p:spPr>
          <a:xfrm>
            <a:off x="405028" y="1628800"/>
            <a:ext cx="8500535" cy="87562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pl-PL" sz="1400" b="1" dirty="0" smtClean="0">
                <a:solidFill>
                  <a:prstClr val="black"/>
                </a:solidFill>
              </a:rPr>
              <a:t>Obecny skład grup tematycznych</a:t>
            </a:r>
          </a:p>
          <a:p>
            <a:pPr lvl="0"/>
            <a:endParaRPr lang="pl-PL" sz="1400" b="1" dirty="0">
              <a:solidFill>
                <a:prstClr val="black"/>
              </a:solidFill>
            </a:endParaRPr>
          </a:p>
          <a:p>
            <a:pPr lvl="0"/>
            <a:r>
              <a:rPr lang="pl-PL" sz="1400" b="1" dirty="0" smtClean="0"/>
              <a:t>Grupa </a:t>
            </a:r>
            <a:r>
              <a:rPr lang="pl-PL" sz="1400" b="1" dirty="0"/>
              <a:t>tematyczna ds. innowacji w rolnictwie i na obszarach </a:t>
            </a:r>
            <a:r>
              <a:rPr lang="pl-PL" sz="1400" b="1" dirty="0" smtClean="0"/>
              <a:t>wiejskich – 44 osoby:</a:t>
            </a:r>
          </a:p>
          <a:p>
            <a:pPr lvl="0"/>
            <a:endParaRPr lang="pl-PL" sz="1400" b="1" dirty="0" smtClean="0"/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1400" dirty="0"/>
              <a:t>35 osób reprezentujących władze regionalne, lokalne i inne instytucje publiczne, </a:t>
            </a:r>
            <a:br>
              <a:rPr lang="pl-PL" sz="1400" dirty="0"/>
            </a:br>
            <a:r>
              <a:rPr lang="pl-PL" sz="1400" dirty="0"/>
              <a:t>w tym  5 przedstawicieli instytucji szkolnictwa wyższego, usługodawców w zakresie kształcenia, szkolenia i usług doradczych oraz ośrodków </a:t>
            </a:r>
            <a:r>
              <a:rPr lang="pl-PL" sz="1400" dirty="0" smtClean="0"/>
              <a:t>badawczych,</a:t>
            </a:r>
          </a:p>
          <a:p>
            <a:pPr marL="171450" lvl="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1400" dirty="0"/>
              <a:t>5 osób reprezentujących partnerów </a:t>
            </a:r>
            <a:r>
              <a:rPr lang="pl-PL" sz="1400" dirty="0" err="1"/>
              <a:t>społeczno</a:t>
            </a:r>
            <a:r>
              <a:rPr lang="pl-PL" sz="1400" dirty="0"/>
              <a:t> - ekonomicznych, w tym 2 przedstawicieli świata </a:t>
            </a:r>
            <a:r>
              <a:rPr lang="pl-PL" sz="1400" dirty="0" smtClean="0"/>
              <a:t>nauki,</a:t>
            </a:r>
            <a:endParaRPr lang="pl-PL" sz="1400" dirty="0"/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1400" dirty="0"/>
              <a:t>2 osoby reprezentujące społeczeństwo </a:t>
            </a:r>
            <a:r>
              <a:rPr lang="pl-PL" sz="1400" dirty="0" smtClean="0"/>
              <a:t>obywatelskie,</a:t>
            </a:r>
            <a:endParaRPr lang="pl-PL" sz="1400" dirty="0"/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1400" dirty="0"/>
              <a:t>2 osoby reprezentujące organizację </a:t>
            </a:r>
            <a:r>
              <a:rPr lang="pl-PL" sz="1400" dirty="0" smtClean="0"/>
              <a:t>patronacką, w </a:t>
            </a:r>
            <a:r>
              <a:rPr lang="pl-PL" sz="1400" dirty="0"/>
              <a:t>skład której wchodzą instytucje publiczne, partnerzy gospodarczy, partnerzy społeczni oraz podmioty reprezentujące społeczeństwo </a:t>
            </a:r>
            <a:r>
              <a:rPr lang="pl-PL" sz="1400" dirty="0" smtClean="0"/>
              <a:t>obywatelskie.</a:t>
            </a:r>
            <a:endParaRPr lang="pl-PL" sz="1400" dirty="0"/>
          </a:p>
          <a:p>
            <a:pPr lvl="0"/>
            <a:endParaRPr lang="pl-PL" sz="1400" dirty="0" smtClean="0"/>
          </a:p>
          <a:p>
            <a:pPr lvl="0"/>
            <a:endParaRPr lang="pl-PL" sz="1400" dirty="0" smtClean="0"/>
          </a:p>
          <a:p>
            <a:pPr marL="628650" lvl="1" indent="-171450">
              <a:buFont typeface="Wingdings" panose="05000000000000000000" pitchFamily="2" charset="2"/>
              <a:buChar char="Ø"/>
            </a:pPr>
            <a:r>
              <a:rPr lang="pl-PL" sz="1400" dirty="0" smtClean="0"/>
              <a:t>Wyraźna </a:t>
            </a:r>
            <a:r>
              <a:rPr lang="pl-PL" sz="1400" dirty="0"/>
              <a:t>nadreprezentacja władz i instytucji publicznych - 35 osób z prawem </a:t>
            </a:r>
            <a:r>
              <a:rPr lang="pl-PL" sz="1400" dirty="0" smtClean="0"/>
              <a:t>głosu </a:t>
            </a:r>
            <a:r>
              <a:rPr lang="pl-PL" sz="1400" dirty="0"/>
              <a:t>tj. blisko 80 </a:t>
            </a:r>
            <a:r>
              <a:rPr lang="pl-PL" sz="1400" dirty="0" smtClean="0"/>
              <a:t>% głosów.</a:t>
            </a:r>
          </a:p>
          <a:p>
            <a:pPr marL="628650" lvl="1" indent="-171450">
              <a:buFont typeface="Wingdings" panose="05000000000000000000" pitchFamily="2" charset="2"/>
              <a:buChar char="Ø"/>
            </a:pPr>
            <a:r>
              <a:rPr lang="pl-PL" sz="1400" dirty="0"/>
              <a:t>Niewielka reprezentacja partnerów </a:t>
            </a:r>
            <a:r>
              <a:rPr lang="pl-PL" sz="1400" dirty="0" err="1"/>
              <a:t>społeczno</a:t>
            </a:r>
            <a:r>
              <a:rPr lang="pl-PL" sz="1400" dirty="0"/>
              <a:t> – gospodarczych  </a:t>
            </a:r>
            <a:r>
              <a:rPr lang="pl-PL" sz="1400" dirty="0" smtClean="0"/>
              <a:t>stanowiąca </a:t>
            </a:r>
            <a:r>
              <a:rPr lang="pl-PL" sz="1400" dirty="0"/>
              <a:t>zaledwie 11,5% </a:t>
            </a:r>
            <a:r>
              <a:rPr lang="pl-PL" sz="1400" dirty="0" smtClean="0"/>
              <a:t>składu grupy </a:t>
            </a:r>
            <a:r>
              <a:rPr lang="pl-PL" sz="1400" dirty="0"/>
              <a:t>(5 osób na 44 członków). </a:t>
            </a:r>
          </a:p>
          <a:p>
            <a:pPr marL="628650" lvl="1" indent="-171450">
              <a:buFont typeface="Wingdings" panose="05000000000000000000" pitchFamily="2" charset="2"/>
              <a:buChar char="Ø"/>
            </a:pPr>
            <a:r>
              <a:rPr lang="pl-PL" sz="1400" dirty="0"/>
              <a:t>Zmarginalizowana rola społeczeństwa obywatelskiego ograniczona do 2 osób tj. 4,5 % </a:t>
            </a:r>
            <a:r>
              <a:rPr lang="pl-PL" sz="1400" dirty="0" smtClean="0"/>
              <a:t>głosów.</a:t>
            </a:r>
          </a:p>
          <a:p>
            <a:pPr marL="628650" lvl="1" indent="-171450">
              <a:buFont typeface="Wingdings" panose="05000000000000000000" pitchFamily="2" charset="2"/>
              <a:buChar char="Ø"/>
            </a:pPr>
            <a:r>
              <a:rPr lang="pl-PL" sz="1400" dirty="0"/>
              <a:t>Brak zrównoważonej reprezentacji podmiotów tworzących grupy </a:t>
            </a:r>
            <a:r>
              <a:rPr lang="pl-PL" sz="1400" dirty="0" smtClean="0"/>
              <a:t>operacyjne. Brak </a:t>
            </a:r>
            <a:r>
              <a:rPr lang="pl-PL" sz="1400" dirty="0"/>
              <a:t>przedsiębiorców z sektora rolno – spożywczego co jest istotne z punktu widzenia celów </a:t>
            </a:r>
            <a:r>
              <a:rPr lang="pl-PL" sz="1400" dirty="0" smtClean="0"/>
              <a:t>EPI.</a:t>
            </a:r>
          </a:p>
          <a:p>
            <a:pPr lvl="0"/>
            <a:endParaRPr lang="pl-PL" sz="1400" dirty="0"/>
          </a:p>
          <a:p>
            <a:pPr lvl="0"/>
            <a:endParaRPr lang="pl-PL" sz="1400" dirty="0" smtClean="0">
              <a:solidFill>
                <a:prstClr val="black"/>
              </a:solidFill>
            </a:endParaRPr>
          </a:p>
          <a:p>
            <a:pPr lvl="0"/>
            <a:endParaRPr lang="pl-PL" sz="1400" dirty="0">
              <a:solidFill>
                <a:prstClr val="black"/>
              </a:solidFill>
            </a:endParaRPr>
          </a:p>
          <a:p>
            <a:pPr lvl="0"/>
            <a:endParaRPr lang="pl-PL" sz="1200" dirty="0" smtClean="0">
              <a:solidFill>
                <a:prstClr val="black"/>
              </a:solidFill>
            </a:endParaRPr>
          </a:p>
          <a:p>
            <a:pPr lvl="0"/>
            <a:endParaRPr lang="pl-PL" sz="1200" dirty="0">
              <a:solidFill>
                <a:prstClr val="black"/>
              </a:solidFill>
            </a:endParaRPr>
          </a:p>
          <a:p>
            <a:pPr lvl="0"/>
            <a:endParaRPr lang="pl-PL" sz="1200" dirty="0" smtClean="0">
              <a:solidFill>
                <a:prstClr val="black"/>
              </a:solidFill>
            </a:endParaRPr>
          </a:p>
          <a:p>
            <a:pPr lvl="0"/>
            <a:endParaRPr lang="pl-PL" sz="1200" dirty="0">
              <a:solidFill>
                <a:prstClr val="black"/>
              </a:solidFill>
            </a:endParaRPr>
          </a:p>
          <a:p>
            <a:pPr lvl="0"/>
            <a:endParaRPr lang="pl-PL" sz="1200" dirty="0" smtClean="0">
              <a:solidFill>
                <a:prstClr val="black"/>
              </a:solidFill>
            </a:endParaRPr>
          </a:p>
          <a:p>
            <a:pPr lvl="0"/>
            <a:endParaRPr lang="pl-PL" sz="1200" dirty="0">
              <a:solidFill>
                <a:prstClr val="black"/>
              </a:solidFill>
            </a:endParaRPr>
          </a:p>
          <a:p>
            <a:pPr lvl="0"/>
            <a:endParaRPr lang="pl-PL" sz="1200" dirty="0" smtClean="0">
              <a:solidFill>
                <a:prstClr val="black"/>
              </a:solidFill>
            </a:endParaRPr>
          </a:p>
          <a:p>
            <a:pPr lvl="0"/>
            <a:endParaRPr lang="pl-PL" sz="1200" dirty="0">
              <a:solidFill>
                <a:prstClr val="black"/>
              </a:solidFill>
            </a:endParaRPr>
          </a:p>
          <a:p>
            <a:pPr lvl="0"/>
            <a:endParaRPr lang="pl-PL" sz="1200" dirty="0" smtClean="0">
              <a:solidFill>
                <a:prstClr val="black"/>
              </a:solidFill>
            </a:endParaRPr>
          </a:p>
          <a:p>
            <a:pPr lvl="0"/>
            <a:endParaRPr lang="pl-PL" sz="1200" dirty="0">
              <a:solidFill>
                <a:prstClr val="black"/>
              </a:solidFill>
            </a:endParaRPr>
          </a:p>
          <a:p>
            <a:pPr lvl="0"/>
            <a:endParaRPr lang="pl-PL" sz="1200" dirty="0" smtClean="0">
              <a:solidFill>
                <a:prstClr val="black"/>
              </a:solidFill>
            </a:endParaRPr>
          </a:p>
          <a:p>
            <a:pPr lvl="0"/>
            <a:endParaRPr lang="pl-PL" sz="1200" dirty="0">
              <a:solidFill>
                <a:prstClr val="black"/>
              </a:solidFill>
            </a:endParaRPr>
          </a:p>
          <a:p>
            <a:pPr lvl="0"/>
            <a:endParaRPr lang="pl-PL" sz="1200" dirty="0" smtClean="0">
              <a:solidFill>
                <a:prstClr val="black"/>
              </a:solidFill>
            </a:endParaRPr>
          </a:p>
          <a:p>
            <a:pPr lvl="0"/>
            <a:endParaRPr lang="pl-PL" sz="1200" dirty="0">
              <a:solidFill>
                <a:prstClr val="black"/>
              </a:solidFill>
            </a:endParaRPr>
          </a:p>
          <a:p>
            <a:pPr lvl="0"/>
            <a:endParaRPr lang="pl-PL" sz="1200" dirty="0" smtClean="0">
              <a:solidFill>
                <a:prstClr val="black"/>
              </a:solidFill>
            </a:endParaRPr>
          </a:p>
          <a:p>
            <a:pPr lvl="0"/>
            <a:endParaRPr lang="pl-PL" sz="1200" dirty="0">
              <a:solidFill>
                <a:prstClr val="black"/>
              </a:solidFill>
            </a:endParaRPr>
          </a:p>
          <a:p>
            <a:pPr lvl="0"/>
            <a:endParaRPr lang="pl-PL" sz="1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5884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7" name="Obraz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344488"/>
            <a:ext cx="1812925" cy="700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8" name="Picture 8" descr="PROW-2014-2020-logo-kol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7088" y="228600"/>
            <a:ext cx="1400175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358775"/>
            <a:ext cx="974725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Prostokąt 1"/>
          <p:cNvSpPr/>
          <p:nvPr/>
        </p:nvSpPr>
        <p:spPr>
          <a:xfrm>
            <a:off x="971600" y="1169026"/>
            <a:ext cx="756084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pl-PL" altLang="pl-PL" sz="1200" dirty="0">
                <a:ea typeface="Times New Roman" pitchFamily="18" charset="0"/>
                <a:cs typeface="Arial" pitchFamily="34" charset="0"/>
              </a:rPr>
              <a:t>„Europejski Fundusz Rolny na rzecz Rozwoju Obszarów Wiejskich: Europa inwestująca w obszary wiejskie”.</a:t>
            </a:r>
          </a:p>
        </p:txBody>
      </p:sp>
      <p:sp>
        <p:nvSpPr>
          <p:cNvPr id="4" name="Prostokąt 3"/>
          <p:cNvSpPr/>
          <p:nvPr/>
        </p:nvSpPr>
        <p:spPr>
          <a:xfrm>
            <a:off x="913184" y="2060849"/>
            <a:ext cx="7835280" cy="243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pl-PL" sz="1400" b="1" dirty="0" smtClean="0">
                <a:solidFill>
                  <a:prstClr val="black"/>
                </a:solidFill>
              </a:rPr>
              <a:t>Obecny skład grup tematycznych</a:t>
            </a:r>
          </a:p>
          <a:p>
            <a:pPr lvl="0"/>
            <a:endParaRPr lang="pl-PL" sz="1400" b="1" dirty="0">
              <a:solidFill>
                <a:prstClr val="black"/>
              </a:solidFill>
            </a:endParaRPr>
          </a:p>
          <a:p>
            <a:pPr lvl="0"/>
            <a:r>
              <a:rPr lang="pl-PL" sz="1400" b="1" dirty="0" smtClean="0"/>
              <a:t>Grupa </a:t>
            </a:r>
            <a:r>
              <a:rPr lang="pl-PL" sz="1400" b="1" dirty="0"/>
              <a:t>tematyczna ds. podejścia </a:t>
            </a:r>
            <a:r>
              <a:rPr lang="pl-PL" sz="1400" b="1" dirty="0" smtClean="0"/>
              <a:t>LEADER</a:t>
            </a:r>
          </a:p>
          <a:p>
            <a:pPr lvl="0"/>
            <a:endParaRPr lang="pl-PL" sz="1400" dirty="0"/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pl-PL" sz="1400" dirty="0" smtClean="0"/>
              <a:t>Przedstawiciele </a:t>
            </a:r>
            <a:r>
              <a:rPr lang="pl-PL" sz="1400" dirty="0"/>
              <a:t>sieci LGD </a:t>
            </a:r>
            <a:r>
              <a:rPr lang="pl-PL" sz="1400" dirty="0" smtClean="0"/>
              <a:t>z </a:t>
            </a:r>
            <a:r>
              <a:rPr lang="pl-PL" sz="1400" dirty="0"/>
              <a:t>16 regionów, którzy zgodnie z rozporządzeniem KE nr 240/2014 są w </a:t>
            </a:r>
            <a:r>
              <a:rPr lang="pl-PL" sz="1400" dirty="0" smtClean="0"/>
              <a:t>grupie </a:t>
            </a:r>
            <a:r>
              <a:rPr lang="pl-PL" sz="1400" dirty="0"/>
              <a:t>partnerów </a:t>
            </a:r>
            <a:r>
              <a:rPr lang="pl-PL" sz="1400" b="1" dirty="0"/>
              <a:t>reprezentujących społeczeństwo </a:t>
            </a:r>
            <a:r>
              <a:rPr lang="pl-PL" sz="1400" b="1" dirty="0" smtClean="0"/>
              <a:t>obywatelskie</a:t>
            </a:r>
            <a:r>
              <a:rPr lang="pl-PL" sz="1400" dirty="0" smtClean="0"/>
              <a:t>.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endParaRPr lang="pl-PL" sz="1400" dirty="0" smtClean="0"/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pl-PL" sz="1400" dirty="0" smtClean="0"/>
              <a:t>Organizacje o </a:t>
            </a:r>
            <a:r>
              <a:rPr lang="pl-PL" sz="1400" dirty="0"/>
              <a:t>zasięgu krajowym, które nie są reprezentowane w LGD mogą wnieść wartość dodaną </a:t>
            </a:r>
            <a:br>
              <a:rPr lang="pl-PL" sz="1400" dirty="0"/>
            </a:br>
            <a:r>
              <a:rPr lang="pl-PL" sz="1400" dirty="0"/>
              <a:t>w wymianę tematyczną i analityczną prowadzoną na forum grupy. </a:t>
            </a:r>
          </a:p>
          <a:p>
            <a:pPr marL="171450" lvl="0" indent="-171450">
              <a:buFont typeface="Wingdings" panose="05000000000000000000" pitchFamily="2" charset="2"/>
              <a:buChar char="Ø"/>
            </a:pPr>
            <a:endParaRPr lang="pl-PL" sz="1200" b="1" dirty="0">
              <a:solidFill>
                <a:prstClr val="black"/>
              </a:solidFill>
            </a:endParaRPr>
          </a:p>
          <a:p>
            <a:pPr lvl="0"/>
            <a:endParaRPr lang="pl-PL" sz="1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2980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1527</TotalTime>
  <Words>1123</Words>
  <Application>Microsoft Office PowerPoint</Application>
  <PresentationFormat>Pokaz na ekranie (4:3)</PresentationFormat>
  <Paragraphs>142</Paragraphs>
  <Slides>10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10</vt:i4>
      </vt:variant>
    </vt:vector>
  </HeadingPairs>
  <TitlesOfParts>
    <vt:vector size="11" baseType="lpstr">
      <vt:lpstr>Motyw pakietu Office</vt:lpstr>
      <vt:lpstr>Partnerstwo w ramach europejskich funduszy strukturalnych i inwestycyjnych (EFSI)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>Fundacja Programów Pomocy dla Rolnictwa FAPA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Dominika Długosz-Dzierżanowska</dc:creator>
  <cp:lastModifiedBy>Dominika Długosz-Dzierżanowska</cp:lastModifiedBy>
  <cp:revision>55</cp:revision>
  <cp:lastPrinted>2016-10-19T11:44:57Z</cp:lastPrinted>
  <dcterms:created xsi:type="dcterms:W3CDTF">2016-06-08T13:43:33Z</dcterms:created>
  <dcterms:modified xsi:type="dcterms:W3CDTF">2016-10-20T08:23:12Z</dcterms:modified>
</cp:coreProperties>
</file>