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274" r:id="rId4"/>
    <p:sldId id="275" r:id="rId5"/>
    <p:sldId id="259" r:id="rId6"/>
    <p:sldId id="263" r:id="rId7"/>
    <p:sldId id="264" r:id="rId8"/>
    <p:sldId id="257" r:id="rId9"/>
    <p:sldId id="258" r:id="rId10"/>
    <p:sldId id="260" r:id="rId11"/>
    <p:sldId id="261" r:id="rId12"/>
    <p:sldId id="266" r:id="rId13"/>
    <p:sldId id="267" r:id="rId14"/>
    <p:sldId id="26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6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14" autoAdjust="0"/>
  </p:normalViewPr>
  <p:slideViewPr>
    <p:cSldViewPr>
      <p:cViewPr>
        <p:scale>
          <a:sx n="90" d="100"/>
          <a:sy n="90" d="100"/>
        </p:scale>
        <p:origin x="-161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w\Desktop\PLAN\sumy_jednoste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sumy_jednostek!$C$2:$C$20</c:f>
              <c:strCache>
                <c:ptCount val="19"/>
                <c:pt idx="0">
                  <c:v>SW dolnośląskiego</c:v>
                </c:pt>
                <c:pt idx="1">
                  <c:v>SW kujawsko-pomorskiego</c:v>
                </c:pt>
                <c:pt idx="2">
                  <c:v>SW lubelskiego</c:v>
                </c:pt>
                <c:pt idx="3">
                  <c:v>SW lubuskiego</c:v>
                </c:pt>
                <c:pt idx="4">
                  <c:v>SW łódzkiego</c:v>
                </c:pt>
                <c:pt idx="5">
                  <c:v>SW małopolskiego</c:v>
                </c:pt>
                <c:pt idx="6">
                  <c:v>SW mazowieckiego</c:v>
                </c:pt>
                <c:pt idx="7">
                  <c:v>SW opolskiego</c:v>
                </c:pt>
                <c:pt idx="8">
                  <c:v>SW podkarpackiego</c:v>
                </c:pt>
                <c:pt idx="9">
                  <c:v>SW podlaskiego</c:v>
                </c:pt>
                <c:pt idx="10">
                  <c:v>SW pomorskiego</c:v>
                </c:pt>
                <c:pt idx="11">
                  <c:v>SW śląskiego</c:v>
                </c:pt>
                <c:pt idx="12">
                  <c:v>SW świętokrzyskiego</c:v>
                </c:pt>
                <c:pt idx="13">
                  <c:v>SW warmińsko-mazurskiego</c:v>
                </c:pt>
                <c:pt idx="14">
                  <c:v>SW wielkopolskiego</c:v>
                </c:pt>
                <c:pt idx="15">
                  <c:v>SW zachodniopomorskiego</c:v>
                </c:pt>
                <c:pt idx="16">
                  <c:v>ARR</c:v>
                </c:pt>
                <c:pt idx="17">
                  <c:v>ARiMR</c:v>
                </c:pt>
                <c:pt idx="18">
                  <c:v>JC i IZ</c:v>
                </c:pt>
              </c:strCache>
            </c:strRef>
          </c:cat>
          <c:val>
            <c:numRef>
              <c:f>sumy_jednostek!$G$2:$G$20</c:f>
              <c:numCache>
                <c:formatCode>0.00%</c:formatCode>
                <c:ptCount val="19"/>
                <c:pt idx="0">
                  <c:v>-1.3135666075756143E-2</c:v>
                </c:pt>
                <c:pt idx="1">
                  <c:v>1.7500133656245968E-2</c:v>
                </c:pt>
                <c:pt idx="2">
                  <c:v>-6.4187844709473777E-3</c:v>
                </c:pt>
                <c:pt idx="3">
                  <c:v>2.2494606613330439E-2</c:v>
                </c:pt>
                <c:pt idx="4">
                  <c:v>-0.18391486033353246</c:v>
                </c:pt>
                <c:pt idx="5">
                  <c:v>-2.8061875291629994E-2</c:v>
                </c:pt>
                <c:pt idx="6">
                  <c:v>-2.9512911479186989E-5</c:v>
                </c:pt>
                <c:pt idx="7">
                  <c:v>9.6048221634138821E-3</c:v>
                </c:pt>
                <c:pt idx="8">
                  <c:v>0</c:v>
                </c:pt>
                <c:pt idx="9">
                  <c:v>1.2827297185850853E-2</c:v>
                </c:pt>
                <c:pt idx="10">
                  <c:v>6.6031451306812908E-3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2.8209980448130278E-2</c:v>
                </c:pt>
                <c:pt idx="15">
                  <c:v>1.454164037012973E-2</c:v>
                </c:pt>
                <c:pt idx="16">
                  <c:v>0</c:v>
                </c:pt>
                <c:pt idx="17">
                  <c:v>0</c:v>
                </c:pt>
                <c:pt idx="18">
                  <c:v>9.5751612401576234E-3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01312"/>
        <c:axId val="31102848"/>
      </c:barChart>
      <c:catAx>
        <c:axId val="31101312"/>
        <c:scaling>
          <c:orientation val="maxMin"/>
        </c:scaling>
        <c:delete val="0"/>
        <c:axPos val="l"/>
        <c:majorTickMark val="none"/>
        <c:minorTickMark val="none"/>
        <c:tickLblPos val="high"/>
        <c:crossAx val="31102848"/>
        <c:crosses val="autoZero"/>
        <c:auto val="1"/>
        <c:lblAlgn val="ctr"/>
        <c:lblOffset val="100"/>
        <c:noMultiLvlLbl val="0"/>
      </c:catAx>
      <c:valAx>
        <c:axId val="31102848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3110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052156048197178"/>
          <c:y val="2.191781452351476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Arkusz16!$L$16:$M$16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Arkusz16!$L$17:$M$17</c:f>
              <c:numCache>
                <c:formatCode>"zł"#,##0.00_);[Red]\("zł"#,##0.00\)</c:formatCode>
                <c:ptCount val="2"/>
                <c:pt idx="0">
                  <c:v>7354870</c:v>
                </c:pt>
                <c:pt idx="1">
                  <c:v>6409911.2599999998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Arkusz16!$N$16:$O$16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Arkusz16!$N$17:$O$17</c:f>
              <c:numCache>
                <c:formatCode>"zł"#,##0.00_);[Red]\("zł"#,##0.00\)</c:formatCode>
                <c:ptCount val="2"/>
                <c:pt idx="0">
                  <c:v>7377670</c:v>
                </c:pt>
                <c:pt idx="1">
                  <c:v>6518911.2599999998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19784922887355949"/>
          <c:y val="3.945628397189447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Arkusz18!$B$3:$C$3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Arkusz18!$B$4:$C$4</c:f>
              <c:numCache>
                <c:formatCode>"zł"#,##0.00_);[Red]\("zł"#,##0.00\)</c:formatCode>
                <c:ptCount val="2"/>
                <c:pt idx="0">
                  <c:v>5997103.2800000003</c:v>
                </c:pt>
                <c:pt idx="1">
                  <c:v>8782898.3599999994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Arkusz18!$D$3:$E$3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Arkusz18!$D$4:$E$4</c:f>
              <c:numCache>
                <c:formatCode>"zł"#,##0.00_);[Red]\("zł"#,##0.00\)</c:formatCode>
                <c:ptCount val="2"/>
                <c:pt idx="0">
                  <c:v>5696251.3200000003</c:v>
                </c:pt>
                <c:pt idx="1">
                  <c:v>9058007.0299999993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052156048197178"/>
          <c:y val="2.191781452351476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Arkusz19!$B$2:$C$2</c:f>
              <c:strCache>
                <c:ptCount val="2"/>
                <c:pt idx="0">
                  <c:v>Działanie 2</c:v>
                </c:pt>
                <c:pt idx="1">
                  <c:v>Działanie 5</c:v>
                </c:pt>
              </c:strCache>
            </c:strRef>
          </c:cat>
          <c:val>
            <c:numRef>
              <c:f>Arkusz19!$B$3:$C$3</c:f>
              <c:numCache>
                <c:formatCode>"zł"#,##0.00_);[Red]\("zł"#,##0.00\)</c:formatCode>
                <c:ptCount val="2"/>
                <c:pt idx="0">
                  <c:v>1511802.44</c:v>
                </c:pt>
                <c:pt idx="1">
                  <c:v>2485683.15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Arkusz19!$D$2:$E$2</c:f>
              <c:strCache>
                <c:ptCount val="2"/>
                <c:pt idx="0">
                  <c:v>Działanie 2</c:v>
                </c:pt>
                <c:pt idx="1">
                  <c:v>Działanie 5</c:v>
                </c:pt>
              </c:strCache>
            </c:strRef>
          </c:cat>
          <c:val>
            <c:numRef>
              <c:f>Arkusz19!$D$3:$E$3</c:f>
              <c:numCache>
                <c:formatCode>"zł"#,##0.00_);[Red]\("zł"#,##0.00\)</c:formatCode>
                <c:ptCount val="2"/>
                <c:pt idx="0">
                  <c:v>2654096.7000000002</c:v>
                </c:pt>
                <c:pt idx="1">
                  <c:v>4664559.91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052155663259641"/>
          <c:y val="3.981196134172267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Arkusz19!$I$2:$J$2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Arkusz19!$I$3:$J$3</c:f>
              <c:numCache>
                <c:formatCode>"zł"#,##0.00_);[Red]\("zł"#,##0.00\)</c:formatCode>
                <c:ptCount val="2"/>
                <c:pt idx="0">
                  <c:v>1013304.48</c:v>
                </c:pt>
                <c:pt idx="1">
                  <c:v>498497.96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sumy_jednostek!$C$21:$C$37</c:f>
              <c:strCache>
                <c:ptCount val="17"/>
                <c:pt idx="0">
                  <c:v>CDR</c:v>
                </c:pt>
                <c:pt idx="1">
                  <c:v>Dolnośląski ODR</c:v>
                </c:pt>
                <c:pt idx="2">
                  <c:v>Kujawsko-pomorski ODR</c:v>
                </c:pt>
                <c:pt idx="3">
                  <c:v>Lubelski ODR</c:v>
                </c:pt>
                <c:pt idx="4">
                  <c:v>Lubuski ODR</c:v>
                </c:pt>
                <c:pt idx="5">
                  <c:v>Łódzki ODR</c:v>
                </c:pt>
                <c:pt idx="6">
                  <c:v>Małopolski ODR</c:v>
                </c:pt>
                <c:pt idx="7">
                  <c:v>Mazowiecki ODR</c:v>
                </c:pt>
                <c:pt idx="8">
                  <c:v>Opolski ODR</c:v>
                </c:pt>
                <c:pt idx="9">
                  <c:v>Podkarpacki ODR</c:v>
                </c:pt>
                <c:pt idx="10">
                  <c:v>Podlaski ODR</c:v>
                </c:pt>
                <c:pt idx="11">
                  <c:v>Pomorski ODR</c:v>
                </c:pt>
                <c:pt idx="12">
                  <c:v>Śląski ODR</c:v>
                </c:pt>
                <c:pt idx="13">
                  <c:v>Świętokrzyski ODR</c:v>
                </c:pt>
                <c:pt idx="14">
                  <c:v>Warmińsko-mazurski ODR</c:v>
                </c:pt>
                <c:pt idx="15">
                  <c:v>Wielkopolski ODR</c:v>
                </c:pt>
                <c:pt idx="16">
                  <c:v>Zachodniopomorski ODR</c:v>
                </c:pt>
              </c:strCache>
            </c:strRef>
          </c:cat>
          <c:val>
            <c:numRef>
              <c:f>sumy_jednostek!$G$21:$G$37</c:f>
              <c:numCache>
                <c:formatCode>0.00%</c:formatCode>
                <c:ptCount val="17"/>
                <c:pt idx="0">
                  <c:v>0.94882911576307871</c:v>
                </c:pt>
                <c:pt idx="1">
                  <c:v>0.25162099786318282</c:v>
                </c:pt>
                <c:pt idx="2">
                  <c:v>1.3397797440235948</c:v>
                </c:pt>
                <c:pt idx="3">
                  <c:v>0.83344029413133425</c:v>
                </c:pt>
                <c:pt idx="4">
                  <c:v>0.2815362706086702</c:v>
                </c:pt>
                <c:pt idx="5">
                  <c:v>1.7716485445551202</c:v>
                </c:pt>
                <c:pt idx="6">
                  <c:v>0.18045629684233933</c:v>
                </c:pt>
                <c:pt idx="7">
                  <c:v>1.2949669387755103</c:v>
                </c:pt>
                <c:pt idx="8">
                  <c:v>0.3064484387340316</c:v>
                </c:pt>
                <c:pt idx="9">
                  <c:v>2.5359266957738829</c:v>
                </c:pt>
                <c:pt idx="10">
                  <c:v>0.63689296829620268</c:v>
                </c:pt>
                <c:pt idx="11">
                  <c:v>0</c:v>
                </c:pt>
                <c:pt idx="12">
                  <c:v>0.46908121330762004</c:v>
                </c:pt>
                <c:pt idx="13">
                  <c:v>1.2212286749098757</c:v>
                </c:pt>
                <c:pt idx="14">
                  <c:v>0.78579311182849987</c:v>
                </c:pt>
                <c:pt idx="15">
                  <c:v>1.4303823779535279</c:v>
                </c:pt>
                <c:pt idx="16">
                  <c:v>0.53368015497038712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13664"/>
        <c:axId val="34515200"/>
      </c:barChart>
      <c:catAx>
        <c:axId val="34513664"/>
        <c:scaling>
          <c:orientation val="maxMin"/>
        </c:scaling>
        <c:delete val="0"/>
        <c:axPos val="l"/>
        <c:majorTickMark val="none"/>
        <c:minorTickMark val="none"/>
        <c:tickLblPos val="low"/>
        <c:crossAx val="34515200"/>
        <c:crosses val="autoZero"/>
        <c:auto val="1"/>
        <c:lblAlgn val="ctr"/>
        <c:lblOffset val="100"/>
        <c:noMultiLvlLbl val="0"/>
      </c:catAx>
      <c:valAx>
        <c:axId val="34515200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34513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Arkusz19!$K$2:$L$2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Arkusz19!$K$3:$L$3</c:f>
              <c:numCache>
                <c:formatCode>"zł"#,##0.00_);[Red]\("zł"#,##0.00\)</c:formatCode>
                <c:ptCount val="2"/>
                <c:pt idx="0">
                  <c:v>2155598.7400000002</c:v>
                </c:pt>
                <c:pt idx="1">
                  <c:v>498497.96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Arkusz5!$B$3:$B$21</c:f>
              <c:strCache>
                <c:ptCount val="19"/>
                <c:pt idx="0">
                  <c:v>SW dolnośląskiego</c:v>
                </c:pt>
                <c:pt idx="1">
                  <c:v>SW kujawsko-pomorskiego</c:v>
                </c:pt>
                <c:pt idx="2">
                  <c:v>SW lubelskiego</c:v>
                </c:pt>
                <c:pt idx="3">
                  <c:v>SW lubuskiego</c:v>
                </c:pt>
                <c:pt idx="4">
                  <c:v>SW łódzkiego</c:v>
                </c:pt>
                <c:pt idx="5">
                  <c:v>SW małopolskiego</c:v>
                </c:pt>
                <c:pt idx="6">
                  <c:v>SW mazowieckiego</c:v>
                </c:pt>
                <c:pt idx="7">
                  <c:v>SW opolskiego</c:v>
                </c:pt>
                <c:pt idx="8">
                  <c:v>SW podkarpackiego</c:v>
                </c:pt>
                <c:pt idx="9">
                  <c:v>SW podlaskiego</c:v>
                </c:pt>
                <c:pt idx="10">
                  <c:v>SW pomorskiego</c:v>
                </c:pt>
                <c:pt idx="11">
                  <c:v>SW śląskiego</c:v>
                </c:pt>
                <c:pt idx="12">
                  <c:v>SW świętokrzyskiego</c:v>
                </c:pt>
                <c:pt idx="13">
                  <c:v>SW warmińsko-mazurskiego</c:v>
                </c:pt>
                <c:pt idx="14">
                  <c:v>SW wielkopolskiego</c:v>
                </c:pt>
                <c:pt idx="15">
                  <c:v>SW zachodniopomorskiego</c:v>
                </c:pt>
                <c:pt idx="16">
                  <c:v>ARR</c:v>
                </c:pt>
                <c:pt idx="17">
                  <c:v>ARiMR</c:v>
                </c:pt>
                <c:pt idx="18">
                  <c:v>JC i IZ</c:v>
                </c:pt>
              </c:strCache>
            </c:strRef>
          </c:cat>
          <c:val>
            <c:numRef>
              <c:f>Arkusz5!$G$3:$G$21</c:f>
              <c:numCache>
                <c:formatCode>General</c:formatCode>
                <c:ptCount val="19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-2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-3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01984"/>
        <c:axId val="34203520"/>
      </c:barChart>
      <c:catAx>
        <c:axId val="34201984"/>
        <c:scaling>
          <c:orientation val="maxMin"/>
        </c:scaling>
        <c:delete val="0"/>
        <c:axPos val="l"/>
        <c:majorTickMark val="none"/>
        <c:minorTickMark val="none"/>
        <c:tickLblPos val="high"/>
        <c:crossAx val="34203520"/>
        <c:crosses val="autoZero"/>
        <c:auto val="1"/>
        <c:lblAlgn val="ctr"/>
        <c:lblOffset val="100"/>
        <c:noMultiLvlLbl val="0"/>
      </c:catAx>
      <c:valAx>
        <c:axId val="34203520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34201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Arkusz5!$B$22:$B$38</c:f>
              <c:strCache>
                <c:ptCount val="17"/>
                <c:pt idx="0">
                  <c:v>CDR</c:v>
                </c:pt>
                <c:pt idx="1">
                  <c:v>Dolnośląski ODR</c:v>
                </c:pt>
                <c:pt idx="2">
                  <c:v>Kujawsko-pomorski ODR</c:v>
                </c:pt>
                <c:pt idx="3">
                  <c:v>Lubelski ODR</c:v>
                </c:pt>
                <c:pt idx="4">
                  <c:v>Lubuski ODR</c:v>
                </c:pt>
                <c:pt idx="5">
                  <c:v>Łódzki ODR</c:v>
                </c:pt>
                <c:pt idx="6">
                  <c:v>Małopolski ODR</c:v>
                </c:pt>
                <c:pt idx="7">
                  <c:v>Mazowiecki ODR</c:v>
                </c:pt>
                <c:pt idx="8">
                  <c:v>Opolski ODR</c:v>
                </c:pt>
                <c:pt idx="9">
                  <c:v>Podkarpacki ODR</c:v>
                </c:pt>
                <c:pt idx="10">
                  <c:v>Podlaski ODR</c:v>
                </c:pt>
                <c:pt idx="11">
                  <c:v>Pomorski ODR</c:v>
                </c:pt>
                <c:pt idx="12">
                  <c:v>Śląski ODR</c:v>
                </c:pt>
                <c:pt idx="13">
                  <c:v>Świętokrzyski ODR</c:v>
                </c:pt>
                <c:pt idx="14">
                  <c:v>Warmińsko-mazurski ODR</c:v>
                </c:pt>
                <c:pt idx="15">
                  <c:v>Wielkopolski ODR</c:v>
                </c:pt>
                <c:pt idx="16">
                  <c:v>Zachodniopomorski ODR</c:v>
                </c:pt>
              </c:strCache>
            </c:strRef>
          </c:cat>
          <c:val>
            <c:numRef>
              <c:f>Arkusz5!$G$22:$G$38</c:f>
              <c:numCache>
                <c:formatCode>General</c:formatCode>
                <c:ptCount val="17"/>
                <c:pt idx="0">
                  <c:v>14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8</c:v>
                </c:pt>
                <c:pt idx="11">
                  <c:v>0</c:v>
                </c:pt>
                <c:pt idx="12">
                  <c:v>9</c:v>
                </c:pt>
                <c:pt idx="13">
                  <c:v>3</c:v>
                </c:pt>
                <c:pt idx="14">
                  <c:v>2</c:v>
                </c:pt>
                <c:pt idx="15">
                  <c:v>8</c:v>
                </c:pt>
                <c:pt idx="1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14848"/>
        <c:axId val="35216384"/>
      </c:barChart>
      <c:catAx>
        <c:axId val="35214848"/>
        <c:scaling>
          <c:orientation val="maxMin"/>
        </c:scaling>
        <c:delete val="0"/>
        <c:axPos val="l"/>
        <c:majorTickMark val="none"/>
        <c:minorTickMark val="none"/>
        <c:tickLblPos val="high"/>
        <c:crossAx val="35216384"/>
        <c:crosses val="autoZero"/>
        <c:auto val="1"/>
        <c:lblAlgn val="ctr"/>
        <c:lblOffset val="100"/>
        <c:noMultiLvlLbl val="0"/>
      </c:catAx>
      <c:valAx>
        <c:axId val="35216384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3521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5732317646944"/>
          <c:y val="3.6888422542014958E-2"/>
          <c:w val="0.85657439123244572"/>
          <c:h val="0.82853977931018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Arkusz8!$C$1</c:f>
              <c:strCache>
                <c:ptCount val="1"/>
                <c:pt idx="0">
                  <c:v>Przed zmianą</c:v>
                </c:pt>
              </c:strCache>
            </c:strRef>
          </c:tx>
          <c:invertIfNegative val="0"/>
          <c:cat>
            <c:strRef>
              <c:f>Arkusz8!$A$2:$A$14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Arkusz8!$C$2:$C$14</c:f>
              <c:numCache>
                <c:formatCode>0</c:formatCode>
                <c:ptCount val="13"/>
                <c:pt idx="0">
                  <c:v>0</c:v>
                </c:pt>
                <c:pt idx="1">
                  <c:v>3394683.15</c:v>
                </c:pt>
                <c:pt idx="2">
                  <c:v>180000</c:v>
                </c:pt>
                <c:pt idx="3">
                  <c:v>1423989</c:v>
                </c:pt>
                <c:pt idx="4">
                  <c:v>1511802.44</c:v>
                </c:pt>
                <c:pt idx="5">
                  <c:v>1512776.57</c:v>
                </c:pt>
                <c:pt idx="6">
                  <c:v>29946</c:v>
                </c:pt>
                <c:pt idx="7">
                  <c:v>11561168</c:v>
                </c:pt>
                <c:pt idx="8">
                  <c:v>414093.36</c:v>
                </c:pt>
                <c:pt idx="9">
                  <c:v>6369105.7300000004</c:v>
                </c:pt>
                <c:pt idx="10">
                  <c:v>2158833.79</c:v>
                </c:pt>
                <c:pt idx="11">
                  <c:v>1807395.06</c:v>
                </c:pt>
                <c:pt idx="12">
                  <c:v>6384773.3899999997</c:v>
                </c:pt>
              </c:numCache>
            </c:numRef>
          </c:val>
        </c:ser>
        <c:ser>
          <c:idx val="1"/>
          <c:order val="1"/>
          <c:tx>
            <c:strRef>
              <c:f>Arkusz8!$D$1</c:f>
              <c:strCache>
                <c:ptCount val="1"/>
                <c:pt idx="0">
                  <c:v>Po zmianie</c:v>
                </c:pt>
              </c:strCache>
            </c:strRef>
          </c:tx>
          <c:invertIfNegative val="0"/>
          <c:cat>
            <c:strRef>
              <c:f>Arkusz8!$A$2:$A$14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Arkusz8!$D$2:$D$14</c:f>
              <c:numCache>
                <c:formatCode>0</c:formatCode>
                <c:ptCount val="13"/>
                <c:pt idx="0">
                  <c:v>0</c:v>
                </c:pt>
                <c:pt idx="1">
                  <c:v>5548559.9100000001</c:v>
                </c:pt>
                <c:pt idx="2">
                  <c:v>201000</c:v>
                </c:pt>
                <c:pt idx="3">
                  <c:v>1314065.56</c:v>
                </c:pt>
                <c:pt idx="4">
                  <c:v>2654096.7000000002</c:v>
                </c:pt>
                <c:pt idx="5">
                  <c:v>1413788</c:v>
                </c:pt>
                <c:pt idx="6">
                  <c:v>29946</c:v>
                </c:pt>
                <c:pt idx="7">
                  <c:v>11492343</c:v>
                </c:pt>
                <c:pt idx="8">
                  <c:v>215612.59</c:v>
                </c:pt>
                <c:pt idx="9">
                  <c:v>6585720.9100000001</c:v>
                </c:pt>
                <c:pt idx="10">
                  <c:v>2141090.98</c:v>
                </c:pt>
                <c:pt idx="11">
                  <c:v>1684975.62</c:v>
                </c:pt>
                <c:pt idx="12">
                  <c:v>6802969.9500000002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48288"/>
        <c:axId val="34749824"/>
      </c:barChart>
      <c:catAx>
        <c:axId val="34748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4749824"/>
        <c:crosses val="autoZero"/>
        <c:auto val="1"/>
        <c:lblAlgn val="ctr"/>
        <c:lblOffset val="100"/>
        <c:noMultiLvlLbl val="0"/>
      </c:catAx>
      <c:valAx>
        <c:axId val="34749824"/>
        <c:scaling>
          <c:orientation val="minMax"/>
          <c:max val="1200000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47482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Arkusz14!$B$2</c:f>
              <c:strCache>
                <c:ptCount val="1"/>
                <c:pt idx="0">
                  <c:v>Przed zmianą</c:v>
                </c:pt>
              </c:strCache>
            </c:strRef>
          </c:tx>
          <c:invertIfNegative val="0"/>
          <c:cat>
            <c:strRef>
              <c:f>Arkusz14!$A$3:$A$9</c:f>
              <c:strCache>
                <c:ptCount val="7"/>
                <c:pt idx="0">
                  <c:v>Priorytet 1</c:v>
                </c:pt>
                <c:pt idx="1">
                  <c:v>Priorytet 2</c:v>
                </c:pt>
                <c:pt idx="2">
                  <c:v>Priorytet 3</c:v>
                </c:pt>
                <c:pt idx="3">
                  <c:v>Priorytet 4</c:v>
                </c:pt>
                <c:pt idx="4">
                  <c:v>Priorytet 5</c:v>
                </c:pt>
                <c:pt idx="5">
                  <c:v>Priorytet 6</c:v>
                </c:pt>
                <c:pt idx="6">
                  <c:v>Priorytet mieszany</c:v>
                </c:pt>
              </c:strCache>
            </c:strRef>
          </c:cat>
          <c:val>
            <c:numRef>
              <c:f>Arkusz14!$B$3:$B$9</c:f>
              <c:numCache>
                <c:formatCode>#,##0_);[Red]\(#,##0\)</c:formatCode>
                <c:ptCount val="7"/>
                <c:pt idx="0">
                  <c:v>7827145.0899999999</c:v>
                </c:pt>
                <c:pt idx="1">
                  <c:v>1034611.41</c:v>
                </c:pt>
                <c:pt idx="2">
                  <c:v>1645558.01</c:v>
                </c:pt>
                <c:pt idx="3">
                  <c:v>228896.33</c:v>
                </c:pt>
                <c:pt idx="4">
                  <c:v>587479.38</c:v>
                </c:pt>
                <c:pt idx="5">
                  <c:v>9271561.5999999996</c:v>
                </c:pt>
                <c:pt idx="6">
                  <c:v>16153314.67</c:v>
                </c:pt>
              </c:numCache>
            </c:numRef>
          </c:val>
        </c:ser>
        <c:ser>
          <c:idx val="1"/>
          <c:order val="1"/>
          <c:tx>
            <c:strRef>
              <c:f>Arkusz14!$C$2</c:f>
              <c:strCache>
                <c:ptCount val="1"/>
                <c:pt idx="0">
                  <c:v>Po Zmianie</c:v>
                </c:pt>
              </c:strCache>
            </c:strRef>
          </c:tx>
          <c:invertIfNegative val="0"/>
          <c:cat>
            <c:strRef>
              <c:f>Arkusz14!$A$3:$A$9</c:f>
              <c:strCache>
                <c:ptCount val="7"/>
                <c:pt idx="0">
                  <c:v>Priorytet 1</c:v>
                </c:pt>
                <c:pt idx="1">
                  <c:v>Priorytet 2</c:v>
                </c:pt>
                <c:pt idx="2">
                  <c:v>Priorytet 3</c:v>
                </c:pt>
                <c:pt idx="3">
                  <c:v>Priorytet 4</c:v>
                </c:pt>
                <c:pt idx="4">
                  <c:v>Priorytet 5</c:v>
                </c:pt>
                <c:pt idx="5">
                  <c:v>Priorytet 6</c:v>
                </c:pt>
                <c:pt idx="6">
                  <c:v>Priorytet mieszany</c:v>
                </c:pt>
              </c:strCache>
            </c:strRef>
          </c:cat>
          <c:val>
            <c:numRef>
              <c:f>Arkusz14!$C$3:$C$9</c:f>
              <c:numCache>
                <c:formatCode>#,##0_);[Red]\(#,##0\)</c:formatCode>
                <c:ptCount val="7"/>
                <c:pt idx="0">
                  <c:v>9535275.3499999996</c:v>
                </c:pt>
                <c:pt idx="1">
                  <c:v>1028665.88</c:v>
                </c:pt>
                <c:pt idx="2">
                  <c:v>1630421.38</c:v>
                </c:pt>
                <c:pt idx="3">
                  <c:v>246050.17</c:v>
                </c:pt>
                <c:pt idx="4">
                  <c:v>606727.38</c:v>
                </c:pt>
                <c:pt idx="5">
                  <c:v>8764306</c:v>
                </c:pt>
                <c:pt idx="6">
                  <c:v>18272723.059999999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93312"/>
        <c:axId val="35694848"/>
      </c:barChart>
      <c:catAx>
        <c:axId val="35693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35694848"/>
        <c:crosses val="autoZero"/>
        <c:auto val="1"/>
        <c:lblAlgn val="ctr"/>
        <c:lblOffset val="100"/>
        <c:noMultiLvlLbl val="0"/>
      </c:catAx>
      <c:valAx>
        <c:axId val="35694848"/>
        <c:scaling>
          <c:orientation val="minMax"/>
          <c:max val="2000000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5693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Arkusz15!$B$2</c:f>
              <c:strCache>
                <c:ptCount val="1"/>
                <c:pt idx="0">
                  <c:v>Przed zmianą</c:v>
                </c:pt>
              </c:strCache>
            </c:strRef>
          </c:tx>
          <c:invertIfNegative val="0"/>
          <c:cat>
            <c:strRef>
              <c:f>Arkusz15!$A$3:$A$8</c:f>
              <c:strCache>
                <c:ptCount val="6"/>
                <c:pt idx="0">
                  <c:v>Cel 1</c:v>
                </c:pt>
                <c:pt idx="1">
                  <c:v>Cel 2</c:v>
                </c:pt>
                <c:pt idx="2">
                  <c:v>Cel 3</c:v>
                </c:pt>
                <c:pt idx="3">
                  <c:v>Cel 4</c:v>
                </c:pt>
                <c:pt idx="4">
                  <c:v>Cel 5</c:v>
                </c:pt>
                <c:pt idx="5">
                  <c:v>Cel mieszany</c:v>
                </c:pt>
              </c:strCache>
            </c:strRef>
          </c:cat>
          <c:val>
            <c:numRef>
              <c:f>Arkusz15!$B$3:$B$8</c:f>
              <c:numCache>
                <c:formatCode>#,##0_);[Red]\(#,##0\)</c:formatCode>
                <c:ptCount val="6"/>
                <c:pt idx="0">
                  <c:v>3202570.71</c:v>
                </c:pt>
                <c:pt idx="1">
                  <c:v>1729061.6</c:v>
                </c:pt>
                <c:pt idx="2">
                  <c:v>2671500.7400000002</c:v>
                </c:pt>
                <c:pt idx="3">
                  <c:v>3468571.95</c:v>
                </c:pt>
                <c:pt idx="4">
                  <c:v>5211432.43</c:v>
                </c:pt>
                <c:pt idx="5">
                  <c:v>20465429.059999999</c:v>
                </c:pt>
              </c:numCache>
            </c:numRef>
          </c:val>
        </c:ser>
        <c:ser>
          <c:idx val="1"/>
          <c:order val="1"/>
          <c:tx>
            <c:strRef>
              <c:f>Arkusz15!$C$2</c:f>
              <c:strCache>
                <c:ptCount val="1"/>
                <c:pt idx="0">
                  <c:v>Po zmianie</c:v>
                </c:pt>
              </c:strCache>
            </c:strRef>
          </c:tx>
          <c:invertIfNegative val="0"/>
          <c:cat>
            <c:strRef>
              <c:f>Arkusz15!$A$3:$A$8</c:f>
              <c:strCache>
                <c:ptCount val="6"/>
                <c:pt idx="0">
                  <c:v>Cel 1</c:v>
                </c:pt>
                <c:pt idx="1">
                  <c:v>Cel 2</c:v>
                </c:pt>
                <c:pt idx="2">
                  <c:v>Cel 3</c:v>
                </c:pt>
                <c:pt idx="3">
                  <c:v>Cel 4</c:v>
                </c:pt>
                <c:pt idx="4">
                  <c:v>Cel 5</c:v>
                </c:pt>
                <c:pt idx="5">
                  <c:v>Cel mieszany</c:v>
                </c:pt>
              </c:strCache>
            </c:strRef>
          </c:cat>
          <c:val>
            <c:numRef>
              <c:f>Arkusz15!$C$3:$C$8</c:f>
              <c:numCache>
                <c:formatCode>#,##0_);[Red]\(#,##0\)</c:formatCode>
                <c:ptCount val="6"/>
                <c:pt idx="0">
                  <c:v>2442533.83</c:v>
                </c:pt>
                <c:pt idx="1">
                  <c:v>1667285.4</c:v>
                </c:pt>
                <c:pt idx="2">
                  <c:v>2763249.04</c:v>
                </c:pt>
                <c:pt idx="3">
                  <c:v>4966269.45</c:v>
                </c:pt>
                <c:pt idx="4">
                  <c:v>5385741.4299999997</c:v>
                </c:pt>
                <c:pt idx="5">
                  <c:v>22859090.07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2992"/>
        <c:axId val="33916800"/>
      </c:barChart>
      <c:catAx>
        <c:axId val="33892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3916800"/>
        <c:crosses val="autoZero"/>
        <c:auto val="1"/>
        <c:lblAlgn val="ctr"/>
        <c:lblOffset val="100"/>
        <c:noMultiLvlLbl val="0"/>
      </c:catAx>
      <c:valAx>
        <c:axId val="33916800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3892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Arkusz16!$N$11:$O$11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Arkusz16!$N$12:$O$12</c:f>
              <c:numCache>
                <c:formatCode>"zł"#,##0.00_);[Red]\("zł"#,##0.00\)</c:formatCode>
                <c:ptCount val="2"/>
                <c:pt idx="0">
                  <c:v>3075545</c:v>
                </c:pt>
                <c:pt idx="1">
                  <c:v>14754258.35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052156048197178"/>
          <c:y val="2.191781452351476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Arkusz16!$L$11:$M$11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Arkusz16!$L$12:$M$12</c:f>
              <c:numCache>
                <c:formatCode>"zł"#,##0.00_);[Red]\("zł"#,##0.00\)</c:formatCode>
                <c:ptCount val="2"/>
                <c:pt idx="0">
                  <c:v>3167170</c:v>
                </c:pt>
                <c:pt idx="1">
                  <c:v>14780001.639999999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9BE84-10A9-406B-8691-1BA5A2A0A37A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A52A4-D033-4DCD-8D67-A8F585C5720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01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 Plan komunikacyjny</a:t>
            </a:r>
            <a:r>
              <a:rPr lang="pl-PL" baseline="0" dirty="0" smtClean="0"/>
              <a:t> jest częścią Planu operacyjnego??? Czy piszemy „Plan operacyjny” czy „</a:t>
            </a:r>
            <a:r>
              <a:rPr lang="pl-PL" baseline="0" smtClean="0"/>
              <a:t>Plan Operacyjny”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878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Priorytet mieszany po</a:t>
            </a:r>
            <a:r>
              <a:rPr lang="pl-PL" baseline="0" dirty="0" smtClean="0"/>
              <a:t> zmianie jest to 250 operacji</a:t>
            </a:r>
          </a:p>
          <a:p>
            <a:r>
              <a:rPr lang="pl-PL" baseline="0" dirty="0" smtClean="0"/>
              <a:t>Tu może warto coś powiedzieć, że próbujemy to unormować ….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396 operacji – cel mieszany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5111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Zgodnie</a:t>
            </a:r>
            <a:r>
              <a:rPr lang="pl-PL" baseline="0" dirty="0" smtClean="0"/>
              <a:t> z § 2 ust. 2 pkt. 2b rozporządzenia Ministra Rolnictwa i Rozwoju Wsi z dnia 25 lutego 2016 r. w sprawie określenia wysokości limitów środków dostępnych w ramach schematów pomocy technicznej Programu Rozwoju Obszarów wiejskich na lata 2014-2020 – limit na Plan komunikacyjny wynosi co najmniej 10 % środków pozostałych po odjęciu środków na wsparcie funkcjonowania.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7313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Agencje – 100% planu komunikacyjnego</a:t>
            </a:r>
          </a:p>
          <a:p>
            <a:r>
              <a:rPr lang="pl-PL" dirty="0" smtClean="0"/>
              <a:t>SIR – nie mają planu komunikacyjnego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876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przypadku</a:t>
            </a:r>
            <a:r>
              <a:rPr lang="pl-PL" baseline="0" dirty="0" smtClean="0"/>
              <a:t> IZ nie było konkursu w 2016, więc 100% to są operację własne</a:t>
            </a:r>
          </a:p>
          <a:p>
            <a:r>
              <a:rPr lang="pl-PL" baseline="0" dirty="0" smtClean="0"/>
              <a:t>Co oznacza, że w 2017 przy założeniu braku wzrostu kosztów operacji własnych (plan IZ jest dwuletni), operacje partnerów powinny być na około 9,8 mln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292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Podział budżetu jest zgodny z </a:t>
            </a:r>
            <a:r>
              <a:rPr lang="pl-PL" baseline="0" dirty="0" smtClean="0"/>
              <a:t>§ 2 ust. 2 pkt. 1</a:t>
            </a:r>
            <a:r>
              <a:rPr lang="pl-PL" dirty="0" smtClean="0"/>
              <a:t> </a:t>
            </a:r>
            <a:r>
              <a:rPr lang="pl-PL" baseline="0" dirty="0" smtClean="0"/>
              <a:t>rozporządzenia Ministra Rolnictwa i Rozwoju Wsi z dnia 25 lutego 2016 r. w sprawie określenia wysokości limitów środków dostępnych w ramach schematów pomocy technicznej Programu Rozwoju Obszarów wiejskich na lata 2014-2020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292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29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Tylko informacyjnie</a:t>
            </a:r>
          </a:p>
          <a:p>
            <a:r>
              <a:rPr lang="pl-PL" dirty="0" smtClean="0"/>
              <a:t>Tabelek nie omawiamy</a:t>
            </a:r>
            <a:r>
              <a:rPr lang="pl-PL" baseline="0" dirty="0" smtClean="0"/>
              <a:t> (są zamieszczone tylko w celach informacyjnych). Można jedynie co nieco powiedzieć przy slajdzie 3 - podsumowanie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5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Zgodnie z art. 57 ust. 4 </a:t>
            </a:r>
            <a:r>
              <a:rPr lang="pl-PL" sz="1200" i="1" dirty="0" smtClean="0"/>
              <a:t>ustawy o wspieraniu rozwoju obszarów wiejskich</a:t>
            </a:r>
            <a:r>
              <a:rPr lang="pl-PL" sz="1200" dirty="0" smtClean="0"/>
              <a:t> organ opiniodawczo-doradczy w zakresie funkcjonowania KSOW w województwie opiniuje propozycje zmian dwuletnich planów operacyjnych na poziomie województwa. Projekt zmiany planu operacyjnego na poziomie każdego województwa został pozytywnie zaopiniowany przez wojewódzkie grupy robocze. Jednocześnie …</a:t>
            </a:r>
            <a:endParaRPr lang="pl-PL" altLang="pl-PL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3189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Ponadto</a:t>
            </a:r>
            <a:r>
              <a:rPr lang="pl-PL" baseline="0" dirty="0" smtClean="0"/>
              <a:t> 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56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Tylko informacyjnie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52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</a:t>
            </a:r>
            <a:r>
              <a:rPr lang="pl-PL" baseline="0" dirty="0" smtClean="0"/>
              <a:t> przypadku SIR nastąpiła największa zmiana ponieważ wprowadzono 75 nowych operacji dlatego nastąpiła wskazana zmiana budżetu w wysokości </a:t>
            </a:r>
            <a:r>
              <a:rPr lang="pl-PL" sz="12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3 321 171,02 zł.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W</a:t>
            </a:r>
            <a:r>
              <a:rPr lang="pl-PL" sz="1200" b="0" i="0" u="none" strike="noStrike" baseline="0" dirty="0" smtClean="0">
                <a:solidFill>
                  <a:srgbClr val="000000"/>
                </a:solidFill>
                <a:effectLst/>
                <a:latin typeface="+mn-lt"/>
              </a:rPr>
              <a:t> przypadku Samorządów Województw nastąpił niewielki spadek w wysokości </a:t>
            </a:r>
            <a:r>
              <a:rPr lang="pl-PL" sz="12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-25 743,29 zł,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w przypadku obu</a:t>
            </a:r>
            <a:r>
              <a:rPr lang="pl-PL" sz="1200" b="0" i="0" u="none" strike="noStrike" baseline="0" dirty="0" smtClean="0">
                <a:solidFill>
                  <a:srgbClr val="000000"/>
                </a:solidFill>
                <a:effectLst/>
                <a:latin typeface="+mn-lt"/>
              </a:rPr>
              <a:t> Agencji nie zgłoszono zmian.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i="0" u="none" strike="noStrike" baseline="0" dirty="0" smtClean="0">
                <a:solidFill>
                  <a:srgbClr val="000000"/>
                </a:solidFill>
                <a:effectLst/>
                <a:latin typeface="+mn-lt"/>
              </a:rPr>
              <a:t>Natomiast IZ nastąpił wzrost kwoty w wysokości </a:t>
            </a:r>
            <a:r>
              <a:rPr lang="pl-PL" sz="12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109 000,00 zł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52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 Przyczyny rezygnacji z operacji w JR: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zmiana przepisów - rezygnacja z ogłaszania w prasie informacji o rozpoczęciu naborów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opóźnienie w czasie przyjęcia PO</a:t>
            </a:r>
            <a:r>
              <a:rPr lang="pl-PL" baseline="0" dirty="0" smtClean="0"/>
              <a:t> w stosunku do terminów rozpoczęcia naborów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przeniesienie operacji na 2017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rezygnacja partnera z operacji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pokrywanie się celu operacji z innymi operacjami partnerów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problemy  w nawiązywaniu kontaktów z partnerami zagranicznymi</a:t>
            </a:r>
          </a:p>
          <a:p>
            <a:pPr marL="0" indent="0">
              <a:buFontTx/>
              <a:buNone/>
            </a:pPr>
            <a:r>
              <a:rPr lang="pl-PL" dirty="0" smtClean="0"/>
              <a:t>JC +IZ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zmiana przepisów</a:t>
            </a:r>
            <a:r>
              <a:rPr lang="pl-PL" baseline="0" dirty="0" smtClean="0"/>
              <a:t> ustaw</a:t>
            </a:r>
          </a:p>
          <a:p>
            <a:pPr marL="171450" indent="-171450">
              <a:buFontTx/>
              <a:buChar char="-"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619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Powody dodania nowych operacji w JR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w wyniku oszczędności,</a:t>
            </a:r>
            <a:r>
              <a:rPr lang="pl-PL" baseline="0" dirty="0" smtClean="0"/>
              <a:t> przeniesienie operacji partnerów z listy  rezerwowej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nowe propozycje projektów współpracy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wykonanie nowych materiałów promocyjnych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wyjazdy służbowe dla pracowników związanych z realizacją działań promocyjnych i informacyjnych PROW 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wykonanie tablic informacyjnych i reklamowych PROW 2014-2020.</a:t>
            </a:r>
          </a:p>
          <a:p>
            <a:pPr marL="0" indent="0">
              <a:buFontTx/>
              <a:buNone/>
            </a:pPr>
            <a:r>
              <a:rPr lang="pl-PL" baseline="0" dirty="0" smtClean="0"/>
              <a:t>JC i IZ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kampania informacyjno-edukacyjna, promująca PROW 2007-2013 oraz PROW 2014-2020 w audycjach telewizyjnych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utworzenie interaktywnej strony internetowej dla instytucji zaangażowanych we wdrażanie PROW 2014-2020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kongres Rolnictwa Rzeczypospolitej Polskiej</a:t>
            </a:r>
          </a:p>
          <a:p>
            <a:pPr marL="0" indent="0">
              <a:buFontTx/>
              <a:buNone/>
            </a:pPr>
            <a:r>
              <a:rPr lang="pl-PL" baseline="0" dirty="0" smtClean="0"/>
              <a:t>SIR</a:t>
            </a:r>
          </a:p>
          <a:p>
            <a:pPr marL="0" indent="0">
              <a:buFontTx/>
              <a:buNone/>
            </a:pPr>
            <a:r>
              <a:rPr lang="pl-PL" baseline="0" dirty="0" smtClean="0"/>
              <a:t>- 75 nowych operacji ??? I tu trzeba jakiegoś sensownego wytłumaczenia</a:t>
            </a:r>
          </a:p>
          <a:p>
            <a:pPr marL="171450" indent="-171450">
              <a:buFontTx/>
              <a:buChar char="-"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0696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Pozostałe przyczyny</a:t>
            </a:r>
            <a:r>
              <a:rPr lang="pl-PL" baseline="0" dirty="0" smtClean="0"/>
              <a:t> (do przeczytania ze slajdu)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0721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Zmiana nie przekraczają</a:t>
            </a:r>
            <a:r>
              <a:rPr lang="pl-PL" baseline="0" dirty="0" smtClean="0"/>
              <a:t> </a:t>
            </a:r>
            <a:r>
              <a:rPr lang="pl-PL" dirty="0" smtClean="0"/>
              <a:t>3% z wyjątkiem</a:t>
            </a:r>
            <a:r>
              <a:rPr lang="pl-PL" baseline="0" dirty="0" smtClean="0"/>
              <a:t> SW Łódzkiego w którym zanotowano zmianę w wysokości przeszło 18 % </a:t>
            </a:r>
          </a:p>
          <a:p>
            <a:r>
              <a:rPr lang="pl-PL" baseline="0" dirty="0" smtClean="0"/>
              <a:t>co wynika z: </a:t>
            </a:r>
          </a:p>
          <a:p>
            <a:r>
              <a:rPr lang="pl-PL" baseline="0" dirty="0" smtClean="0"/>
              <a:t>– przeniesienie jednej operacji własnej z PO na 2017,</a:t>
            </a:r>
          </a:p>
          <a:p>
            <a:pPr marL="0" indent="0">
              <a:buFontTx/>
              <a:buNone/>
            </a:pPr>
            <a:r>
              <a:rPr lang="pl-PL" baseline="0" dirty="0" smtClean="0"/>
              <a:t>- w związku ze zmianą przepisów rezygnacja z ogłaszania w prasie informacji o rozpoczęciu naborów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przekroczenie szacunkowych kosztów operacji „Komiks o PROW”</a:t>
            </a:r>
          </a:p>
          <a:p>
            <a:pPr marL="0" indent="0">
              <a:buFontTx/>
              <a:buNone/>
            </a:pPr>
            <a:r>
              <a:rPr lang="pl-PL" baseline="0" dirty="0" smtClean="0"/>
              <a:t>- a wprowadzono dodatkowo tylko jedna operacja partnera z listy rezerwowej</a:t>
            </a:r>
          </a:p>
          <a:p>
            <a:pPr marL="0" indent="0">
              <a:buFontTx/>
              <a:buNone/>
            </a:pPr>
            <a:endParaRPr lang="pl-PL" baseline="0" dirty="0" smtClean="0"/>
          </a:p>
          <a:p>
            <a:pPr marL="0" indent="0">
              <a:buFontTx/>
              <a:buNone/>
            </a:pPr>
            <a:r>
              <a:rPr lang="pl-PL" baseline="0" dirty="0" smtClean="0"/>
              <a:t>W przypadku IZ należy zaznaczyć, że plan obejmuje 2016 i 2017 rok.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7751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355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176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72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9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439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602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63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674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9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622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523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27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Planu Operacyjnego KSOW na lata 2016-2017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334000"/>
            <a:ext cx="7391400" cy="111933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l-PL" altLang="pl-PL" sz="1600" dirty="0" smtClean="0">
                <a:solidFill>
                  <a:schemeClr val="tx2">
                    <a:lumMod val="50000"/>
                  </a:schemeClr>
                </a:solidFill>
              </a:rPr>
              <a:t>Prezentacja przygotowana przez Fundację Programów Pomocy dla Rolnictwa FAPA pełniącą funkcję Jednostki Centralnej KSOW</a:t>
            </a:r>
          </a:p>
          <a:p>
            <a:pPr eaLnBrk="1" hangingPunct="1">
              <a:defRPr/>
            </a:pPr>
            <a:endParaRPr lang="pl-PL" altLang="pl-PL" sz="16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pl-PL" altLang="pl-PL" sz="1600" dirty="0" smtClean="0">
                <a:solidFill>
                  <a:schemeClr val="tx2">
                    <a:lumMod val="50000"/>
                  </a:schemeClr>
                </a:solidFill>
              </a:rPr>
              <a:t>Warszawa, 20 października 2016 r.</a:t>
            </a:r>
          </a:p>
        </p:txBody>
      </p:sp>
      <p:pic>
        <p:nvPicPr>
          <p:cNvPr id="6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17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05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PROW-2014-2020-logo-k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452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1"/>
          <p:cNvSpPr>
            <a:spLocks noChangeArrowheads="1"/>
          </p:cNvSpPr>
          <p:nvPr/>
        </p:nvSpPr>
        <p:spPr bwMode="auto">
          <a:xfrm>
            <a:off x="251520" y="740569"/>
            <a:ext cx="87669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ea typeface="Times New Roman" pitchFamily="18" charset="0"/>
                <a:cs typeface="Arial" pitchFamily="34" charset="0"/>
              </a:rPr>
              <a:t>Europejski </a:t>
            </a: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Fundusz Rolny na rzecz Rozwoju Obszarów Wiejskich: Europa inwestująca w obszary </a:t>
            </a:r>
            <a:r>
              <a:rPr lang="pl-PL" altLang="pl-PL" sz="1400" dirty="0" smtClean="0">
                <a:ea typeface="Times New Roman" pitchFamily="18" charset="0"/>
                <a:cs typeface="Arial" pitchFamily="34" charset="0"/>
              </a:rPr>
              <a:t>wiejskie.</a:t>
            </a:r>
            <a:endParaRPr lang="pl-PL" altLang="pl-PL" sz="1400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96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7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67544" y="44719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liczby operacji realizowanych w ramach</a:t>
            </a:r>
            <a:br>
              <a:rPr lang="pl-PL" sz="2000" dirty="0" smtClean="0"/>
            </a:br>
            <a:r>
              <a:rPr lang="pl-PL" sz="2000" dirty="0" smtClean="0"/>
              <a:t> </a:t>
            </a:r>
            <a:r>
              <a:rPr lang="pl-PL" sz="2000" dirty="0"/>
              <a:t>Planu Operacyjnego KSOW 2016-2017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785867"/>
              </p:ext>
            </p:extLst>
          </p:nvPr>
        </p:nvGraphicFramePr>
        <p:xfrm>
          <a:off x="581025" y="1155078"/>
          <a:ext cx="7981950" cy="558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89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67544" y="44719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liczby operacji realizowanych w ramach</a:t>
            </a:r>
            <a:br>
              <a:rPr lang="pl-PL" sz="2000" dirty="0" smtClean="0"/>
            </a:br>
            <a:r>
              <a:rPr lang="pl-PL" sz="2000" dirty="0" smtClean="0"/>
              <a:t> </a:t>
            </a:r>
            <a:r>
              <a:rPr lang="pl-PL" sz="2000" dirty="0"/>
              <a:t>Planu Operacyjnego KSOW 2016-2017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223170"/>
              </p:ext>
            </p:extLst>
          </p:nvPr>
        </p:nvGraphicFramePr>
        <p:xfrm>
          <a:off x="653033" y="1268760"/>
          <a:ext cx="7981950" cy="529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27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67544" y="447192"/>
            <a:ext cx="835292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900" dirty="0" smtClean="0"/>
              <a:t>Zmiany budżetu </a:t>
            </a:r>
            <a:r>
              <a:rPr lang="pl-PL" sz="1900" dirty="0"/>
              <a:t>Planu Operacyjnego KSOW </a:t>
            </a:r>
            <a:r>
              <a:rPr lang="pl-PL" sz="1900" dirty="0" smtClean="0"/>
              <a:t>2016-2017 w podziale na działania</a:t>
            </a:r>
            <a:endParaRPr lang="pl-PL" sz="19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464352"/>
              </p:ext>
            </p:extLst>
          </p:nvPr>
        </p:nvGraphicFramePr>
        <p:xfrm>
          <a:off x="467544" y="847302"/>
          <a:ext cx="8513389" cy="575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93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611560" y="94654"/>
            <a:ext cx="83529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900" dirty="0" smtClean="0"/>
              <a:t>Zmiany budżetu </a:t>
            </a:r>
            <a:r>
              <a:rPr lang="pl-PL" sz="1900" dirty="0"/>
              <a:t>Planu Operacyjnego KSOW </a:t>
            </a:r>
            <a:r>
              <a:rPr lang="pl-PL" sz="1900" dirty="0" smtClean="0"/>
              <a:t>2016-2017 </a:t>
            </a:r>
            <a:br>
              <a:rPr lang="pl-PL" sz="1900" dirty="0" smtClean="0"/>
            </a:br>
            <a:r>
              <a:rPr lang="pl-PL" sz="1900" dirty="0" smtClean="0"/>
              <a:t>w podziale na priorytety PROW 2014-2020</a:t>
            </a:r>
            <a:endParaRPr lang="pl-PL" sz="19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253845"/>
              </p:ext>
            </p:extLst>
          </p:nvPr>
        </p:nvGraphicFramePr>
        <p:xfrm>
          <a:off x="467543" y="831913"/>
          <a:ext cx="8208913" cy="5404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93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133607"/>
              </p:ext>
            </p:extLst>
          </p:nvPr>
        </p:nvGraphicFramePr>
        <p:xfrm>
          <a:off x="309562" y="980728"/>
          <a:ext cx="851090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467544" y="447192"/>
            <a:ext cx="835292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900" dirty="0" smtClean="0"/>
              <a:t>Zmiany budżetu </a:t>
            </a:r>
            <a:r>
              <a:rPr lang="pl-PL" sz="1900" dirty="0"/>
              <a:t>Planu Operacyjnego KSOW </a:t>
            </a:r>
            <a:r>
              <a:rPr lang="pl-PL" sz="1900" dirty="0" smtClean="0"/>
              <a:t>2016-2017 w podziale na cele KSOW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9438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331640" y="308769"/>
            <a:ext cx="698477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Procentowy podział Planu operacyjnego na Plan komunikacyjny i pozostałe działania dla Samorządów Województw</a:t>
            </a:r>
            <a:br>
              <a:rPr lang="pl-PL" sz="2400" dirty="0" smtClean="0"/>
            </a:br>
            <a:r>
              <a:rPr lang="pl-PL" sz="1400" i="1" dirty="0" smtClean="0"/>
              <a:t>(Plan komunikacyjny co najmniej 10%)</a:t>
            </a:r>
            <a:endParaRPr lang="pl-PL" sz="1400" i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184210"/>
              </p:ext>
            </p:extLst>
          </p:nvPr>
        </p:nvGraphicFramePr>
        <p:xfrm>
          <a:off x="4427984" y="1988840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912355"/>
              </p:ext>
            </p:extLst>
          </p:nvPr>
        </p:nvGraphicFramePr>
        <p:xfrm>
          <a:off x="683568" y="1988840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31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Procentowy podział Planu operacyjnego na Plan komunikacyjny i pozostałe działania </a:t>
            </a:r>
            <a:r>
              <a:rPr lang="pl-PL" sz="2400" dirty="0" smtClean="0"/>
              <a:t>dla JC i IZ</a:t>
            </a:r>
          </a:p>
          <a:p>
            <a:pPr algn="ctr"/>
            <a:r>
              <a:rPr lang="pl-PL" sz="1400" i="1" dirty="0"/>
              <a:t>(Plan komunikacyjny co najmniej 10%)</a:t>
            </a:r>
          </a:p>
          <a:p>
            <a:pPr algn="ctr"/>
            <a:endParaRPr lang="pl-PL" sz="24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992767"/>
              </p:ext>
            </p:extLst>
          </p:nvPr>
        </p:nvGraphicFramePr>
        <p:xfrm>
          <a:off x="683568" y="1988840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449253"/>
              </p:ext>
            </p:extLst>
          </p:nvPr>
        </p:nvGraphicFramePr>
        <p:xfrm>
          <a:off x="4499992" y="1988840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78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Podział Planu operacyjnego KSOW 2016-2017</a:t>
            </a:r>
            <a:br>
              <a:rPr lang="pl-PL" sz="2400" dirty="0" smtClean="0"/>
            </a:br>
            <a:r>
              <a:rPr lang="pl-PL" sz="2400" dirty="0" smtClean="0"/>
              <a:t>na działania własne i partnerów (bez PK) dla SW</a:t>
            </a:r>
            <a:endParaRPr lang="pl-PL" sz="2400" dirty="0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21208"/>
              </p:ext>
            </p:extLst>
          </p:nvPr>
        </p:nvGraphicFramePr>
        <p:xfrm>
          <a:off x="3347864" y="1916832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191433"/>
              </p:ext>
            </p:extLst>
          </p:nvPr>
        </p:nvGraphicFramePr>
        <p:xfrm>
          <a:off x="683568" y="1628800"/>
          <a:ext cx="4680520" cy="36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873079"/>
              </p:ext>
            </p:extLst>
          </p:nvPr>
        </p:nvGraphicFramePr>
        <p:xfrm>
          <a:off x="4355976" y="170080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510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187624" y="641336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Podział </a:t>
            </a:r>
            <a:r>
              <a:rPr lang="pl-PL" sz="2400" dirty="0"/>
              <a:t>budżetu SIR</a:t>
            </a:r>
          </a:p>
          <a:p>
            <a:pPr algn="ctr"/>
            <a:r>
              <a:rPr lang="pl-PL" sz="2400" dirty="0" smtClean="0"/>
              <a:t>na działanie 2 i 5</a:t>
            </a:r>
            <a:endParaRPr lang="pl-PL" sz="2400" dirty="0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92573"/>
              </p:ext>
            </p:extLst>
          </p:nvPr>
        </p:nvGraphicFramePr>
        <p:xfrm>
          <a:off x="3347864" y="1916832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190285"/>
              </p:ext>
            </p:extLst>
          </p:nvPr>
        </p:nvGraphicFramePr>
        <p:xfrm>
          <a:off x="467544" y="170080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16619"/>
              </p:ext>
            </p:extLst>
          </p:nvPr>
        </p:nvGraphicFramePr>
        <p:xfrm>
          <a:off x="4283968" y="170080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383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Podział operacji SIR na własne i partnerów </a:t>
            </a:r>
            <a:br>
              <a:rPr lang="pl-PL" sz="2400" dirty="0" smtClean="0"/>
            </a:br>
            <a:r>
              <a:rPr lang="pl-PL" sz="2400" dirty="0" smtClean="0"/>
              <a:t>w ramach działania 5</a:t>
            </a:r>
            <a:endParaRPr lang="pl-PL" sz="2400" dirty="0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216036"/>
              </p:ext>
            </p:extLst>
          </p:nvPr>
        </p:nvGraphicFramePr>
        <p:xfrm>
          <a:off x="3347864" y="1916832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746774"/>
              </p:ext>
            </p:extLst>
          </p:nvPr>
        </p:nvGraphicFramePr>
        <p:xfrm>
          <a:off x="467544" y="1988840"/>
          <a:ext cx="4608512" cy="354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37099"/>
              </p:ext>
            </p:extLst>
          </p:nvPr>
        </p:nvGraphicFramePr>
        <p:xfrm>
          <a:off x="4211960" y="206084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009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835696" y="5192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</a:t>
            </a:r>
            <a:r>
              <a:rPr lang="pl-PL" sz="2000" dirty="0"/>
              <a:t>budżetu Planu Operacyjnego </a:t>
            </a:r>
            <a:r>
              <a:rPr lang="pl-PL" sz="2000" dirty="0" smtClean="0"/>
              <a:t>KSOW </a:t>
            </a:r>
            <a:r>
              <a:rPr lang="pl-PL" sz="2000" dirty="0"/>
              <a:t>2016-2017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42884"/>
              </p:ext>
            </p:extLst>
          </p:nvPr>
        </p:nvGraphicFramePr>
        <p:xfrm>
          <a:off x="251519" y="847302"/>
          <a:ext cx="8568952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948"/>
                <a:gridCol w="1080345"/>
                <a:gridCol w="1152369"/>
                <a:gridCol w="936299"/>
                <a:gridCol w="1080345"/>
                <a:gridCol w="1080345"/>
                <a:gridCol w="936301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8 (Plan komunikacyjny)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działania 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dolnośląskiego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91 741,00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-8 259,00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731 400,55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728 738,55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-2 662,00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kujawsko-pomorskiego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1 190 263,31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1 214 103,10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23 839,79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lubelskiego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1 443 986,39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1 433 305,62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-10 680,77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lubuskiego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594 954,45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610 699,65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15 745,20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łódzkiego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259 200,00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170 910,00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-88 290,00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778 129,88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675 639,50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-102 490,38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małopolskiego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863 872,08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-28 872,08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mazowieckiego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1 721 903,30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1 721 825,92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-77,38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opolskiego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606 400,90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612 916,82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6 515,92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podkarpackiego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podlaskiego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180 770,00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185 694,00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4 924,00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555 179,27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559 695,51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4 516,24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pomorskiego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56 550,00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56 550,00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554 878,33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558 915,68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4 037,35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śląskiego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871 706,07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871 706,07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świętokrzyskiego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76 650,00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76 650,00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653 445,33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653 445,33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warmińsko-mazurskiego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1 111 746,11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1 111 746,11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wielkopolskiego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1 490 615,18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1 540 000,00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49 384,82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zachodniopomorskiego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811 520,49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826 520,49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15 000,00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4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Nowe propozycje zmian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800" dirty="0" smtClean="0"/>
          </a:p>
          <a:p>
            <a:endParaRPr lang="pl-PL" sz="1800" dirty="0"/>
          </a:p>
          <a:p>
            <a:r>
              <a:rPr lang="pl-PL" sz="1800" dirty="0" smtClean="0"/>
              <a:t>Zespół Opiniodawczo-Doradczy ds</a:t>
            </a:r>
            <a:r>
              <a:rPr lang="pl-PL" sz="1800" dirty="0"/>
              <a:t>. Wspierania Rozwoju Obszarów Wiejskich Woj. Kujawsko-Pomorskiego w swojej opinii, wyrażonej w uchwale nr 15/2/2016 z dnia 15 września 2016 r., </a:t>
            </a:r>
            <a:r>
              <a:rPr lang="pl-PL" sz="1800" dirty="0" smtClean="0"/>
              <a:t>zawarł </a:t>
            </a:r>
            <a:r>
              <a:rPr lang="pl-PL" sz="1800" dirty="0"/>
              <a:t>rekomendacje przeniesienia projektu pn. „Wystawa Regionalnych Stołów Wigilijnych” </a:t>
            </a:r>
            <a:r>
              <a:rPr lang="pl-PL" sz="1800" dirty="0" smtClean="0"/>
              <a:t> na </a:t>
            </a:r>
            <a:r>
              <a:rPr lang="pl-PL" sz="1800" dirty="0"/>
              <a:t>kwotę </a:t>
            </a:r>
            <a:r>
              <a:rPr lang="pl-PL" sz="1800" dirty="0" smtClean="0"/>
              <a:t>33 765,00 zł </a:t>
            </a:r>
            <a:r>
              <a:rPr lang="pl-PL" sz="1800" dirty="0"/>
              <a:t>z listy rezerwowej na listę podstawową planu operacyjnego KSOW na lata 2016-2017 dla woj. kujawsko-pomorskiego. </a:t>
            </a:r>
            <a:endParaRPr lang="pl-PL" dirty="0"/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6" y="290232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152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Nowe propozycje zmian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800" dirty="0" smtClean="0"/>
          </a:p>
          <a:p>
            <a:endParaRPr lang="pl-PL" sz="1800" dirty="0" smtClean="0"/>
          </a:p>
          <a:p>
            <a:r>
              <a:rPr lang="pl-PL" sz="1800" dirty="0" smtClean="0"/>
              <a:t>Grupa </a:t>
            </a:r>
            <a:r>
              <a:rPr lang="pl-PL" sz="1800" dirty="0"/>
              <a:t>Robocza ds. KSOW Woj. Świętokrzyskiego w ramach wydawanej opinii, uchwałą nr 5/2016 z dnia 7 września 2016 r., rekomendowała </a:t>
            </a:r>
            <a:r>
              <a:rPr lang="pl-PL" sz="1800" dirty="0" smtClean="0"/>
              <a:t>zmianę tytułu </a:t>
            </a:r>
            <a:r>
              <a:rPr lang="pl-PL" sz="1800" dirty="0"/>
              <a:t>operacji </a:t>
            </a:r>
            <a:r>
              <a:rPr lang="pl-PL" sz="1800" dirty="0" smtClean="0"/>
              <a:t>znajdującej się w </a:t>
            </a:r>
            <a:r>
              <a:rPr lang="pl-PL" sz="1800" dirty="0"/>
              <a:t>pozycji 8 planu operacyjnego KSOW na lata 2016-2017 dla woj. świętokrzyskiego z </a:t>
            </a:r>
            <a:r>
              <a:rPr lang="pl-PL" sz="1800" dirty="0" smtClean="0"/>
              <a:t>Udziału </a:t>
            </a:r>
            <a:r>
              <a:rPr lang="pl-PL" sz="1800" dirty="0"/>
              <a:t>w Targach Sadowniczo-Warzywniczych </a:t>
            </a:r>
            <a:r>
              <a:rPr lang="pl-PL" sz="1800" dirty="0" err="1"/>
              <a:t>Hort</a:t>
            </a:r>
            <a:r>
              <a:rPr lang="pl-PL" sz="1800" dirty="0"/>
              <a:t>-Technika </a:t>
            </a:r>
            <a:r>
              <a:rPr lang="pl-PL" sz="1800" dirty="0" smtClean="0"/>
              <a:t> na aktualną </a:t>
            </a:r>
            <a:r>
              <a:rPr lang="pl-PL" sz="1800" dirty="0"/>
              <a:t>nazwę imprezy wystawienniczej - Targi Technologii Sadowniczych i Warzywniczych HORTI-TECH. </a:t>
            </a:r>
          </a:p>
          <a:p>
            <a:endParaRPr lang="pl-PL" dirty="0"/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6" y="317895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528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484784"/>
            <a:ext cx="77724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lang="pl-PL" alt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6" y="317895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539552" y="1772816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Grupa tematyczna ds. podejścia LEADER zaopiniowała zmiany w zakresie działania „Szkolenia </a:t>
            </a:r>
            <a:r>
              <a:rPr lang="pl-PL" dirty="0" smtClean="0"/>
              <a:t>i </a:t>
            </a:r>
            <a:r>
              <a:rPr lang="pl-PL" dirty="0"/>
              <a:t>działania na rzecz tworzenia sieci kontaktów dla Lokalnych Grup Działania, w tym zapewnienie pomocy technicznej w zakresie współpracy międzyterytorialnej </a:t>
            </a:r>
            <a:br>
              <a:rPr lang="pl-PL" dirty="0"/>
            </a:br>
            <a:r>
              <a:rPr lang="pl-PL" dirty="0"/>
              <a:t>i transnarodowej” (Uchwała Nr 3 Grupy Tematycznej ds. podejścia LEADER działającej przy Grupie Roboczej do spraw Krajowej Sieci Obszarów Wiejskich z dnia 19 września </a:t>
            </a:r>
            <a:br>
              <a:rPr lang="pl-PL" dirty="0"/>
            </a:br>
            <a:r>
              <a:rPr lang="pl-PL" dirty="0"/>
              <a:t>2016 r.). Ponadto Grupa rekomendowała uzupełnienie opisu operacji w części planu operacyjnego dla Instytucji Zarządzającej pn. „Rozwijanie kompetencji i sieci kontaktów lokalnych grup działania dla zapewnienia prawidłowej realizacji strategii rozwoju lokalnego kierowanego przez społeczność w latach 2014-2020”.</a:t>
            </a:r>
          </a:p>
        </p:txBody>
      </p:sp>
    </p:spTree>
    <p:extLst>
      <p:ext uri="{BB962C8B-B14F-4D97-AF65-F5344CB8AC3E}">
        <p14:creationId xmlns:p14="http://schemas.microsoft.com/office/powerpoint/2010/main" val="1421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835696" y="5192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</a:t>
            </a:r>
            <a:r>
              <a:rPr lang="pl-PL" sz="2000" dirty="0"/>
              <a:t>budżetu Planu Operacyjnego </a:t>
            </a:r>
            <a:r>
              <a:rPr lang="pl-PL" sz="2000" dirty="0" smtClean="0"/>
              <a:t>KSOW </a:t>
            </a:r>
            <a:r>
              <a:rPr lang="pl-PL" sz="2000" dirty="0"/>
              <a:t>2016-2017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56940"/>
              </p:ext>
            </p:extLst>
          </p:nvPr>
        </p:nvGraphicFramePr>
        <p:xfrm>
          <a:off x="251520" y="847302"/>
          <a:ext cx="8568951" cy="5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947"/>
                <a:gridCol w="1080345"/>
                <a:gridCol w="1152369"/>
                <a:gridCol w="720923"/>
                <a:gridCol w="1080120"/>
                <a:gridCol w="1152128"/>
                <a:gridCol w="1080119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8 (Plan komunikacyjny)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działania 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1 237 926,82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2 412 507,83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1 174 581,01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Dolnośląski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211 585,72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264 825,13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53 239,41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Kujawsko-pomorski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149 998,20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350 962,75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200 964,55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Lubelski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216 387,69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396 733,91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180 346,22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Lubuski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227 455,24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291 492,14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64 036,90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Łódzki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150 194,97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416 287,67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266 092,70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Małopolski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99 842,90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117 860,18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18 017,28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Mazowiecki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337 360,14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190 360,14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Opolski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162 399,62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212 166,73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49 767,11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Podkarpacki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95 738,00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338 522,55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242 784,55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Podlaski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225 010,90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368 318,76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143 307,86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Pomorski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212 016,55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212 016,55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Śląski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232 205,91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341 129,34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108 923,43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Świętokrzyski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189 638,12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421 229,63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231 591,51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Warmińsko-mazurski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250 343,07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447 060,93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196 717,86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Wielkopolski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110 604,18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268 810,45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158 206,27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Zachodniopomorski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79 137,70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121 371,92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42 234,22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835696" y="51921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</a:t>
            </a:r>
            <a:r>
              <a:rPr lang="pl-PL" sz="2000" dirty="0"/>
              <a:t>budżetu Planu Operacyjnego </a:t>
            </a:r>
            <a:r>
              <a:rPr lang="pl-PL" sz="2000" dirty="0" smtClean="0"/>
              <a:t>KSOW 2016-2017 - podsumowanie</a:t>
            </a:r>
            <a:endParaRPr lang="pl-PL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784393"/>
              </p:ext>
            </p:extLst>
          </p:nvPr>
        </p:nvGraphicFramePr>
        <p:xfrm>
          <a:off x="251519" y="1340768"/>
          <a:ext cx="8712968" cy="308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562"/>
                <a:gridCol w="1166607"/>
                <a:gridCol w="1130025"/>
                <a:gridCol w="1020780"/>
                <a:gridCol w="1093694"/>
                <a:gridCol w="1166607"/>
                <a:gridCol w="1093693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8 (Plan komunikacyjny)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działania 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Samorządy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Województw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3 167 170,00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3 075 545,00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-91 625,00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14 780 001,64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14 754 258,35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-25 743,29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Sieć Innowacji w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Rolnictwie i na Obszarach wiejskich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3 997 485,59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7 318 656,61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3 321 171,02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Agencja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Rynku Rolnego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349 128,00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349 128,00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16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Agencja Restrukturyzacji </a:t>
                      </a:r>
                      <a:b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Modernizacji Rolnictwa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Instytucja Zarządzająca wraz </a:t>
                      </a:r>
                      <a:b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Jednostką Centralną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7 354 870,00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7 377 670,00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6 409 911,26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6 518 911,26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109 000,00 zł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11 561 168,00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11 492 343,00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-68 825,00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25 187 398,49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28 591 826,22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3 404 427,73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69725"/>
              </p:ext>
            </p:extLst>
          </p:nvPr>
        </p:nvGraphicFramePr>
        <p:xfrm>
          <a:off x="251520" y="4941168"/>
          <a:ext cx="8712969" cy="792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530"/>
                <a:gridCol w="1244710"/>
                <a:gridCol w="1537583"/>
                <a:gridCol w="1391146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 Plan operacyjny KSOW 2016-2017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36 748 566,49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40 084 169,22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3 335 602,73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5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175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Zmiany Planu Operacyjnego KSOW 2016-2017</a:t>
            </a:r>
            <a:br>
              <a:rPr lang="pl-PL" sz="2800" dirty="0" smtClean="0"/>
            </a:br>
            <a:r>
              <a:rPr lang="pl-PL" sz="2800" dirty="0" smtClean="0"/>
              <a:t>rezygnacja z wykonania operacji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833190"/>
              </p:ext>
            </p:extLst>
          </p:nvPr>
        </p:nvGraphicFramePr>
        <p:xfrm>
          <a:off x="467544" y="2060848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5080"/>
                <a:gridCol w="159452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usuniętych operacji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Jednostki Regionalne KSOW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Instytucja</a:t>
                      </a:r>
                      <a:r>
                        <a:rPr lang="pl-PL" baseline="0" dirty="0" smtClean="0"/>
                        <a:t> Zarządzająca wraz z Jednostką Centralną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Sieć Innowacji w </a:t>
                      </a:r>
                      <a:r>
                        <a:rPr lang="pl-PL" dirty="0" smtClean="0"/>
                        <a:t>Rolnictwie i na Obszarach Wiejskich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Restrukturyzacji i Modernizacji Rolnictwa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Rynku Rolnego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0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40716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Zmiany Planu Operacyjnego KSOW 2016-2017</a:t>
            </a:r>
            <a:br>
              <a:rPr lang="pl-PL" sz="2800" dirty="0" smtClean="0"/>
            </a:br>
            <a:r>
              <a:rPr lang="pl-PL" sz="2800" dirty="0" smtClean="0"/>
              <a:t>nowe operacje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332927"/>
              </p:ext>
            </p:extLst>
          </p:nvPr>
        </p:nvGraphicFramePr>
        <p:xfrm>
          <a:off x="467544" y="2132856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5080"/>
                <a:gridCol w="159452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nowych operacji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Jednostki Regionalne KSOW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Instytucja</a:t>
                      </a:r>
                      <a:r>
                        <a:rPr lang="pl-PL" baseline="0" dirty="0" smtClean="0"/>
                        <a:t> Zarządzająca wraz z Jednostką Centralną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Sieć Innowacji w </a:t>
                      </a:r>
                      <a:r>
                        <a:rPr lang="pl-PL" dirty="0" smtClean="0"/>
                        <a:t>Rolnictwie i na Obszarach Wiejskich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Restrukturyzacji i Modernizacji Rolnictwa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Rynku Rolnego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0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7538"/>
            <a:ext cx="8229600" cy="108327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Zmiany Planu Operacyjnego KSOW 2016-2017 pozostałe przyczyny</a:t>
            </a:r>
            <a:endParaRPr lang="pl-PL" sz="3200" dirty="0"/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sz="2800" dirty="0" smtClean="0"/>
              <a:t>Zastosowanie trybu konkurencyjności</a:t>
            </a:r>
          </a:p>
          <a:p>
            <a:r>
              <a:rPr lang="pl-PL" sz="2800" dirty="0" smtClean="0"/>
              <a:t>Zmiana terminów realizacji operacji</a:t>
            </a:r>
          </a:p>
          <a:p>
            <a:r>
              <a:rPr lang="pl-PL" sz="2800" dirty="0" smtClean="0"/>
              <a:t>Dostosowanie danych do wymogów rozliczania operacji w ramach PT PROW 2014-2020</a:t>
            </a:r>
          </a:p>
          <a:p>
            <a:r>
              <a:rPr lang="pl-PL" sz="2800" dirty="0" smtClean="0"/>
              <a:t>Urealnienie wskaźników operacji</a:t>
            </a:r>
          </a:p>
          <a:p>
            <a:r>
              <a:rPr lang="pl-PL" sz="2800" dirty="0" smtClean="0"/>
              <a:t>Z</a:t>
            </a:r>
            <a:r>
              <a:rPr lang="pl-PL" sz="2800" baseline="0" dirty="0" smtClean="0"/>
              <a:t>miana formy realizacji operacji</a:t>
            </a:r>
          </a:p>
          <a:p>
            <a:r>
              <a:rPr lang="pl-PL" sz="2800" dirty="0" smtClean="0"/>
              <a:t>Poprawa oczywistych omyłek pisarskich</a:t>
            </a:r>
          </a:p>
          <a:p>
            <a:endParaRPr lang="pl-PL" baseline="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76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67544" y="447192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/>
              <a:t>Procentowa zmiana budżetu Planu Operacyjnego KSOW 2016-2017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807498"/>
              </p:ext>
            </p:extLst>
          </p:nvPr>
        </p:nvGraphicFramePr>
        <p:xfrm>
          <a:off x="581024" y="847302"/>
          <a:ext cx="8239447" cy="575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84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67544" y="447192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/>
              <a:t>Procentowa zmiana budżetu Planu Operacyjnego KSOW 2016-2017</a:t>
            </a: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166440"/>
              </p:ext>
            </p:extLst>
          </p:nvPr>
        </p:nvGraphicFramePr>
        <p:xfrm>
          <a:off x="581025" y="847302"/>
          <a:ext cx="7981950" cy="575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40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1822</Words>
  <Application>Microsoft Office PowerPoint</Application>
  <PresentationFormat>Pokaz na ekranie (4:3)</PresentationFormat>
  <Paragraphs>451</Paragraphs>
  <Slides>22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Zmiana Planu Operacyjnego KSOW na lata 2016-2017</vt:lpstr>
      <vt:lpstr>Prezentacja programu PowerPoint</vt:lpstr>
      <vt:lpstr>Prezentacja programu PowerPoint</vt:lpstr>
      <vt:lpstr>Prezentacja programu PowerPoint</vt:lpstr>
      <vt:lpstr>Zmiany Planu Operacyjnego KSOW 2016-2017 rezygnacja z wykonania operacji</vt:lpstr>
      <vt:lpstr>Zmiany Planu Operacyjnego KSOW 2016-2017 nowe operacje</vt:lpstr>
      <vt:lpstr>Zmiany Planu Operacyjnego KSOW 2016-2017 pozostałe przyczyny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Nowe propozycje zmian </vt:lpstr>
      <vt:lpstr>Nowe propozycje zmian 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Zmiana Planu Operacyjnego KSOW na lata 2016-2017</dc:title>
  <dc:creator>zrw</dc:creator>
  <cp:lastModifiedBy>Agata Markuszewska</cp:lastModifiedBy>
  <cp:revision>62</cp:revision>
  <dcterms:created xsi:type="dcterms:W3CDTF">2016-10-11T15:40:05Z</dcterms:created>
  <dcterms:modified xsi:type="dcterms:W3CDTF">2016-10-24T07:43:24Z</dcterms:modified>
</cp:coreProperties>
</file>