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59" r:id="rId6"/>
    <p:sldId id="263" r:id="rId7"/>
    <p:sldId id="264" r:id="rId8"/>
    <p:sldId id="257" r:id="rId9"/>
    <p:sldId id="258" r:id="rId10"/>
    <p:sldId id="266" r:id="rId11"/>
    <p:sldId id="267" r:id="rId12"/>
    <p:sldId id="265" r:id="rId13"/>
    <p:sldId id="276" r:id="rId14"/>
    <p:sldId id="277" r:id="rId15"/>
    <p:sldId id="278" r:id="rId16"/>
    <p:sldId id="28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7914" autoAdjust="0"/>
  </p:normalViewPr>
  <p:slideViewPr>
    <p:cSldViewPr>
      <p:cViewPr>
        <p:scale>
          <a:sx n="90" d="100"/>
          <a:sy n="90" d="100"/>
        </p:scale>
        <p:origin x="-172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5.1461981984990933E-2"/>
                  <c:y val="1.712673354656116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580889984081289E-2"/>
                  <c:y val="3.425346709312232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3021435984536111E-2"/>
                  <c:y val="1.712673354656116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3021435984536111E-2"/>
                  <c:y val="3.4253467093122329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5.1461981984990933E-2"/>
                  <c:y val="1.712673354656116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Arkusz1!$B$3:$B$21</c:f>
              <c:strCache>
                <c:ptCount val="19"/>
                <c:pt idx="0">
                  <c:v>SW dolnośląskiego</c:v>
                </c:pt>
                <c:pt idx="1">
                  <c:v>SW kujawsko-pomorskiego</c:v>
                </c:pt>
                <c:pt idx="2">
                  <c:v>SW lubelskiego</c:v>
                </c:pt>
                <c:pt idx="3">
                  <c:v>SW lubuskiego</c:v>
                </c:pt>
                <c:pt idx="4">
                  <c:v>SW łódzkiego</c:v>
                </c:pt>
                <c:pt idx="5">
                  <c:v>SW małopolskiego</c:v>
                </c:pt>
                <c:pt idx="6">
                  <c:v>SW mazowieckiego</c:v>
                </c:pt>
                <c:pt idx="7">
                  <c:v>SW opolskiego</c:v>
                </c:pt>
                <c:pt idx="8">
                  <c:v>SW podkarpackiego</c:v>
                </c:pt>
                <c:pt idx="9">
                  <c:v>SW podlaskiego</c:v>
                </c:pt>
                <c:pt idx="10">
                  <c:v>SW pomorskiego</c:v>
                </c:pt>
                <c:pt idx="11">
                  <c:v>SW śląskiego</c:v>
                </c:pt>
                <c:pt idx="12">
                  <c:v>SW świętokrzyskiego</c:v>
                </c:pt>
                <c:pt idx="13">
                  <c:v>SW warmińsko-mazurskiego</c:v>
                </c:pt>
                <c:pt idx="14">
                  <c:v>SW wielkopolskiego</c:v>
                </c:pt>
                <c:pt idx="15">
                  <c:v>SW zachodniopomorskiego</c:v>
                </c:pt>
                <c:pt idx="16">
                  <c:v>ARR</c:v>
                </c:pt>
                <c:pt idx="17">
                  <c:v>ARiMR</c:v>
                </c:pt>
                <c:pt idx="18">
                  <c:v>JC i IZ</c:v>
                </c:pt>
              </c:strCache>
            </c:strRef>
          </c:cat>
          <c:val>
            <c:numRef>
              <c:f>Arkusz1!$K$3:$K$21</c:f>
              <c:numCache>
                <c:formatCode>0.00%</c:formatCode>
                <c:ptCount val="19"/>
                <c:pt idx="0">
                  <c:v>-0.19577175463623395</c:v>
                </c:pt>
                <c:pt idx="1">
                  <c:v>0</c:v>
                </c:pt>
                <c:pt idx="2">
                  <c:v>-0.22671392957746481</c:v>
                </c:pt>
                <c:pt idx="3">
                  <c:v>0</c:v>
                </c:pt>
                <c:pt idx="4">
                  <c:v>-0.77444794952681384</c:v>
                </c:pt>
                <c:pt idx="5">
                  <c:v>-1.3465149674141169E-2</c:v>
                </c:pt>
                <c:pt idx="6">
                  <c:v>-6.9574016694068416E-2</c:v>
                </c:pt>
                <c:pt idx="7">
                  <c:v>-0.12983540412450364</c:v>
                </c:pt>
                <c:pt idx="8">
                  <c:v>-0.16417561904761896</c:v>
                </c:pt>
                <c:pt idx="9">
                  <c:v>0</c:v>
                </c:pt>
                <c:pt idx="10">
                  <c:v>0</c:v>
                </c:pt>
                <c:pt idx="11">
                  <c:v>-3.8891393414758897E-2</c:v>
                </c:pt>
                <c:pt idx="12">
                  <c:v>-1.2899673927101282E-2</c:v>
                </c:pt>
                <c:pt idx="13">
                  <c:v>-0.36309285147448717</c:v>
                </c:pt>
                <c:pt idx="14">
                  <c:v>-0.32690970682731246</c:v>
                </c:pt>
                <c:pt idx="15">
                  <c:v>-0.58689531399165662</c:v>
                </c:pt>
                <c:pt idx="16">
                  <c:v>-0.35233333333333328</c:v>
                </c:pt>
                <c:pt idx="17">
                  <c:v>0</c:v>
                </c:pt>
                <c:pt idx="18">
                  <c:v>-0.38530865661171837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43168"/>
        <c:axId val="32344704"/>
      </c:barChart>
      <c:catAx>
        <c:axId val="32343168"/>
        <c:scaling>
          <c:orientation val="maxMin"/>
        </c:scaling>
        <c:delete val="0"/>
        <c:axPos val="l"/>
        <c:majorTickMark val="none"/>
        <c:minorTickMark val="none"/>
        <c:tickLblPos val="high"/>
        <c:crossAx val="32344704"/>
        <c:crosses val="autoZero"/>
        <c:auto val="1"/>
        <c:lblAlgn val="ctr"/>
        <c:lblOffset val="100"/>
        <c:noMultiLvlLbl val="0"/>
      </c:catAx>
      <c:valAx>
        <c:axId val="32344704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32343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1137501816037535"/>
          <c:y val="3.945628397189447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Arkusz9!$B$2:$C$2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Arkusz9!$B$3:$C$3</c:f>
              <c:numCache>
                <c:formatCode>"zł"#,##0.00_);[Red]\("zł"#,##0.00\)</c:formatCode>
                <c:ptCount val="2"/>
                <c:pt idx="0">
                  <c:v>4061941.83</c:v>
                </c:pt>
                <c:pt idx="1">
                  <c:v>1415570.6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Arkusz9!$D$2:$E$2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Arkusz9!$D$3:$E$3</c:f>
              <c:numCache>
                <c:formatCode>"zł"#,##0.00_);[Red]\("zł"#,##0.00\)</c:formatCode>
                <c:ptCount val="2"/>
                <c:pt idx="0">
                  <c:v>3679395.86</c:v>
                </c:pt>
                <c:pt idx="1">
                  <c:v>1264003.05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2324955347"/>
          <c:y val="3.945628397189447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Arkusz9!$B$5:$C$5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Arkusz9!$B$6:$C$6</c:f>
              <c:numCache>
                <c:formatCode>"zł"#,##0.00_);[Red]\("zł"#,##0.00\)</c:formatCode>
                <c:ptCount val="2"/>
                <c:pt idx="0">
                  <c:v>1928761.7</c:v>
                </c:pt>
                <c:pt idx="1">
                  <c:v>1379405.07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Arkusz9!$D$5:$E$5</c:f>
              <c:strCache>
                <c:ptCount val="2"/>
                <c:pt idx="0">
                  <c:v>Operacje własne</c:v>
                </c:pt>
                <c:pt idx="1">
                  <c:v>Operacje partnerów</c:v>
                </c:pt>
              </c:strCache>
            </c:strRef>
          </c:cat>
          <c:val>
            <c:numRef>
              <c:f>Arkusz9!$D$6:$E$6</c:f>
              <c:numCache>
                <c:formatCode>"zł"#,##0.00_);[Red]\("zł"#,##0.00\)</c:formatCode>
                <c:ptCount val="2"/>
                <c:pt idx="0">
                  <c:v>1476516.26</c:v>
                </c:pt>
                <c:pt idx="1">
                  <c:v>1063136.27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5.3021435984535993E-2"/>
                  <c:y val="-2.1750951604132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45808899840811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45808899840811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45808899840811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6140343983626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3021435984536111E-2"/>
                  <c:y val="1.712673354656116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Arkusz1!$B$22:$B$38</c:f>
              <c:strCache>
                <c:ptCount val="17"/>
                <c:pt idx="0">
                  <c:v>CDR</c:v>
                </c:pt>
                <c:pt idx="1">
                  <c:v>Dolnośląski ODR</c:v>
                </c:pt>
                <c:pt idx="2">
                  <c:v>Kujawsko-pomorski ODR</c:v>
                </c:pt>
                <c:pt idx="3">
                  <c:v>Lubelski ODR</c:v>
                </c:pt>
                <c:pt idx="4">
                  <c:v>Lubuski ODR</c:v>
                </c:pt>
                <c:pt idx="5">
                  <c:v>Łódzki ODR</c:v>
                </c:pt>
                <c:pt idx="6">
                  <c:v>Małopolski ODR</c:v>
                </c:pt>
                <c:pt idx="7">
                  <c:v>Mazowiecki ODR</c:v>
                </c:pt>
                <c:pt idx="8">
                  <c:v>Opolski ODR</c:v>
                </c:pt>
                <c:pt idx="9">
                  <c:v>Podkarpacki ODR</c:v>
                </c:pt>
                <c:pt idx="10">
                  <c:v>Podlaski ODR</c:v>
                </c:pt>
                <c:pt idx="11">
                  <c:v>Pomorski ODR</c:v>
                </c:pt>
                <c:pt idx="12">
                  <c:v>Śląski ODR</c:v>
                </c:pt>
                <c:pt idx="13">
                  <c:v>Świętokrzyski ODR</c:v>
                </c:pt>
                <c:pt idx="14">
                  <c:v>Warmińsko-mazurski ODR</c:v>
                </c:pt>
                <c:pt idx="15">
                  <c:v>Wielkopolski ODR</c:v>
                </c:pt>
                <c:pt idx="16">
                  <c:v>Zachodniopomorski ODR</c:v>
                </c:pt>
              </c:strCache>
            </c:strRef>
          </c:cat>
          <c:val>
            <c:numRef>
              <c:f>Arkusz1!$K$22:$K$38</c:f>
              <c:numCache>
                <c:formatCode>0.00%</c:formatCode>
                <c:ptCount val="17"/>
                <c:pt idx="0">
                  <c:v>0</c:v>
                </c:pt>
                <c:pt idx="1">
                  <c:v>-0.25196724925839808</c:v>
                </c:pt>
                <c:pt idx="2">
                  <c:v>-0.15321263163686671</c:v>
                </c:pt>
                <c:pt idx="3">
                  <c:v>-0.34526913914107271</c:v>
                </c:pt>
                <c:pt idx="4">
                  <c:v>-5.4657369411619403E-2</c:v>
                </c:pt>
                <c:pt idx="5">
                  <c:v>0</c:v>
                </c:pt>
                <c:pt idx="6">
                  <c:v>-0.16900368661457485</c:v>
                </c:pt>
                <c:pt idx="7">
                  <c:v>-2.7522710315560719E-2</c:v>
                </c:pt>
                <c:pt idx="8">
                  <c:v>-8.0608844456453208E-2</c:v>
                </c:pt>
                <c:pt idx="9">
                  <c:v>-0.62568691879992555</c:v>
                </c:pt>
                <c:pt idx="10">
                  <c:v>-0.20403149165436779</c:v>
                </c:pt>
                <c:pt idx="11">
                  <c:v>-7.2472169103478215E-2</c:v>
                </c:pt>
                <c:pt idx="12">
                  <c:v>-2.187070422535221E-2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13024"/>
        <c:axId val="32551680"/>
      </c:barChart>
      <c:catAx>
        <c:axId val="32513024"/>
        <c:scaling>
          <c:orientation val="maxMin"/>
        </c:scaling>
        <c:delete val="0"/>
        <c:axPos val="l"/>
        <c:majorTickMark val="none"/>
        <c:minorTickMark val="none"/>
        <c:tickLblPos val="high"/>
        <c:crossAx val="32551680"/>
        <c:crosses val="autoZero"/>
        <c:auto val="1"/>
        <c:lblAlgn val="ctr"/>
        <c:lblOffset val="100"/>
        <c:noMultiLvlLbl val="0"/>
      </c:catAx>
      <c:valAx>
        <c:axId val="32551680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crossAx val="3251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działania!$B$1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działania!$A$2:$A$14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działania!$B$2:$B$14</c:f>
              <c:numCache>
                <c:formatCode>#,##0_ ;[Red]\-#,##0\ </c:formatCode>
                <c:ptCount val="13"/>
                <c:pt idx="0">
                  <c:v>0</c:v>
                </c:pt>
                <c:pt idx="1">
                  <c:v>304621.28000000003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107517.34</c:v>
                </c:pt>
                <c:pt idx="6">
                  <c:v>50000</c:v>
                </c:pt>
                <c:pt idx="7">
                  <c:v>3608534.98</c:v>
                </c:pt>
                <c:pt idx="8">
                  <c:v>0</c:v>
                </c:pt>
                <c:pt idx="9">
                  <c:v>2077044.94</c:v>
                </c:pt>
                <c:pt idx="10">
                  <c:v>0</c:v>
                </c:pt>
                <c:pt idx="11">
                  <c:v>0</c:v>
                </c:pt>
                <c:pt idx="12">
                  <c:v>6551116.9199999999</c:v>
                </c:pt>
              </c:numCache>
            </c:numRef>
          </c:val>
        </c:ser>
        <c:ser>
          <c:idx val="1"/>
          <c:order val="1"/>
          <c:tx>
            <c:strRef>
              <c:f>działania!$C$1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działania!$A$2:$A$14</c:f>
              <c:strCache>
                <c:ptCount val="13"/>
                <c:pt idx="0">
                  <c:v>Działanie 1</c:v>
                </c:pt>
                <c:pt idx="1">
                  <c:v>Działanie 2</c:v>
                </c:pt>
                <c:pt idx="2">
                  <c:v>Działanie 3</c:v>
                </c:pt>
                <c:pt idx="3">
                  <c:v>Działanie 4</c:v>
                </c:pt>
                <c:pt idx="4">
                  <c:v>Działanie 5</c:v>
                </c:pt>
                <c:pt idx="5">
                  <c:v>Działanie 6</c:v>
                </c:pt>
                <c:pt idx="6">
                  <c:v>Działanie 7</c:v>
                </c:pt>
                <c:pt idx="7">
                  <c:v>Działanie 8</c:v>
                </c:pt>
                <c:pt idx="8">
                  <c:v>Działanie 9</c:v>
                </c:pt>
                <c:pt idx="9">
                  <c:v>Działanie 10</c:v>
                </c:pt>
                <c:pt idx="10">
                  <c:v>Działanie 11</c:v>
                </c:pt>
                <c:pt idx="11">
                  <c:v>Działanie 12</c:v>
                </c:pt>
                <c:pt idx="12">
                  <c:v>Działanie 13</c:v>
                </c:pt>
              </c:strCache>
            </c:strRef>
          </c:cat>
          <c:val>
            <c:numRef>
              <c:f>działania!$C$2:$C$14</c:f>
              <c:numCache>
                <c:formatCode>#,##0_ ;[Red]\-#,##0\ </c:formatCode>
                <c:ptCount val="13"/>
                <c:pt idx="0">
                  <c:v>0</c:v>
                </c:pt>
                <c:pt idx="1">
                  <c:v>275717.65999999997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8430.9</c:v>
                </c:pt>
                <c:pt idx="7">
                  <c:v>2003905.64</c:v>
                </c:pt>
                <c:pt idx="8">
                  <c:v>0</c:v>
                </c:pt>
                <c:pt idx="9">
                  <c:v>1925951.02</c:v>
                </c:pt>
                <c:pt idx="10">
                  <c:v>0</c:v>
                </c:pt>
                <c:pt idx="11">
                  <c:v>0</c:v>
                </c:pt>
                <c:pt idx="12">
                  <c:v>5548669.5199999996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98944"/>
        <c:axId val="32100736"/>
      </c:barChart>
      <c:catAx>
        <c:axId val="32098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2100736"/>
        <c:crosses val="autoZero"/>
        <c:auto val="1"/>
        <c:lblAlgn val="ctr"/>
        <c:lblOffset val="100"/>
        <c:noMultiLvlLbl val="0"/>
      </c:catAx>
      <c:valAx>
        <c:axId val="32100736"/>
        <c:scaling>
          <c:orientation val="minMax"/>
        </c:scaling>
        <c:delete val="0"/>
        <c:axPos val="l"/>
        <c:majorGridlines/>
        <c:numFmt formatCode="#,##0.00" sourceLinked="0"/>
        <c:majorTickMark val="none"/>
        <c:minorTickMark val="none"/>
        <c:tickLblPos val="nextTo"/>
        <c:crossAx val="32098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priorytety!$B$2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priorytety!$A$3:$A$9</c:f>
              <c:strCache>
                <c:ptCount val="7"/>
                <c:pt idx="0">
                  <c:v>Priorytet 1</c:v>
                </c:pt>
                <c:pt idx="1">
                  <c:v>Priorytet 2</c:v>
                </c:pt>
                <c:pt idx="2">
                  <c:v>Priorytet 3</c:v>
                </c:pt>
                <c:pt idx="3">
                  <c:v>Priorytet 4</c:v>
                </c:pt>
                <c:pt idx="4">
                  <c:v>Priorytet 5</c:v>
                </c:pt>
                <c:pt idx="5">
                  <c:v>Priorytet 6</c:v>
                </c:pt>
                <c:pt idx="6">
                  <c:v>Priorytet mieszany</c:v>
                </c:pt>
              </c:strCache>
            </c:strRef>
          </c:cat>
          <c:val>
            <c:numRef>
              <c:f>priorytety!$B$3:$B$9</c:f>
              <c:numCache>
                <c:formatCode>"zł"#,##0.00_);[Red]\("zł"#,##0.00\)</c:formatCode>
                <c:ptCount val="7"/>
                <c:pt idx="0">
                  <c:v>2516373.09</c:v>
                </c:pt>
                <c:pt idx="1">
                  <c:v>222855.39</c:v>
                </c:pt>
                <c:pt idx="2">
                  <c:v>970322.29</c:v>
                </c:pt>
                <c:pt idx="3">
                  <c:v>207518.68</c:v>
                </c:pt>
                <c:pt idx="4">
                  <c:v>163437</c:v>
                </c:pt>
                <c:pt idx="5">
                  <c:v>4488840.3899999997</c:v>
                </c:pt>
                <c:pt idx="6">
                  <c:v>4129488.62</c:v>
                </c:pt>
              </c:numCache>
            </c:numRef>
          </c:val>
        </c:ser>
        <c:ser>
          <c:idx val="1"/>
          <c:order val="1"/>
          <c:tx>
            <c:strRef>
              <c:f>priorytety!$C$2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priorytety!$A$3:$A$9</c:f>
              <c:strCache>
                <c:ptCount val="7"/>
                <c:pt idx="0">
                  <c:v>Priorytet 1</c:v>
                </c:pt>
                <c:pt idx="1">
                  <c:v>Priorytet 2</c:v>
                </c:pt>
                <c:pt idx="2">
                  <c:v>Priorytet 3</c:v>
                </c:pt>
                <c:pt idx="3">
                  <c:v>Priorytet 4</c:v>
                </c:pt>
                <c:pt idx="4">
                  <c:v>Priorytet 5</c:v>
                </c:pt>
                <c:pt idx="5">
                  <c:v>Priorytet 6</c:v>
                </c:pt>
                <c:pt idx="6">
                  <c:v>Priorytet mieszany</c:v>
                </c:pt>
              </c:strCache>
            </c:strRef>
          </c:cat>
          <c:val>
            <c:numRef>
              <c:f>priorytety!$C$3:$C$9</c:f>
              <c:numCache>
                <c:formatCode>"zł"#,##0.00_);[Red]\("zł"#,##0.00\)</c:formatCode>
                <c:ptCount val="7"/>
                <c:pt idx="0">
                  <c:v>2183651.36</c:v>
                </c:pt>
                <c:pt idx="1">
                  <c:v>178403.76</c:v>
                </c:pt>
                <c:pt idx="2">
                  <c:v>823805.13</c:v>
                </c:pt>
                <c:pt idx="3">
                  <c:v>201888.27</c:v>
                </c:pt>
                <c:pt idx="4">
                  <c:v>64114</c:v>
                </c:pt>
                <c:pt idx="5">
                  <c:v>3699400.11</c:v>
                </c:pt>
                <c:pt idx="6">
                  <c:v>2611412.11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07904"/>
        <c:axId val="34461568"/>
      </c:barChart>
      <c:catAx>
        <c:axId val="32107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4461568"/>
        <c:crosses val="autoZero"/>
        <c:auto val="1"/>
        <c:lblAlgn val="ctr"/>
        <c:lblOffset val="100"/>
        <c:noMultiLvlLbl val="0"/>
      </c:catAx>
      <c:valAx>
        <c:axId val="3446156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21079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cele!$B$2</c:f>
              <c:strCache>
                <c:ptCount val="1"/>
                <c:pt idx="0">
                  <c:v>Przed zmianą</c:v>
                </c:pt>
              </c:strCache>
            </c:strRef>
          </c:tx>
          <c:invertIfNegative val="0"/>
          <c:cat>
            <c:strRef>
              <c:f>cele!$A$3:$A$8</c:f>
              <c:strCache>
                <c:ptCount val="6"/>
                <c:pt idx="0">
                  <c:v>Cel 1</c:v>
                </c:pt>
                <c:pt idx="1">
                  <c:v>Cel 2</c:v>
                </c:pt>
                <c:pt idx="2">
                  <c:v>Cel 3</c:v>
                </c:pt>
                <c:pt idx="3">
                  <c:v>Cel 4</c:v>
                </c:pt>
                <c:pt idx="4">
                  <c:v>Cel 5</c:v>
                </c:pt>
                <c:pt idx="5">
                  <c:v>Cel mieszany</c:v>
                </c:pt>
              </c:strCache>
            </c:strRef>
          </c:cat>
          <c:val>
            <c:numRef>
              <c:f>cele!$B$3:$B$8</c:f>
              <c:numCache>
                <c:formatCode>"zł"#,##0.00_);[Red]\("zł"#,##0.00\)</c:formatCode>
                <c:ptCount val="6"/>
                <c:pt idx="0">
                  <c:v>527144.77</c:v>
                </c:pt>
                <c:pt idx="1">
                  <c:v>267326.68</c:v>
                </c:pt>
                <c:pt idx="2">
                  <c:v>1745424.75</c:v>
                </c:pt>
                <c:pt idx="3">
                  <c:v>1922158.74</c:v>
                </c:pt>
                <c:pt idx="4">
                  <c:v>2064735.89</c:v>
                </c:pt>
                <c:pt idx="5">
                  <c:v>6172044.6299999999</c:v>
                </c:pt>
              </c:numCache>
            </c:numRef>
          </c:val>
        </c:ser>
        <c:ser>
          <c:idx val="1"/>
          <c:order val="1"/>
          <c:tx>
            <c:strRef>
              <c:f>cele!$C$2</c:f>
              <c:strCache>
                <c:ptCount val="1"/>
                <c:pt idx="0">
                  <c:v>Po zmianie</c:v>
                </c:pt>
              </c:strCache>
            </c:strRef>
          </c:tx>
          <c:invertIfNegative val="0"/>
          <c:cat>
            <c:strRef>
              <c:f>cele!$A$3:$A$8</c:f>
              <c:strCache>
                <c:ptCount val="6"/>
                <c:pt idx="0">
                  <c:v>Cel 1</c:v>
                </c:pt>
                <c:pt idx="1">
                  <c:v>Cel 2</c:v>
                </c:pt>
                <c:pt idx="2">
                  <c:v>Cel 3</c:v>
                </c:pt>
                <c:pt idx="3">
                  <c:v>Cel 4</c:v>
                </c:pt>
                <c:pt idx="4">
                  <c:v>Cel 5</c:v>
                </c:pt>
                <c:pt idx="5">
                  <c:v>Cel mieszany</c:v>
                </c:pt>
              </c:strCache>
            </c:strRef>
          </c:cat>
          <c:val>
            <c:numRef>
              <c:f>cele!$C$3:$C$8</c:f>
              <c:numCache>
                <c:formatCode>"zł"#,##0.00_);[Red]\("zł"#,##0.00\)</c:formatCode>
                <c:ptCount val="6"/>
                <c:pt idx="0">
                  <c:v>456364.58</c:v>
                </c:pt>
                <c:pt idx="1">
                  <c:v>209625.17</c:v>
                </c:pt>
                <c:pt idx="2">
                  <c:v>1418482.99</c:v>
                </c:pt>
                <c:pt idx="3">
                  <c:v>1767717.2</c:v>
                </c:pt>
                <c:pt idx="4">
                  <c:v>1757638.65</c:v>
                </c:pt>
                <c:pt idx="5">
                  <c:v>4152846.15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29184"/>
        <c:axId val="111382528"/>
      </c:barChart>
      <c:catAx>
        <c:axId val="111229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1382528"/>
        <c:crosses val="autoZero"/>
        <c:auto val="1"/>
        <c:lblAlgn val="ctr"/>
        <c:lblOffset val="100"/>
        <c:noMultiLvlLbl val="0"/>
      </c:catAx>
      <c:valAx>
        <c:axId val="11138252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112291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052156048197178"/>
          <c:y val="2.191781452351476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Arkusz8!$A$1:$B$1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Arkusz8!$A$2:$B$2</c:f>
              <c:numCache>
                <c:formatCode>General</c:formatCode>
                <c:ptCount val="2"/>
                <c:pt idx="0">
                  <c:v>1508787</c:v>
                </c:pt>
                <c:pt idx="1">
                  <c:v>5477512.4300000006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Arkusz8!$C$1:$D$1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Arkusz8!$C$2:$D$2</c:f>
              <c:numCache>
                <c:formatCode>General</c:formatCode>
                <c:ptCount val="2"/>
                <c:pt idx="0">
                  <c:v>1099484.1300000001</c:v>
                </c:pt>
                <c:pt idx="1">
                  <c:v>4943398.91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Przed zmianą</a:t>
            </a:r>
          </a:p>
        </c:rich>
      </c:tx>
      <c:layout>
        <c:manualLayout>
          <c:xMode val="edge"/>
          <c:yMode val="edge"/>
          <c:x val="0.20612061622782654"/>
          <c:y val="3.945601867515652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Arkusz8!$A$4:$B$4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Arkusz8!$A$5:$B$5</c:f>
              <c:numCache>
                <c:formatCode>"zł"#,##0.00_);[Red]\("zł"#,##0.00\)</c:formatCode>
                <c:ptCount val="2"/>
                <c:pt idx="0">
                  <c:v>1721147.98</c:v>
                </c:pt>
                <c:pt idx="1">
                  <c:v>551823.71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Po zmianie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Arkusz8!$C$4:$D$4</c:f>
              <c:strCache>
                <c:ptCount val="2"/>
                <c:pt idx="0">
                  <c:v>Plan komunikacyjny</c:v>
                </c:pt>
                <c:pt idx="1">
                  <c:v>Plan operacyjny</c:v>
                </c:pt>
              </c:strCache>
            </c:strRef>
          </c:cat>
          <c:val>
            <c:numRef>
              <c:f>Arkusz8!$C$5:$D$5</c:f>
              <c:numCache>
                <c:formatCode>"zł"#,##0.00_);[Red]\("zł"#,##0.00\)</c:formatCode>
                <c:ptCount val="2"/>
                <c:pt idx="0">
                  <c:v>3308166.77</c:v>
                </c:pt>
                <c:pt idx="1">
                  <c:v>2539652.5299999998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BE84-10A9-406B-8691-1BA5A2A0A37A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A52A4-D033-4DCD-8D67-A8F585C5720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01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 Plan komunikacyjny</a:t>
            </a:r>
            <a:r>
              <a:rPr lang="pl-PL" baseline="0" dirty="0" smtClean="0"/>
              <a:t> jest częścią Planu operacyjnego??? Czy piszemy „Plan operacyjny” czy „</a:t>
            </a:r>
            <a:r>
              <a:rPr lang="pl-PL" baseline="0" smtClean="0"/>
              <a:t>Plan Operacyjny”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878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396 operacji – cel mieszany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5111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7084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Agencje – 100% planu komunikacyjnego</a:t>
            </a:r>
          </a:p>
          <a:p>
            <a:r>
              <a:rPr lang="pl-PL" dirty="0" smtClean="0"/>
              <a:t>SIR – nie mają planu komunikacyjnego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876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292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Podział SIR nie ma sensu bo realizował tylko operacje w działaniu 2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29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Prezentacja danych.</a:t>
            </a:r>
          </a:p>
          <a:p>
            <a:r>
              <a:rPr lang="pl-PL" dirty="0" smtClean="0"/>
              <a:t>Tylko</a:t>
            </a:r>
            <a:r>
              <a:rPr lang="pl-PL" baseline="0" dirty="0" smtClean="0"/>
              <a:t> informacyjnie.</a:t>
            </a:r>
            <a:endParaRPr lang="pl-PL" dirty="0" smtClean="0"/>
          </a:p>
          <a:p>
            <a:r>
              <a:rPr lang="pl-PL" dirty="0" smtClean="0"/>
              <a:t>Tabelek nie omawiamy</a:t>
            </a:r>
            <a:r>
              <a:rPr lang="pl-PL" baseline="0" dirty="0" smtClean="0"/>
              <a:t> (są zamieszczone tylko w celach informacyjnych). Można jedynie co nieco powiedzieć przy slajdzie 3 - podsumowanie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Prezentacja danych.</a:t>
            </a:r>
          </a:p>
          <a:p>
            <a:r>
              <a:rPr lang="pl-PL" dirty="0" smtClean="0"/>
              <a:t>Tylko</a:t>
            </a:r>
            <a:r>
              <a:rPr lang="pl-PL" baseline="0" dirty="0" smtClean="0"/>
              <a:t> informacyjnie.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Oszczędności w sumie przekraczają 23%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15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JR</a:t>
            </a:r>
            <a:endParaRPr lang="pl-PL" baseline="0" dirty="0" smtClean="0"/>
          </a:p>
          <a:p>
            <a:pPr marL="171450" indent="-171450">
              <a:buFontTx/>
              <a:buChar char="-"/>
            </a:pPr>
            <a:r>
              <a:rPr lang="pl-PL" baseline="0" dirty="0" smtClean="0"/>
              <a:t>rezygnacja partnera z operacji (3)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Procedura przetargowa – przekroczenie terminu realizacji operacji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Małe zainteresowanie podmiotów współpracujących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Zmiana charakteru operacji na bardziej komercyjny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Opóźnienia we wdrażaniu PROW 2014-2020 (4)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Zmiana przepisów (brak wymogu ogłoszeń w prasie o naborach) (3)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Przeniesienie operacji na rok 2016 r. (zbyt krótki termin na realizację) (4)</a:t>
            </a:r>
          </a:p>
          <a:p>
            <a:pPr marL="0" indent="0">
              <a:buFontTx/>
              <a:buNone/>
            </a:pPr>
            <a:endParaRPr lang="pl-PL" dirty="0" smtClean="0"/>
          </a:p>
          <a:p>
            <a:pPr marL="0" indent="0">
              <a:buFontTx/>
              <a:buNone/>
            </a:pPr>
            <a:endParaRPr lang="pl-PL" dirty="0" smtClean="0"/>
          </a:p>
          <a:p>
            <a:pPr marL="0" indent="0">
              <a:buFontTx/>
              <a:buNone/>
            </a:pPr>
            <a:r>
              <a:rPr lang="pl-PL" dirty="0" smtClean="0"/>
              <a:t>JC +IZ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baseline="0" dirty="0" smtClean="0"/>
              <a:t>Procedura przetargowa – zbyt krótki termin na realizację (2)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Opóźnienia we wdrażaniu PROW 2014-2020 (2)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Procedura przetargowa – brak ofert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Przeniesienie operacji na rok 2016 r. (zbyt krótki termin na realizację) (2)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Rezygnacja partnera (4)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619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SW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Przesunięcie operacji z PK do PO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Zakupy na potrzeby udziału w targach </a:t>
            </a:r>
            <a:r>
              <a:rPr lang="pl-PL" dirty="0" err="1" smtClean="0"/>
              <a:t>Grune</a:t>
            </a:r>
            <a:r>
              <a:rPr lang="pl-PL" dirty="0" smtClean="0"/>
              <a:t> </a:t>
            </a:r>
            <a:r>
              <a:rPr lang="pl-PL" dirty="0" err="1" smtClean="0"/>
              <a:t>Woche</a:t>
            </a:r>
            <a:r>
              <a:rPr lang="pl-PL" dirty="0" smtClean="0"/>
              <a:t> 2016 (wykorzystanie oszczędności)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Nowe materiały informacyjne ze względu na zmianę Wizualizacji PROW 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Potrzeba dodatkowych spotkań dotyczących sposobu</a:t>
            </a:r>
            <a:r>
              <a:rPr lang="pl-PL" baseline="0" dirty="0" smtClean="0"/>
              <a:t> realizacji PROW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Przygotowanie tablic informacyjnych PROW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Wyjazdy służbowe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JR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Kongres Rolnictwa RP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069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Największe zmiany powstały</a:t>
            </a:r>
            <a:r>
              <a:rPr lang="pl-PL" baseline="0" dirty="0" smtClean="0"/>
              <a:t> w województwie łódzkim. </a:t>
            </a:r>
          </a:p>
          <a:p>
            <a:r>
              <a:rPr lang="pl-PL" baseline="0" dirty="0" smtClean="0"/>
              <a:t>Natomiast w przypadku województwa kujawsko- pomorskiego, lubuskiego, podlaskiego, pomorskiego i </a:t>
            </a:r>
            <a:r>
              <a:rPr lang="pl-PL" baseline="0" dirty="0" err="1" smtClean="0"/>
              <a:t>ARimR</a:t>
            </a:r>
            <a:r>
              <a:rPr lang="pl-PL" baseline="0" dirty="0" smtClean="0"/>
              <a:t> nie zgłoszono zmian.</a:t>
            </a:r>
          </a:p>
          <a:p>
            <a:r>
              <a:rPr lang="pl-PL" dirty="0" smtClean="0"/>
              <a:t> </a:t>
            </a:r>
          </a:p>
          <a:p>
            <a:r>
              <a:rPr lang="pl-PL" dirty="0" smtClean="0"/>
              <a:t>Chyba nie wszystkie województwa wyczyściły plan do rzeczywistych kosztów i osiągniętych</a:t>
            </a:r>
            <a:r>
              <a:rPr lang="pl-PL" baseline="0" dirty="0" smtClean="0"/>
              <a:t> rezultatów.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775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przypadku SIR zmiany wynikają głównie z oszczędności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A52A4-D033-4DCD-8D67-A8F585C57207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1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5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176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72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9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439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02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6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74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9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622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523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B29E-DE7C-4895-B0B2-B059AA2EA42B}" type="datetimeFigureOut">
              <a:rPr lang="pl-PL" smtClean="0"/>
              <a:t>2016-10-24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B5D9E-4C02-4051-8185-1C704BAAD43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7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l-PL" alt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Planu Operacyjnego KSOW na lata 2014-2015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334000"/>
            <a:ext cx="7391400" cy="111933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l-PL" altLang="pl-PL" sz="1600" dirty="0" smtClean="0">
                <a:solidFill>
                  <a:schemeClr val="tx2">
                    <a:lumMod val="50000"/>
                  </a:schemeClr>
                </a:solidFill>
              </a:rPr>
              <a:t>Prezentacja przygotowana przez Fundację Programów Pomocy dla Rolnictwa FAPA pełniącą funkcję Jednostki Centralnej KSOW</a:t>
            </a:r>
          </a:p>
          <a:p>
            <a:pPr eaLnBrk="1" hangingPunct="1">
              <a:defRPr/>
            </a:pPr>
            <a:endParaRPr lang="pl-PL" altLang="pl-PL" sz="16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l-PL" altLang="pl-PL" sz="1600" dirty="0" smtClean="0">
                <a:solidFill>
                  <a:schemeClr val="tx2">
                    <a:lumMod val="50000"/>
                  </a:schemeClr>
                </a:solidFill>
              </a:rPr>
              <a:t>Warszawa, 20 października 2016 r.</a:t>
            </a:r>
          </a:p>
        </p:txBody>
      </p:sp>
      <p:pic>
        <p:nvPicPr>
          <p:cNvPr id="6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17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0513"/>
            <a:ext cx="1325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PROW-2014-2020-logo-k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452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251520" y="740569"/>
            <a:ext cx="87669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 smtClean="0">
                <a:ea typeface="Times New Roman" pitchFamily="18" charset="0"/>
                <a:cs typeface="Arial" pitchFamily="34" charset="0"/>
              </a:rPr>
              <a:t>Europejski </a:t>
            </a: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Fundusz Rolny na rzecz Rozwoju Obszarów Wiejskich: Europa inwestująca w obszary </a:t>
            </a:r>
            <a:r>
              <a:rPr lang="pl-PL" altLang="pl-PL" sz="1400" dirty="0" smtClean="0">
                <a:ea typeface="Times New Roman" pitchFamily="18" charset="0"/>
                <a:cs typeface="Arial" pitchFamily="34" charset="0"/>
              </a:rPr>
              <a:t>wiejskie.</a:t>
            </a:r>
            <a:endParaRPr lang="pl-PL" altLang="pl-PL" sz="1400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96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700"/>
            <a:ext cx="6635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7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739033" y="116632"/>
            <a:ext cx="65527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2014-2015 </a:t>
            </a:r>
            <a:br>
              <a:rPr lang="pl-PL" sz="1900" dirty="0" smtClean="0"/>
            </a:br>
            <a:r>
              <a:rPr lang="pl-PL" sz="1900" dirty="0" smtClean="0"/>
              <a:t>w podziale na działania</a:t>
            </a:r>
            <a:endParaRPr lang="pl-PL" sz="19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377322"/>
              </p:ext>
            </p:extLst>
          </p:nvPr>
        </p:nvGraphicFramePr>
        <p:xfrm>
          <a:off x="38101" y="682183"/>
          <a:ext cx="9105899" cy="561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93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123728" y="162425"/>
            <a:ext cx="65527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2014-2015 </a:t>
            </a:r>
            <a:br>
              <a:rPr lang="pl-PL" sz="1900" dirty="0" smtClean="0"/>
            </a:br>
            <a:r>
              <a:rPr lang="pl-PL" sz="1900" dirty="0" smtClean="0"/>
              <a:t>w podziale na priorytety</a:t>
            </a:r>
            <a:endParaRPr lang="pl-PL" sz="19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994535"/>
              </p:ext>
            </p:extLst>
          </p:nvPr>
        </p:nvGraphicFramePr>
        <p:xfrm>
          <a:off x="295597" y="817281"/>
          <a:ext cx="8524875" cy="561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93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051720" y="116519"/>
            <a:ext cx="67687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1900" dirty="0" smtClean="0"/>
              <a:t>Zmiany budżetu </a:t>
            </a:r>
            <a:r>
              <a:rPr lang="pl-PL" sz="1900" dirty="0"/>
              <a:t>Planu Operacyjnego KSOW </a:t>
            </a:r>
            <a:r>
              <a:rPr lang="pl-PL" sz="1900" dirty="0" smtClean="0"/>
              <a:t>2014-2015 </a:t>
            </a:r>
            <a:br>
              <a:rPr lang="pl-PL" sz="1900" dirty="0" smtClean="0"/>
            </a:br>
            <a:r>
              <a:rPr lang="pl-PL" sz="1900" dirty="0" smtClean="0"/>
              <a:t>w podziale na cele KSOW</a:t>
            </a:r>
            <a:endParaRPr lang="pl-PL" sz="19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417975"/>
              </p:ext>
            </p:extLst>
          </p:nvPr>
        </p:nvGraphicFramePr>
        <p:xfrm>
          <a:off x="295597" y="796016"/>
          <a:ext cx="8524875" cy="5614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38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Procentowy podział Planu operacyjnego na Plan komunikacyjny i pozostałe działania dla </a:t>
            </a:r>
            <a:r>
              <a:rPr lang="pl-PL" sz="2400" dirty="0" smtClean="0"/>
              <a:t>Samorządów Województw</a:t>
            </a:r>
            <a:endParaRPr lang="pl-PL" sz="24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796699"/>
              </p:ext>
            </p:extLst>
          </p:nvPr>
        </p:nvGraphicFramePr>
        <p:xfrm>
          <a:off x="755576" y="170080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/>
        </p:nvGraphicFramePr>
        <p:xfrm>
          <a:off x="4572000" y="169068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331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Procentowy podział Planu operacyjnego na Plan komunikacyjny i pozostałe działania dla </a:t>
            </a:r>
            <a:r>
              <a:rPr lang="pl-PL" sz="2400" dirty="0" smtClean="0"/>
              <a:t>JC i IZ</a:t>
            </a:r>
            <a:endParaRPr lang="pl-PL" sz="24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17225"/>
              </p:ext>
            </p:extLst>
          </p:nvPr>
        </p:nvGraphicFramePr>
        <p:xfrm>
          <a:off x="683568" y="1628800"/>
          <a:ext cx="4536504" cy="362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/>
        </p:nvGraphicFramePr>
        <p:xfrm>
          <a:off x="4572000" y="169068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78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Podział Planu operacyjnego KSOW 2016-2017</a:t>
            </a:r>
            <a:br>
              <a:rPr lang="pl-PL" sz="2400" dirty="0"/>
            </a:br>
            <a:r>
              <a:rPr lang="pl-PL" sz="2400" dirty="0"/>
              <a:t>na działania własne i partnerów (bez PK) dla </a:t>
            </a:r>
            <a:r>
              <a:rPr lang="pl-PL" sz="2400" dirty="0" smtClean="0"/>
              <a:t>SW</a:t>
            </a:r>
            <a:endParaRPr lang="pl-PL" sz="2400" dirty="0"/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960347"/>
              </p:ext>
            </p:extLst>
          </p:nvPr>
        </p:nvGraphicFramePr>
        <p:xfrm>
          <a:off x="755576" y="1628800"/>
          <a:ext cx="4680520" cy="36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823832"/>
              </p:ext>
            </p:extLst>
          </p:nvPr>
        </p:nvGraphicFramePr>
        <p:xfrm>
          <a:off x="4572000" y="169068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510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617538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Podział Planu operacyjnego KSOW 2014-2015</a:t>
            </a:r>
            <a:br>
              <a:rPr lang="pl-PL" sz="2400" dirty="0" smtClean="0"/>
            </a:br>
            <a:r>
              <a:rPr lang="pl-PL" sz="2400" dirty="0" smtClean="0"/>
              <a:t>na działania własne i partnerów (bez PK) dla JC i IZ</a:t>
            </a:r>
            <a:endParaRPr lang="pl-PL" sz="24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895950"/>
              </p:ext>
            </p:extLst>
          </p:nvPr>
        </p:nvGraphicFramePr>
        <p:xfrm>
          <a:off x="683568" y="1628800"/>
          <a:ext cx="4680520" cy="36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768654"/>
              </p:ext>
            </p:extLst>
          </p:nvPr>
        </p:nvGraphicFramePr>
        <p:xfrm>
          <a:off x="4505326" y="1700808"/>
          <a:ext cx="4505326" cy="34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5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2014-2015</a:t>
            </a:r>
            <a:endParaRPr lang="pl-PL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428152"/>
              </p:ext>
            </p:extLst>
          </p:nvPr>
        </p:nvGraphicFramePr>
        <p:xfrm>
          <a:off x="251519" y="847302"/>
          <a:ext cx="8568952" cy="57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948"/>
                <a:gridCol w="1080345"/>
                <a:gridCol w="1152369"/>
                <a:gridCol w="936299"/>
                <a:gridCol w="1080345"/>
                <a:gridCol w="1080345"/>
                <a:gridCol w="936301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</a:t>
                      </a:r>
                      <a:r>
                        <a:rPr lang="pl-PL" sz="1200" baseline="0" dirty="0" smtClean="0"/>
                        <a:t>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dolnośląskiego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82 334,00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-57 166,00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199 548,00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-11 452,00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kujawsko-pomorskiego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434 335,13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434 335,13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lubelskiego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16 315,00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-54 685,00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639 000,00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532 718,11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-106 281,89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lubuskiego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6 500,00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łódzkiego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63 400,00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14 300,00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-49 100,00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małopolskiego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42 700,00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-12 100,00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850 410,00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mazowieckiego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364 280,00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338 552,84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-25 727,16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584 560,00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544 272,55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-40 287,45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4 938,00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-2 362,00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117 612,00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103 756,00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-13 856,00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podkarpackiego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33 763,78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-21 236,22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405 044,02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-64 955,98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podlaskiego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179 990,00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179 990,00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144 219,40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144 219,40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79 695,45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79 695,45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śląskiego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398 023,50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379 432,50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-18 591,00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świętokrzyskiego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16 077,20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-3 922,80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284 100,71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284 100,71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warmińsko-mazurskiego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47 324,46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-141 675,54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393 039,33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323 380,55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-69 658,78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wielkopolskiego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52 500,00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27 600,00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-24 900,00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420 915,86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291 051,62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-129 864,24 zł</a:t>
                      </a:r>
                    </a:p>
                  </a:txBody>
                  <a:tcPr marL="9525" marR="9525" marT="9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 zachodniopomorskiego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18 717,00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8 788,85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-9 928,15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144 011,05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58 434,87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-85 576,18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2014-2015</a:t>
            </a:r>
            <a:endParaRPr lang="pl-PL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54937"/>
              </p:ext>
            </p:extLst>
          </p:nvPr>
        </p:nvGraphicFramePr>
        <p:xfrm>
          <a:off x="251520" y="847302"/>
          <a:ext cx="8568951" cy="5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947"/>
                <a:gridCol w="1080345"/>
                <a:gridCol w="1152369"/>
                <a:gridCol w="720923"/>
                <a:gridCol w="1080120"/>
                <a:gridCol w="1152128"/>
                <a:gridCol w="1080119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</a:t>
                      </a:r>
                      <a:r>
                        <a:rPr lang="pl-PL" sz="1200" baseline="0" dirty="0" smtClean="0"/>
                        <a:t>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28 282,79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28 282,79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Dolnośląski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9 978,40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7 464,17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-2 514,23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Kujawsko-pomorski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58 157,15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49 246,74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-8 910,41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Lubelski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11 182,32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7 321,41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-3 860,91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Lubuski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9 723,30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9 191,85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-531,45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Łódzki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16 189,24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16 189,24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Małopolski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10 782,25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8 960,01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-1 822,24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Mazowiecki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10 172,69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9 892,71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-279,98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11 103,00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10 208,00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-895,00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Podkarpacki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9 884,72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3 699,98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-6 184,74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Podlaski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8 144,38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6 482,67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-1 661,71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9 522,69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8 832,56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-690,13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Śląski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71 000,00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69 447,18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-1 552,82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Świętokrzyski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11 530,00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11 530,00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Warmińsko-mazurski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9 978,80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9 978,80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Wielkopolski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9 714,00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9 714,00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Zachodniopomorski ODR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9 275,55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9 275,55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835696" y="51921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smtClean="0"/>
              <a:t>Zmiana </a:t>
            </a:r>
            <a:r>
              <a:rPr lang="pl-PL" sz="2000" dirty="0"/>
              <a:t>budżetu Planu Operacyjnego </a:t>
            </a:r>
            <a:r>
              <a:rPr lang="pl-PL" sz="2000" dirty="0" smtClean="0"/>
              <a:t>KSOW 2014-2015 - podsumowanie</a:t>
            </a:r>
            <a:endParaRPr lang="pl-PL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76146"/>
              </p:ext>
            </p:extLst>
          </p:nvPr>
        </p:nvGraphicFramePr>
        <p:xfrm>
          <a:off x="251519" y="1340768"/>
          <a:ext cx="8712968" cy="308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62"/>
                <a:gridCol w="1166607"/>
                <a:gridCol w="1130025"/>
                <a:gridCol w="1020780"/>
                <a:gridCol w="1093694"/>
                <a:gridCol w="1166607"/>
                <a:gridCol w="1093693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Działanie 8 (Plan</a:t>
                      </a:r>
                      <a:r>
                        <a:rPr lang="pl-PL" sz="1200" baseline="0" dirty="0" smtClean="0"/>
                        <a:t> komunikacyjny)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Pozostałe działania</a:t>
                      </a:r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Samorządy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Województw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1 508 787,00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1 099 484,13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-409 302,87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5 477 512,43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4 943 398,91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-534 113,52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Sieć innowacji w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rolnictwie i na obszarach wiejskich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304 621,28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275 717,66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-28 903,62 zł</a:t>
                      </a:r>
                    </a:p>
                  </a:txBody>
                  <a:tcPr marL="9525" marR="9525" marT="9525" marB="0" anchor="ctr"/>
                </a:tc>
              </a:tr>
              <a:tr h="30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Agencja Rynku Rolnego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47 797,80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-26 002,20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16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Agencja Restrukturyzacji </a:t>
                      </a:r>
                      <a:b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Modernizacji Rolnictwa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304 800,00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Instytucja Zarządzająca wraz </a:t>
                      </a:r>
                      <a:b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Jednostką Centralną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1 721 147,98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551 823,71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-1 169 324,27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3 308 166,77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2 539 652,53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-768 514,24 zł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3 608 534,98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2 003 905,64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-1 604 629,34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9 090 300,48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7 758 769,10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-1 331 531,38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98694"/>
              </p:ext>
            </p:extLst>
          </p:nvPr>
        </p:nvGraphicFramePr>
        <p:xfrm>
          <a:off x="251520" y="4941168"/>
          <a:ext cx="8712969" cy="792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530"/>
                <a:gridCol w="1244710"/>
                <a:gridCol w="1537583"/>
                <a:gridCol w="1391146"/>
              </a:tblGrid>
              <a:tr h="288000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Przed zmianą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Po zmianie 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Różnica</a:t>
                      </a:r>
                      <a:endParaRPr lang="pl-PL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 Plan operacyjny KSOW 2014-2015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12 698 835,46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9 762 674,74 zł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-2 936 160,72 zł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5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1753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Zmiany Planu Operacyjnego KSOW 2014-2015</a:t>
            </a:r>
            <a:br>
              <a:rPr lang="pl-PL" sz="2800" dirty="0" smtClean="0"/>
            </a:br>
            <a:r>
              <a:rPr lang="pl-PL" sz="2800" dirty="0" smtClean="0"/>
              <a:t>rezygnacja z wykonania operacji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2199"/>
              </p:ext>
            </p:extLst>
          </p:nvPr>
        </p:nvGraphicFramePr>
        <p:xfrm>
          <a:off x="467544" y="2060848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080"/>
                <a:gridCol w="159452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usuniętych operacji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Jednostki Regionalne KSOW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Instytucja</a:t>
                      </a:r>
                      <a:r>
                        <a:rPr lang="pl-PL" baseline="0" dirty="0" smtClean="0"/>
                        <a:t> Zarządzająca wraz z Jednostką Centralną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Sieć Innowacji w </a:t>
                      </a:r>
                      <a:r>
                        <a:rPr lang="pl-PL" dirty="0" smtClean="0"/>
                        <a:t>Rolnictwie i na Obszarach Wiejskich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Restrukturyzacji i Modernizacji Rolnictwa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Rynku Rolnego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0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40716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Zmiany Planu Operacyjnego KSOW 2014-2015</a:t>
            </a:r>
            <a:br>
              <a:rPr lang="pl-PL" sz="2800" dirty="0" smtClean="0"/>
            </a:br>
            <a:r>
              <a:rPr lang="pl-PL" sz="2800" dirty="0" smtClean="0"/>
              <a:t>nowe operacje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24210"/>
              </p:ext>
            </p:extLst>
          </p:nvPr>
        </p:nvGraphicFramePr>
        <p:xfrm>
          <a:off x="467544" y="2132856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080"/>
                <a:gridCol w="159452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nowych operacji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Jednostki Regionalne KSOW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Instytucja</a:t>
                      </a:r>
                      <a:r>
                        <a:rPr lang="pl-PL" baseline="0" dirty="0" smtClean="0"/>
                        <a:t> Zarządzająca wraz z Jednostką Centralną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Sieć Innowacji w Rolnictwie i na Obszarach Wiejskich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Restrukturyzacji i Modernizacji Rolnictwa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Agencja Rynku Rolnego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0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7538"/>
            <a:ext cx="8229600" cy="108327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Zmiany Planu Operacyjnego KSOW 2014-2015 pozostałe przyczyny</a:t>
            </a:r>
            <a:endParaRPr lang="pl-PL" sz="3200" dirty="0"/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sz="2800" dirty="0" smtClean="0"/>
              <a:t>Zmiana budżetu operacji w wyniku zastosowania trybu konkurencyjnego</a:t>
            </a:r>
          </a:p>
          <a:p>
            <a:r>
              <a:rPr lang="pl-PL" sz="2800" dirty="0" smtClean="0"/>
              <a:t>Dostosowanie danych do wymogów rozliczania operacji w ramach PT PROW 2014-2020</a:t>
            </a:r>
          </a:p>
          <a:p>
            <a:r>
              <a:rPr lang="pl-PL" sz="2800" dirty="0" smtClean="0"/>
              <a:t>Urealnienie wskaźników operacji</a:t>
            </a:r>
          </a:p>
          <a:p>
            <a:pPr marL="0" indent="0">
              <a:buNone/>
            </a:pPr>
            <a:endParaRPr lang="pl-PL" baseline="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6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760737" y="116632"/>
            <a:ext cx="7192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/>
              <a:t>Procentowa zmiana budżetu Planu Operacyjnego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KSOW 2014-2015</a:t>
            </a:r>
            <a:endParaRPr lang="pl-PL" sz="20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074290"/>
              </p:ext>
            </p:extLst>
          </p:nvPr>
        </p:nvGraphicFramePr>
        <p:xfrm>
          <a:off x="468936" y="886530"/>
          <a:ext cx="8143876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84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6002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403648" y="11663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/>
              <a:t>Procentowa zmiana budżetu Planu Operacyjnego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KSOW 2014-2015</a:t>
            </a:r>
            <a:endParaRPr lang="pl-PL" sz="2000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573522"/>
              </p:ext>
            </p:extLst>
          </p:nvPr>
        </p:nvGraphicFramePr>
        <p:xfrm>
          <a:off x="469011" y="764704"/>
          <a:ext cx="8143876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40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1351</Words>
  <Application>Microsoft Office PowerPoint</Application>
  <PresentationFormat>Pokaz na ekranie (4:3)</PresentationFormat>
  <Paragraphs>426</Paragraphs>
  <Slides>16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Zmiana Planu Operacyjnego KSOW na lata 2014-2015</vt:lpstr>
      <vt:lpstr>Prezentacja programu PowerPoint</vt:lpstr>
      <vt:lpstr>Prezentacja programu PowerPoint</vt:lpstr>
      <vt:lpstr>Prezentacja programu PowerPoint</vt:lpstr>
      <vt:lpstr>Zmiany Planu Operacyjnego KSOW 2014-2015 rezygnacja z wykonania operacji</vt:lpstr>
      <vt:lpstr>Zmiany Planu Operacyjnego KSOW 2014-2015 nowe operacje</vt:lpstr>
      <vt:lpstr>Zmiany Planu Operacyjnego KSOW 2014-2015 pozostałe przyczyny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Zmiana Planu Operacyjnego KSOW na lata 2016-2017</dc:title>
  <dc:creator>zrw</dc:creator>
  <cp:lastModifiedBy>Agata Markuszewska</cp:lastModifiedBy>
  <cp:revision>76</cp:revision>
  <dcterms:created xsi:type="dcterms:W3CDTF">2016-10-11T15:40:05Z</dcterms:created>
  <dcterms:modified xsi:type="dcterms:W3CDTF">2016-10-24T07:44:22Z</dcterms:modified>
</cp:coreProperties>
</file>