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8"/>
  </p:handoutMasterIdLst>
  <p:sldIdLst>
    <p:sldId id="256" r:id="rId2"/>
    <p:sldId id="294" r:id="rId3"/>
    <p:sldId id="296" r:id="rId4"/>
    <p:sldId id="295" r:id="rId5"/>
    <p:sldId id="297" r:id="rId6"/>
    <p:sldId id="291" r:id="rId7"/>
  </p:sldIdLst>
  <p:sldSz cx="12192000" cy="6858000"/>
  <p:notesSz cx="9926638" cy="666908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4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4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A9E2B-9583-4094-8146-75DEAA2F6306}" type="datetimeFigureOut">
              <a:rPr lang="pl-PL" smtClean="0"/>
              <a:t>01.10.2020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6334477"/>
            <a:ext cx="4301543" cy="334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5622798" y="6334477"/>
            <a:ext cx="4301543" cy="334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7C9EA-27E1-493A-AFCA-0A117F6CF6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7141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B22E-5A0F-43C8-9C43-D0E8095278C2}" type="datetimeFigureOut">
              <a:rPr lang="pl-PL" smtClean="0"/>
              <a:t>01.10.2020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AB4A7-7BC3-4DCA-A91A-5E26A76D8644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343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B22E-5A0F-43C8-9C43-D0E8095278C2}" type="datetimeFigureOut">
              <a:rPr lang="pl-PL" smtClean="0"/>
              <a:t>01.10.2020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AB4A7-7BC3-4DCA-A91A-5E26A76D86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3712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B22E-5A0F-43C8-9C43-D0E8095278C2}" type="datetimeFigureOut">
              <a:rPr lang="pl-PL" smtClean="0"/>
              <a:t>01.10.2020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AB4A7-7BC3-4DCA-A91A-5E26A76D86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5644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B22E-5A0F-43C8-9C43-D0E8095278C2}" type="datetimeFigureOut">
              <a:rPr lang="pl-PL" smtClean="0"/>
              <a:t>01.10.2020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AB4A7-7BC3-4DCA-A91A-5E26A76D86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336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B22E-5A0F-43C8-9C43-D0E8095278C2}" type="datetimeFigureOut">
              <a:rPr lang="pl-PL" smtClean="0"/>
              <a:t>01.10.2020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AB4A7-7BC3-4DCA-A91A-5E26A76D8644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760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B22E-5A0F-43C8-9C43-D0E8095278C2}" type="datetimeFigureOut">
              <a:rPr lang="pl-PL" smtClean="0"/>
              <a:t>01.10.2020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AB4A7-7BC3-4DCA-A91A-5E26A76D86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537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B22E-5A0F-43C8-9C43-D0E8095278C2}" type="datetimeFigureOut">
              <a:rPr lang="pl-PL" smtClean="0"/>
              <a:t>01.10.2020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AB4A7-7BC3-4DCA-A91A-5E26A76D86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2875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B22E-5A0F-43C8-9C43-D0E8095278C2}" type="datetimeFigureOut">
              <a:rPr lang="pl-PL" smtClean="0"/>
              <a:t>01.10.2020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AB4A7-7BC3-4DCA-A91A-5E26A76D86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1024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B22E-5A0F-43C8-9C43-D0E8095278C2}" type="datetimeFigureOut">
              <a:rPr lang="pl-PL" smtClean="0"/>
              <a:t>01.10.2020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AB4A7-7BC3-4DCA-A91A-5E26A76D86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2999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77DB22E-5A0F-43C8-9C43-D0E8095278C2}" type="datetimeFigureOut">
              <a:rPr lang="pl-PL" smtClean="0"/>
              <a:t>01.10.2020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0AB4A7-7BC3-4DCA-A91A-5E26A76D86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1101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B22E-5A0F-43C8-9C43-D0E8095278C2}" type="datetimeFigureOut">
              <a:rPr lang="pl-PL" smtClean="0"/>
              <a:t>01.10.2020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AB4A7-7BC3-4DCA-A91A-5E26A76D86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6336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77DB22E-5A0F-43C8-9C43-D0E8095278C2}" type="datetimeFigureOut">
              <a:rPr lang="pl-PL" smtClean="0"/>
              <a:t>01.10.2020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F0AB4A7-7BC3-4DCA-A91A-5E26A76D8644}" type="slidenum">
              <a:rPr lang="pl-PL" smtClean="0"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634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95373" y="3053593"/>
            <a:ext cx="10058400" cy="1314784"/>
          </a:xfrm>
        </p:spPr>
        <p:txBody>
          <a:bodyPr>
            <a:noAutofit/>
          </a:bodyPr>
          <a:lstStyle/>
          <a:p>
            <a:pPr algn="ctr"/>
            <a:br>
              <a:rPr lang="pl-PL" sz="4800" dirty="0"/>
            </a:br>
            <a:br>
              <a:rPr lang="pl-PL" sz="4800" dirty="0"/>
            </a:br>
            <a:r>
              <a:rPr lang="pl-PL" sz="4800" dirty="0"/>
              <a:t>Konsultacje publiczne prowadzone przez Komisję Europejską – jesień 2020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408718" y="5413663"/>
            <a:ext cx="4301837" cy="800101"/>
          </a:xfrm>
        </p:spPr>
        <p:txBody>
          <a:bodyPr>
            <a:normAutofit/>
          </a:bodyPr>
          <a:lstStyle/>
          <a:p>
            <a:r>
              <a:rPr lang="pl-PL" sz="1200" dirty="0"/>
              <a:t>Warszawa, dnia 01 października 2020 roku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C67B7CE-CD9C-4E41-BA9A-A84016618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470" y="1380945"/>
            <a:ext cx="9555060" cy="1254723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FCA266BA-FF7A-4E40-9AB6-669A42CAE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470" y="256004"/>
            <a:ext cx="1687411" cy="1124941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CD0351E-3271-439A-B734-3B6026FE25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0959" y="116288"/>
            <a:ext cx="1932571" cy="126465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405D989F-664B-4C03-9EE9-E434144777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6951" y="253811"/>
            <a:ext cx="2768559" cy="112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525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0E1FE3-EA9B-47DE-A812-367467155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Rozwój obszarów wiejskich – długoterminowa wizja dla obszarów wiejskich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AADE29-5CB8-4D29-9C28-C2970D3E8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62512"/>
            <a:ext cx="10058400" cy="402336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sz="2800" dirty="0"/>
              <a:t>  Termin: 30 listopada 2020 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800" dirty="0"/>
              <a:t>  W ramach tej inicjatywy przedstawiona zostanie wizja przyszłości obszarów wiejskich do 2040 r. oraz zebrane zostaną opinie dotyczące takich wyzwań jak: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800" dirty="0"/>
              <a:t>	zmiany demograficzne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800" dirty="0"/>
              <a:t>	</a:t>
            </a:r>
            <a:r>
              <a:rPr lang="pl-PL" sz="2800" dirty="0" err="1"/>
              <a:t>konektywność</a:t>
            </a:r>
            <a:endParaRPr lang="pl-PL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pl-PL" sz="2800" dirty="0"/>
              <a:t>	niski poziom dochodów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800" dirty="0"/>
              <a:t>	ograniczony dostęp do usług.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800" dirty="0"/>
              <a:t>  Zbadane zostaną również innowacyjne, zrównoważone i sprzyjające włączeniu społecznemu rozwiązania w kontekście transformacji ekologicznej i cyfrowej oraz kryzysu związanego z COVID-19.</a:t>
            </a:r>
          </a:p>
          <a:p>
            <a:pPr>
              <a:buFont typeface="Wingdings" panose="05000000000000000000" pitchFamily="2" charset="2"/>
              <a:buChar char="§"/>
            </a:pPr>
            <a:endParaRPr lang="pl-PL" sz="2800" dirty="0"/>
          </a:p>
          <a:p>
            <a:pPr>
              <a:buFont typeface="Wingdings" panose="05000000000000000000" pitchFamily="2" charset="2"/>
              <a:buChar char="§"/>
            </a:pPr>
            <a:endParaRPr lang="pl-PL" sz="2800" dirty="0"/>
          </a:p>
          <a:p>
            <a:pPr>
              <a:buFont typeface="Wingdings" panose="05000000000000000000" pitchFamily="2" charset="2"/>
              <a:buChar char="§"/>
            </a:pPr>
            <a:endParaRPr lang="pl-PL" sz="2800" dirty="0"/>
          </a:p>
          <a:p>
            <a:pPr>
              <a:buFont typeface="Wingdings" panose="05000000000000000000" pitchFamily="2" charset="2"/>
              <a:buChar char="§"/>
            </a:pPr>
            <a:endParaRPr lang="pl-PL" sz="2800" dirty="0"/>
          </a:p>
          <a:p>
            <a:pPr>
              <a:buFont typeface="Wingdings" panose="05000000000000000000" pitchFamily="2" charset="2"/>
              <a:buChar char="§"/>
            </a:pPr>
            <a:endParaRPr lang="pl-PL" sz="2800" dirty="0"/>
          </a:p>
          <a:p>
            <a:pPr>
              <a:buFont typeface="Wingdings" panose="05000000000000000000" pitchFamily="2" charset="2"/>
              <a:buChar char="§"/>
            </a:pPr>
            <a:endParaRPr lang="pl-PL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650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0E1FE3-EA9B-47DE-A812-367467155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/>
              <a:t>Rolnictwo ekologiczne – plan działania dot. rozwoju produkcji ekologicznej w UE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AADE29-5CB8-4D29-9C28-C2970D3E8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62512"/>
            <a:ext cx="10058400" cy="402336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sz="2800" dirty="0"/>
              <a:t>  Termin: 23 października 2020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800" dirty="0"/>
              <a:t>  Europejski Zielony Ład zakłada ambitny cel na 2030 r.: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800" dirty="0"/>
              <a:t>	przeznaczenie co najmniej 25 proc. gruntów rolnych w UE na uprawy ekologiczne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800" dirty="0"/>
              <a:t>	znaczny wzrost akwakultury ekologicznej (chów i hodowla ryb).</a:t>
            </a:r>
          </a:p>
          <a:p>
            <a:pPr marL="266700" indent="-266700">
              <a:buFont typeface="Wingdings" panose="05000000000000000000" pitchFamily="2" charset="2"/>
              <a:buChar char="§"/>
            </a:pPr>
            <a:r>
              <a:rPr lang="pl-PL" sz="2800" dirty="0"/>
              <a:t>Plan działania pomoże konsumentom, rolnikom, przedsiębiorstwom, rządom krajowym i organom na poziomie lokalnym osiągnąć ten cel. Plan działania:</a:t>
            </a:r>
          </a:p>
          <a:p>
            <a:pPr lvl="1">
              <a:buFont typeface="Wingdings" panose="05000000000000000000" pitchFamily="2" charset="2"/>
              <a:buChar char="§"/>
              <a:tabLst>
                <a:tab pos="85725" algn="l"/>
              </a:tabLst>
            </a:pPr>
            <a:r>
              <a:rPr lang="pl-PL" sz="2600" dirty="0"/>
              <a:t>	będzie sprzyjał wzrostowi inwestycji w rolnictwo zrównoważone i innowacji w tym obszarze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sz="2600" dirty="0"/>
              <a:t>	będzie stanowił odpowiedź na większe zainteresowanie żywnością ekologiczną wśród konsumentów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800" dirty="0"/>
              <a:t>	zwiększy popyt na żywność ekologiczną.</a:t>
            </a:r>
          </a:p>
          <a:p>
            <a:pPr>
              <a:buFont typeface="Wingdings" panose="05000000000000000000" pitchFamily="2" charset="2"/>
              <a:buChar char="§"/>
            </a:pPr>
            <a:endParaRPr lang="pl-PL" sz="2800" dirty="0"/>
          </a:p>
          <a:p>
            <a:pPr>
              <a:buFont typeface="Wingdings" panose="05000000000000000000" pitchFamily="2" charset="2"/>
              <a:buChar char="§"/>
            </a:pPr>
            <a:endParaRPr lang="pl-PL" sz="2800" dirty="0"/>
          </a:p>
          <a:p>
            <a:pPr>
              <a:buFont typeface="Wingdings" panose="05000000000000000000" pitchFamily="2" charset="2"/>
              <a:buChar char="§"/>
            </a:pPr>
            <a:endParaRPr lang="pl-PL" sz="2800" dirty="0"/>
          </a:p>
          <a:p>
            <a:pPr>
              <a:buFont typeface="Wingdings" panose="05000000000000000000" pitchFamily="2" charset="2"/>
              <a:buChar char="§"/>
            </a:pPr>
            <a:endParaRPr lang="pl-PL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949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0E1FE3-EA9B-47DE-A812-367467155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Pozostałe konsultacje publiczne na temat rozwoju obszarów wiejskich i rolnictwa (1)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AADE29-5CB8-4D29-9C28-C2970D3E8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62512"/>
            <a:ext cx="10058400" cy="4023360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sz="2800" dirty="0"/>
              <a:t>  Rozwój obszarów wiejskich – program LEADER (ocena)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800" dirty="0"/>
              <a:t>  Termin: 13 października 2020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800" dirty="0"/>
              <a:t>  Głównym przedmiotem oceny będzie to, czy program LEADER: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800" dirty="0"/>
              <a:t>	pobudził rozwój gospodarczy, dywersyfikację i włączenie społeczne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800" dirty="0"/>
              <a:t>	skutkował usprawnieniem usług lokalnych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800" dirty="0"/>
              <a:t>	wzmocnił strukturę społeczną na obszarach wiejskich.</a:t>
            </a:r>
          </a:p>
          <a:p>
            <a:pPr>
              <a:buFont typeface="Wingdings" panose="05000000000000000000" pitchFamily="2" charset="2"/>
              <a:buChar char="§"/>
            </a:pPr>
            <a:endParaRPr lang="pl-PL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pl-PL" sz="2800" dirty="0"/>
              <a:t>  Rolnictwo ekologiczne – plan działania dotyczący rozwoju produkcji ekologicznej w UE (plan działania)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800" dirty="0"/>
              <a:t>  Termin: 23 Października 2020</a:t>
            </a:r>
          </a:p>
          <a:p>
            <a:pPr>
              <a:buFont typeface="Wingdings" panose="05000000000000000000" pitchFamily="2" charset="2"/>
              <a:buChar char="§"/>
            </a:pPr>
            <a:endParaRPr lang="pl-PL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pl-PL" sz="2800" dirty="0"/>
              <a:t>  Rolnictwo ekologiczne – plan działania dotyczący rozwoju produkcji ekologicznej w UE (komunikat)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800" dirty="0"/>
              <a:t>  Termin: 27 Listopada 2020</a:t>
            </a:r>
          </a:p>
          <a:p>
            <a:pPr>
              <a:buFont typeface="Wingdings" panose="05000000000000000000" pitchFamily="2" charset="2"/>
              <a:buChar char="§"/>
            </a:pPr>
            <a:endParaRPr lang="pl-PL" sz="2800" dirty="0"/>
          </a:p>
          <a:p>
            <a:pPr>
              <a:buFont typeface="Wingdings" panose="05000000000000000000" pitchFamily="2" charset="2"/>
              <a:buChar char="§"/>
            </a:pPr>
            <a:endParaRPr lang="pl-PL" sz="2800" dirty="0"/>
          </a:p>
          <a:p>
            <a:pPr>
              <a:buFont typeface="Wingdings" panose="05000000000000000000" pitchFamily="2" charset="2"/>
              <a:buChar char="§"/>
            </a:pPr>
            <a:endParaRPr lang="pl-PL" sz="2800" dirty="0"/>
          </a:p>
          <a:p>
            <a:pPr>
              <a:buFont typeface="Wingdings" panose="05000000000000000000" pitchFamily="2" charset="2"/>
              <a:buChar char="§"/>
            </a:pPr>
            <a:endParaRPr lang="pl-PL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321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0E1FE3-EA9B-47DE-A812-367467155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Pozostałe konsultacje publiczne na temat rozwoju obszarów wiejskich i rolnictwa (2)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AADE29-5CB8-4D29-9C28-C2970D3E8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62512"/>
            <a:ext cx="10058400" cy="4023360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sz="2800" dirty="0"/>
              <a:t>  Polityka rolna UE – ocena wpływu na siedliska, krajobrazy i różnorodność biologiczną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800" dirty="0"/>
              <a:t>  Termin: 22 Października 2020</a:t>
            </a:r>
          </a:p>
          <a:p>
            <a:pPr>
              <a:buFont typeface="Wingdings" panose="05000000000000000000" pitchFamily="2" charset="2"/>
              <a:buChar char="§"/>
            </a:pPr>
            <a:endParaRPr lang="pl-PL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pl-PL" sz="2800" dirty="0"/>
              <a:t>  Polityka rolna UE – wpływ na zrównoważone gospodarowanie glebami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800" dirty="0"/>
              <a:t>  Termin: 22 Października 2020</a:t>
            </a:r>
          </a:p>
          <a:p>
            <a:pPr>
              <a:buFont typeface="Wingdings" panose="05000000000000000000" pitchFamily="2" charset="2"/>
              <a:buChar char="§"/>
            </a:pPr>
            <a:endParaRPr lang="pl-PL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pl-PL" sz="2800" dirty="0"/>
              <a:t>  Polityka rolna UE – ocena jej wpływu na wodę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800" dirty="0"/>
              <a:t>  Termin: 22 Października 2020</a:t>
            </a:r>
          </a:p>
          <a:p>
            <a:pPr>
              <a:buFont typeface="Wingdings" panose="05000000000000000000" pitchFamily="2" charset="2"/>
              <a:buChar char="§"/>
            </a:pPr>
            <a:endParaRPr lang="pl-PL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pl-PL" sz="2800" dirty="0"/>
              <a:t>  Polityka rolna UE – wpływ na społeczeństwo i gospodarkę na obszarach wiejskich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800" dirty="0"/>
              <a:t>  Termin: 30 Listopada 2020</a:t>
            </a:r>
          </a:p>
          <a:p>
            <a:pPr marL="0" indent="0">
              <a:buNone/>
            </a:pPr>
            <a:endParaRPr lang="pl-PL" sz="2800" dirty="0"/>
          </a:p>
          <a:p>
            <a:pPr>
              <a:buFont typeface="Wingdings" panose="05000000000000000000" pitchFamily="2" charset="2"/>
              <a:buChar char="§"/>
            </a:pPr>
            <a:endParaRPr lang="pl-PL" sz="2800" dirty="0"/>
          </a:p>
          <a:p>
            <a:pPr>
              <a:buFont typeface="Wingdings" panose="05000000000000000000" pitchFamily="2" charset="2"/>
              <a:buChar char="§"/>
            </a:pPr>
            <a:endParaRPr lang="pl-PL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727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99297"/>
          </a:xfrm>
        </p:spPr>
        <p:txBody>
          <a:bodyPr/>
          <a:lstStyle/>
          <a:p>
            <a:pPr algn="ctr"/>
            <a:r>
              <a:rPr lang="pl-PL" dirty="0"/>
              <a:t>Dziękuję za uwagę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2B194CA5-4607-43F1-AF86-D6D71C89CA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5287" y="1846263"/>
            <a:ext cx="9861751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90092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cja">
  <a:themeElements>
    <a:clrScheme name="Retrospekcj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1111</TotalTime>
  <Words>398</Words>
  <Application>Microsoft Office PowerPoint</Application>
  <PresentationFormat>Panoramiczny</PresentationFormat>
  <Paragraphs>54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0" baseType="lpstr">
      <vt:lpstr>Calibri</vt:lpstr>
      <vt:lpstr>Calibri Light</vt:lpstr>
      <vt:lpstr>Wingdings</vt:lpstr>
      <vt:lpstr>Retrospekcja</vt:lpstr>
      <vt:lpstr>  Konsultacje publiczne prowadzone przez Komisję Europejską – jesień 2020</vt:lpstr>
      <vt:lpstr>Rozwój obszarów wiejskich – długoterminowa wizja dla obszarów wiejskich </vt:lpstr>
      <vt:lpstr>Rolnictwo ekologiczne – plan działania dot. rozwoju produkcji ekologicznej w UE</vt:lpstr>
      <vt:lpstr>Pozostałe konsultacje publiczne na temat rozwoju obszarów wiejskich i rolnictwa (1)</vt:lpstr>
      <vt:lpstr>Pozostałe konsultacje publiczne na temat rozwoju obszarów wiejskich i rolnictwa (2)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Bieżąca informacja o funkcjonowaniu Sieci na rzecz innowacji w rolnictwie  i na obszarach wiejskich  oraz zmiany do Planu operacyjnego KSOW na lata 2016-2017 w zakresie SIR</dc:title>
  <dc:creator>i.obojska</dc:creator>
  <cp:lastModifiedBy>pawel</cp:lastModifiedBy>
  <cp:revision>274</cp:revision>
  <cp:lastPrinted>2017-06-12T13:32:31Z</cp:lastPrinted>
  <dcterms:created xsi:type="dcterms:W3CDTF">2016-09-07T10:39:42Z</dcterms:created>
  <dcterms:modified xsi:type="dcterms:W3CDTF">2020-10-01T09:33:15Z</dcterms:modified>
</cp:coreProperties>
</file>