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Obraz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Obraz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/>
          <p:nvPr/>
        </p:nvPicPr>
        <p:blipFill>
          <a:blip r:embed="rId14"/>
          <a:srcRect r="1608"/>
          <a:stretch/>
        </p:blipFill>
        <p:spPr>
          <a:xfrm>
            <a:off x="0" y="0"/>
            <a:ext cx="1142280" cy="6857280"/>
          </a:xfrm>
          <a:prstGeom prst="rect">
            <a:avLst/>
          </a:prstGeom>
          <a:ln w="936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1214280" y="71280"/>
            <a:ext cx="7857360" cy="13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l-PL" sz="3200" b="1" strike="noStrike">
                <a:solidFill>
                  <a:srgbClr val="C00000"/>
                </a:solidFill>
                <a:latin typeface="Calibri"/>
              </a:rPr>
              <a:t>Wdrażanie projektów współpracy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 b="1" strike="noStrike">
                <a:solidFill>
                  <a:srgbClr val="C00000"/>
                </a:solidFill>
                <a:latin typeface="Calibri"/>
              </a:rPr>
              <a:t> zmiana przepisów (1)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1331640" y="1556640"/>
            <a:ext cx="767808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buBlip>
                <a:blip r:embed="rId2"/>
              </a:buBlip>
            </a:pPr>
            <a:r>
              <a:rPr lang="pl-PL" sz="2400" strike="noStrike" dirty="0">
                <a:solidFill>
                  <a:srgbClr val="000000"/>
                </a:solidFill>
                <a:latin typeface="Calibri"/>
              </a:rPr>
              <a:t>Zwiększenie limitu pomocy dla LGD z 5% do 10% środków określonych w umowie ramowej;</a:t>
            </a:r>
          </a:p>
          <a:p>
            <a:pPr algn="just">
              <a:buBlip>
                <a:blip r:embed="rId2"/>
              </a:buBlip>
            </a:pPr>
            <a:endParaRPr lang="pl-PL" sz="2400" dirty="0"/>
          </a:p>
          <a:p>
            <a:pPr algn="just">
              <a:lnSpc>
                <a:spcPct val="100000"/>
              </a:lnSpc>
              <a:buBlip>
                <a:blip r:embed="rId2"/>
              </a:buBlip>
            </a:pPr>
            <a:r>
              <a:rPr lang="pl-PL" sz="2400" strike="noStrike" dirty="0">
                <a:solidFill>
                  <a:srgbClr val="000000"/>
                </a:solidFill>
                <a:latin typeface="Calibri"/>
              </a:rPr>
              <a:t>do oceny operacji dokonywanej wg kryteriów wyboru będzie zaliczone doświadczenie nie tylko LGD lecz także doświadczenie jej członków;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Blip>
                <a:blip r:embed="rId2"/>
              </a:buBlip>
            </a:pPr>
            <a:r>
              <a:rPr lang="pl-PL" sz="2400" dirty="0">
                <a:solidFill>
                  <a:srgbClr val="000000"/>
                </a:solidFill>
                <a:latin typeface="Calibri"/>
              </a:rPr>
              <a:t>do kosztów kwalifikowalnych operacji będzie zaliczać się również koszty wynagrodzeń związanych z pracą osób koordynujących realizację projektu współpracy nawet jeśli są również (w części) finansowane z poddziałania  19.4.</a:t>
            </a:r>
            <a:endParaRPr sz="24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214280" y="71280"/>
            <a:ext cx="7857360" cy="13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l-PL" sz="3200" b="1" strike="noStrike">
                <a:solidFill>
                  <a:srgbClr val="C00000"/>
                </a:solidFill>
                <a:latin typeface="Calibri"/>
              </a:rPr>
              <a:t>Wdrażanie projektów współpracy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 b="1" strike="noStrike">
                <a:solidFill>
                  <a:srgbClr val="C00000"/>
                </a:solidFill>
                <a:latin typeface="Calibri"/>
              </a:rPr>
              <a:t> zmiana przepisów (2)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1285920" y="1571760"/>
            <a:ext cx="767808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SzPct val="45000"/>
            </a:pPr>
            <a:r>
              <a:rPr lang="pl-PL" sz="2800" strike="noStrike" dirty="0">
                <a:latin typeface="Calibri"/>
              </a:rPr>
              <a:t>Do postępowań w sprawach dotyczących przyznawania pomocy finansowej </a:t>
            </a:r>
            <a:r>
              <a:rPr lang="pl-PL" sz="2800" strike="noStrike">
                <a:latin typeface="Calibri"/>
              </a:rPr>
              <a:t>wszczętych i niezakończonych</a:t>
            </a:r>
            <a:r>
              <a:rPr lang="pl-PL" sz="2800" strike="noStrike" dirty="0">
                <a:latin typeface="Calibri"/>
              </a:rPr>
              <a:t>, tj. spraw, 
dla których umowa o przyznaniu pomocy nie została zawarta do dnia wejścia w życie nowelizacji, stosuje się przepisy w nowym brzmieniu. 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430640" y="71280"/>
            <a:ext cx="7857360" cy="13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l-PL" sz="3200" b="1" strike="noStrike">
                <a:solidFill>
                  <a:srgbClr val="C00000"/>
                </a:solidFill>
                <a:latin typeface="Calibri"/>
              </a:rPr>
              <a:t>Wdrażanie projektów współpracy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200" b="1" strike="noStrike">
                <a:solidFill>
                  <a:srgbClr val="C00000"/>
                </a:solidFill>
                <a:latin typeface="Calibri"/>
              </a:rPr>
              <a:t> zmiana przepisów (3)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1285920" y="1571760"/>
            <a:ext cx="767808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endParaRPr dirty="0"/>
          </a:p>
          <a:p>
            <a:pPr algn="just">
              <a:lnSpc>
                <a:spcPct val="100000"/>
              </a:lnSpc>
              <a:buSzPct val="45000"/>
            </a:pPr>
            <a:r>
              <a:rPr lang="pl-PL" sz="2800" strike="noStrike" dirty="0">
                <a:latin typeface="Calibri"/>
              </a:rPr>
              <a:t>Do kosztów kwalifikowalnych podlegających refundacji na podstawie umowy o przyznaniu pomocy zawartej przed dniem wejścia w życie zmienionych przepisów (stare umowy) - zalicza się także koszty </a:t>
            </a:r>
            <a:r>
              <a:rPr lang="pl-PL" sz="2800" strike="noStrike" dirty="0">
                <a:solidFill>
                  <a:srgbClr val="000000"/>
                </a:solidFill>
                <a:latin typeface="Calibri"/>
              </a:rPr>
              <a:t>wynagrodzeń osób </a:t>
            </a:r>
            <a:r>
              <a:rPr lang="pl-PL" sz="2800" dirty="0">
                <a:solidFill>
                  <a:srgbClr val="000000"/>
                </a:solidFill>
                <a:latin typeface="Calibri"/>
              </a:rPr>
              <a:t>koordynujących realizację projektu współpracy </a:t>
            </a:r>
            <a:r>
              <a:rPr lang="pl-PL" sz="2800" strike="noStrike" dirty="0">
                <a:solidFill>
                  <a:srgbClr val="000000"/>
                </a:solidFill>
                <a:latin typeface="Calibri"/>
              </a:rPr>
              <a:t>mimo, że są finansowane ze środków poddziałania 19.4 PROW 
2014-2020.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214280" y="71280"/>
            <a:ext cx="7857360" cy="134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strike="noStrike">
                <a:solidFill>
                  <a:srgbClr val="C00000"/>
                </a:solidFill>
                <a:latin typeface="Calibri"/>
              </a:rPr>
              <a:t>Dziękuję za uwagę </a:t>
            </a:r>
            <a:endParaRPr/>
          </a:p>
        </p:txBody>
      </p:sp>
      <p:pic>
        <p:nvPicPr>
          <p:cNvPr id="44" name="Picture 3"/>
          <p:cNvPicPr/>
          <p:nvPr/>
        </p:nvPicPr>
        <p:blipFill>
          <a:blip r:embed="rId2"/>
          <a:stretch/>
        </p:blipFill>
        <p:spPr>
          <a:xfrm>
            <a:off x="1933560" y="1571760"/>
            <a:ext cx="6382440" cy="478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Leader</Template>
  <TotalTime>16381</TotalTime>
  <Words>184</Words>
  <Application>Microsoft Office PowerPoint</Application>
  <PresentationFormat>Pokaz na ekranie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StarSymbol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Podejście Leader</dc:title>
  <dc:creator>ltom</dc:creator>
  <cp:lastModifiedBy>Beata Rodak</cp:lastModifiedBy>
  <cp:revision>983</cp:revision>
  <cp:lastPrinted>2020-02-19T07:56:37Z</cp:lastPrinted>
  <dcterms:created xsi:type="dcterms:W3CDTF">2009-06-02T12:46:28Z</dcterms:created>
  <dcterms:modified xsi:type="dcterms:W3CDTF">2020-03-19T13:54:41Z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