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4" r:id="rId3"/>
    <p:sldId id="265" r:id="rId4"/>
    <p:sldId id="266" r:id="rId5"/>
    <p:sldId id="256" r:id="rId6"/>
    <p:sldId id="257" r:id="rId7"/>
    <p:sldId id="260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84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82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30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970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79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234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64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951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72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84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A104F-8844-4CEF-9280-35B1241C0204}" type="datetimeFigureOut">
              <a:rPr lang="pl-PL" smtClean="0"/>
              <a:t>2019-03-26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515F8-201E-4A3C-A8FF-99B9D4D7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88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8896" y="82378"/>
            <a:ext cx="8608541" cy="23807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Nagrody i wyróżnienia </a:t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Ministra Rolnictwa i Rozwoju Wsi </a:t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osiągniecia w zakresie wdrażania postępu </a:t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rolnictwie, rozwoju wsi i rynkach rolnych</a:t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2018 r.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92426" y="6083643"/>
            <a:ext cx="6858000" cy="897924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Ministerstwo 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Rolnictwa i Rozwoju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</a:t>
            </a:r>
          </a:p>
          <a:p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Warszawa, 28 marca 2019 r.</a:t>
            </a: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66" y="2759676"/>
            <a:ext cx="5760720" cy="31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3063" y="656397"/>
            <a:ext cx="8375930" cy="1242254"/>
          </a:xfrm>
          <a:prstGeom prst="rect">
            <a:avLst/>
          </a:prstGeom>
          <a:ln>
            <a:noFill/>
          </a:ln>
          <a:effectLst/>
        </p:spPr>
        <p:txBody>
          <a:bodyPr wrap="square" lIns="36000" tIns="36000" rIns="36000" bIns="36000" anchor="b">
            <a:spAutoFit/>
          </a:bodyPr>
          <a:lstStyle/>
          <a:p>
            <a:pPr algn="ctr" eaLnBrk="1" fontAlgn="auto" hangingPunct="1">
              <a:spcBef>
                <a:spcPts val="0"/>
              </a:spcBef>
              <a:defRPr/>
            </a:pPr>
            <a:r>
              <a:rPr lang="pl-PL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Samojezdny kombajn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pl-PL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do zbioru owoców jagodowych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pl-PL" sz="2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- </a:t>
            </a:r>
            <a:r>
              <a:rPr lang="pl-PL" sz="2000" b="1" u="sng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NAGRODA</a:t>
            </a:r>
            <a:endParaRPr lang="pl-PL" sz="20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sp>
        <p:nvSpPr>
          <p:cNvPr id="22531" name="Prostokąt 2"/>
          <p:cNvSpPr>
            <a:spLocks noChangeArrowheads="1"/>
          </p:cNvSpPr>
          <p:nvPr/>
        </p:nvSpPr>
        <p:spPr bwMode="auto">
          <a:xfrm>
            <a:off x="593053" y="2122858"/>
            <a:ext cx="8034902" cy="24006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5600" indent="-1730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u="sng" dirty="0" smtClean="0">
                <a:solidFill>
                  <a:srgbClr val="000058"/>
                </a:solidFill>
                <a:latin typeface="Calibri" panose="020F0502020204030204" pitchFamily="34" charset="0"/>
              </a:rPr>
              <a:t>dr Jacek Rabcewicz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			Instytut Ogrodnictwa</a:t>
            </a:r>
          </a:p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mgr Paweł Białkowski			Instytut Ogrodnictwa</a:t>
            </a:r>
          </a:p>
          <a:p>
            <a:pPr eaLnBrk="1" hangingPunct="1">
              <a:spcAft>
                <a:spcPts val="120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prof. Ryszard Hołownicki		Instytut Ogrodnictwa</a:t>
            </a:r>
          </a:p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mgr Magdalena Placek 			Jagoda JPS Skierniewice</a:t>
            </a:r>
          </a:p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Bogdan Jaworski 			Jagoda JPS Skierniewice</a:t>
            </a:r>
          </a:p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Zbigniew Walendzik			Jagoda JPS Skierniewice</a:t>
            </a:r>
          </a:p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Piotr Kłobuchowski			Jagoda JPS Skierniewice </a:t>
            </a:r>
            <a:endParaRPr lang="pl-PL" altLang="pl-PL" sz="2000" dirty="0" smtClean="0">
              <a:solidFill>
                <a:srgbClr val="000058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 descr="Fot 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2962274" y="4486275"/>
            <a:ext cx="3677901" cy="230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51" y="98854"/>
            <a:ext cx="962804" cy="947351"/>
          </a:xfrm>
          <a:prstGeom prst="rect">
            <a:avLst/>
          </a:prstGeom>
        </p:spPr>
      </p:pic>
      <p:sp>
        <p:nvSpPr>
          <p:cNvPr id="2" name="AutoShape 2" descr="Znalezione obrazy dla zapytania logo instytutu ogrodnictwa grafika"/>
          <p:cNvSpPr>
            <a:spLocks noChangeAspect="1" noChangeArrowheads="1"/>
          </p:cNvSpPr>
          <p:nvPr/>
        </p:nvSpPr>
        <p:spPr bwMode="auto">
          <a:xfrm>
            <a:off x="201500" y="71930"/>
            <a:ext cx="2014477" cy="123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42310"/>
            <a:ext cx="1952368" cy="8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39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1584" y="997913"/>
            <a:ext cx="8155940" cy="1673141"/>
          </a:xfrm>
          <a:prstGeom prst="rect">
            <a:avLst/>
          </a:prstGeom>
          <a:ln>
            <a:noFill/>
          </a:ln>
          <a:effectLst/>
        </p:spPr>
        <p:txBody>
          <a:bodyPr wrap="square" lIns="36000" tIns="36000" rIns="36000" bIns="36000" anchor="b">
            <a:spAutoFit/>
          </a:bodyPr>
          <a:lstStyle/>
          <a:p>
            <a:pPr algn="ctr" eaLnBrk="1" fontAlgn="auto" hangingPunct="1">
              <a:spcBef>
                <a:spcPts val="0"/>
              </a:spcBef>
              <a:defRPr/>
            </a:pPr>
            <a:r>
              <a:rPr lang="pl-PL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Opracowanie cyklu metodyk obowiązkowej inspekcji oraz samodzielnej kontroli sprzętu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pl-PL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do ochrony roślin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pl-PL" sz="2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- </a:t>
            </a:r>
            <a:r>
              <a:rPr lang="pl-PL" sz="2000" b="1" u="sng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NAGRODA</a:t>
            </a:r>
            <a:endParaRPr lang="pl-PL" sz="20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sp>
        <p:nvSpPr>
          <p:cNvPr id="22531" name="Prostokąt 2"/>
          <p:cNvSpPr>
            <a:spLocks noChangeArrowheads="1"/>
          </p:cNvSpPr>
          <p:nvPr/>
        </p:nvSpPr>
        <p:spPr bwMode="auto">
          <a:xfrm>
            <a:off x="612103" y="2665783"/>
            <a:ext cx="8034902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5600" indent="-1730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u="sng" dirty="0" smtClean="0">
                <a:solidFill>
                  <a:srgbClr val="000058"/>
                </a:solidFill>
                <a:latin typeface="Calibri" panose="020F0502020204030204" pitchFamily="34" charset="0"/>
              </a:rPr>
              <a:t>dr Artur Godyń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				Instytut Ogrodnictwa</a:t>
            </a:r>
          </a:p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dr Grzegorz Doruchowski		Instytut Ogrodnictwa</a:t>
            </a:r>
          </a:p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prof. Ryszard Hołownicki		Instytut Ogrodnictwa</a:t>
            </a:r>
          </a:p>
          <a:p>
            <a:pPr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mgr Waldemar Świechowski		Instytut Ogrodnictwa</a:t>
            </a:r>
            <a:endParaRPr lang="pl-PL" altLang="pl-PL" sz="2000" dirty="0" smtClean="0">
              <a:solidFill>
                <a:srgbClr val="000058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lum brigh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77863">
            <a:off x="509289" y="4801971"/>
            <a:ext cx="1828302" cy="1318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 descr="F:\Documents\Konferencje\SPISE-7-Athens-2018\Paper\Self-Inspection Manual 3.jpg"/>
          <p:cNvPicPr>
            <a:picLocks noChangeAspect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982">
            <a:off x="1732855" y="4219353"/>
            <a:ext cx="1318963" cy="1828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 descr="F:\Documents\Konferencje\SPISE-7-Athens-2018\Paper\Self-Inspection Manual 2.jpg"/>
          <p:cNvPicPr>
            <a:picLocks noChangeAspect="1"/>
          </p:cNvPicPr>
          <p:nvPr/>
        </p:nvPicPr>
        <p:blipFill>
          <a:blip r:embed="rId5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978">
            <a:off x="2731335" y="4248590"/>
            <a:ext cx="1318963" cy="1828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6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6629">
            <a:off x="3687095" y="4610255"/>
            <a:ext cx="1318964" cy="1828307"/>
          </a:xfrm>
          <a:prstGeom prst="rect">
            <a:avLst/>
          </a:prstGeom>
          <a:effectLst/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31884">
            <a:off x="5726832" y="4221893"/>
            <a:ext cx="1322781" cy="1828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8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91397" y="4423794"/>
            <a:ext cx="1828298" cy="1318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9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17809">
            <a:off x="7054155" y="4186358"/>
            <a:ext cx="1318963" cy="1828305"/>
          </a:xfrm>
          <a:prstGeom prst="rect">
            <a:avLst/>
          </a:prstGeom>
          <a:effectLst/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41" y="98854"/>
            <a:ext cx="921614" cy="89905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42310"/>
            <a:ext cx="1927655" cy="8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81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1255" y="965514"/>
            <a:ext cx="8287265" cy="1673141"/>
          </a:xfrm>
          <a:prstGeom prst="rect">
            <a:avLst/>
          </a:prstGeom>
          <a:ln>
            <a:noFill/>
          </a:ln>
          <a:effectLst/>
        </p:spPr>
        <p:txBody>
          <a:bodyPr wrap="square" lIns="36000" tIns="36000" rIns="36000" bIns="36000" anchor="b">
            <a:spAutoFit/>
          </a:bodyPr>
          <a:lstStyle/>
          <a:p>
            <a:pPr algn="ctr" eaLnBrk="1" fontAlgn="auto" hangingPunct="1">
              <a:spcBef>
                <a:spcPts val="0"/>
              </a:spcBef>
              <a:defRPr/>
            </a:pPr>
            <a:r>
              <a:rPr lang="pl-PL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Opracowanie i wdrożenie do praktyki rolniczej i ogrodniczej konsorcjów pożytecznych mikroorganizmów</a:t>
            </a:r>
          </a:p>
          <a:p>
            <a:pPr algn="ctr" eaLnBrk="1" fontAlgn="auto" hangingPunct="1">
              <a:spcBef>
                <a:spcPts val="0"/>
              </a:spcBef>
              <a:defRPr/>
            </a:pPr>
            <a:r>
              <a:rPr lang="pl-PL" sz="20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- </a:t>
            </a:r>
            <a:r>
              <a:rPr lang="pl-PL" sz="2000" b="1" u="sng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NAGRODA</a:t>
            </a:r>
            <a:endParaRPr lang="pl-PL" sz="2000" b="1" u="sng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sp>
        <p:nvSpPr>
          <p:cNvPr id="22531" name="Prostokąt 2"/>
          <p:cNvSpPr>
            <a:spLocks noChangeArrowheads="1"/>
          </p:cNvSpPr>
          <p:nvPr/>
        </p:nvSpPr>
        <p:spPr bwMode="auto">
          <a:xfrm>
            <a:off x="545316" y="2638655"/>
            <a:ext cx="8034902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55600" indent="-1730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u="sng" dirty="0" smtClean="0">
                <a:solidFill>
                  <a:srgbClr val="000058"/>
                </a:solidFill>
                <a:latin typeface="Calibri" panose="020F0502020204030204" pitchFamily="34" charset="0"/>
              </a:rPr>
              <a:t>dr hab. Lidia Sas, prof. IO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		Instytut Ogrodnictwa</a:t>
            </a:r>
          </a:p>
          <a:p>
            <a:pPr marL="0"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dr Anna Lisek				Instytut Ogrodnictwa</a:t>
            </a:r>
          </a:p>
          <a:p>
            <a:pPr marL="0"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dr Beata Sumorok			Instytut Ogrodnictwa</a:t>
            </a:r>
          </a:p>
          <a:p>
            <a:pPr marL="0"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mgr Paweł Trzciński			Instytut Ogrodnictwa</a:t>
            </a:r>
          </a:p>
          <a:p>
            <a:pPr marL="0"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mgr Edyta Derkowska			Instytut Ogrodnictwa</a:t>
            </a:r>
          </a:p>
          <a:p>
            <a:pPr marL="0"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mgr Sławomir Głuszek			Instytut Ogrodnictwa</a:t>
            </a:r>
          </a:p>
          <a:p>
            <a:pPr marL="0"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mgr Mateusz Frąc</a:t>
            </a:r>
            <a:r>
              <a:rPr lang="pl-PL" altLang="pl-PL" sz="2000" dirty="0" smtClean="0">
                <a:solidFill>
                  <a:srgbClr val="000058"/>
                </a:solidFill>
                <a:latin typeface="Calibri" panose="020F0502020204030204" pitchFamily="34" charset="0"/>
              </a:rPr>
              <a:t>			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Instytut Ogrodnictwa</a:t>
            </a:r>
          </a:p>
          <a:p>
            <a:pPr marL="0"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mgr Michał Przybył</a:t>
            </a:r>
            <a:r>
              <a:rPr lang="pl-PL" altLang="pl-PL" sz="2000" dirty="0" smtClean="0">
                <a:solidFill>
                  <a:srgbClr val="000058"/>
                </a:solidFill>
                <a:latin typeface="Calibri" panose="020F0502020204030204" pitchFamily="34" charset="0"/>
              </a:rPr>
              <a:t>			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Instytut Ogrodnictwa</a:t>
            </a:r>
          </a:p>
          <a:p>
            <a:pPr marL="0" eaLnBrk="1" hangingPunct="1">
              <a:spcAft>
                <a:spcPts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mgr Krzysztof Weszczak			Instytut Ogrodnictwa</a:t>
            </a:r>
            <a:endParaRPr lang="pl-PL" altLang="pl-PL" sz="2000" dirty="0" smtClean="0">
              <a:solidFill>
                <a:srgbClr val="000058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az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45316" y="5493792"/>
            <a:ext cx="1538842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25215" y="5493792"/>
            <a:ext cx="1549718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 descr="C:\Users\Administrator\Desktop\wiadr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2051" y="5591037"/>
            <a:ext cx="2116756" cy="12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6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3915990" y="5088496"/>
            <a:ext cx="1277797" cy="177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65" y="98855"/>
            <a:ext cx="938090" cy="92879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" y="42310"/>
            <a:ext cx="1911179" cy="9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27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5374" y="1164134"/>
            <a:ext cx="86651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Opracowanie i wdrożenie zintegrowanego krajowego systemu teleinformatycznego zbierającego </a:t>
            </a:r>
            <a:b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gromadzącego dane dotyczące sprzedaży produktów leczniczych weterynaryjnych</a:t>
            </a: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- </a:t>
            </a:r>
            <a:r>
              <a:rPr lang="pl-PL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NAGRODA</a:t>
            </a:r>
          </a:p>
          <a:p>
            <a:pPr algn="ctr"/>
            <a:endParaRPr lang="pl-PL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</a:rPr>
              <a:t> </a:t>
            </a:r>
            <a:r>
              <a:rPr lang="pl-PL" altLang="pl-PL" sz="2000" b="1" u="sng" dirty="0" smtClean="0">
                <a:solidFill>
                  <a:srgbClr val="000058"/>
                </a:solidFill>
              </a:rPr>
              <a:t>dr </a:t>
            </a:r>
            <a:r>
              <a:rPr lang="pl-PL" altLang="pl-PL" sz="2000" b="1" u="sng" dirty="0">
                <a:solidFill>
                  <a:srgbClr val="000058"/>
                </a:solidFill>
              </a:rPr>
              <a:t>inż. Marek Kukier </a:t>
            </a:r>
            <a:r>
              <a:rPr lang="pl-PL" altLang="pl-PL" sz="2000" b="1" dirty="0" smtClean="0">
                <a:solidFill>
                  <a:srgbClr val="000058"/>
                </a:solidFill>
              </a:rPr>
              <a:t>		Państwowy Instytut Weterynaryjny – PIB</a:t>
            </a: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</a:rPr>
              <a:t> dr n. wet. Dorota Krasucka	Państwowy </a:t>
            </a:r>
            <a:r>
              <a:rPr lang="pl-PL" altLang="pl-PL" sz="2000" b="1" dirty="0">
                <a:solidFill>
                  <a:srgbClr val="000058"/>
                </a:solidFill>
              </a:rPr>
              <a:t>Instytut Weterynaryjny – PIB</a:t>
            </a:r>
            <a:endParaRPr lang="pl-PL" altLang="pl-PL" sz="2000" b="1" dirty="0" smtClean="0">
              <a:solidFill>
                <a:srgbClr val="000058"/>
              </a:solidFill>
            </a:endParaRP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</a:rPr>
              <a:t> dr n. wet. Bogumił Biernacki</a:t>
            </a:r>
            <a:r>
              <a:rPr lang="pl-PL" altLang="pl-PL" sz="2000" b="1" dirty="0">
                <a:solidFill>
                  <a:srgbClr val="000058"/>
                </a:solidFill>
              </a:rPr>
              <a:t>	</a:t>
            </a:r>
            <a:r>
              <a:rPr lang="pl-PL" altLang="pl-PL" sz="2000" b="1" dirty="0" smtClean="0">
                <a:solidFill>
                  <a:srgbClr val="000058"/>
                </a:solidFill>
              </a:rPr>
              <a:t>Państwowy </a:t>
            </a:r>
            <a:r>
              <a:rPr lang="pl-PL" altLang="pl-PL" sz="2000" b="1" dirty="0">
                <a:solidFill>
                  <a:srgbClr val="000058"/>
                </a:solidFill>
              </a:rPr>
              <a:t>Instytut Weterynaryjny – PIB</a:t>
            </a: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>
                <a:solidFill>
                  <a:srgbClr val="000058"/>
                </a:solidFill>
              </a:rPr>
              <a:t> </a:t>
            </a:r>
            <a:r>
              <a:rPr lang="pl-PL" altLang="pl-PL" sz="2000" b="1" dirty="0" smtClean="0">
                <a:solidFill>
                  <a:srgbClr val="000058"/>
                </a:solidFill>
              </a:rPr>
              <a:t>mgr Agnieszka Nowakowska</a:t>
            </a:r>
            <a:r>
              <a:rPr lang="pl-PL" altLang="pl-PL" sz="2000" b="1" dirty="0">
                <a:solidFill>
                  <a:srgbClr val="000058"/>
                </a:solidFill>
              </a:rPr>
              <a:t>	</a:t>
            </a:r>
            <a:r>
              <a:rPr lang="pl-PL" altLang="pl-PL" sz="2000" b="1" dirty="0" smtClean="0">
                <a:solidFill>
                  <a:srgbClr val="000058"/>
                </a:solidFill>
              </a:rPr>
              <a:t>Państwowy </a:t>
            </a:r>
            <a:r>
              <a:rPr lang="pl-PL" altLang="pl-PL" sz="2000" b="1" dirty="0">
                <a:solidFill>
                  <a:srgbClr val="000058"/>
                </a:solidFill>
              </a:rPr>
              <a:t>Instytut Weterynaryjny – PIB </a:t>
            </a:r>
            <a:endParaRPr lang="pl-PL" altLang="pl-PL" sz="2000" b="1" dirty="0" smtClean="0">
              <a:solidFill>
                <a:srgbClr val="000058"/>
              </a:solidFill>
            </a:endParaRP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</a:rPr>
              <a:t> mgr Ewa Łysiak</a:t>
            </a:r>
            <a:r>
              <a:rPr lang="pl-PL" altLang="pl-PL" sz="2000" b="1" dirty="0">
                <a:solidFill>
                  <a:srgbClr val="000058"/>
                </a:solidFill>
              </a:rPr>
              <a:t> </a:t>
            </a:r>
            <a:r>
              <a:rPr lang="pl-PL" altLang="pl-PL" sz="2000" b="1" dirty="0" smtClean="0">
                <a:solidFill>
                  <a:srgbClr val="000058"/>
                </a:solidFill>
              </a:rPr>
              <a:t>			Państwowy </a:t>
            </a:r>
            <a:r>
              <a:rPr lang="pl-PL" altLang="pl-PL" sz="2000" b="1" dirty="0">
                <a:solidFill>
                  <a:srgbClr val="000058"/>
                </a:solidFill>
              </a:rPr>
              <a:t>Instytut Weterynaryjny – </a:t>
            </a:r>
            <a:r>
              <a:rPr lang="pl-PL" altLang="pl-PL" sz="2000" b="1" dirty="0" smtClean="0">
                <a:solidFill>
                  <a:srgbClr val="000058"/>
                </a:solidFill>
              </a:rPr>
              <a:t>PIB</a:t>
            </a: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>
                <a:solidFill>
                  <a:srgbClr val="000058"/>
                </a:solidFill>
              </a:rPr>
              <a:t> </a:t>
            </a:r>
            <a:r>
              <a:rPr lang="pl-PL" altLang="pl-PL" sz="2000" b="1" dirty="0" smtClean="0">
                <a:solidFill>
                  <a:srgbClr val="000058"/>
                </a:solidFill>
              </a:rPr>
              <a:t>mgr Katarzyna Pasik 		Państwowy </a:t>
            </a:r>
            <a:r>
              <a:rPr lang="pl-PL" altLang="pl-PL" sz="2000" b="1" dirty="0">
                <a:solidFill>
                  <a:srgbClr val="000058"/>
                </a:solidFill>
              </a:rPr>
              <a:t>Instytut Weterynaryjny – </a:t>
            </a:r>
            <a:r>
              <a:rPr lang="pl-PL" altLang="pl-PL" sz="2000" b="1" dirty="0" smtClean="0">
                <a:solidFill>
                  <a:srgbClr val="000058"/>
                </a:solidFill>
              </a:rPr>
              <a:t>PIB</a:t>
            </a: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</a:rPr>
              <a:t> mgr Jakub Szumiło 		Państwowy </a:t>
            </a:r>
            <a:r>
              <a:rPr lang="pl-PL" altLang="pl-PL" sz="2000" b="1" dirty="0">
                <a:solidFill>
                  <a:srgbClr val="000058"/>
                </a:solidFill>
              </a:rPr>
              <a:t>Instytut Weterynaryjny – </a:t>
            </a:r>
            <a:r>
              <a:rPr lang="pl-PL" altLang="pl-PL" sz="2000" b="1" dirty="0" smtClean="0">
                <a:solidFill>
                  <a:srgbClr val="000058"/>
                </a:solidFill>
              </a:rPr>
              <a:t>PIB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167247"/>
            <a:ext cx="1790056" cy="104371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43" y="98854"/>
            <a:ext cx="1182612" cy="11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7664" y="1435318"/>
            <a:ext cx="908633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0" u="none" strike="noStrike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Opracowanie efektywnego systemu monitorowania oraz ograniczania szerzenia się gorączki </a:t>
            </a:r>
            <a:br>
              <a:rPr lang="pl-PL" sz="3200" b="1" i="0" u="none" strike="noStrike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pl-PL" sz="3200" b="1" i="0" u="none" strike="noStrike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Q w populacji bydła w Polsce</a:t>
            </a: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- </a:t>
            </a:r>
            <a:r>
              <a:rPr lang="pl-PL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NAGRODA</a:t>
            </a:r>
            <a:endParaRPr lang="pl-PL" sz="2000" b="1" i="0" u="sng" strike="noStrike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algn="ctr"/>
            <a:endParaRPr lang="pl-PL" sz="3600" b="1" i="0" u="none" strike="noStrike" baseline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u="sng" dirty="0" smtClean="0">
                <a:solidFill>
                  <a:srgbClr val="000058"/>
                </a:solidFill>
                <a:latin typeface="Calibri" panose="020F0502020204030204" pitchFamily="34" charset="0"/>
              </a:rPr>
              <a:t> dr hab. Krzysztof Niemczuk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 	</a:t>
            </a:r>
            <a:r>
              <a:rPr lang="pl-PL" altLang="pl-PL" sz="2000" b="1" dirty="0">
                <a:solidFill>
                  <a:srgbClr val="000058"/>
                </a:solidFill>
                <a:latin typeface="Calibri" panose="020F0502020204030204" pitchFamily="34" charset="0"/>
              </a:rPr>
              <a:t>	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Państwowy Instytut </a:t>
            </a:r>
            <a:r>
              <a:rPr lang="pl-PL" altLang="pl-PL" sz="2000" b="1" dirty="0">
                <a:solidFill>
                  <a:srgbClr val="000058"/>
                </a:solidFill>
                <a:latin typeface="Calibri" panose="020F0502020204030204" pitchFamily="34" charset="0"/>
              </a:rPr>
              <a:t>Weterynaryjny – 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PIB</a:t>
            </a:r>
            <a:endParaRPr lang="pl-PL" altLang="pl-PL" sz="2000" b="1" dirty="0">
              <a:solidFill>
                <a:srgbClr val="000058"/>
              </a:solidFill>
              <a:latin typeface="Calibri" panose="020F0502020204030204" pitchFamily="34" charset="0"/>
            </a:endParaRP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 dr hab. Monika Szymańska-Czerwińska      Państwowy </a:t>
            </a:r>
            <a:r>
              <a:rPr lang="pl-PL" altLang="pl-PL" sz="2000" b="1" dirty="0">
                <a:solidFill>
                  <a:srgbClr val="000058"/>
                </a:solidFill>
                <a:latin typeface="Calibri" panose="020F0502020204030204" pitchFamily="34" charset="0"/>
              </a:rPr>
              <a:t>Instytut Weterynaryjny 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– PIB</a:t>
            </a:r>
          </a:p>
          <a:p>
            <a:pPr>
              <a:spcAft>
                <a:spcPts val="120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>
                <a:solidFill>
                  <a:srgbClr val="000058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lek. wet. Agnieszka Jodełko		Państwowy </a:t>
            </a:r>
            <a:r>
              <a:rPr lang="pl-PL" altLang="pl-PL" sz="2000" b="1" dirty="0">
                <a:solidFill>
                  <a:srgbClr val="000058"/>
                </a:solidFill>
                <a:latin typeface="Calibri" panose="020F0502020204030204" pitchFamily="34" charset="0"/>
              </a:rPr>
              <a:t>Instytut Weterynaryjny – PIB</a:t>
            </a: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 dr Krzysztof Jażdżewski			Główny Inspektorat Weterynarii</a:t>
            </a:r>
            <a:endParaRPr lang="pl-PL" altLang="pl-PL" sz="2000" b="1" dirty="0">
              <a:solidFill>
                <a:srgbClr val="000058"/>
              </a:solidFill>
              <a:latin typeface="Calibri" panose="020F0502020204030204" pitchFamily="34" charset="0"/>
            </a:endParaRP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 lek. wet. Agnieszka Warda-Sporniak	Główny </a:t>
            </a:r>
            <a:r>
              <a:rPr lang="pl-PL" altLang="pl-PL" sz="2000" b="1" dirty="0">
                <a:solidFill>
                  <a:srgbClr val="000058"/>
                </a:solidFill>
                <a:latin typeface="Calibri" panose="020F0502020204030204" pitchFamily="34" charset="0"/>
              </a:rPr>
              <a:t>Inspektorat 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Weterynarii</a:t>
            </a:r>
            <a:endParaRPr lang="pl-PL" altLang="pl-PL" sz="2000" b="1" dirty="0">
              <a:solidFill>
                <a:srgbClr val="000058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167247"/>
            <a:ext cx="1790056" cy="104371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43" y="98854"/>
            <a:ext cx="1182612" cy="11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9636" y="1665977"/>
            <a:ext cx="86909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Wykorzystanie 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bilansu azotu brutto </a:t>
            </a: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oceny oddziaływania produkcji rolniczej </a:t>
            </a: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środowisko przyrodnicze w </a:t>
            </a: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Polsce</a:t>
            </a:r>
          </a:p>
          <a:p>
            <a:pPr algn="ctr"/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WYRÓŻNIENIE</a:t>
            </a:r>
            <a:endParaRPr lang="pl-PL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800" b="1" i="0" u="none" strike="noStrike" baseline="0" dirty="0" smtClean="0">
              <a:cs typeface="Calibri Light" panose="020F0302020204030204" pitchFamily="34" charset="0"/>
            </a:endParaRPr>
          </a:p>
          <a:p>
            <a:pPr algn="just"/>
            <a:r>
              <a:rPr lang="pl-PL" sz="2000" b="1" i="0" u="none" strike="noStrike" baseline="0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	</a:t>
            </a:r>
            <a:endParaRPr lang="pl-PL" sz="2000" b="1" dirty="0" smtClean="0">
              <a:solidFill>
                <a:srgbClr val="002060"/>
              </a:solidFill>
              <a:cs typeface="Calibri Light" panose="020F0302020204030204" pitchFamily="34" charset="0"/>
            </a:endParaRP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000" b="1" u="sng" dirty="0" smtClean="0">
                <a:solidFill>
                  <a:srgbClr val="000058"/>
                </a:solidFill>
                <a:latin typeface="Calibri" panose="020F0502020204030204" pitchFamily="34" charset="0"/>
              </a:rPr>
              <a:t>dr hab. Jerzy Kopiński</a:t>
            </a:r>
            <a:r>
              <a:rPr lang="pl-PL" altLang="pl-PL" sz="2000" b="1" dirty="0" smtClean="0">
                <a:solidFill>
                  <a:srgbClr val="000058"/>
                </a:solidFill>
                <a:latin typeface="Calibri" panose="020F0502020204030204" pitchFamily="34" charset="0"/>
              </a:rPr>
              <a:t>  	</a:t>
            </a:r>
            <a:r>
              <a:rPr lang="pl-PL" sz="2000" b="1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Instytut Uprawy Nawożenia i Gleboznawstwa – PIB</a:t>
            </a:r>
          </a:p>
          <a:p>
            <a:pPr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 </a:t>
            </a:r>
            <a:r>
              <a:rPr lang="pl-PL" sz="2000" b="1" dirty="0">
                <a:solidFill>
                  <a:srgbClr val="002060"/>
                </a:solidFill>
                <a:cs typeface="Calibri Light" panose="020F0302020204030204" pitchFamily="34" charset="0"/>
              </a:rPr>
              <a:t>mgr inż. Beata Jurga  </a:t>
            </a:r>
            <a:r>
              <a:rPr lang="pl-PL" sz="2000" b="1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	Instytut </a:t>
            </a:r>
            <a:r>
              <a:rPr lang="pl-PL" sz="2000" b="1" dirty="0">
                <a:solidFill>
                  <a:srgbClr val="002060"/>
                </a:solidFill>
                <a:cs typeface="Calibri Light" panose="020F0302020204030204" pitchFamily="34" charset="0"/>
              </a:rPr>
              <a:t>Uprawy </a:t>
            </a:r>
            <a:r>
              <a:rPr lang="pl-PL" sz="2000" b="1" dirty="0" smtClean="0">
                <a:solidFill>
                  <a:srgbClr val="002060"/>
                </a:solidFill>
                <a:cs typeface="Calibri Light" panose="020F0302020204030204" pitchFamily="34" charset="0"/>
              </a:rPr>
              <a:t>Nawożenia </a:t>
            </a:r>
            <a:r>
              <a:rPr lang="pl-PL" sz="2000" b="1" dirty="0">
                <a:solidFill>
                  <a:srgbClr val="002060"/>
                </a:solidFill>
                <a:cs typeface="Calibri Light" panose="020F0302020204030204" pitchFamily="34" charset="0"/>
              </a:rPr>
              <a:t>i Gleboznawstwa – PIB</a:t>
            </a:r>
            <a:endParaRPr lang="pl-PL" altLang="pl-PL" sz="2000" b="1" dirty="0">
              <a:solidFill>
                <a:srgbClr val="000058"/>
              </a:solidFill>
              <a:latin typeface="Calibri" panose="020F0502020204030204" pitchFamily="34" charset="0"/>
            </a:endParaRPr>
          </a:p>
          <a:p>
            <a:pPr>
              <a:buClr>
                <a:srgbClr val="FF3300"/>
              </a:buClr>
              <a:buSzPct val="80000"/>
              <a:defRPr/>
            </a:pPr>
            <a:endParaRPr lang="pl-PL" sz="20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43" y="98854"/>
            <a:ext cx="1182612" cy="11780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72715" cy="12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87</Words>
  <Application>Microsoft Office PowerPoint</Application>
  <PresentationFormat>Pokaz na ekranie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Motyw pakietu Office</vt:lpstr>
      <vt:lpstr>Nagrody i wyróżnienia  Ministra Rolnictwa i Rozwoju Wsi  za osiągniecia w zakresie wdrażania postępu  w rolnictwie, rozwoju wsi i rynkach rolnych za 2018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PIWet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Miroslaw Polak</dc:creator>
  <cp:lastModifiedBy>Tomaszewski Marcin</cp:lastModifiedBy>
  <cp:revision>29</cp:revision>
  <dcterms:created xsi:type="dcterms:W3CDTF">2019-03-19T10:54:18Z</dcterms:created>
  <dcterms:modified xsi:type="dcterms:W3CDTF">2019-03-26T11:40:22Z</dcterms:modified>
</cp:coreProperties>
</file>