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9"/>
  </p:notesMasterIdLst>
  <p:handoutMasterIdLst>
    <p:handoutMasterId r:id="rId10"/>
  </p:handoutMasterIdLst>
  <p:sldIdLst>
    <p:sldId id="391" r:id="rId2"/>
    <p:sldId id="393" r:id="rId3"/>
    <p:sldId id="384" r:id="rId4"/>
    <p:sldId id="400" r:id="rId5"/>
    <p:sldId id="398" r:id="rId6"/>
    <p:sldId id="395" r:id="rId7"/>
    <p:sldId id="39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98C24-459A-4172-9021-AE31CE39B9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260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BBE72-CC8E-494E-AB2E-D280802B66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353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3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326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816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59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711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20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75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2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04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93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14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F946-85F3-4BF7-A0C1-D4C63EACCCF9}" type="datetimeFigureOut">
              <a:rPr lang="pl-PL" smtClean="0"/>
              <a:t>2019-04-26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F4658-B162-4D55-8A52-979FA96728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42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r.cdr.gov.pl/partnerzy/pr_szukaj.php?par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ip/agriculture/en/links-existing-operational-groups?stakeholder=33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CAA1DF22-A2D6-401B-9C37-1F3F79BDEA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60513"/>
            <a:ext cx="9144000" cy="1166812"/>
          </a:xfrm>
        </p:spPr>
        <p:txBody>
          <a:bodyPr/>
          <a:lstStyle/>
          <a:p>
            <a:pPr eaLnBrk="1" hangingPunct="1"/>
            <a:r>
              <a:rPr lang="pl-PL" altLang="pl-PL" sz="1200">
                <a:solidFill>
                  <a:schemeClr val="tx1"/>
                </a:solidFill>
              </a:rPr>
              <a:t>„Europejski Fundusz Rolny na rzecz Rozwoju Obszarów Wiejskich: Europa inwestująca w obszary wiejskie.”</a:t>
            </a:r>
            <a:br>
              <a:rPr lang="pl-PL" altLang="pl-PL" sz="1200">
                <a:solidFill>
                  <a:schemeClr val="tx1"/>
                </a:solidFill>
              </a:rPr>
            </a:br>
            <a:r>
              <a:rPr lang="pl-PL" altLang="pl-PL" sz="1200">
                <a:solidFill>
                  <a:schemeClr val="tx1"/>
                </a:solidFill>
              </a:rPr>
              <a:t>Projekt opracowany przez Centrum Doradztwa Rolniczego w Brwinowie</a:t>
            </a:r>
            <a:br>
              <a:rPr lang="pl-PL" altLang="pl-PL" sz="1200">
                <a:solidFill>
                  <a:schemeClr val="tx1"/>
                </a:solidFill>
              </a:rPr>
            </a:br>
            <a:r>
              <a:rPr lang="pl-PL" altLang="pl-PL" sz="1200">
                <a:solidFill>
                  <a:schemeClr val="tx1"/>
                </a:solidFill>
              </a:rPr>
              <a:t>Projekt współfinansowany ze środków Unii Europejskiej w ramach pomocy technicznej Programu Rozwoju Obszarów Wiejskich na lata 2014-2020</a:t>
            </a:r>
            <a:br>
              <a:rPr lang="pl-PL" altLang="pl-PL" sz="1200">
                <a:solidFill>
                  <a:schemeClr val="tx1"/>
                </a:solidFill>
              </a:rPr>
            </a:br>
            <a:r>
              <a:rPr lang="pl-PL" altLang="pl-PL" sz="1200">
                <a:solidFill>
                  <a:schemeClr val="tx1"/>
                </a:solidFill>
              </a:rPr>
              <a:t>Instytucja Zarządzająca Programem Rozwoju Obszarów Wiejskich na lata 2014-2020</a:t>
            </a:r>
            <a:br>
              <a:rPr lang="pl-PL" altLang="pl-PL" sz="1200">
                <a:solidFill>
                  <a:schemeClr val="tx1"/>
                </a:solidFill>
              </a:rPr>
            </a:br>
            <a:r>
              <a:rPr lang="pl-PL" altLang="pl-PL" sz="1200">
                <a:solidFill>
                  <a:schemeClr val="tx1"/>
                </a:solidFill>
              </a:rPr>
              <a:t>- Minister Rolnictwa i Rozwoju Wsi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9AA507B1-10C0-4B71-B979-AE8E6691A9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5575" y="3205163"/>
            <a:ext cx="8713788" cy="264699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pl-PL" altLang="pl-PL" sz="1200" dirty="0">
              <a:solidFill>
                <a:schemeClr val="accent1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pl-PL" altLang="pl-PL" sz="1200" dirty="0"/>
          </a:p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„Współpraca” w ramach </a:t>
            </a:r>
            <a:r>
              <a:rPr lang="pl-PL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 Rozwoju Obszarów Wiejskich na lata 2014-2020</a:t>
            </a:r>
          </a:p>
          <a:p>
            <a:pPr eaLnBrk="1" hangingPunct="1">
              <a:lnSpc>
                <a:spcPct val="90000"/>
              </a:lnSpc>
            </a:pPr>
            <a:endParaRPr lang="pl-PL" altLang="pl-PL" sz="1800" dirty="0"/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Krzysztof Janiak, z-ca Dyrektora CDR Brwinów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Sękocin, 26 kwietnia 2019 r.</a:t>
            </a:r>
          </a:p>
        </p:txBody>
      </p:sp>
      <p:sp>
        <p:nvSpPr>
          <p:cNvPr id="4100" name="AutoShape 5" descr="cdr_logo">
            <a:extLst>
              <a:ext uri="{FF2B5EF4-FFF2-40B4-BE49-F238E27FC236}">
                <a16:creationId xmlns:a16="http://schemas.microsoft.com/office/drawing/2014/main" xmlns="" id="{7DDA1AC5-69BA-4E32-B078-26D0264D30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9338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800"/>
          </a:p>
        </p:txBody>
      </p:sp>
      <p:sp>
        <p:nvSpPr>
          <p:cNvPr id="4101" name="AutoShape 7" descr="cdr_logo">
            <a:extLst>
              <a:ext uri="{FF2B5EF4-FFF2-40B4-BE49-F238E27FC236}">
                <a16:creationId xmlns:a16="http://schemas.microsoft.com/office/drawing/2014/main" xmlns="" id="{4C80DC24-854B-4382-8365-ECE7851E71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19475" y="1916113"/>
            <a:ext cx="39338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800"/>
          </a:p>
        </p:txBody>
      </p:sp>
      <p:sp>
        <p:nvSpPr>
          <p:cNvPr id="4102" name="Rectangle 10">
            <a:extLst>
              <a:ext uri="{FF2B5EF4-FFF2-40B4-BE49-F238E27FC236}">
                <a16:creationId xmlns:a16="http://schemas.microsoft.com/office/drawing/2014/main" xmlns="" id="{FE0AE4E4-26AF-401B-BB88-4A37F192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85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800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xmlns="" id="{B7E42E29-C9A8-4D5B-803D-AFCE33656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72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800"/>
          </a:p>
        </p:txBody>
      </p:sp>
      <p:pic>
        <p:nvPicPr>
          <p:cNvPr id="4104" name="Obraz 2">
            <a:extLst>
              <a:ext uri="{FF2B5EF4-FFF2-40B4-BE49-F238E27FC236}">
                <a16:creationId xmlns:a16="http://schemas.microsoft.com/office/drawing/2014/main" xmlns="" id="{98A48E76-FE57-4CDB-A1F7-49EAE6B2D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161925"/>
            <a:ext cx="8958263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1895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16DE76C-F178-4828-B9BF-DA2DE9C6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8425"/>
          </a:xfrm>
        </p:spPr>
        <p:txBody>
          <a:bodyPr/>
          <a:lstStyle/>
          <a:p>
            <a:pPr algn="ctr"/>
            <a:r>
              <a:rPr lang="pl-PL" dirty="0"/>
              <a:t>Podstawowe 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E434C09-13DD-4610-B594-FBCBE33B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1308295"/>
            <a:ext cx="8243668" cy="5303520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600" dirty="0"/>
              <a:t>Działanie „Współpraca” ma na celu wsparcie tworzenia i funkcjonowania tzw. grup operacyjnych na rzecz innowacji oraz  realizacji przez te grupy projektów, których  celem jest wspólne opracowywanie nowych rozwiązań </a:t>
            </a:r>
            <a:r>
              <a:rPr lang="pl-PL" sz="2600" dirty="0">
                <a:cs typeface="Times New Roman" pitchFamily="18" charset="0"/>
              </a:rPr>
              <a:t>w sektorach rolnym, spożywczym i leśnym </a:t>
            </a:r>
            <a:r>
              <a:rPr lang="pl-PL" sz="2600" dirty="0"/>
              <a:t>do zastosowania w praktyce</a:t>
            </a:r>
            <a:r>
              <a:rPr lang="pl-PL" sz="2600" dirty="0">
                <a:cs typeface="Times New Roman" pitchFamily="18" charset="0"/>
              </a:rPr>
              <a:t>.</a:t>
            </a:r>
            <a:endParaRPr lang="pl-PL" sz="2600" dirty="0"/>
          </a:p>
          <a:p>
            <a:pPr algn="just"/>
            <a:r>
              <a:rPr lang="pl-PL" sz="2600" dirty="0"/>
              <a:t>Grupa operacyjna jest to podmiot zrzeszający przede wszystkim rolników, jednostki naukowe, przedsiębiorców, posiadaczy lasów, organizacje pozarządowe, organizacje branżowe, podmioty doradcze.</a:t>
            </a:r>
          </a:p>
          <a:p>
            <a:pPr algn="just"/>
            <a:r>
              <a:rPr lang="pl-PL" sz="2600" dirty="0"/>
              <a:t>Przedmiotem działania jest opracowanie i wdrożenie nowego lub znacznie udoskonalonego produktu, jak również nowych praktyk, procesów, technologii bądź  metod organizacji lub marketingu dotyczących produkcji, przetwarzania i wprowadzania do obrotu produktów objętego załącznikiem I do Traktatu o funkcjonowaniu Unii Europejskiej.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617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E31C69-A44A-4F9E-AF6A-457866B6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2221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Realizacja 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C1350D1-FEFB-44E2-8BEC-0CE59B1B0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3182"/>
            <a:ext cx="7886700" cy="4943781"/>
          </a:xfrm>
        </p:spPr>
        <p:txBody>
          <a:bodyPr>
            <a:normAutofit/>
          </a:bodyPr>
          <a:lstStyle/>
          <a:p>
            <a:r>
              <a:rPr lang="pl-PL" sz="2400" dirty="0"/>
              <a:t>Kwota środków finansowych na działanie na cały okres programowania wynosi </a:t>
            </a:r>
            <a:r>
              <a:rPr lang="pl-PL" sz="2400" b="1" dirty="0"/>
              <a:t>67 998 186 Euro  -  ok. 290 mln zł.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 </a:t>
            </a:r>
          </a:p>
          <a:p>
            <a:pPr algn="just"/>
            <a:r>
              <a:rPr lang="pl-PL" sz="2400" dirty="0"/>
              <a:t>Pilotażowy nabór wniosków przeprowadzony został od dnia 30 czerwca do 31 lipca 2017 r., przez Agencję Restrukturyzacji i Modernizacji Rolnictwa, która jest podmiotem wdrażającym, 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W trakcie trwania naboru pilotażowego złożono 90 wniosków o przyznanie pomocy na kwotę </a:t>
            </a:r>
            <a:r>
              <a:rPr lang="pl-PL" sz="2400" b="1" dirty="0"/>
              <a:t>342 629 197,73 zł</a:t>
            </a:r>
            <a:r>
              <a:rPr lang="pl-PL" sz="2400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222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4013D0D-1795-4183-836A-7BE0CB156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Projekty obecnie realizowane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D1503DA-EC34-4F69-9DA1-84A0D810C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pl-PL" sz="2400" dirty="0"/>
              <a:t>10 Grup Operacyjnych podpisało umowy z Agencją Restrukturyzacji i Modernizacji Rolnictwa na realizację projektów na kwotę ok. 30 mln złotych.</a:t>
            </a:r>
          </a:p>
          <a:p>
            <a:pPr algn="just">
              <a:lnSpc>
                <a:spcPct val="100000"/>
              </a:lnSpc>
            </a:pPr>
            <a:endParaRPr lang="pl-PL" sz="2400" dirty="0"/>
          </a:p>
          <a:p>
            <a:pPr algn="just">
              <a:lnSpc>
                <a:spcPct val="100000"/>
              </a:lnSpc>
            </a:pPr>
            <a:r>
              <a:rPr lang="pl-PL" sz="2400" dirty="0"/>
              <a:t>Informacje dotyczące Grup Operacyjnych z platformy SIR prowadzonej przez CDR w Brwinowie:</a:t>
            </a:r>
          </a:p>
          <a:p>
            <a:pPr algn="just">
              <a:lnSpc>
                <a:spcPct val="100000"/>
              </a:lnSpc>
            </a:pPr>
            <a:endParaRPr lang="pl-PL" sz="2400" dirty="0"/>
          </a:p>
          <a:p>
            <a:pPr algn="just">
              <a:lnSpc>
                <a:spcPct val="100000"/>
              </a:lnSpc>
            </a:pPr>
            <a:r>
              <a:rPr lang="pl-PL" sz="2400" dirty="0">
                <a:hlinkClick r:id="rId2"/>
              </a:rPr>
              <a:t>https://sir.cdr.gov.pl/partnerzy/pr_szukaj.php?par=1</a:t>
            </a:r>
            <a:endParaRPr lang="pl-PL" sz="2400" dirty="0"/>
          </a:p>
          <a:p>
            <a:pPr algn="just"/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244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9CBEA5-7480-4B4C-9291-9B62266E6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9779"/>
          </a:xfrm>
        </p:spPr>
        <p:txBody>
          <a:bodyPr/>
          <a:lstStyle/>
          <a:p>
            <a:pPr algn="ctr"/>
            <a:r>
              <a:rPr lang="pl-PL" dirty="0"/>
              <a:t>Działania bieżące i przyszłe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E5DD6EF-7828-4842-93B3-93961027A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4" y="1302328"/>
            <a:ext cx="8102991" cy="5356801"/>
          </a:xfrm>
        </p:spPr>
        <p:txBody>
          <a:bodyPr>
            <a:noAutofit/>
          </a:bodyPr>
          <a:lstStyle/>
          <a:p>
            <a:r>
              <a:rPr lang="pl-PL" sz="2400" dirty="0"/>
              <a:t>Obecnie trwa weryfikacja wniosków złożonych do Agencji restrukturyzacji i Modernizacji Rolnictwa w ramach II naboru, zakończonego w dniu 14 stycznia 2019 r.</a:t>
            </a:r>
          </a:p>
          <a:p>
            <a:r>
              <a:rPr lang="pl-PL" sz="2400" dirty="0"/>
              <a:t>Złożonych zostało 90 wniosków na kwotę ok. 296 mln zł.</a:t>
            </a:r>
          </a:p>
          <a:p>
            <a:r>
              <a:rPr lang="pl-PL" sz="2400" dirty="0"/>
              <a:t>Bardzo duże zaangażowanie jednostek doradztwa rolniczego oraz instytutów badawczych:</a:t>
            </a:r>
          </a:p>
          <a:p>
            <a:r>
              <a:rPr lang="pl-PL" sz="2400" dirty="0"/>
              <a:t>8 Wojewódzkich Ośrodków Doradztwa Rolniczego oraz Centrum Doradztwa Rolniczego uczestniczą w 33 Grupach Operacyjnych</a:t>
            </a:r>
          </a:p>
          <a:p>
            <a:r>
              <a:rPr lang="pl-PL" sz="2400" dirty="0"/>
              <a:t>Instytuty badawcze są członkami 28 projektów, z czego w 14 pełnią rolę lidera konsorcjum</a:t>
            </a:r>
          </a:p>
          <a:p>
            <a:r>
              <a:rPr lang="pl-PL" sz="2400" dirty="0"/>
              <a:t>Ocena wniosków zakończona zostanie 14 sierpnia 2019 r. </a:t>
            </a:r>
          </a:p>
          <a:p>
            <a:r>
              <a:rPr lang="pl-PL" sz="2400" b="1" dirty="0"/>
              <a:t>Kolejny III nabór planowany jest do przeprowadzenia na jesieni 2019 r.</a:t>
            </a:r>
          </a:p>
        </p:txBody>
      </p:sp>
    </p:spTree>
    <p:extLst>
      <p:ext uri="{BB962C8B-B14F-4D97-AF65-F5344CB8AC3E}">
        <p14:creationId xmlns:p14="http://schemas.microsoft.com/office/powerpoint/2010/main" val="989475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9A0E611-CC0B-401B-9E52-D7409400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5034"/>
          </a:xfrm>
        </p:spPr>
        <p:txBody>
          <a:bodyPr/>
          <a:lstStyle/>
          <a:p>
            <a:pPr algn="ctr"/>
            <a:r>
              <a:rPr lang="pl-PL" dirty="0"/>
              <a:t>Brokerzy innowacji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1845226-5F5B-4A95-8EE8-BF9CBCE84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5243"/>
            <a:ext cx="7886700" cy="4671720"/>
          </a:xfrm>
        </p:spPr>
        <p:txBody>
          <a:bodyPr>
            <a:normAutofit/>
          </a:bodyPr>
          <a:lstStyle/>
          <a:p>
            <a:pPr algn="just"/>
            <a:r>
              <a:rPr lang="pl-PL" sz="2600" dirty="0"/>
              <a:t>Centrum Doradztwa Rolniczego w Brwinowie koordynuje pracę tzw. </a:t>
            </a:r>
            <a:r>
              <a:rPr lang="pl-PL" sz="2600" b="1" dirty="0"/>
              <a:t>brokerów Innowacji</a:t>
            </a:r>
            <a:r>
              <a:rPr lang="pl-PL" sz="2600" dirty="0"/>
              <a:t>, którzy zostali powołani w ramach Sieci na rzecz innowacji w rolnictwie i na obszarach wiejskich (SIR) we wszystkich Wojewódzkich Ośrodkach Doradztwa Rolniczego oraz w oddziałach CDR.</a:t>
            </a:r>
          </a:p>
          <a:p>
            <a:pPr algn="just"/>
            <a:endParaRPr lang="pl-PL" sz="2600" dirty="0"/>
          </a:p>
          <a:p>
            <a:pPr algn="just"/>
            <a:r>
              <a:rPr lang="pl-PL" sz="2600" dirty="0"/>
              <a:t>Głównym zadaniem jest udzielanie pomocy w tworzeniu grup operacyjnych oraz współpraca z grupami w trakcie realizacji operacji, a także ułatwianie wymiany dobrych praktyk w zakresie innowacji w rolnictwie i na obszarach wiejskich.</a:t>
            </a:r>
          </a:p>
        </p:txBody>
      </p:sp>
    </p:spTree>
    <p:extLst>
      <p:ext uri="{BB962C8B-B14F-4D97-AF65-F5344CB8AC3E}">
        <p14:creationId xmlns:p14="http://schemas.microsoft.com/office/powerpoint/2010/main" val="143259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F27BB55-C4E0-4A39-9578-EC20E9BD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3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Europejskie Partnerstwo Innowacyjne (EPI)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55C7AE0-51B6-426B-9AE3-2EC0776CD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4" y="1524000"/>
            <a:ext cx="8051116" cy="4788763"/>
          </a:xfrm>
        </p:spPr>
        <p:txBody>
          <a:bodyPr>
            <a:noAutofit/>
          </a:bodyPr>
          <a:lstStyle/>
          <a:p>
            <a:r>
              <a:rPr lang="pl-PL" sz="2400" dirty="0"/>
              <a:t>Konkretnym rezultatem realizacji EPI jest tworzenie Grup Operacyjnych i wdrażanie projektów</a:t>
            </a:r>
          </a:p>
          <a:p>
            <a:endParaRPr lang="pl-PL" sz="2400" dirty="0"/>
          </a:p>
          <a:p>
            <a:r>
              <a:rPr lang="pl-PL" sz="2400" dirty="0"/>
              <a:t>W Europie powstało już ponad 1000 Grup Operacyjnych w ramach EIP AGRI</a:t>
            </a:r>
          </a:p>
          <a:p>
            <a:endParaRPr lang="pl-PL" sz="2400" dirty="0"/>
          </a:p>
          <a:p>
            <a:r>
              <a:rPr lang="pl-PL" sz="2400" u="sng" dirty="0">
                <a:hlinkClick r:id="rId2"/>
              </a:rPr>
              <a:t>https://ec.europa.eu/eip/agriculture/en/links-existing-operational-groups?stakeholder=3394</a:t>
            </a:r>
            <a:r>
              <a:rPr lang="pl-PL" sz="2400" dirty="0"/>
              <a:t> </a:t>
            </a:r>
          </a:p>
          <a:p>
            <a:endParaRPr lang="pl-PL" sz="2400" dirty="0"/>
          </a:p>
          <a:p>
            <a:r>
              <a:rPr lang="pl-PL" sz="2400" dirty="0"/>
              <a:t>Ważnym zadaniem EPI jest wsparcie Systemu Wiedzy i Innowacji Rolniczej (AKIS)</a:t>
            </a:r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70306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3846</TotalTime>
  <Words>347</Words>
  <Application>Microsoft Office PowerPoint</Application>
  <PresentationFormat>Pokaz na ekranie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„Europejski Fundusz Rolny na rzecz Rozwoju Obszarów Wiejskich: Europa inwestująca w obszary wiejskie.” Projekt opracowany przez Centrum Doradztwa Rolniczego w Brwinowie Projekt współfinansowany ze środków Unii Europejskiej w ramach pomocy technicznej Programu Rozwoju Obszarów Wiejskich na lata 2014-2020 Instytucja Zarządzająca Programem Rozwoju Obszarów Wiejskich na lata 2014-2020 - Minister Rolnictwa i Rozwoju Wsi</vt:lpstr>
      <vt:lpstr>Podstawowe informacje</vt:lpstr>
      <vt:lpstr>Realizacja działania</vt:lpstr>
      <vt:lpstr>Projekty obecnie realizowane</vt:lpstr>
      <vt:lpstr>Działania bieżące i przyszłe</vt:lpstr>
      <vt:lpstr>Brokerzy innowacji</vt:lpstr>
      <vt:lpstr>Europejskie Partnerstwo Innowacyjne (EPI)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Bogucki Dariusz</dc:creator>
  <cp:lastModifiedBy>dell</cp:lastModifiedBy>
  <cp:revision>294</cp:revision>
  <cp:lastPrinted>2017-11-28T13:07:57Z</cp:lastPrinted>
  <dcterms:created xsi:type="dcterms:W3CDTF">2015-09-01T08:16:25Z</dcterms:created>
  <dcterms:modified xsi:type="dcterms:W3CDTF">2019-04-26T06:38:15Z</dcterms:modified>
</cp:coreProperties>
</file>