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handoutMasterIdLst>
    <p:handoutMasterId r:id="rId27"/>
  </p:handoutMasterIdLst>
  <p:sldIdLst>
    <p:sldId id="260" r:id="rId2"/>
    <p:sldId id="285" r:id="rId3"/>
    <p:sldId id="281" r:id="rId4"/>
    <p:sldId id="284" r:id="rId5"/>
    <p:sldId id="265" r:id="rId6"/>
    <p:sldId id="266" r:id="rId7"/>
    <p:sldId id="282" r:id="rId8"/>
    <p:sldId id="287" r:id="rId9"/>
    <p:sldId id="288" r:id="rId10"/>
    <p:sldId id="286" r:id="rId11"/>
    <p:sldId id="268" r:id="rId12"/>
    <p:sldId id="278" r:id="rId13"/>
    <p:sldId id="264" r:id="rId14"/>
    <p:sldId id="280" r:id="rId15"/>
    <p:sldId id="267" r:id="rId16"/>
    <p:sldId id="269" r:id="rId17"/>
    <p:sldId id="270" r:id="rId18"/>
    <p:sldId id="271" r:id="rId19"/>
    <p:sldId id="272" r:id="rId20"/>
    <p:sldId id="274" r:id="rId21"/>
    <p:sldId id="279" r:id="rId22"/>
    <p:sldId id="276" r:id="rId23"/>
    <p:sldId id="277" r:id="rId24"/>
    <p:sldId id="275" r:id="rId25"/>
    <p:sldId id="257" r:id="rId26"/>
  </p:sldIdLst>
  <p:sldSz cx="12192000" cy="6858000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B777-A34B-47B5-B79D-8B3969DAB49D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12FAB-EA04-4F2B-8C38-1B1E06EEA6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3624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07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594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098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28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2476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77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830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090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78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90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CD74-0CB5-4994-8CFA-8F267B522980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445E-EE6B-4470-B995-9B7461A489F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9459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 bright="-4000"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64592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Transfer wiedzy pomiędzy nauką a praktyką w ramach systemu AKIS w kontekście przyszłych rozwiązań i instrumentów WPR</a:t>
            </a:r>
            <a:endParaRPr lang="pl-PL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5649238"/>
            <a:ext cx="7928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Centrum Doradztwa Rolniczego w Brwinowie</a:t>
            </a:r>
          </a:p>
          <a:p>
            <a:pPr algn="ctr"/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Sękocin Stary 25-26 2019</a:t>
            </a:r>
            <a:endParaRPr lang="pl-PL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3" y="224961"/>
            <a:ext cx="1620587" cy="1420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52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3064" y="316864"/>
            <a:ext cx="10515600" cy="5800471"/>
          </a:xfrm>
        </p:spPr>
        <p:txBody>
          <a:bodyPr>
            <a:normAutofit lnSpcReduction="10000"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Bezpłatnie dostępne narzędzie/produkt/rozwiązanie pracujące dla rolnika, stworzone w oparciu o zidentyfikowane potrzeby rolników;</a:t>
            </a: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Umożliwienie dostępu do systemów informatycznych różnych instytucji rolniczych i wymiana danych;</a:t>
            </a: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Agregacja istniejących danych, przetwarzanie i centralne udostępnienie zainteresowanym ;</a:t>
            </a: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Autoryzowany dostęp do danych;</a:t>
            </a: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Środki na bieżące utrzymanie i rozwijanie wysokiej jakości centralnej bazy danych;</a:t>
            </a:r>
          </a:p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Pakiet prawno-administracyjny wspierający budowę i udostępnienie narzędzi dla szeroko rozumianego doradztwa;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5052" y="106630"/>
            <a:ext cx="9021896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„Dokończenie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tworzenia centralnego systemu wspomagania decyzji w ochronie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roślin”</a:t>
            </a: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8472" y="1432192"/>
            <a:ext cx="10752464" cy="1255923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pl-PL" sz="2400" dirty="0" smtClean="0"/>
              <a:t>Dokończenie tworzenia centralnego </a:t>
            </a:r>
            <a:r>
              <a:rPr lang="pl-PL" sz="2400" dirty="0"/>
              <a:t>systemu wspomagania decyzji w ochronie roślin poprzez integrację zasobów oraz konsolidacje danych wielu podmiotów sektora rolnego.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42767"/>
            <a:ext cx="6350000" cy="408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9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779"/>
          <a:stretch/>
        </p:blipFill>
        <p:spPr>
          <a:xfrm>
            <a:off x="5445905" y="5067501"/>
            <a:ext cx="6746095" cy="17904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216" y="357854"/>
            <a:ext cx="10515600" cy="769612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Odbiorcy, Zapotrzebowanie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218" y="1335024"/>
            <a:ext cx="11281272" cy="3913632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300"/>
              </a:lnSpc>
              <a:buNone/>
            </a:pPr>
            <a:r>
              <a:rPr lang="pl-PL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Odbiorcami strategii 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są pracownicy CDR/WODR oraz odbiorcy usług doradczych oferowanych przez CDR/ODR.  </a:t>
            </a:r>
            <a:endParaRPr lang="pl-PL" sz="2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3300"/>
              </a:lnSpc>
              <a:buNone/>
            </a:pPr>
            <a:r>
              <a:rPr lang="pl-PL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Zapotrzebowanie</a:t>
            </a:r>
            <a:r>
              <a:rPr lang="pl-PL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dotyczy w szczególności:</a:t>
            </a:r>
          </a:p>
          <a:p>
            <a:pPr algn="just">
              <a:lnSpc>
                <a:spcPts val="3300"/>
              </a:lnSpc>
            </a:pPr>
            <a:r>
              <a:rPr lang="pl-PL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zakupu 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dobrej jakości sprzętu komputerowego oraz podłączenia każdego doradcy/pracownika do szybkiego, mobilnego </a:t>
            </a:r>
            <a:r>
              <a:rPr lang="pl-PL" sz="2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internetu</a:t>
            </a:r>
            <a:r>
              <a:rPr lang="pl-PL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3300"/>
              </a:lnSpc>
            </a:pPr>
            <a:r>
              <a:rPr lang="pl-PL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wyposażenia 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 w nowoczesne </a:t>
            </a:r>
            <a:r>
              <a:rPr lang="pl-PL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elementy -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nowoczesnej, dobrze wyposażonej i zorganizowanej bazy szkoleniowej.</a:t>
            </a:r>
            <a:endParaRPr lang="pl-PL" sz="2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" y="223585"/>
            <a:ext cx="1451913" cy="110229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print"/>
          <a:srcRect r="11743"/>
          <a:stretch/>
        </p:blipFill>
        <p:spPr>
          <a:xfrm>
            <a:off x="0" y="5065621"/>
            <a:ext cx="5445905" cy="1792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80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35977" y="256734"/>
            <a:ext cx="912233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pl-PL" sz="2600" b="1" dirty="0" smtClean="0">
                <a:solidFill>
                  <a:srgbClr val="0070C0"/>
                </a:solidFill>
              </a:rPr>
              <a:t>„Wyposażenie </a:t>
            </a:r>
            <a:r>
              <a:rPr lang="pl-PL" sz="2600" b="1" dirty="0">
                <a:solidFill>
                  <a:srgbClr val="0070C0"/>
                </a:solidFill>
              </a:rPr>
              <a:t>jednostek doradczych w wysokiej jakości sprzęt komputerowy oraz umożliwienie dostępu do szybkiego szerokopasmowego i mobilnego </a:t>
            </a:r>
            <a:r>
              <a:rPr lang="pl-PL" sz="2600" b="1" dirty="0" err="1" smtClean="0">
                <a:solidFill>
                  <a:srgbClr val="0070C0"/>
                </a:solidFill>
              </a:rPr>
              <a:t>internetu</a:t>
            </a:r>
            <a:r>
              <a:rPr lang="pl-PL" sz="2600" b="1" dirty="0" smtClean="0">
                <a:solidFill>
                  <a:srgbClr val="0070C0"/>
                </a:solidFill>
              </a:rPr>
              <a:t>” </a:t>
            </a:r>
            <a:endParaRPr lang="pl-PL" sz="2600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942" y="1687109"/>
            <a:ext cx="115876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/>
              <a:t>Sprawnie funkcjonujące doradztwo on-line musi posiadać wysokiej klasy sprzęt komputerowy oraz dostęp do szybkiego </a:t>
            </a:r>
            <a:r>
              <a:rPr lang="pl-PL" sz="3200" dirty="0" err="1"/>
              <a:t>internetu</a:t>
            </a:r>
            <a:r>
              <a:rPr lang="pl-PL" sz="3200" dirty="0"/>
              <a:t>. Należy zatem zakupić nowe komputery/laptopy o wysokich parametrach oraz podłączyć każdą jednostkę do szerokopasmowego i szybkiego </a:t>
            </a:r>
            <a:r>
              <a:rPr lang="pl-PL" sz="3200" dirty="0" err="1"/>
              <a:t>internetu</a:t>
            </a:r>
            <a:r>
              <a:rPr lang="pl-PL" sz="3200" dirty="0"/>
              <a:t>. Tegoroczna kampania z cyfrowym wnioskiem o płatności bezpośrednie ukazała jeden podstawowy problem - brak laptopów do pracy z rolnikami. Tak więc strategia w części narzędziowej powinna zaczynać się od dobrego wyposażenia doradcy. 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9" y="137388"/>
            <a:ext cx="1233788" cy="112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32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5376" y="118873"/>
            <a:ext cx="9226296" cy="157181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„Wyposażenie jednostek doradczych w wysokiej jakości sprzęt komputerowy oraz umożliwienie dostępu do szybkiego szerokopasmowego i mobilnego </a:t>
            </a:r>
            <a:r>
              <a:rPr lang="pl-PL" sz="3600" b="1" dirty="0" err="1" smtClean="0">
                <a:solidFill>
                  <a:srgbClr val="0070C0"/>
                </a:solidFill>
              </a:rPr>
              <a:t>internetu</a:t>
            </a:r>
            <a:r>
              <a:rPr lang="pl-PL" sz="3600" b="1" dirty="0" smtClean="0">
                <a:solidFill>
                  <a:srgbClr val="0070C0"/>
                </a:solidFill>
              </a:rPr>
              <a:t>”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056" y="1825625"/>
            <a:ext cx="11237976" cy="4351338"/>
          </a:xfrm>
        </p:spPr>
        <p:txBody>
          <a:bodyPr/>
          <a:lstStyle/>
          <a:p>
            <a:pPr algn="just"/>
            <a:r>
              <a:rPr lang="pl-PL" dirty="0" smtClean="0"/>
              <a:t>Wraz z wyposażeniem w sprzęt komputerowy powinno iść zapewnienie doskonałych łącz internetowych dla </a:t>
            </a:r>
            <a:r>
              <a:rPr lang="pl-PL" dirty="0" err="1" smtClean="0"/>
              <a:t>WODR-ów</a:t>
            </a:r>
            <a:r>
              <a:rPr lang="pl-PL" dirty="0" smtClean="0"/>
              <a:t>, ponieważ praca doradcza wymaga m.in. pracy w programach współpracujących z aplikacjami zewnętrznymi (np. </a:t>
            </a:r>
            <a:r>
              <a:rPr lang="pl-PL" dirty="0" err="1" smtClean="0"/>
              <a:t>ARiMR</a:t>
            </a:r>
            <a:r>
              <a:rPr lang="pl-PL" dirty="0" smtClean="0"/>
              <a:t>, mapy, wnioski, bazy danych w Instytutach itp.) i przesyłania plików (grafika, mapy itp.) o dużej objętości. Internet jest również niezbędny do właściwej komunikacji wewnętrznej między doradcami. Biorąc pod uwagę charakter pracy doradców (częsta praca terenowa), łącza internetowe powinny także obejmować wyposażenie w </a:t>
            </a:r>
            <a:r>
              <a:rPr lang="pl-PL" dirty="0" err="1" smtClean="0"/>
              <a:t>internet</a:t>
            </a:r>
            <a:r>
              <a:rPr lang="pl-PL" dirty="0" smtClean="0"/>
              <a:t> mobilny.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9" y="137388"/>
            <a:ext cx="1233788" cy="112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78" y="589093"/>
            <a:ext cx="11519970" cy="681477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„Utworzenie platformy</a:t>
            </a:r>
            <a:br>
              <a:rPr lang="pl-PL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 e-usług”</a:t>
            </a:r>
            <a:endParaRPr lang="pl-PL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803" y="2007621"/>
            <a:ext cx="11316721" cy="4850379"/>
          </a:xfrm>
        </p:spPr>
        <p:txBody>
          <a:bodyPr>
            <a:noAutofit/>
          </a:bodyPr>
          <a:lstStyle/>
          <a:p>
            <a:pPr marL="0" indent="0" algn="just">
              <a:lnSpc>
                <a:spcPts val="31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Uruchomienie usługi wewnątrzadministracyjnej pomiędzy Agencją Restrukturyzacji i Modernizacji Rolnictwa a jednostkami publicznego doradztwa rolniczego polegającej na udostępnieniu wzajemnych informacji: danych PEG, </a:t>
            </a:r>
            <a:r>
              <a:rPr lang="pl-PL" sz="2400" b="1" dirty="0" err="1">
                <a:solidFill>
                  <a:srgbClr val="FF0000"/>
                </a:solidFill>
              </a:rPr>
              <a:t>ortofotomap</a:t>
            </a:r>
            <a:r>
              <a:rPr lang="pl-PL" sz="2400" b="1" dirty="0">
                <a:solidFill>
                  <a:srgbClr val="FF0000"/>
                </a:solidFill>
              </a:rPr>
              <a:t>, danych z systemu identyfikacji i rejestracji zwierząt i innych danych, którym źródłem są dane poszczególnych przedsiębiorstw rolnych ubiegających się o dopłaty z tytułu działań Programu Rozwoju Obszarów Wiejskich.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ts val="3100"/>
              </a:lnSpc>
              <a:buNone/>
            </a:pPr>
            <a:r>
              <a:rPr lang="pl-PL" sz="2400" dirty="0" smtClean="0"/>
              <a:t>Intencją </a:t>
            </a:r>
            <a:r>
              <a:rPr lang="pl-PL" sz="2400" dirty="0"/>
              <a:t>uruchomienia „e-usług” jest budowa i udostępnienie kompleksowej aplikacji służącej do zarządzania gospodarstwem rolnym z aktywnym udziałem doradcy rolniczego, który za zgodą rolnika uzyskałby upoważnienie dostępu do danych gospodarstwa i prowadzenia działalności doradczej z wykorzystaniem spersonalizowanych e-usług doradczych.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57960"/>
            <a:ext cx="1266825" cy="1142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6044" y="117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„Utworzenie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tzw. bazy wiedzy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dziedzinowej”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+mn-lt"/>
              </a:rPr>
            </a:b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157" y="1285665"/>
            <a:ext cx="11347373" cy="2192357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pl-PL" sz="2300" dirty="0"/>
              <a:t>Ustanowienie komponentu stanowiącego bazę wiedzy dziedzinowej, będącej węzłem wiedzy i informacji pochodzącej z wielu podmiotów zajmujących </a:t>
            </a:r>
            <a:r>
              <a:rPr lang="pl-PL" sz="2300" dirty="0" smtClean="0"/>
              <a:t>się wytwarzaniem </a:t>
            </a:r>
            <a:r>
              <a:rPr lang="pl-PL" sz="2300" dirty="0"/>
              <a:t>informacji istotnej dla przedsiębiorców rolnych tj. Ministerstwo Rolnictwa i Rozwoju Wsi, instytuty badawcze, i in. wymienione w art. 5 ust. 2 ustawy o </a:t>
            </a:r>
            <a:r>
              <a:rPr lang="pl-PL" sz="2300" dirty="0" err="1"/>
              <a:t>jdr</a:t>
            </a:r>
            <a:r>
              <a:rPr lang="pl-PL" sz="2300" dirty="0"/>
              <a:t>. Proponowane moduły w bazie wiedzy to: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5150" y="2918370"/>
            <a:ext cx="11171103" cy="392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/>
              <a:t>baza</a:t>
            </a:r>
            <a:r>
              <a:rPr lang="pl-PL" sz="2300" dirty="0"/>
              <a:t> odmian </a:t>
            </a:r>
            <a:r>
              <a:rPr lang="pl-PL" sz="2300" dirty="0" smtClean="0"/>
              <a:t>zalecanych,</a:t>
            </a:r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bazy</a:t>
            </a:r>
            <a:r>
              <a:rPr lang="pl-PL" sz="2300" dirty="0" smtClean="0"/>
              <a:t> </a:t>
            </a:r>
            <a:r>
              <a:rPr lang="pl-PL" sz="2300" dirty="0"/>
              <a:t>danych środków produkcji aktualnie dopuszczonych do </a:t>
            </a:r>
            <a:r>
              <a:rPr lang="pl-PL" sz="2300" dirty="0" smtClean="0"/>
              <a:t>obrotu,</a:t>
            </a:r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zasady</a:t>
            </a:r>
            <a:r>
              <a:rPr lang="pl-PL" sz="2300" dirty="0" smtClean="0"/>
              <a:t> </a:t>
            </a:r>
            <a:r>
              <a:rPr lang="pl-PL" sz="2300" dirty="0"/>
              <a:t>mieszania nawozów i środków ochrony </a:t>
            </a:r>
            <a:r>
              <a:rPr lang="pl-PL" sz="2300" dirty="0" smtClean="0"/>
              <a:t>roślin,</a:t>
            </a:r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kalendarz</a:t>
            </a:r>
            <a:r>
              <a:rPr lang="pl-PL" sz="2300" dirty="0" smtClean="0"/>
              <a:t> </a:t>
            </a:r>
            <a:r>
              <a:rPr lang="pl-PL" sz="2300" dirty="0"/>
              <a:t>wspomagający pracę stanowiący bazę zawierającą optymalne daty zasiewu roślin oraz zabiegów agrotechnicznych, </a:t>
            </a:r>
            <a:endParaRPr lang="pl-PL" sz="2300" dirty="0" smtClean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analiza</a:t>
            </a:r>
            <a:r>
              <a:rPr lang="pl-PL" sz="2300" dirty="0" smtClean="0"/>
              <a:t> </a:t>
            </a:r>
            <a:r>
              <a:rPr lang="pl-PL" sz="2300" dirty="0"/>
              <a:t>poprawności struktury zasiewów bilans dawek pokarmowych dla podstawowych grup zwierząt gospodarskich, </a:t>
            </a:r>
            <a:endParaRPr lang="pl-PL" sz="2300" dirty="0" smtClean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aktualna</a:t>
            </a:r>
            <a:r>
              <a:rPr lang="pl-PL" sz="2300" dirty="0" smtClean="0"/>
              <a:t> </a:t>
            </a:r>
            <a:r>
              <a:rPr lang="pl-PL" sz="2300" dirty="0"/>
              <a:t>i szczegółowa prognoza pogody, informacja nt. aktualnej pogody (niezbędne dla wykonywania zabiegów agrotechnicznych), </a:t>
            </a:r>
            <a:endParaRPr lang="pl-PL" sz="2300" dirty="0" smtClean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pl-PL" sz="2300" b="1" dirty="0" smtClean="0"/>
              <a:t>ostrzeżenia</a:t>
            </a:r>
            <a:r>
              <a:rPr lang="pl-PL" sz="2300" dirty="0" smtClean="0"/>
              <a:t> </a:t>
            </a:r>
            <a:r>
              <a:rPr lang="pl-PL" sz="2300" dirty="0"/>
              <a:t>meteorologiczne o nadchodzących zjawiskach </a:t>
            </a:r>
            <a:r>
              <a:rPr lang="pl-PL" sz="2300" dirty="0" smtClean="0"/>
              <a:t>atmosferycznych.</a:t>
            </a:r>
            <a:endParaRPr lang="pl-PL" sz="23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2" y="117571"/>
            <a:ext cx="1080901" cy="989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02" y="22034"/>
            <a:ext cx="9693925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„Utworzenie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nowoczesnej, dobrze wyposażonej i zorganizowanej bazy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szkoleniowej”</a:t>
            </a: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202" y="1229950"/>
            <a:ext cx="11292290" cy="3433724"/>
          </a:xfrm>
        </p:spPr>
        <p:txBody>
          <a:bodyPr/>
          <a:lstStyle/>
          <a:p>
            <a:pPr marL="0" indent="0" algn="just">
              <a:lnSpc>
                <a:spcPts val="3300"/>
              </a:lnSpc>
              <a:buNone/>
            </a:pPr>
            <a:r>
              <a:rPr lang="pl-PL" sz="2400" dirty="0"/>
              <a:t>Wyposażenie </a:t>
            </a:r>
            <a:r>
              <a:rPr lang="pl-PL" sz="2400" dirty="0" err="1"/>
              <a:t>sal</a:t>
            </a:r>
            <a:r>
              <a:rPr lang="pl-PL" sz="2400" dirty="0"/>
              <a:t> dydaktycznych w nowoczesny sprzęt taki jak: elektroniczne panele edukacyjne w siedzibach CDR/ODR, edukacyjne elementy multimedialne, sprzęt umożliwiający profesjonalne pokazy i demonstracje np. zastosowanie automatyki, robotyki, sterowania na odległość. </a:t>
            </a:r>
            <a:endParaRPr lang="pl-PL" sz="2400" dirty="0" smtClean="0"/>
          </a:p>
          <a:p>
            <a:pPr marL="0" indent="0" algn="just">
              <a:lnSpc>
                <a:spcPts val="3300"/>
              </a:lnSpc>
              <a:buNone/>
            </a:pPr>
            <a:r>
              <a:rPr lang="pl-PL" sz="2400" dirty="0" smtClean="0"/>
              <a:t>Ważną </a:t>
            </a:r>
            <a:r>
              <a:rPr lang="pl-PL" sz="2400" dirty="0"/>
              <a:t>kwestią jest również przekazanie wiedzy na temat nowoczesnego oprogramowania do tworzenia prezentacji szkoleniowych wraz z zakupem tych programów a także mobilnych zestawów szkoleniowych dla doradców (laptop i mały rzutnik dobrej jakości).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" y="186351"/>
            <a:ext cx="1089235" cy="9969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84" b="27473"/>
          <a:stretch/>
        </p:blipFill>
        <p:spPr>
          <a:xfrm>
            <a:off x="1683602" y="4549966"/>
            <a:ext cx="8824796" cy="2300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88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82" y="2398196"/>
            <a:ext cx="6250236" cy="44598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4827" y="284239"/>
            <a:ext cx="9505587" cy="1325563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„Świadczenie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usług doradczych, organizowanie szkoleń poprzez platformy e-learningowe, webinaria,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telekonferencje,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opartych na telefonii internetowej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VoIP”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+mn-lt"/>
              </a:rPr>
            </a:b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694" y="1839016"/>
            <a:ext cx="10515600" cy="1019461"/>
          </a:xfrm>
        </p:spPr>
        <p:txBody>
          <a:bodyPr/>
          <a:lstStyle/>
          <a:p>
            <a:pPr marL="0" indent="0" algn="just">
              <a:lnSpc>
                <a:spcPts val="3400"/>
              </a:lnSpc>
              <a:buNone/>
            </a:pPr>
            <a:r>
              <a:rPr lang="pl-PL" sz="2600" dirty="0"/>
              <a:t>Poszerzenie form świadczenia usług szkoleniowych poprzez webinaria, telekonferencja oraz platformy </a:t>
            </a:r>
            <a:r>
              <a:rPr lang="pl-PL" sz="2600" dirty="0" smtClean="0"/>
              <a:t>e-learningowe</a:t>
            </a:r>
            <a:r>
              <a:rPr lang="pl-PL" sz="26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210313"/>
            <a:ext cx="1389888" cy="1234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8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364" y="144788"/>
            <a:ext cx="8768508" cy="1325563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„Utworzenie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aplikacji umożliwiającej kontakt doradcy z rolnikiem w trybie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online”</a:t>
            </a: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6438" y="1528842"/>
            <a:ext cx="11023294" cy="1655705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500"/>
              </a:lnSpc>
              <a:buNone/>
            </a:pPr>
            <a:r>
              <a:rPr lang="pl-PL" sz="2600" dirty="0"/>
              <a:t>Stworzenie aplikacji umożliwiającej rolnikowi kontakt on-line z doradcą, który mógłby w szybki sposób udzielić mu rady/pomocy z każdego miejsca, w którym przebywa.</a:t>
            </a:r>
          </a:p>
          <a:p>
            <a:pPr marL="0" indent="0" algn="just">
              <a:lnSpc>
                <a:spcPts val="3500"/>
              </a:lnSpc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92" y="2644048"/>
            <a:ext cx="7374416" cy="4213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6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752" y="182245"/>
            <a:ext cx="106253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Interoperacyjność</a:t>
            </a:r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systemów ICT w rolnictwie,  </a:t>
            </a:r>
            <a:r>
              <a:rPr lang="pl-PL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umożliwienie dostępu do </a:t>
            </a:r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systemów informatycznych instytucji  współpracujących w szczególności - </a:t>
            </a:r>
            <a:r>
              <a:rPr lang="pl-PL" sz="2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ARiMR</a:t>
            </a:r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Instytuty Branżowe, CDR, ODR, CBR, itd.).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312" y="1298448"/>
            <a:ext cx="11823192" cy="522122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Umożliwienie dostępu do systemów informatycznych instytucji rolniczych i innych na wymianę danych pomiędzy podmiotami. Uruchomienie usługi wewnątrz administracyjnej pomiędzy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ARiMR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jednostkami publicznego doradztwa rolniczego polegającej na udostępnieniu wzajemnych informacji: danych PEG,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ortofotomap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danych z systemu identyfikacji i rejestracji zwierząt i innych danych, których źródłem są dane poszczególnych gospodarstw rolnych ubiegających się o dopłaty z tytułu działań Programu Rozwoju Obszarów Wiejskich. </a:t>
            </a:r>
          </a:p>
          <a:p>
            <a:pPr lvl="0" algn="just">
              <a:lnSpc>
                <a:spcPct val="150000"/>
              </a:lnSpc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Agregacja danych będących w posiadaniu różnych instytucji i budowa centrów baz danych, zawierających aktualne informacje niezbędne w pracy doradczej. i ich przetwarzania z wykorzystaniem min.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BigData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Podejście systemowe przy budowie ww. systemów, z udziałem wszystkich zainteresowanych podmiotów, w tym powołanie silnie umocowanego zespołu koordynującego a następnie zespołu budującego, wdrażającego i utrzymującego systemy ICT dla doradztwa w Polsce.</a:t>
            </a:r>
          </a:p>
          <a:p>
            <a:pPr lvl="0" algn="just">
              <a:lnSpc>
                <a:spcPct val="150000"/>
              </a:lnSpc>
            </a:pP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Zapewnienie dedykowanych środków finansowych na ww. prace.</a:t>
            </a:r>
          </a:p>
          <a:p>
            <a:pPr>
              <a:lnSpc>
                <a:spcPct val="150000"/>
              </a:lnSpc>
              <a:buNone/>
            </a:pP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7" y="234105"/>
            <a:ext cx="1053659" cy="92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2838" y="367860"/>
            <a:ext cx="7546325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ts val="35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„Utworzenie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wspólnego profilu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Centrum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Doradztwa Rolniczego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w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mediach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społecznościowych”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+mn-lt"/>
              </a:rPr>
            </a:b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455" y="1961519"/>
            <a:ext cx="11089396" cy="2933661"/>
          </a:xfrm>
        </p:spPr>
        <p:txBody>
          <a:bodyPr/>
          <a:lstStyle/>
          <a:p>
            <a:pPr marL="0" indent="0" algn="just">
              <a:lnSpc>
                <a:spcPts val="3300"/>
              </a:lnSpc>
              <a:buNone/>
            </a:pPr>
            <a:r>
              <a:rPr lang="pl-PL" sz="2600" dirty="0"/>
              <a:t>Należy stworzyć jeden, wspólny profil dla wszystkich oddziałów Centrum Doradztwa Rolniczego na portalach społecznościowych, takich jak: </a:t>
            </a:r>
            <a:r>
              <a:rPr lang="pl-PL" sz="2600" dirty="0" err="1"/>
              <a:t>facebook</a:t>
            </a:r>
            <a:r>
              <a:rPr lang="pl-PL" sz="2600" dirty="0"/>
              <a:t>, </a:t>
            </a:r>
            <a:r>
              <a:rPr lang="pl-PL" sz="2600" dirty="0" err="1"/>
              <a:t>twitter</a:t>
            </a:r>
            <a:r>
              <a:rPr lang="pl-PL" sz="2600" dirty="0"/>
              <a:t>, </a:t>
            </a:r>
            <a:r>
              <a:rPr lang="pl-PL" sz="2600" dirty="0" err="1"/>
              <a:t>instagram</a:t>
            </a:r>
            <a:r>
              <a:rPr lang="pl-PL" sz="2600" dirty="0"/>
              <a:t>, który zawierałby aktualne informacje dotyczące organizowanych szkoleń czy też niezbędnych informacji potrzebnych rolnikom jak i doradcom. </a:t>
            </a:r>
            <a:endParaRPr lang="pl-PL" sz="2600" dirty="0" smtClean="0"/>
          </a:p>
          <a:p>
            <a:pPr marL="0" indent="0" algn="just">
              <a:lnSpc>
                <a:spcPts val="3300"/>
              </a:lnSpc>
              <a:buNone/>
            </a:pPr>
            <a:r>
              <a:rPr lang="pl-PL" sz="2600" dirty="0" smtClean="0"/>
              <a:t>Profil </a:t>
            </a:r>
            <a:r>
              <a:rPr lang="pl-PL" sz="2600" dirty="0"/>
              <a:t>ten musi być prowadzony przez profesjonalną </a:t>
            </a:r>
            <a:r>
              <a:rPr lang="pl-PL" sz="2600" dirty="0" smtClean="0"/>
              <a:t>kadrę.</a:t>
            </a: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8" y="99764"/>
            <a:ext cx="1741220" cy="15936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45" t="8237" r="27246" b="11665"/>
          <a:stretch/>
        </p:blipFill>
        <p:spPr>
          <a:xfrm>
            <a:off x="8619855" y="3753040"/>
            <a:ext cx="3007604" cy="305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5299" y="4845262"/>
            <a:ext cx="1096715" cy="100468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83" y="4400550"/>
            <a:ext cx="2857500" cy="24574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4" y="4760755"/>
            <a:ext cx="1740665" cy="1737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6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76990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Dziękuję za uwagę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362456"/>
            <a:ext cx="4389120" cy="393192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26155" y="4763933"/>
            <a:ext cx="10902108" cy="1865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4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www.cdr.gov.pl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5824" y="356842"/>
            <a:ext cx="9528672" cy="1325563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„Ulepszanie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prowadzonych obecnie tematycznych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portali,</a:t>
            </a:r>
            <a:br>
              <a:rPr lang="pl-PL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a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także udoskonalenie technologii szkoleń na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odległość”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+mn-lt"/>
              </a:rPr>
            </a:b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523" y="1682405"/>
            <a:ext cx="10902108" cy="1865026"/>
          </a:xfrm>
        </p:spPr>
        <p:txBody>
          <a:bodyPr/>
          <a:lstStyle/>
          <a:p>
            <a:pPr marL="0" indent="0" algn="just">
              <a:lnSpc>
                <a:spcPts val="3400"/>
              </a:lnSpc>
              <a:buNone/>
            </a:pPr>
            <a:r>
              <a:rPr lang="pl-PL" sz="2600" dirty="0"/>
              <a:t>Aby efektywnie rozwijać portale tematyczne np. </a:t>
            </a:r>
            <a:r>
              <a:rPr lang="pl-PL" sz="2600" dirty="0" err="1"/>
              <a:t>Leadeatorium</a:t>
            </a:r>
            <a:r>
              <a:rPr lang="pl-PL" sz="2600" dirty="0"/>
              <a:t>, Sieć Zagród Edukacyjnych należy poprawić bazę sprzętową, jak i oprogramowanie niezbędnych dla tych działań, a także przeprowadzić efektywne szkolenia osób, które tworzą i będą tworzyć poszczególne serwisy i prowadzić dane szkolenia.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2" y="3776857"/>
            <a:ext cx="9774936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3" y="220337"/>
            <a:ext cx="1223631" cy="1119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9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4259" y="231355"/>
            <a:ext cx="10515600" cy="9458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+mn-lt"/>
              </a:rPr>
              <a:t>Dokumenty strategiczne</a:t>
            </a:r>
            <a:endParaRPr lang="pl-PL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908" y="1353507"/>
            <a:ext cx="11854150" cy="5618602"/>
          </a:xfrm>
        </p:spPr>
        <p:txBody>
          <a:bodyPr>
            <a:normAutofit fontScale="25000" lnSpcReduction="20000"/>
          </a:bodyPr>
          <a:lstStyle/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pl-PL" sz="8800" b="1" dirty="0" smtClean="0"/>
              <a:t>Pakt dla obszarów wiejskich </a:t>
            </a:r>
            <a:r>
              <a:rPr lang="pl-PL" sz="8800" dirty="0" smtClean="0"/>
              <a:t>– jeden z projektów strategicznych Strategii na rzecz Odpowiedzialnego Rozwoju do roku 2020 (z perspektywą do 2030 r.)].</a:t>
            </a:r>
          </a:p>
          <a:p>
            <a:pPr marL="514350" indent="-514350" algn="just">
              <a:lnSpc>
                <a:spcPts val="2800"/>
              </a:lnSpc>
              <a:buFont typeface="Arial" panose="020B0604020202020204" pitchFamily="34" charset="0"/>
              <a:buAutoNum type="arabicPeriod"/>
            </a:pPr>
            <a:endParaRPr lang="pl-PL" sz="8800" b="1" dirty="0" smtClean="0"/>
          </a:p>
          <a:p>
            <a:pPr marL="514350" indent="-514350" algn="just">
              <a:lnSpc>
                <a:spcPts val="2800"/>
              </a:lnSpc>
              <a:buFont typeface="Arial" panose="020B0604020202020204" pitchFamily="34" charset="0"/>
              <a:buAutoNum type="arabicPeriod"/>
            </a:pPr>
            <a:r>
              <a:rPr lang="pl-PL" sz="8800" b="1" dirty="0" smtClean="0"/>
              <a:t>Program </a:t>
            </a:r>
            <a:r>
              <a:rPr lang="pl-PL" sz="8800" b="1" dirty="0"/>
              <a:t>Zintegrowanej Informatyzacji Państwa</a:t>
            </a:r>
            <a:r>
              <a:rPr lang="pl-PL" sz="8800" dirty="0"/>
              <a:t> </a:t>
            </a:r>
            <a:r>
              <a:rPr lang="pl-PL" sz="8800" dirty="0" smtClean="0"/>
              <a:t>- </a:t>
            </a:r>
            <a:r>
              <a:rPr lang="pl-PL" sz="8800" dirty="0"/>
              <a:t>strategiczny dokument opisujący działania rządu zmierzające do dostarczenia społeczeństwu wysokiej jakości elektronicznych usług publicznych. </a:t>
            </a:r>
            <a:endParaRPr lang="pl-PL" sz="8800" dirty="0" smtClean="0"/>
          </a:p>
          <a:p>
            <a:pPr marL="514350" indent="-514350" algn="just">
              <a:lnSpc>
                <a:spcPts val="2800"/>
              </a:lnSpc>
              <a:buFont typeface="Arial" panose="020B0604020202020204" pitchFamily="34" charset="0"/>
              <a:buAutoNum type="arabicPeriod"/>
            </a:pPr>
            <a:r>
              <a:rPr lang="pl-PL" sz="8800" b="1" dirty="0"/>
              <a:t>Program Operacyjny Polska Cyfrowa </a:t>
            </a:r>
            <a:r>
              <a:rPr lang="pl-PL" sz="8800" b="1" dirty="0" smtClean="0"/>
              <a:t>2014-2020 - </a:t>
            </a:r>
            <a:r>
              <a:rPr lang="pl-PL" sz="8800" dirty="0" smtClean="0"/>
              <a:t>wzmocnienie </a:t>
            </a:r>
            <a:r>
              <a:rPr lang="pl-PL" sz="8800" dirty="0"/>
              <a:t>cyfrowych fundamentów dla rozwoju kraju. </a:t>
            </a:r>
            <a:r>
              <a:rPr lang="pl-PL" sz="8800" dirty="0" smtClean="0"/>
              <a:t> Główne fundamenty to</a:t>
            </a:r>
            <a:r>
              <a:rPr lang="pl-PL" sz="8800" b="1" dirty="0" smtClean="0"/>
              <a:t>: </a:t>
            </a:r>
            <a:r>
              <a:rPr lang="pl-PL" sz="8800" dirty="0" smtClean="0"/>
              <a:t>szeroki </a:t>
            </a:r>
            <a:r>
              <a:rPr lang="pl-PL" sz="8800" dirty="0"/>
              <a:t>dostęp do </a:t>
            </a:r>
            <a:r>
              <a:rPr lang="pl-PL" sz="8800" b="1" dirty="0"/>
              <a:t>szybkiego </a:t>
            </a:r>
            <a:r>
              <a:rPr lang="pl-PL" sz="8800" b="1" dirty="0" err="1"/>
              <a:t>internetu</a:t>
            </a:r>
            <a:r>
              <a:rPr lang="pl-PL" sz="8800" b="1" dirty="0"/>
              <a:t>, </a:t>
            </a:r>
            <a:r>
              <a:rPr lang="pl-PL" sz="8800" dirty="0"/>
              <a:t>efektywne i przyjazne użytkownikom </a:t>
            </a:r>
            <a:r>
              <a:rPr lang="pl-PL" sz="8800" b="1" dirty="0"/>
              <a:t>e-usługi </a:t>
            </a:r>
            <a:r>
              <a:rPr lang="pl-PL" sz="8800" b="1" dirty="0" smtClean="0"/>
              <a:t>publiczne </a:t>
            </a:r>
            <a:r>
              <a:rPr lang="pl-PL" sz="8800" dirty="0" smtClean="0"/>
              <a:t>oraz stale rosnący poziom kompetencji cyfrowych społeczeństwa. </a:t>
            </a:r>
          </a:p>
          <a:p>
            <a:pPr marL="514350" indent="-514350" algn="just">
              <a:lnSpc>
                <a:spcPts val="2800"/>
              </a:lnSpc>
              <a:buFont typeface="Arial" panose="020B0604020202020204" pitchFamily="34" charset="0"/>
              <a:buAutoNum type="arabicPeriod"/>
            </a:pPr>
            <a:r>
              <a:rPr lang="pl-PL" sz="8800" b="1" dirty="0" smtClean="0"/>
              <a:t>Wspólna Polityka Rolna - </a:t>
            </a:r>
            <a:r>
              <a:rPr lang="pl-PL" sz="8800" dirty="0"/>
              <a:t>w</a:t>
            </a:r>
            <a:r>
              <a:rPr lang="pl-PL" sz="8800" dirty="0" smtClean="0"/>
              <a:t>g </a:t>
            </a:r>
            <a:r>
              <a:rPr lang="pl-PL" sz="8800" dirty="0"/>
              <a:t>założeń Komisji Europejskiej przyszła WPR miałaby w efekcie prowadzić do skuteczniejszego dostarczania dóbr publicznych związanych z ochroną środowiska i klimatu. Realizacji tego celu służyłby również bardziej inteligentny i odporny sektor rolny – oparty na innowacjach, nowych technologiach i cyfryzacji.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sz="6800" b="1" dirty="0" smtClean="0"/>
          </a:p>
          <a:p>
            <a:pPr marL="514350" indent="-514350">
              <a:buAutoNum type="arabicPeriod"/>
            </a:pPr>
            <a:endParaRPr lang="pl-PL" sz="2600" dirty="0" smtClean="0"/>
          </a:p>
          <a:p>
            <a:pPr marL="0" indent="0">
              <a:buNone/>
            </a:pPr>
            <a:r>
              <a:rPr lang="pl-PL" sz="2600" dirty="0"/>
              <a:t>	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41102" y="2201805"/>
            <a:ext cx="44049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/>
              <a:t>Filar I </a:t>
            </a:r>
            <a:r>
              <a:rPr lang="pl-PL" sz="2200" dirty="0"/>
              <a:t>– Opłacalność produkcji rolnej;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5" y="115083"/>
            <a:ext cx="1287539" cy="1178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1623" y="640547"/>
            <a:ext cx="9275284" cy="1325563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„Stworzenie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aplikacji kalkulacyjnej dla początkujących przedsiębiorców, ułatwiającej kalkulacje ekonomiczne będące podstawą do podejmowania lub rozwoju działalności </a:t>
            </a:r>
            <a:r>
              <a:rPr lang="pl-PL" sz="2800" b="1" dirty="0" smtClean="0">
                <a:solidFill>
                  <a:srgbClr val="0070C0"/>
                </a:solidFill>
                <a:latin typeface="+mn-lt"/>
              </a:rPr>
              <a:t>gospodarczej”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+mn-lt"/>
              </a:rPr>
            </a:br>
            <a:endParaRPr lang="pl-PL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522" y="2178166"/>
            <a:ext cx="10884665" cy="1931126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pl-PL" sz="2600" dirty="0"/>
              <a:t>Stworzenie aplikacji kalkulacyjnej dla początkujących przedsiębiorstw, </a:t>
            </a:r>
            <a:r>
              <a:rPr lang="pl-PL" sz="2600" dirty="0" smtClean="0"/>
              <a:t>ułatwiającą </a:t>
            </a:r>
            <a:r>
              <a:rPr lang="pl-PL" sz="2600" dirty="0"/>
              <a:t>kalkulacje ekonomiczne będące podstawą do podejmowania lub rozwoju działalności gospodarczej np. dla osób odchodzących z rolnictwa lub dywersyfikujących dochody w gospodarstwie.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" y="230744"/>
            <a:ext cx="1297127" cy="11872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37" y="4200163"/>
            <a:ext cx="2959427" cy="25366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4278013"/>
            <a:ext cx="2857143" cy="23809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15" y="4278013"/>
            <a:ext cx="2415467" cy="2415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8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268" y="213919"/>
            <a:ext cx="10515600" cy="102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Misja i Wizja </a:t>
            </a:r>
            <a:endParaRPr lang="pl-PL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92482" y="4073205"/>
            <a:ext cx="610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„Efektywny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rozwój usług doradczych związany z cyfryzacją sektora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rolnego”</a:t>
            </a:r>
            <a:endParaRPr lang="pl-PL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90415" y="1976417"/>
            <a:ext cx="673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„Świadczenie usług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doradczych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on-line dostosowanych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potrzeb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rolników”</a:t>
            </a:r>
            <a:endParaRPr lang="pl-PL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24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1" y="4261104"/>
            <a:ext cx="4096513" cy="117957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15" y="1947300"/>
            <a:ext cx="4447045" cy="111594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3" y="151809"/>
            <a:ext cx="1455995" cy="119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8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752" y="182245"/>
            <a:ext cx="10625328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Jak wzmocnić ICT we wdrażaniu i upowszechnianiu innowacji ?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312" y="1408177"/>
            <a:ext cx="11823192" cy="40782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Budowa systemów dedykowanych dla najważniejszych obszarów doradztwa, nauki ( Instytuty ) z wykorzystaniem technologii informacyjno-komunikacyjnych ICT.</a:t>
            </a:r>
            <a:endParaRPr lang="pl-PL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Budowa i udostępnienie narzędzi wspierających szeroko rozumiane świadczenie usług doradczych w tym aplikacji służącej do zarządzania gospodarstwem rolnym z aktywnym udziałem doradcy rolniczego (moduły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mi.in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karta pola, e-wnioski obszarowe, plan nawożenia, system ewidencji zwierząt gospodarskich, ekonomika, itp.) oraz opracowywanie i tworzenie ogólnodostępnych aplikacji komputerowych wykorzystywanych w pracy doradczej.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Kontynuacja i skoordynowanie stworzenia zintegrowanego systemu ochrony roślin i monitoringu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agrofagów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 oparciu o stacje meteorologiczne w Wojewódzkich Ośrodkach Doradztwa Rolniczego.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Zakup zdjęć satelitarnych do monitorowania pól, stosowania zabiegów agrotechnicznych, planowania upraw, analizy stopnia nawożenia itp.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Utworzenie systemu EPSU – Elektronicznej Platformy Świadczenia Usług oraz aplikacji mobilnej EPSU na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smartfony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 tablety (realizowane obecnie przez WODR Poznań)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7" y="234105"/>
            <a:ext cx="1053659" cy="92718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86512" y="5852160"/>
            <a:ext cx="1145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ICT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(akronim od ang. </a:t>
            </a:r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Technologies) – pojęcie obejmujące technologie przetwarzające, gromadzące i przesyłające informacje w formie elektronicznej. Teleinformatyka, technologie informacyjno-komunikacyjne, technologie teleinformacyjne. </a:t>
            </a:r>
            <a:endParaRPr lang="pl-PL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752" y="182245"/>
            <a:ext cx="10625328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Jak wzmocnić ICT we wdrażaniu i upowszechnianiu innowacji ? </a:t>
            </a: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niezbędna infrastruktura techniczna</a:t>
            </a:r>
            <a:endParaRPr lang="pl-PL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312" y="1408176"/>
            <a:ext cx="11823192" cy="42885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Infrastruktura techniczna, wyposażenie jednostek doradczych pod kątem świadczenia usług oraz szkolenia:</a:t>
            </a:r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Wyposażenie jednostek doradztwa rolniczego w urządzenia i infrastrukturę teleinformatyczną o  parametrach zapewniających efektywne świadczenie usług, w tym zapewnienie sieci internetowej, sprzętu i oprogramowania do pracy w ośrodkach i w terenie (m.in. laptopy i drukarki przenośne do drukowania dokumentów w gospodarstwie u rolnika).</a:t>
            </a:r>
          </a:p>
          <a:p>
            <a:pPr lvl="0"/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Wykorzystanie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dronów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celów doradczych i zakup oprogramowania - monitoring upraw roślin, szacowanie szkód łowieckich, szacowanie skutków suszy.</a:t>
            </a:r>
          </a:p>
          <a:p>
            <a:pPr lvl="0"/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Zakup sprzętu i oprogramowania oraz poszerzenie form świadczenia usług szkoleniowych oraz dla doradców i rolników poprzez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webinaria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telekonferencje oraz platformy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e-learningowe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Szkolenia dotyczące ICT, wykorzystania aplikacji,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cyberbezpieczeństwa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itp. dla doradców, pracowników zajmujących się teleinformatyką oraz pozostałych pracowników.</a:t>
            </a:r>
          </a:p>
          <a:p>
            <a:pPr lvl="0"/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Rozważenie wspólnych zakupów produktów bądź usług dla jednostek doradczych (bądź szerzej dla instytucji podległych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MRiRW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w celu obniżenia kosztów i pracochłonności.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7" y="234105"/>
            <a:ext cx="1053659" cy="92718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86512" y="5852160"/>
            <a:ext cx="1145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ICT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(akronim od ang. </a:t>
            </a:r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Technologies) – pojęcie obejmujące technologie przetwarzające, gromadzące i przesyłające informacje w formie elektronicznej. Teleinformatyka, technologie informacyjno-komunikacyjne, technologie teleinformacyjne. </a:t>
            </a:r>
            <a:endParaRPr lang="pl-PL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4471189"/>
            <a:ext cx="2178916" cy="22474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7683" y="210313"/>
            <a:ext cx="10515600" cy="85953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Cele strategiczne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15" y="1627704"/>
            <a:ext cx="11799065" cy="37672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Wyposażenie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jednostek doradczych w wysokiej jakości sprzęt komputerowy oraz umożliwienie dostępu do szybkiego szerokopasmowego i mobilnego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internetu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Utworzenie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platformy e-usług.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Dokończenie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tworzenia centralnego systemu wspomagania decyzji w ochronie roślin.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Utworzenie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tzw. bazy wiedzy dziedzinowej.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Utworzenie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nowoczesnej, dobrze wyposażonej i zorganizowanej bazy szkoleniowej.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Świadczenie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usług doradczych, organizowanie szkoleń poprzez platformy e-learningowe, webinaria, telekonferencje opartych na telefonii internetowej VoIP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3" y="151809"/>
            <a:ext cx="1455995" cy="119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3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32" y="4846320"/>
            <a:ext cx="2588044" cy="18155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2560" y="146304"/>
            <a:ext cx="10515600" cy="1067087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Cele strategiczne – ciąg dalszy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941" y="1542574"/>
            <a:ext cx="11655845" cy="45107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Utworzenie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aplikacji umożliwiającej kontakt doradcy z rolnikiem w trybie online.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wspólnego profilu Centrum Doradztwa Rolniczego w mediach społecznościowych.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Stworzenie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aplikacji kalkulacyjnej dla początkujących przedsiębiorców, ułatwiającej kalkulacje ekonomiczne będące podstawą do podejmowania lub rozwoju działalności gospodarczej.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Ulepszanie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prowadzonych obecnie tematycznych portali (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Leaderatorium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Sieć Zagród Edukacyjnych i in.), a także udoskonalenie technologii szkoleń na odległość (ODL;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e-learning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3" y="151809"/>
            <a:ext cx="1455995" cy="119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2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5376" y="237109"/>
            <a:ext cx="10183368" cy="147281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 można i co należy zrobić, aby nauka odpowiadała na aktualne potrzeby i proponowała użyteczne innowacje ?</a:t>
            </a:r>
            <a:endParaRPr lang="pl-PL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9912" y="2246249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Informacja zwrotna od rolnika pozyskiwana np. poprzez włączenie na preferencyjnych zasadach do grupy operacyjnej, autoryzację przez naukowców materiałów zamieszczanych przez 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youtuberów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7" y="234105"/>
            <a:ext cx="1455995" cy="119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48056"/>
            <a:ext cx="10515600" cy="5728907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Kontynuacja i skoordynowanie stworzenia zintegrowanego systemu ochrony roślin i monitoringu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agrofagów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, opartego o sieć stacji agrometeorologicznych;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Utworzenie systemu elektronicznego świadczenia usług doradczych, dostępnego na urządzeniach mobilnych;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Bezpłatne udostępnianie aplikacji / programów komputerowych odbiorcy końcowemu;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Kanały szybkiej komunikacji zwrotnej pomiędzy rolnikami a instytutami jako dobra praktyka mogąca usprawnić wdrażanie ICT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48056"/>
            <a:ext cx="10515600" cy="5728907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Stworzenie szybkich kanałów informacji, posługujących się uproszczonym językiem w komunikacji nauki z rolnikiem oraz dostosowanie komunikacji do wykorzystywanych współcześnie kanałów komunikacji –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youtuberzy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Informacja zwrotna od rolnika pozyskiwana np. poprzez włączenie na preferencyjnych zasadach do grupy operacyjnej, autoryzację przez naukowców materiałów zamieszczanych przez 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youtuberów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E-learning jako narzędzie zdalnego nauczania doradców, rolników?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1864</Words>
  <Application>Microsoft Office PowerPoint</Application>
  <PresentationFormat>Niestandardowy</PresentationFormat>
  <Paragraphs>106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Interoperacyjność systemów ICT w rolnictwie,  umożliwienie dostępu do systemów informatycznych instytucji  współpracujących w szczególności - ARiMR, Instytuty Branżowe, CDR, ODR, CBR, itd.).  </vt:lpstr>
      <vt:lpstr>Jak wzmocnić ICT we wdrażaniu i upowszechnianiu innowacji ?</vt:lpstr>
      <vt:lpstr>Jak wzmocnić ICT we wdrażaniu i upowszechnianiu innowacji ? – niezbędna infrastruktura techniczna</vt:lpstr>
      <vt:lpstr>Cele strategiczne</vt:lpstr>
      <vt:lpstr>Cele strategiczne – ciąg dalszy</vt:lpstr>
      <vt:lpstr>Co można i co należy zrobić, aby nauka odpowiadała na aktualne potrzeby i proponowała użyteczne innowacje ?</vt:lpstr>
      <vt:lpstr>Slajd 8</vt:lpstr>
      <vt:lpstr>Slajd 9</vt:lpstr>
      <vt:lpstr>Slajd 10</vt:lpstr>
      <vt:lpstr>„Dokończenie tworzenia centralnego systemu wspomagania decyzji w ochronie roślin”</vt:lpstr>
      <vt:lpstr>Odbiorcy, Zapotrzebowanie</vt:lpstr>
      <vt:lpstr>Slajd 13</vt:lpstr>
      <vt:lpstr>„Wyposażenie jednostek doradczych w wysokiej jakości sprzęt komputerowy oraz umożliwienie dostępu do szybkiego szerokopasmowego i mobilnego internetu” </vt:lpstr>
      <vt:lpstr>„Utworzenie platformy  e-usług”</vt:lpstr>
      <vt:lpstr>„Utworzenie tzw. bazy wiedzy dziedzinowej” </vt:lpstr>
      <vt:lpstr>„Utworzenie nowoczesnej, dobrze wyposażonej i zorganizowanej bazy szkoleniowej”</vt:lpstr>
      <vt:lpstr>„Świadczenie usług doradczych, organizowanie szkoleń poprzez platformy e-learningowe, webinaria, telekonferencje, opartych na telefonii internetowej VoIP” </vt:lpstr>
      <vt:lpstr>„Utworzenie aplikacji umożliwiającej kontakt doradcy z rolnikiem w trybie online”</vt:lpstr>
      <vt:lpstr>„Utworzenie wspólnego profilu  Centrum Doradztwa Rolniczego w mediach społecznościowych” </vt:lpstr>
      <vt:lpstr>Dziękuję za uwagę</vt:lpstr>
      <vt:lpstr>„Ulepszanie prowadzonych obecnie tematycznych portali, a także udoskonalenie technologii szkoleń na odległość” </vt:lpstr>
      <vt:lpstr>Dokumenty strategiczne</vt:lpstr>
      <vt:lpstr>„Stworzenie aplikacji kalkulacyjnej dla początkujących przedsiębiorców, ułatwiającej kalkulacje ekonomiczne będące podstawą do podejmowania lub rozwoju działalności gospodarczej” </vt:lpstr>
      <vt:lpstr>Misja i Wizja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Digitalizacji</dc:title>
  <dc:creator>Uzytkownik</dc:creator>
  <cp:lastModifiedBy>Użytkownik systemu Windows</cp:lastModifiedBy>
  <cp:revision>64</cp:revision>
  <dcterms:created xsi:type="dcterms:W3CDTF">2018-11-08T12:43:52Z</dcterms:created>
  <dcterms:modified xsi:type="dcterms:W3CDTF">2019-04-25T16:12:18Z</dcterms:modified>
</cp:coreProperties>
</file>