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388" r:id="rId3"/>
    <p:sldId id="394" r:id="rId4"/>
    <p:sldId id="418" r:id="rId5"/>
    <p:sldId id="419" r:id="rId6"/>
    <p:sldId id="420" r:id="rId7"/>
    <p:sldId id="421" r:id="rId8"/>
    <p:sldId id="412" r:id="rId9"/>
    <p:sldId id="417" r:id="rId10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1783"/>
    <a:srgbClr val="2FB818"/>
    <a:srgbClr val="00439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9065" autoAdjust="0"/>
  </p:normalViewPr>
  <p:slideViewPr>
    <p:cSldViewPr>
      <p:cViewPr>
        <p:scale>
          <a:sx n="90" d="100"/>
          <a:sy n="90" d="100"/>
        </p:scale>
        <p:origin x="-186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r">
              <a:defRPr sz="1200"/>
            </a:lvl1pPr>
          </a:lstStyle>
          <a:p>
            <a:fld id="{A24D7507-583D-4919-980D-2A8E948461B7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r">
              <a:defRPr sz="1200"/>
            </a:lvl1pPr>
          </a:lstStyle>
          <a:p>
            <a:fld id="{89B1126F-9B44-4782-868D-67B1FA547A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4368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r">
              <a:defRPr sz="1200"/>
            </a:lvl1pPr>
          </a:lstStyle>
          <a:p>
            <a:fld id="{D48D0DEE-C7B9-488B-9648-E4DF1B3C68D2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7" tIns="45574" rIns="91147" bIns="4557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147" tIns="45574" rIns="91147" bIns="4557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r">
              <a:defRPr sz="1200"/>
            </a:lvl1pPr>
          </a:lstStyle>
          <a:p>
            <a:fld id="{F55EC7D5-F440-4243-9316-9C64217F2DB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82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2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706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531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053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579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613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EC7D5-F440-4243-9316-9C64217F2DB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766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DF7D8C-21B8-4E6F-A417-22A5D01E0D41}" type="datetimeFigureOut">
              <a:rPr lang="pl-PL" smtClean="0"/>
              <a:pPr/>
              <a:t>2019-04-25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6A3868-AB84-4368-8174-77A2CFABE50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ytuł 22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964488" cy="4320480"/>
          </a:xfrm>
        </p:spPr>
        <p:txBody>
          <a:bodyPr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pl-PL" sz="1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Rozwoju obszarów wiejskich na lata 2014-2020 </a:t>
            </a:r>
            <a:br>
              <a:rPr lang="pl-PL" sz="1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cap="non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priorytet 1: ułatwianie transferu wiedzy i innowacji w rolnictwie i leśnictwie </a:t>
            </a:r>
            <a:br>
              <a:rPr lang="pl-PL" sz="1600" b="1" cap="non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cap="non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na obszarach wiejskich </a:t>
            </a:r>
            <a:r>
              <a:rPr lang="pl-PL" sz="24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cap="none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cap="none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8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ziałanie: </a:t>
            </a:r>
            <a:r>
              <a:rPr lang="pl-PL" sz="20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M01 - Transfer wiedzy i działalność informacyjna </a:t>
            </a:r>
            <a:br>
              <a:rPr lang="pl-PL" sz="16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1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11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  opracowany przez  Departament Rozwoju Obszarów Wiejskich  MRiRW </a:t>
            </a:r>
            <a:br>
              <a:rPr lang="pl-PL" sz="11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1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Instytucja  Zarządzająca PROW 2014-2020 – Minister Rolnictwa i Rozwoju Wsi</a:t>
            </a:r>
            <a:br>
              <a:rPr lang="pl-PL" sz="11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1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1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1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„Europejski Fundusz Rolny na rzecz Rozwoju Obszarów Wiejskich: Europa inwestująca w obszary wiejskie”.</a:t>
            </a:r>
            <a:br>
              <a:rPr lang="pl-PL" sz="1100" b="1" cap="none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1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Podtytuł 23"/>
          <p:cNvSpPr>
            <a:spLocks noGrp="1"/>
          </p:cNvSpPr>
          <p:nvPr>
            <p:ph type="subTitle" idx="1"/>
          </p:nvPr>
        </p:nvSpPr>
        <p:spPr>
          <a:xfrm>
            <a:off x="2487960" y="6165304"/>
            <a:ext cx="6656040" cy="475307"/>
          </a:xfrm>
        </p:spPr>
        <p:txBody>
          <a:bodyPr>
            <a:normAutofit fontScale="40000" lnSpcReduction="20000"/>
          </a:bodyPr>
          <a:lstStyle/>
          <a:p>
            <a:endParaRPr lang="pl-PL" b="1" dirty="0" smtClean="0">
              <a:latin typeface="Georgia" pitchFamily="18" charset="0"/>
            </a:endParaRPr>
          </a:p>
          <a:p>
            <a:r>
              <a:rPr lang="pl-PL" sz="3400" b="1" dirty="0" smtClean="0">
                <a:latin typeface="Georgia" pitchFamily="18" charset="0"/>
              </a:rPr>
              <a:t>Ministerstwo Rolnictwa i Rozwoju Wsi</a:t>
            </a:r>
            <a:endParaRPr lang="pl-PL" dirty="0"/>
          </a:p>
        </p:txBody>
      </p:sp>
      <p:pic>
        <p:nvPicPr>
          <p:cNvPr id="27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168013" y="1556792"/>
            <a:ext cx="85689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48362" y="1556792"/>
            <a:ext cx="844251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M01 Transfer wiedzy i działalność informacyjna: </a:t>
            </a:r>
          </a:p>
          <a:p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prawna: </a:t>
            </a:r>
          </a:p>
          <a:p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21 kwietnia 2017 r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sprawie szczegółowych warunków i trybu przyznawania oraz wypłaty pomocy finansowej w ramach poddziałania „Wsparcie dla działań w zakresie kształcenia zawodowego i nabywania umiejętności” oraz poddziałania „Wsparcie dla projektów demonstracyjnych i działań informacyjnych” w ramach działania „Transfer wiedzy i działalność informacyjna” objętego Programem Rozwoju Obszarów Wiejskich na lata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2014–2020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Dz. U z 2017 r. poz. 929, z 2018 r. poz. 1074, z 2019 r. poz. 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390).</a:t>
            </a:r>
            <a:endParaRPr lang="pl-PL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Poddziałania:</a:t>
            </a:r>
          </a:p>
          <a:p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„Wsparcie dla działań w zakresie kształcenia zawodowego i nabywania umiejętności” </a:t>
            </a:r>
            <a:endParaRPr lang="pl-PL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„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dla projektów demonstracyjnych i działań informacyjnych”</a:t>
            </a:r>
            <a:endParaRPr lang="pl-PL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Cel: </a:t>
            </a:r>
            <a:endParaRPr lang="pl-PL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Szkolenia i informacje udostępniane w ramach działania muszą być ukierunkowane na tematy użyteczne osobom pracującym w sektorze rolnictwa i leśnictwa dla ich dalszego rozwoju zawodowego i poprawy funkcjonowania ich gospodarstw. </a:t>
            </a:r>
          </a:p>
          <a:p>
            <a:pPr algn="just"/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Zakres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szkoleń musi być powiązany z poszczególnymi priorytetami PROW 2014–2020.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7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168013" y="1556792"/>
            <a:ext cx="85689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556793"/>
            <a:ext cx="84425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M01 Transfer wiedzy i działalność informacyjna </a:t>
            </a:r>
          </a:p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„Wsparcie dla projektów demonstracyjnych i działań informacyjnych”</a:t>
            </a:r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Poddziałanie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służy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promowaniu oraz upowszechnianiu innowacji i dobrych praktyk w zakresie produkcji rolnej lub leśnej lub przetwórstwa rolno-spożywczego,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ramach których ostateczny odbiorca będzie miał możliwość praktycznego zapoznania się z rozwiązaniami, które zostały już przetestowane i są możliwe do stosowania w wymienionych sektorach. 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mogą dotyczyć w szczególności technologii i organizacji produkcji, przetwarzania produktów rolnych wytwarzanych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gospodarstwie oraz rozwiązań związanych z ochroną środowiska i klimatem. 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Poddziałanie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realizowane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poprzez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demonstracje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tj. praktyczne sesje szkoleniowe.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l-PL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168013" y="1556792"/>
            <a:ext cx="85689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556793"/>
            <a:ext cx="8442519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M01 Transfer wiedzy i działalność informacyjna </a:t>
            </a:r>
          </a:p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„Wsparcie dla projektów demonstracyjnych i działań informacyjnych”</a:t>
            </a:r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 </a:t>
            </a:r>
            <a:r>
              <a:rPr 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być przyznana podmiotowi, który:</a:t>
            </a: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prowadzi działalność szkoleniową,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posiada odpowiednie doświadczenie w organizacji działań transferu wiedzy dla rolników lub właścicieli lasów,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dysponuje odpowiednią kadrą dydaktyczną,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dysponuje odpowiednią osobą posiadającą doświadczenie w kierowaniu projektem szkoleniowym,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posiada prawo do dysponowania nieruchomością na cele określone w operacji przez okres trwania operacji,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 odpowiednią bazę dydaktyczno-lokalową do prowadzenia demonstracji. </a:t>
            </a:r>
          </a:p>
          <a:p>
            <a:endParaRPr lang="pl-PL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168013" y="1556792"/>
            <a:ext cx="85689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556793"/>
            <a:ext cx="844251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M01 Transfer wiedzy i działalność informacyjna </a:t>
            </a:r>
          </a:p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„Wsparcie dla projektów demonstracyjnych i działań informacyjnych”</a:t>
            </a:r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może być przyznana wnioskodawcy, który: </a:t>
            </a: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posiada odpowiednie doświadczenie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organizacji </a:t>
            </a:r>
            <a:r>
              <a:rPr lang="pl-PL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działań transferu wiedzy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dla rolników lub właścicieli lasów, gdzie warunek ten uważa się za spełniony, jeżeli wnioskodawca wykaże stosownymi dokumentami, że w ciągu ostatnich trzech lat przed upływem terminu składania ofert, a jeżeli okres prowadzenia działalności jest krótszy – w tym okresie, należycie przeprowadził minimum dwa działania w ciągu roku,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dysponuje odpowiednią kadrą dydaktyczną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która posiada kwalifikacje do przeprowadzenia działań transferu wiedzy odpowiadające zakresowi określonemu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postępowaniu (m.in. odpowiednie wykształcenie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doświadczenie) i regularnie je podnosi (np. poprzez szkolenia, kursy, staże). 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transferu wiedzy uznaje się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mające na celu przekazanie wiedzy 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umiejętności, w szczególności szkolenia, warsztaty, kursy, demonstracje, konferencje lub seminaria. </a:t>
            </a:r>
          </a:p>
        </p:txBody>
      </p:sp>
    </p:spTree>
    <p:extLst>
      <p:ext uri="{BB962C8B-B14F-4D97-AF65-F5344CB8AC3E}">
        <p14:creationId xmlns:p14="http://schemas.microsoft.com/office/powerpoint/2010/main" val="20343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168013" y="1556792"/>
            <a:ext cx="85689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9" y="1537856"/>
            <a:ext cx="8442519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M01 Transfer wiedzy i działalność informacyjna </a:t>
            </a:r>
          </a:p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„Wsparcie dla projektów demonstracyjnych i działań informacyjnych”</a:t>
            </a:r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Sposób wyboru beneficjenta</a:t>
            </a:r>
          </a:p>
          <a:p>
            <a:pPr algn="just"/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Dotychczas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realizacji działania M01 była przewidziana forma konkursu na wybór beneficjenta, który zorganizuje i przeprowadzi cykl szkoleń w ramach operacji szkoleniowej. 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Obecnie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nowelizacją ustawy z dnia 20 lutego 2015 r. o wspieraniu rozwoju obszarów wiejskich z udziałem środków Europejskiego Funduszu Rolnego na rzecz Rozwoju Obszarów Wiejskich w ramach Programu Rozwoju Obszarów Wiejskich na lata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2014–2020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(Dz. U. z 2019 r. poz. 83) </a:t>
            </a:r>
            <a:r>
              <a:rPr lang="pl-PL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wprowadzono zmianę w zakresie sposobu wdrażania działania „Transfer wiedzy i działalność informacyjna”, polegającą na zastosowaniu przy wyłanianiu jego beneficjentów </a:t>
            </a:r>
            <a:r>
              <a:rPr lang="pl-PL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przepisów </a:t>
            </a:r>
            <a:r>
              <a:rPr lang="pl-PL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29 stycznia 2004 r. – Prawo zamówień publicznych (Dz. U. z 2018 r. poz. 1986).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pl-PL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 </a:t>
            </a:r>
            <a:r>
              <a:rPr 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wsparcia </a:t>
            </a:r>
          </a:p>
          <a:p>
            <a:pPr algn="just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zgodne z umową zawartą z beneficjentem wybranym w drodze przepisów o zamówieniach publicznych. Poziom pomocy finansowej nie może stanowić więcej niż wysokość wynagrodzenia zgodnego 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umową zawartą z beneficjentem. 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900609" y="6525295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168013" y="1556792"/>
            <a:ext cx="85689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94446" y="1568930"/>
            <a:ext cx="8442519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M01 Transfer wiedzy i działalność informacyjna </a:t>
            </a:r>
          </a:p>
          <a:p>
            <a:pPr algn="ctr"/>
            <a:endParaRPr lang="pl-PL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„Wsparcie dla projektów demonstracyjnych i działań informacyjnych”</a:t>
            </a:r>
            <a:endParaRPr lang="pl-PL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</a:t>
            </a:r>
            <a:r>
              <a:rPr 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wyboru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Ustalane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będą każdorazowo przez komisję przetargową, zgodnie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PZP.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Wyłonienie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beneficjenta następuje zgodnie z PZP,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zgodnie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art. 22 ust. 1a ustawy PZP, to na zamawiającym ciąży obowiązek określenia tych warunków oraz wymaganych w tym zakresie środków dowodowych w sposób proporcjonalny do przedmiotu zamówienia oraz umożliwiający ocenę zdolności wykonawcy do wykonania zamówienia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szczególności wyrażając minimalne poziomy tej zdolności.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kompetencji zatem zamawiającego – tu ARiMR – zgodnie z ustawą o wspieraniu rozwoju obszarów wiejskich, przekazane zostało określenie tych warunków oraz ocenę ich spełniania.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Zamawiający, stosownie do treści art. 7 ust. 1 ustawy PZP, przygotowuje i przeprowadza postępowanie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o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udzielenie zamówienia,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sposób zapewniający zachowanie uczciwej konkurencji i równe traktowanie wykonawców oraz zgodnie z zasadami proporcjonalności i przejrzystości, zgodnie z którymi zamawiający jest uprawniony do ograniczenia konkurencji (np. formułując warunki udziału w postępowaniu) w stopniu jak najmniejszym i jedynie niezbędnym dla osiągnięcia celu postępowania. Zasadzie tej, w świetle przepisów art. 36 ust. 1 pkt 13 oraz 91 ustawy PZP, podlega także opis kryteriów oceny ofert.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zamawiający, w specyfikacji istotnych warunków zamówienia w ramach poszczególnych postępowań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o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zamówienie publiczne, będzie określał szczegółowo warunki dostępu (warunki przyznania pomocy) oraz kryteria wyboru beneficjentów działania „Transfer wiedzy i działalność informacyjna”.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Rolą MRiRW jest zatem podanie podstawowych/ramowych wymagań, dotyczących realizacji demonstracji, typu zakres, cel, szacunkowy budżet, wykształcenie wykładowców itd., które następnie ARiMR przekuwa na OPZ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SIWZ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0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-478296" y="5589240"/>
            <a:ext cx="7580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519609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793534" y="676024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3" name="Obraz 23" descr="logo_ministerstw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9" name="Tytuł 7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tique Olive" pitchFamily="34" charset="0"/>
              <a:ea typeface="+mj-ea"/>
              <a:cs typeface="+mj-cs"/>
            </a:endParaRPr>
          </a:p>
        </p:txBody>
      </p:sp>
      <p:sp>
        <p:nvSpPr>
          <p:cNvPr id="11" name="Prostokąt 7"/>
          <p:cNvSpPr>
            <a:spLocks noChangeArrowheads="1"/>
          </p:cNvSpPr>
          <p:nvPr/>
        </p:nvSpPr>
        <p:spPr bwMode="auto">
          <a:xfrm>
            <a:off x="168013" y="1556792"/>
            <a:ext cx="85689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400" b="1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19609" y="1556792"/>
            <a:ext cx="8442519" cy="397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pl-PL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pl-PL" sz="1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M01 Transfer wiedzy i działalność informacyjna </a:t>
            </a:r>
          </a:p>
          <a:p>
            <a:pPr algn="ctr"/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„Wsparcie dla projektów demonstracyjnych i działań informacyjnych”</a:t>
            </a:r>
            <a:endParaRPr lang="pl-PL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pl-PL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pl-PL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Koszty </a:t>
            </a:r>
            <a:r>
              <a:rPr 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kwalifikowalne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nie określa się ich w rozporządzeniu wykonawczym dla działania.  </a:t>
            </a:r>
          </a:p>
          <a:p>
            <a:pPr algn="just"/>
            <a:endParaRPr lang="pl-PL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Przepis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UE - art. 14 ust. 4 rozporządzenia Parlamentu Europejskiego i Rady (UE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Nr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1305/2013 z dnia 17 grudnia 2013 r. w sprawie wsparcia rozwoju obszarów wiejskich przez Europejski Fundusz Rolny na rzecz Rozwoju Obszarów Wiejskich (EFRROW) i uchylającego rozporządzenie Rady (WE) nr 1698/2005.</a:t>
            </a:r>
          </a:p>
          <a:p>
            <a:pPr algn="just"/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zainstalowana w wyniku demonstracji może być wykorzystywana po zakończeniu operacji. </a:t>
            </a:r>
            <a:r>
              <a:rPr lang="pl-PL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 </a:t>
            </a:r>
            <a:r>
              <a:rPr lang="pl-PL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projektów demonstracyjnych wsparcie może obejmować także odpowiednie koszty </a:t>
            </a:r>
            <a:r>
              <a:rPr lang="pl-PL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inwestycyjne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Powyższe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zostało wpisane do art. 14 ust. 4 na wniosek PL, aby wprost wskazać możliwość wspierania inwestycji oraz brak konieczności „burzenia” inwestycji powstałych w wyniku demonstracji po jej zakończeniu, co było pierwotnie wskazywane przez KE i zostało oprotestowane przez PL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400" dirty="0"/>
          </a:p>
        </p:txBody>
      </p:sp>
      <p:sp>
        <p:nvSpPr>
          <p:cNvPr id="12" name="Prostokąt 11"/>
          <p:cNvSpPr/>
          <p:nvPr/>
        </p:nvSpPr>
        <p:spPr>
          <a:xfrm>
            <a:off x="4482203" y="4057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M01 Transfer wiedzy i działalność informacyjna </a:t>
            </a:r>
            <a:r>
              <a:rPr lang="pl-PL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legislacyjne</a:t>
            </a:r>
          </a:p>
          <a:p>
            <a:pPr algn="ctr"/>
            <a:endParaRPr lang="pl-PL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1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935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8640"/>
            <a:ext cx="1512168" cy="9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TkX0Rh93x6eulLN4WKMtl8Fd9ma6thXQiEPf0DXT7GMoNw0TyEu4dve7z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1188131" cy="792088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323528" y="1556793"/>
            <a:ext cx="844251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Dziękuję za uwagę</a:t>
            </a: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47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Niestandardowy 9">
      <a:dk1>
        <a:sysClr val="windowText" lastClr="000000"/>
      </a:dk1>
      <a:lt1>
        <a:srgbClr val="44884F"/>
      </a:lt1>
      <a:dk2>
        <a:srgbClr val="00843C"/>
      </a:dk2>
      <a:lt2>
        <a:srgbClr val="EBDDC3"/>
      </a:lt2>
      <a:accent1>
        <a:srgbClr val="44884F"/>
      </a:accent1>
      <a:accent2>
        <a:srgbClr val="44884F"/>
      </a:accent2>
      <a:accent3>
        <a:srgbClr val="A5AB81"/>
      </a:accent3>
      <a:accent4>
        <a:srgbClr val="00B050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5211</TotalTime>
  <Words>136</Words>
  <Application>Microsoft Office PowerPoint</Application>
  <PresentationFormat>Pokaz na ekranie (4:3)</PresentationFormat>
  <Paragraphs>147</Paragraphs>
  <Slides>9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Średni</vt:lpstr>
      <vt:lpstr>Program Rozwoju obszarów wiejskich na lata 2014-2020   priorytet 1: ułatwianie transferu wiedzy i innowacji w rolnictwie i leśnictwie  oraz na obszarach wiejskich   działanie:    M01 - Transfer wiedzy i działalność informacyjna    Materiał  opracowany przez  Departament Rozwoju Obszarów Wiejskich  MRiRW   Instytucja  Zarządzająca PROW 2014-2020 – Minister Rolnictwa i Rozwoju Wsi  „Europejski Fundusz Rolny na rzecz Rozwoju Obszarów Wiejskich: Europa inwestująca w obszary wiejskie”.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Rolnictwa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pscian</dc:creator>
  <cp:lastModifiedBy>A Leszczyńska</cp:lastModifiedBy>
  <cp:revision>924</cp:revision>
  <cp:lastPrinted>2019-04-25T14:38:53Z</cp:lastPrinted>
  <dcterms:created xsi:type="dcterms:W3CDTF">2015-04-28T10:36:03Z</dcterms:created>
  <dcterms:modified xsi:type="dcterms:W3CDTF">2019-04-25T14:41:57Z</dcterms:modified>
</cp:coreProperties>
</file>