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8" r:id="rId3"/>
    <p:sldId id="305" r:id="rId4"/>
    <p:sldId id="303" r:id="rId5"/>
    <p:sldId id="309" r:id="rId6"/>
    <p:sldId id="314" r:id="rId7"/>
    <p:sldId id="306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7" r:id="rId20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zysztof" initials="k" lastIdx="1" clrIdx="0">
    <p:extLst>
      <p:ext uri="{19B8F6BF-5375-455C-9EA6-DF929625EA0E}">
        <p15:presenceInfo xmlns:p15="http://schemas.microsoft.com/office/powerpoint/2012/main" userId="krzysztof" providerId="None"/>
      </p:ext>
    </p:extLst>
  </p:cmAuthor>
  <p:cmAuthor id="2" name="kaska" initials="k" lastIdx="0" clrIdx="1">
    <p:extLst>
      <p:ext uri="{19B8F6BF-5375-455C-9EA6-DF929625EA0E}">
        <p15:presenceInfo xmlns:p15="http://schemas.microsoft.com/office/powerpoint/2012/main" userId="kaska" providerId="None"/>
      </p:ext>
    </p:extLst>
  </p:cmAuthor>
  <p:cmAuthor id="3" name="dominika" initials="d" lastIdx="1" clrIdx="2">
    <p:extLst>
      <p:ext uri="{19B8F6BF-5375-455C-9EA6-DF929625EA0E}">
        <p15:presenceInfo xmlns:p15="http://schemas.microsoft.com/office/powerpoint/2012/main" userId="domin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3669"/>
    <a:srgbClr val="8C396C"/>
    <a:srgbClr val="04B051"/>
    <a:srgbClr val="A15C86"/>
    <a:srgbClr val="B27A9C"/>
    <a:srgbClr val="CFABC1"/>
    <a:srgbClr val="9FBA73"/>
    <a:srgbClr val="BAA4A3"/>
    <a:srgbClr val="8A3568"/>
    <a:srgbClr val="D4E4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ECB4D8-DB02-4DC6-A0A2-4F2EBAE1DC90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Styl pośredni 1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Styl pośredni 4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965" autoAdjust="0"/>
  </p:normalViewPr>
  <p:slideViewPr>
    <p:cSldViewPr>
      <p:cViewPr varScale="1">
        <p:scale>
          <a:sx n="72" d="100"/>
          <a:sy n="72" d="100"/>
        </p:scale>
        <p:origin x="26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332AD-61FD-457A-83DD-BBB5CA98849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3852" y="9428243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045AA-F6D7-49C5-AD47-FF98A741E5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2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48B7D-FFDE-46C8-94FE-8DB5CB5F3A46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480" y="4777612"/>
            <a:ext cx="5487041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3852" y="9428243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B0635-1D3B-4C8F-89C1-5CAE379BF4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85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414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0259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6142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8683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2149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5102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6609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0223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78344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379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221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Realizacja operacji zgodnie z założeniami opisanymi we wniosku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>
              <a:highlight>
                <a:srgbClr val="FF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ROZEZNANIE RYNKU 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oznacza oszacowanie wartości zamówienia przez porównanie cen u </a:t>
            </a:r>
            <a:r>
              <a:rPr lang="pl-PL" sz="1200" kern="1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conajmniej</a:t>
            </a:r>
            <a:r>
              <a:rPr lang="pl-PL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 trzech potencjalnych dostawców towarów lub usługodawców, o ile na rynku tylu istnieje. 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W przypadku gdy partner KSOW stwierdzi, że na rynku nie istnieje trzech potencjalnych dostawców towarów lub usługodawców, może zostać wezwany do przedstawienia uzasadnienia takiego stwierdzenia</a:t>
            </a:r>
          </a:p>
          <a:p>
            <a:endParaRPr lang="pl-PL" sz="1200" kern="1200" dirty="0">
              <a:solidFill>
                <a:schemeClr val="tx1"/>
              </a:solidFill>
              <a:effectLst/>
              <a:highlight>
                <a:srgbClr val="FFFF00"/>
              </a:highlight>
              <a:latin typeface="+mn-lt"/>
              <a:ea typeface="+mn-ea"/>
              <a:cs typeface="+mn-cs"/>
            </a:endParaRPr>
          </a:p>
          <a:p>
            <a:r>
              <a:rPr lang="pl-PL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Dopuszczalny jest każdy  rodzaj rozeznania rynku, byleby został udokumentowany. Jeżeli partner KSOW nie posiada ofert sporządzonych przez 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potencjalnych dostawców towarów lub usługodawców np. wydruki ze stron internetowych, maile itp., powinien sporządzić notatkę zawierającą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co najmniej następujące informacje: jakich zadań (zamówień/zakupów) z zestawienia rzeczowo–finansowego dotyczyło dane rozeznanie, u kogo je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+mn-lt"/>
                <a:ea typeface="+mn-ea"/>
                <a:cs typeface="+mn-cs"/>
              </a:rPr>
              <a:t>przeprowadzono (nazwy potencjalnych dostawców towarów lub usługodawców, ich adresy, w tym internetowe, nr tel.), kiedy je przeprowadzono, jakie ceny brutto zaoferowali wykonawcy, </a:t>
            </a:r>
            <a:endParaRPr lang="pl-PL" dirty="0">
              <a:highlight>
                <a:srgbClr val="FFFF00"/>
              </a:highlight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>
              <a:highlight>
                <a:srgbClr val="FFFF00"/>
              </a:highlight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774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0238" marR="0" lvl="2" indent="-2682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 KSOW zobowiązany jest do uzasadnienia wniosku o zmianę Umowy.</a:t>
            </a:r>
          </a:p>
          <a:p>
            <a:pPr marL="630238" lvl="2" indent="-268288">
              <a:buFont typeface="Arial" panose="020B0604020202020204" pitchFamily="34" charset="0"/>
              <a:buChar char="•"/>
            </a:pPr>
            <a:endParaRPr lang="pl-PL" dirty="0"/>
          </a:p>
          <a:p>
            <a:pPr marL="630238" lvl="2" indent="-268288">
              <a:buFont typeface="Arial" panose="020B0604020202020204" pitchFamily="34" charset="0"/>
              <a:buChar char="•"/>
            </a:pPr>
            <a:r>
              <a:rPr lang="pl-PL" dirty="0"/>
              <a:t>Zmiana jednostek miary</a:t>
            </a:r>
            <a:endParaRPr lang="pl-PL" sz="1600" dirty="0"/>
          </a:p>
          <a:p>
            <a:pPr lvl="2"/>
            <a:r>
              <a:rPr lang="pl-PL" dirty="0"/>
              <a:t>Zmiana terminu operacji (zarówno rozpoczęcia jak i zakończenia realizacji operacji wymagają aneksu, czy musimy się na nie zawsze godzić. </a:t>
            </a:r>
          </a:p>
          <a:p>
            <a:pPr lvl="2"/>
            <a:r>
              <a:rPr lang="pl-PL" dirty="0"/>
              <a:t>Zmiana terminu jednej z form realizacji operacji – nie wymaga aneksowania</a:t>
            </a:r>
            <a:endParaRPr lang="pl-PL" sz="1600" dirty="0"/>
          </a:p>
          <a:p>
            <a:pPr lvl="2"/>
            <a:r>
              <a:rPr lang="pl-PL" dirty="0"/>
              <a:t>czy umowy z wykonawcami mogą być podpisywane przed terminem wskazanym w § 5 ust. 1 a dopiero dokumenty finansowe wynikające z tych umów wystawiane byłyby w tym terminie</a:t>
            </a:r>
            <a:endParaRPr lang="pl-PL" sz="1600" dirty="0"/>
          </a:p>
          <a:p>
            <a:pPr lvl="2"/>
            <a:r>
              <a:rPr lang="pl-PL" dirty="0"/>
              <a:t>Zmiana kwot wynikająca z przetargu lub rozeznania rynku</a:t>
            </a:r>
            <a:endParaRPr lang="pl-PL" sz="1600" dirty="0"/>
          </a:p>
          <a:p>
            <a:pPr lvl="2"/>
            <a:r>
              <a:rPr lang="pl-PL" dirty="0"/>
              <a:t>Zmiana zakresu rzeczowego umowy, co to jest? Czy trzeba wysyłać każdy przypadek do BPT.</a:t>
            </a:r>
            <a:endParaRPr lang="pl-PL" sz="1600" dirty="0"/>
          </a:p>
          <a:p>
            <a:r>
              <a:rPr lang="pl-PL" dirty="0"/>
              <a:t>Zmiana okresu realizacji formy bez aneksu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 KSOW zobowiązany jest do uzasadnienia wniosku o zmianę Umowy.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889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3340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Wersja czarno-biała flagi UE – na białym tle, na kolorowym tle, jak zachowuje się logo</a:t>
            </a:r>
          </a:p>
          <a:p>
            <a:pPr marL="53340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dirty="0"/>
              <a:t>Materiały promocyjne znaki + europejski fundusz rolny …. </a:t>
            </a:r>
          </a:p>
          <a:p>
            <a:pPr marL="53340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Szkolenie czy konferencja, warsztaty seminaria oraz sale na </a:t>
            </a:r>
            <a:r>
              <a:rPr lang="pl-PL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wyjazdach studyjnych </a:t>
            </a:r>
          </a:p>
          <a:p>
            <a:pPr marL="53340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dirty="0"/>
              <a:t>Publikacje, – na pierwszej stronie, </a:t>
            </a:r>
          </a:p>
          <a:p>
            <a:pPr marL="53340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dirty="0"/>
              <a:t>Filmy, spoty w radiu, telewizji, film w </a:t>
            </a:r>
            <a:r>
              <a:rPr lang="pl-PL" sz="1200" dirty="0" err="1"/>
              <a:t>internecie</a:t>
            </a:r>
            <a:r>
              <a:rPr lang="pl-PL" sz="1200" dirty="0"/>
              <a:t>  – na początku !!! Min. 3 sekundy </a:t>
            </a:r>
          </a:p>
          <a:p>
            <a:pPr marL="53340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dirty="0"/>
              <a:t>Faktury i umowy, dokumentacja przetargowa -  nie muszą być </a:t>
            </a:r>
            <a:r>
              <a:rPr lang="pl-PL" sz="1200" dirty="0" err="1"/>
              <a:t>ologowane</a:t>
            </a:r>
            <a:endParaRPr lang="pl-PL" sz="1200" dirty="0"/>
          </a:p>
          <a:p>
            <a:pPr marL="53340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Wydrukuj, sprawdź czy jest czytelne !!!!</a:t>
            </a:r>
          </a:p>
          <a:p>
            <a:pPr marL="533400" marR="0" lvl="0" indent="-1714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swojej stronie www</a:t>
            </a:r>
          </a:p>
          <a:p>
            <a:pPr marL="630238" marR="0" lvl="0" indent="-2682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1200" dirty="0"/>
              <a:t>Jak </a:t>
            </a:r>
            <a:r>
              <a:rPr lang="pl-PL" sz="1200" dirty="0" err="1"/>
              <a:t>ologować</a:t>
            </a:r>
            <a:r>
              <a:rPr lang="pl-PL" sz="1200" dirty="0"/>
              <a:t> reportaże i video wypowiedzi </a:t>
            </a:r>
            <a:r>
              <a:rPr lang="pl-PL" sz="1200" dirty="0" err="1"/>
              <a:t>blogerów</a:t>
            </a:r>
            <a:r>
              <a:rPr lang="pl-PL" sz="1200" dirty="0"/>
              <a:t> czy może to być </a:t>
            </a:r>
            <a:r>
              <a:rPr lang="pl-PL" sz="1200" dirty="0" err="1"/>
              <a:t>ologowanie</a:t>
            </a:r>
            <a:r>
              <a:rPr lang="pl-PL" sz="1200" dirty="0"/>
              <a:t> zamieszczone pod nagraniem? TAK </a:t>
            </a:r>
          </a:p>
          <a:p>
            <a:pPr marL="630238" marR="0" lvl="0" indent="-2682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pl-PL" sz="1200" dirty="0"/>
          </a:p>
          <a:p>
            <a:pPr marL="630238" lvl="0" indent="-268288">
              <a:buFont typeface="Arial" panose="020B0604020202020204" pitchFamily="34" charset="0"/>
              <a:buChar char="•"/>
            </a:pPr>
            <a:endParaRPr lang="pl-PL" sz="1100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115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1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>
                <a:highlight>
                  <a:srgbClr val="FFFF00"/>
                </a:highlight>
              </a:rPr>
              <a:t>Ankieta po szkoleniu –wzór, podsumowanie dołączyć do sprawozdania.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Listy obecności/zakwaterowania – nie ma wzoru listy ale ma być </a:t>
            </a:r>
            <a:r>
              <a:rPr lang="pl-PL" dirty="0" err="1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ologowanie</a:t>
            </a:r>
            <a:r>
              <a:rPr lang="pl-PL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, kontakt do uczestnika,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Kontrole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5 lat dokumentacja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Rachunkowość – wyodrębniony system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Opłaty od uczestników ???????????????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b="1" dirty="0">
              <a:highlight>
                <a:srgbClr val="FFFF00"/>
              </a:highlight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>
                <a:highlight>
                  <a:srgbClr val="FFFF00"/>
                </a:highlight>
                <a:latin typeface="Calibri" panose="020F0502020204030204" pitchFamily="34" charset="0"/>
                <a:cs typeface="Times New Roman" panose="02020603050405020304" pitchFamily="18" charset="0"/>
              </a:rPr>
              <a:t>Dobre praktyki !!!!!!!!!!!!!!!!!!!!!!!!!!!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481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 noProof="0" dirty="0"/>
              <a:t>Wskazanie przedmiotu umowy </a:t>
            </a:r>
            <a:r>
              <a:rPr lang="pl-PL" noProof="0" dirty="0"/>
              <a:t>- </a:t>
            </a:r>
            <a:r>
              <a:rPr lang="pl-PL" sz="1000" noProof="0" dirty="0"/>
              <a:t>Umowa o przeniesienie praw autorskich musi mieć bezwzględnie określony przedmiot umowy - utwór, do którego prawa będą przenoszone, musi być dokładnie wskazany (tytuł, autor, jeżeli jest możliwa dokładniejsza specyfikacja, także należy podać jej elementy). Jest to istotne o tyle, że przepisy ustawy o prawie autorskim i prawach pokrewnych zabraniają przenoszenia praw autorskich do wszystkich przyszłych utworów - przedmiot umowy musi być precyzyjnie określony.  </a:t>
            </a:r>
          </a:p>
          <a:p>
            <a:r>
              <a:rPr lang="pl-PL" sz="1000" b="1" noProof="0" dirty="0"/>
              <a:t>Wskazanie warunków sprzedaży – </a:t>
            </a:r>
            <a:r>
              <a:rPr lang="pl-PL" sz="1000" b="0" noProof="0" dirty="0"/>
              <a:t>należy określić dokładne warunki przeniesienia praw do własności intelektualnej, tzn. sprzedający zbywa ogół praw majątkowych, czy zbywa je warunkowo czy też bezwarunkowo a także należy wskazać obszar nieograniczony terytorialnie / geograficznie </a:t>
            </a:r>
            <a:r>
              <a:rPr lang="pl-PL" sz="1000" b="1" noProof="0" dirty="0"/>
              <a:t>(na potrzeby naszej umowy).</a:t>
            </a:r>
          </a:p>
          <a:p>
            <a:r>
              <a:rPr lang="pl-PL" sz="1000" b="1" noProof="0" dirty="0"/>
              <a:t>Wskazanie pól eksploatacji </a:t>
            </a:r>
            <a:r>
              <a:rPr lang="pl-PL" sz="1000" noProof="0" dirty="0"/>
              <a:t>- Pola eksploatacji to obszar, na którym osoba nabywająca prawa autorskie majątkowe może korzystać z utworu. Przy zawieraniu umowy o przeniesienie praw autorskich należy zwrócić na to uwagę, gdyż zbyt ogólne sformułowania mogą poszerzyć pola eksploatacji dzieła w sposób, który nie byłby zgodny z zamysłem autora. Jeżeli strony chcą ująć w umowie wszystkie istniejące pola eksploatacji, mogą odnieść się do treści ustawy o prawie autorskim i prawach pokrewnych i wskazać w kontrakcie art. 50, w którym ustawodawca wymienił wszystkie istniejące pola. Żeby zachować należytą staranność, strony mogą powtórzyć w umowie ich katalog za ustawą. Co ważne, umowa o przeniesienie praw autorskich nie może zawierać zapisu rozszerzającego możliwości korzystania z dzieła także na nieodkryte jeszcze pola eksploatacji. Jeżeli strony mają taką intencję przy spisywaniu umowy, powinny na bieżąco, wraz z odkrywaniem nowych sposobów uzupełniać kontrakt o aneksy, w których ujmą nowe pola.</a:t>
            </a:r>
          </a:p>
          <a:p>
            <a:r>
              <a:rPr lang="pl-PL" sz="1000" b="1" noProof="0" dirty="0"/>
              <a:t>Wskazanie stosunku do utworów zależnych</a:t>
            </a:r>
            <a:r>
              <a:rPr lang="pl-PL" sz="1000" noProof="0" dirty="0"/>
              <a:t> - Umowa o przeniesienie praw autorskich powinna określać moment, w którym nastąpi skutek rozporządzający przeniesienia praw autorskich do utworu. Moment ten może być określony: data dzienną, okresem od dnia podpisania umowy lub moment ziszczenia się określonego warunku. Jeżeli w umowie nie ma o tym żadnej wzmianki, nabywca praw autorskich nie ma prawa wykonać żadnego utworu zależnego, a więc przeróbki, tłumaczenia czy adaptacji. Jeśli więc nabywa on prawa w celu wykonania takiego utworu lub choćby biorąc to pod uwagę, koniecznie musi zadbać o to, by w kontrakcie znalazł się odpowiedni zapis. </a:t>
            </a:r>
          </a:p>
          <a:p>
            <a:r>
              <a:rPr lang="pl-PL" sz="1000" b="1" noProof="0" dirty="0"/>
              <a:t>Autorskie prawa osobiste </a:t>
            </a:r>
            <a:r>
              <a:rPr lang="pl-PL" sz="1000" noProof="0" dirty="0"/>
              <a:t>- Umowa o przeniesienie praw autorskich powinna zawierać także zapisy dotyczące wykonywania przez autora osobistych praw autorskich. W przeciwieństwie do majątkowych praw autorskich są one niezbywalne - mimo więc przeniesienia ich na nabywcę twórca ma prawo podpisywać swój utwór i żądać oznaczania siebie jako autora. W niektórych przypadkach nie ma to wpływu na realizowanie autorskich praw majątkowych, ale zazwyczaj w jakiś sposób koliduje to z działaniami nabywcy majątkowych praw autorskich. Rozwiązaniem jest zamieszczenie w treści umowy o przeniesienie praw autorskich zapisu, w którym autor zobowiązuje się nie wykonywać swoich praw osobistych w stosunku do nabywcy i w niektórych przypadkach jego następców prawnych przez określony w umowie czas. Niekiedy pokrywa się on z czasem, na który została zawarta umowa o przeniesienie praw autorskich, może być on jednak także krótszy lub dłuższy. Co istotne, taki zapis nie ma na celu przeniesienia osobistych praw majątkowych - autor dobrowolnie ogranicza lub zawiesza swoje możliwości korzystania z nich, zaś po rozwiązaniu umowy lub upłynięciu oznaczonego w niej czasu może swobodnie wykonywać osobiste prawa majątkowe.</a:t>
            </a:r>
          </a:p>
          <a:p>
            <a:r>
              <a:rPr lang="pl-PL" sz="1000" b="1" noProof="0" dirty="0"/>
              <a:t>Wskazanie wysokości wynagrodzenia - </a:t>
            </a:r>
            <a:r>
              <a:rPr lang="pl-PL" sz="1000" noProof="0" dirty="0"/>
              <a:t>Jest to konieczny zapis w przypadku odpłatnego zbycia praw autorskich - wskazanie wysokości wynagrodzenia dla autora dzieła pozwoli uniknąć nieporozumień i sporów. Jeśli przeniesienie praw autorskich do dzieła ma mieć charakter nieodpłatny, to również powinno być zaznaczone.</a:t>
            </a:r>
          </a:p>
          <a:p>
            <a:r>
              <a:rPr lang="pl-PL" sz="1000" b="1" noProof="0" dirty="0"/>
              <a:t>Odpowiedzialność wobec stron trzecich </a:t>
            </a:r>
            <a:r>
              <a:rPr lang="pl-PL" sz="1000" b="0" noProof="0" dirty="0"/>
              <a:t>– element może być dobrowolnie sformułowany. </a:t>
            </a:r>
            <a:r>
              <a:rPr lang="pl-PL" sz="1000" noProof="0" dirty="0"/>
              <a:t>Strony mogą np. postanowić, iż w przypadku, gdy osoba trzecia zgłosi kupującemu roszczenia związane z utworem, sprzedający po zawiadomieniu go przez kupującego, nie uchyli się od niezwłocznego przystąpienia do wyjaśnienia sprawy oraz wystąpi przeciwko takim roszczeniom na własny koszt i ryzyko a nadto, że zaspokoi w całości uzasadnione roszczenia takiej osoby.</a:t>
            </a:r>
            <a:endParaRPr lang="pl-PL" sz="1000" b="0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8029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Zawsze, kiedy dana osoba jest wyraźnie rozpoznawalna na zdjęciu, również wtedy, gdy na zdjęciu widać kilkuosobową grupę lub kiedy ktoś pozuje do fotografii (nawet na ulicy, w biurze, na imprezie) konieczne jest uzyskanie wyraźnego zezwolenia na rozpowszechnianie wizerunku (w praktyce najbezpieczniejsze jest zezwolenie pisemne). Sądy zwykle przychylają się do stanowiska osoby fotografowanej (właściciela wizerunku) – nawet jeśli jest „elementem krajobrazu”, ale można ją rozpoznać, uznając, że mamy do czynienia z rozpowszechnieniem wizerunku wymagającym zezwolenia. Każdą wątpliwość rozstrzygana jest zatem na korzyść osoby, której wizerunek jest widoczny.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Jeśli mamy wątpliwości, czy możemy użyć zdjęcia w konkretnym celu, szczególnie w </a:t>
            </a:r>
            <a:r>
              <a:rPr lang="pl-P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internecie</a:t>
            </a: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(choć nie tylko), to warto zadać sobie trud i np. „zamazać” twarz lub ukryć część twarzy za czarnym prostokątem. W przeciwnym przypadku osoba sfotografowana może zażądać usunięcia zdjęcia i podjąć środki prawne przeciwko autorowi fotografii oraz właścicielowi strony internetowej, którzy nie przestrzegają przepisów o ochronie wizerunku.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dirty="0">
                <a:cs typeface="Times New Roman" panose="02020603050405020304" pitchFamily="18" charset="0"/>
              </a:rPr>
              <a:t>sława „lokalna” - np. działacz społeczny bardzo dobrze znany w jakimś środowisku jest „osobą powszechnie znaną”, choć nie jest znany ogółowi - niekoniecznie wszystkim Polakom</a:t>
            </a:r>
          </a:p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>
              <a:lnSpc>
                <a:spcPct val="150000"/>
              </a:lnSpc>
              <a:spcAft>
                <a:spcPts val="600"/>
              </a:spcAft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149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858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B0635-1D3B-4C8F-89C1-5CAE379BF4C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5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3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856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0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7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39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268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26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5309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66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252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57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4FD5C-CC60-416B-B8D4-C58451E9DEDB}" type="datetimeFigureOut">
              <a:rPr lang="pl-PL" smtClean="0"/>
              <a:t>28.06.2018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4B72A-54A4-447D-8DBB-F0A4E4A89A6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50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ksow.pl/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ksow.pl/" TargetMode="Externa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0063" y="1113496"/>
            <a:ext cx="8568952" cy="1761351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Realizacja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rozliczenie</a:t>
            </a:r>
            <a:r>
              <a:rPr lang="en-US" dirty="0"/>
              <a:t> </a:t>
            </a:r>
            <a:r>
              <a:rPr lang="en-US" dirty="0" err="1"/>
              <a:t>operacji</a:t>
            </a:r>
            <a:r>
              <a:rPr lang="en-US" dirty="0"/>
              <a:t> </a:t>
            </a:r>
            <a:r>
              <a:rPr lang="en-US" dirty="0" err="1"/>
              <a:t>realizowanych</a:t>
            </a:r>
            <a:r>
              <a:rPr lang="en-US" dirty="0"/>
              <a:t> w </a:t>
            </a:r>
            <a:r>
              <a:rPr lang="en-US" dirty="0" err="1"/>
              <a:t>ramach</a:t>
            </a:r>
            <a:r>
              <a:rPr lang="en-US" dirty="0"/>
              <a:t> </a:t>
            </a:r>
            <a:r>
              <a:rPr lang="en-US" dirty="0" err="1"/>
              <a:t>Planu</a:t>
            </a:r>
            <a:r>
              <a:rPr lang="en-US" dirty="0"/>
              <a:t> </a:t>
            </a:r>
            <a:r>
              <a:rPr lang="en-US" dirty="0" err="1"/>
              <a:t>działania</a:t>
            </a:r>
            <a:r>
              <a:rPr lang="en-US" dirty="0"/>
              <a:t> KSOW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lata</a:t>
            </a:r>
            <a:r>
              <a:rPr lang="en-US" dirty="0"/>
              <a:t> 20</a:t>
            </a:r>
            <a:r>
              <a:rPr lang="pl-PL" dirty="0"/>
              <a:t>14</a:t>
            </a:r>
            <a:r>
              <a:rPr lang="en-US" dirty="0"/>
              <a:t>-20</a:t>
            </a:r>
            <a:r>
              <a:rPr lang="pl-PL" dirty="0"/>
              <a:t>20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83667" y="3633755"/>
            <a:ext cx="5576664" cy="50405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873065"/>
                </a:solidFill>
              </a:rPr>
              <a:t>Warszawa</a:t>
            </a:r>
            <a:r>
              <a:rPr lang="pl-PL" sz="2000" dirty="0">
                <a:solidFill>
                  <a:srgbClr val="873065"/>
                </a:solidFill>
              </a:rPr>
              <a:t>, </a:t>
            </a:r>
            <a:r>
              <a:rPr lang="en-US" sz="2000" dirty="0">
                <a:solidFill>
                  <a:srgbClr val="873065"/>
                </a:solidFill>
              </a:rPr>
              <a:t>28</a:t>
            </a:r>
            <a:r>
              <a:rPr lang="pl-PL" sz="2000" dirty="0">
                <a:solidFill>
                  <a:srgbClr val="873065"/>
                </a:solidFill>
              </a:rPr>
              <a:t> czerwca 2018 r.</a:t>
            </a:r>
          </a:p>
        </p:txBody>
      </p:sp>
      <p:pic>
        <p:nvPicPr>
          <p:cNvPr id="4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163" y="4937041"/>
            <a:ext cx="17795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PROW-2014-2020-logo-k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439" y="4850680"/>
            <a:ext cx="13239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1"/>
          <p:cNvSpPr>
            <a:spLocks noChangeArrowheads="1"/>
          </p:cNvSpPr>
          <p:nvPr/>
        </p:nvSpPr>
        <p:spPr bwMode="auto">
          <a:xfrm>
            <a:off x="201077" y="5636065"/>
            <a:ext cx="87669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200" dirty="0">
                <a:ea typeface="Times New Roman" pitchFamily="18" charset="0"/>
                <a:cs typeface="Arial" pitchFamily="34" charset="0"/>
              </a:rPr>
              <a:t>„Europejski Fundusz Rolny na rzecz Rozwoju Obszarów Wiejskich: Europa inwestująca w obszary wiejskie”</a:t>
            </a:r>
            <a:r>
              <a:rPr lang="pl-PL" altLang="pl-PL" sz="1400" dirty="0">
                <a:ea typeface="Times New Roman" pitchFamily="18" charset="0"/>
                <a:cs typeface="Arial" pitchFamily="34" charset="0"/>
              </a:rPr>
              <a:t> </a:t>
            </a:r>
            <a:endParaRPr lang="pl-PL" altLang="pl-PL" sz="1000" dirty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81" y="4941168"/>
            <a:ext cx="9747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Łącznik zakrzywiony 14"/>
          <p:cNvCxnSpPr>
            <a:cxnSpLocks/>
          </p:cNvCxnSpPr>
          <p:nvPr/>
        </p:nvCxnSpPr>
        <p:spPr>
          <a:xfrm>
            <a:off x="12539" y="260648"/>
            <a:ext cx="9144000" cy="11105"/>
          </a:xfrm>
          <a:prstGeom prst="curvedConnector3">
            <a:avLst>
              <a:gd name="adj1" fmla="val 50000"/>
            </a:avLst>
          </a:prstGeom>
          <a:ln w="63500" cmpd="sng">
            <a:solidFill>
              <a:srgbClr val="04B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>
            <a:extLst>
              <a:ext uri="{FF2B5EF4-FFF2-40B4-BE49-F238E27FC236}">
                <a16:creationId xmlns:a16="http://schemas.microsoft.com/office/drawing/2014/main" id="{C3004469-A163-4DB2-8FA8-945E8698F1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829" y="5052771"/>
            <a:ext cx="637304" cy="583294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D5D927C3-2169-4107-9D86-C3F218772F60}"/>
              </a:ext>
            </a:extLst>
          </p:cNvPr>
          <p:cNvSpPr txBox="1"/>
          <p:nvPr/>
        </p:nvSpPr>
        <p:spPr>
          <a:xfrm>
            <a:off x="323797" y="601831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Operacja współfinansowana ze środków Unii Europejskiej w ramach Schematu II Pomocy Technicznej „Krajowa Sieć Obszarów Wiejskich” Programu Rozwoju Obszarów Wiejskich na lata 2014–2020</a:t>
            </a:r>
          </a:p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Instytucja Zarządzająca Programem Rozwoju Obszarów Wiejskich na lata 2014–2020 – Minister Rolnictwa i Rozwoju Wsi</a:t>
            </a:r>
          </a:p>
          <a:p>
            <a:pPr algn="ctr"/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Materiał opracowany przez Jednostkę Centralną KSOW</a:t>
            </a:r>
          </a:p>
        </p:txBody>
      </p:sp>
    </p:spTree>
    <p:extLst>
      <p:ext uri="{BB962C8B-B14F-4D97-AF65-F5344CB8AC3E}">
        <p14:creationId xmlns:p14="http://schemas.microsoft.com/office/powerpoint/2010/main" val="448285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1711" y="1494654"/>
            <a:ext cx="7695831" cy="429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u="sng" dirty="0"/>
              <a:t>Załączniki do wniosku: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Załącznik nr 1 "Wkład własny" (jeśli dotyczy)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Załącznik nr 2 "Wykaz postępowań przeprowadzonych w trybie przepisów ustawy Prawo zamówień publicznych" (jeśli dotyczy)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Załącznik nr 3 "Wykaz postępowań przeprowadzonych</a:t>
            </a:r>
            <a:br>
              <a:rPr lang="pl-PL" sz="2000" dirty="0"/>
            </a:br>
            <a:r>
              <a:rPr lang="pl-PL" sz="2000" dirty="0"/>
              <a:t>w konkurencyjnym trybie wyboru wykonawców" (jeśli dotyczy)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Załącznik nr 4 "Sprawozdanie końcowe z realizacji operacji"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sz="2000" dirty="0"/>
              <a:t>Załącznik nr 5 "Oświadczenie o kwalifikowalności podatku VAT"</a:t>
            </a:r>
            <a:br>
              <a:rPr lang="pl-PL" sz="2000" dirty="0"/>
            </a:br>
            <a:r>
              <a:rPr lang="pl-PL" sz="2000" dirty="0"/>
              <a:t>(jeśli dotyczy)</a:t>
            </a:r>
          </a:p>
        </p:txBody>
      </p:sp>
    </p:spTree>
    <p:extLst>
      <p:ext uri="{BB962C8B-B14F-4D97-AF65-F5344CB8AC3E}">
        <p14:creationId xmlns:p14="http://schemas.microsoft.com/office/powerpoint/2010/main" val="2270790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0585" y="1262365"/>
            <a:ext cx="769583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Kopie faktur lub dokumentów księgowych o równoważnej wartości dowodowej, wraz z dowodami ich zapłaty w całości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Kopie dokumentów potwierdzających odbiór lub wykonanie prac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Formularz wniosku o refundację w wersji elektronicznej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Kopie dokumentacji postępowania o udzielenie zamówienia publicznego przeprowadzonego w trybie przepisów ustawy Prawo zamówień publicznych, w tym postępowań unieważnionych, oraz postępowania przeprowadzonego w konkurencyjnym trybie wyboru wykonawców (jeśli dotyczy)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Materiały dokumentujące przeprowadzenie działań informacyjno-promocyjnych, o których mowa w §11 umowy na realizację operacji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Kopie innych dokumentów potwierdzających zrealizowanie operacji, o których mowa w § 8 ust. 3 umowy na realizację operacji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Dokumenty potwierdzające poniesiony wkład własny (jeśli dotyczy)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Dokument potwierdzający upoważnienie osoby (osób), która podpisała wniosek o refundację, do reprezentowania Partnera KSOW (jeśli dotyczy)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Dokument potwierdzający upoważnienie do poświadczania za zgodność z oryginałem kopii dokumentów załączanych do wniosku o refundację, w przypadku gdy te kopie poświadczyła inna osoba niż ta, która podpisała ten wniosek (jeśli dotyczy)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Dokument potwierdzający numer rachunku bankowego, na który zostanie przekazana refundacja</a:t>
            </a:r>
          </a:p>
          <a:p>
            <a:pPr marL="342900" indent="-342900">
              <a:buFont typeface="+mj-lt"/>
              <a:buAutoNum type="arabicPeriod" startAt="6"/>
            </a:pPr>
            <a:r>
              <a:rPr lang="pl-PL" sz="1600" dirty="0"/>
              <a:t>Inne (wymienić jeśli dotyczy)</a:t>
            </a:r>
          </a:p>
        </p:txBody>
      </p:sp>
    </p:spTree>
    <p:extLst>
      <p:ext uri="{BB962C8B-B14F-4D97-AF65-F5344CB8AC3E}">
        <p14:creationId xmlns:p14="http://schemas.microsoft.com/office/powerpoint/2010/main" val="487213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0585" y="1419596"/>
            <a:ext cx="769583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 startAt="6"/>
            </a:pPr>
            <a:r>
              <a:rPr lang="pl-PL" sz="2000" b="1" dirty="0"/>
              <a:t>Kopie faktur lub dokumentów księgowych o równoważnej wartości dowodowej, wraz z dowodami ich zapłaty w całości</a:t>
            </a:r>
          </a:p>
          <a:p>
            <a:pPr algn="ctr"/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Dokumenty ułożone w kolejności zgodnej z </a:t>
            </a:r>
            <a:r>
              <a:rPr lang="pl-PL" b="1" dirty="0"/>
              <a:t>Zestawieniem faktur lub równoważnych dokumentów księgowych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Uwzględnienie w </a:t>
            </a:r>
            <a:r>
              <a:rPr lang="pl-PL" u="sng" dirty="0"/>
              <a:t>oddzielnym systemie rachunkowości</a:t>
            </a:r>
            <a:r>
              <a:rPr lang="pl-PL" dirty="0"/>
              <a:t> lub </a:t>
            </a:r>
            <a:r>
              <a:rPr lang="pl-PL" u="sng" dirty="0"/>
              <a:t>korzystanie z odpowiedniego kodu rachunkowego</a:t>
            </a:r>
            <a:r>
              <a:rPr lang="pl-PL" dirty="0"/>
              <a:t>, o których mowa w art. 66 ust.1 lit. c pkt i rozporządzenia 1305/2013 albo prowadzenia zestawienia faktur lub równoważnych dokumentów księgowych w przypadku gdy na podstawie odrębnych przepisów Partner KSOW nie jest zobowiązany do prowadzenia ksiąg rachunkowych</a:t>
            </a: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b="1" dirty="0"/>
              <a:t>Dowód zapłaty</a:t>
            </a:r>
            <a:r>
              <a:rPr lang="pl-PL" dirty="0"/>
              <a:t> pod każdym dokumentem księgowym</a:t>
            </a:r>
          </a:p>
          <a:p>
            <a:endParaRPr lang="pl-PL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/>
              <a:t>Dokumenty księgowe muszą być zapłacone </a:t>
            </a:r>
            <a:r>
              <a:rPr lang="pl-PL" b="1" dirty="0"/>
              <a:t>w całości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814538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4225" y="1227386"/>
            <a:ext cx="7978131" cy="572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000" b="1" dirty="0"/>
              <a:t>Opis dokumentu księgowego:</a:t>
            </a:r>
            <a:endParaRPr lang="pl-PL" sz="1100" dirty="0"/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u="sng" dirty="0"/>
              <a:t>tytuł</a:t>
            </a:r>
            <a:r>
              <a:rPr lang="pl-PL" sz="2000" dirty="0"/>
              <a:t> realizowanej operacji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u="sng" dirty="0"/>
              <a:t>nr i data zawarcia umowy</a:t>
            </a:r>
            <a:r>
              <a:rPr lang="pl-PL" sz="2000" dirty="0"/>
              <a:t> na realizację operacji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informacja: </a:t>
            </a:r>
            <a:r>
              <a:rPr lang="pl-PL" sz="2000" b="1" dirty="0"/>
              <a:t>„Operacja współfinansowana ze środków schematu II Pomocy Technicznej PROW na lata 2014-2020”</a:t>
            </a:r>
            <a:r>
              <a:rPr lang="pl-PL" sz="2000" dirty="0"/>
              <a:t>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u="sng" dirty="0"/>
              <a:t>dekretacja</a:t>
            </a:r>
            <a:r>
              <a:rPr lang="pl-PL" sz="2000" dirty="0"/>
              <a:t> (jeżeli dotyczy) oraz </a:t>
            </a:r>
            <a:r>
              <a:rPr lang="pl-PL" sz="2000" u="sng" dirty="0"/>
              <a:t>nr księgowy</a:t>
            </a:r>
            <a:r>
              <a:rPr lang="pl-PL" sz="2000" dirty="0"/>
              <a:t> dokumentu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informacja o </a:t>
            </a:r>
            <a:r>
              <a:rPr lang="pl-PL" sz="2000" u="sng" dirty="0"/>
              <a:t>poprawności formalnej</a:t>
            </a:r>
            <a:r>
              <a:rPr lang="pl-PL" sz="2000" dirty="0"/>
              <a:t> i </a:t>
            </a:r>
            <a:r>
              <a:rPr lang="pl-PL" sz="2000" u="sng" dirty="0"/>
              <a:t>merytorycznej</a:t>
            </a:r>
            <a:r>
              <a:rPr lang="pl-PL" sz="2000" dirty="0"/>
              <a:t> dokumentu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adnotacja o </a:t>
            </a:r>
            <a:r>
              <a:rPr lang="pl-PL" sz="2000" u="sng" dirty="0"/>
              <a:t>sposobie zapłaty</a:t>
            </a:r>
            <a:r>
              <a:rPr lang="pl-PL" sz="2000" dirty="0"/>
              <a:t> (jeżeli nie wynika to z dokumentu) 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u="sng" dirty="0"/>
              <a:t>kwota kosztu kwalifikowanego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opis związku kosztu z umową – należy zaznaczyć w opisie faktury, do której </a:t>
            </a:r>
            <a:r>
              <a:rPr lang="pl-PL" sz="2000" u="sng" dirty="0"/>
              <a:t>pozycji z zestawienia rzeczowo-finansowego</a:t>
            </a:r>
            <a:r>
              <a:rPr lang="pl-PL" sz="2000" dirty="0"/>
              <a:t> odnosi się koszt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u="sng" dirty="0"/>
              <a:t>numer postępowania</a:t>
            </a:r>
            <a:r>
              <a:rPr lang="pl-PL" sz="2000" dirty="0"/>
              <a:t> zgodny z numerem wykazanym w wykazie postępowań przeprowadzonych w trybie ustawy </a:t>
            </a:r>
            <a:r>
              <a:rPr lang="pl-PL" sz="2000" dirty="0" err="1"/>
              <a:t>pzp</a:t>
            </a:r>
            <a:r>
              <a:rPr lang="pl-PL" sz="2000" dirty="0"/>
              <a:t> albo konkurencyjnym trybie wyboru wykonawców.</a:t>
            </a:r>
          </a:p>
          <a:p>
            <a:pPr marL="285750" indent="-28575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2000" u="sng" dirty="0"/>
              <a:t>kurs waluty</a:t>
            </a:r>
            <a:r>
              <a:rPr lang="pl-PL" sz="2000" dirty="0"/>
              <a:t> zastosowany do przeliczenia waluty obcej na złotego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48098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0585" y="1796668"/>
            <a:ext cx="797813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 startAt="7"/>
            </a:pPr>
            <a:r>
              <a:rPr lang="pl-PL" sz="2000" b="1" dirty="0"/>
              <a:t>Kopie dokumentów potwierdzających odbiór lub wykonanie prac</a:t>
            </a:r>
          </a:p>
          <a:p>
            <a:pPr algn="ctr"/>
            <a:endParaRPr lang="pl-PL" sz="2000" b="1" dirty="0"/>
          </a:p>
          <a:p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dirty="0"/>
              <a:t>Protokół zdawczo-odbiorczy</a:t>
            </a:r>
            <a:r>
              <a:rPr lang="pl-PL" sz="2000" dirty="0"/>
              <a:t> dotyczący wykonanego dzieła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dirty="0"/>
              <a:t>Sprawozdanie</a:t>
            </a:r>
            <a:r>
              <a:rPr lang="pl-PL" sz="2000" dirty="0"/>
              <a:t> z wykonania umowy/zamówienia/zlecenia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b="1" dirty="0"/>
              <a:t>Faktura lub inny dokument księgowy</a:t>
            </a:r>
            <a:r>
              <a:rPr lang="pl-PL" sz="2000" dirty="0"/>
              <a:t> o równoważnej wartości dowodowej, na odwrocie którego partner KSOW umieścił odpowiednią adnotację np. odebrano bez zastrzeżeń, wykonano zgodnie z umową/zamówieniem itp. wraz ze swoim podpisem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50608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0585" y="2048080"/>
            <a:ext cx="79781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pl-PL" sz="2000" b="1" dirty="0"/>
              <a:t>Formularz wniosku o refundację w wersji elektronicznej</a:t>
            </a:r>
          </a:p>
          <a:p>
            <a:endParaRPr lang="pl-PL" sz="2000" b="1" dirty="0"/>
          </a:p>
          <a:p>
            <a:endParaRPr lang="pl-PL" sz="2000" b="1" dirty="0"/>
          </a:p>
          <a:p>
            <a:pPr marL="457200" indent="-457200">
              <a:buFont typeface="+mj-lt"/>
              <a:buAutoNum type="arabicPeriod" startAt="9"/>
            </a:pPr>
            <a:r>
              <a:rPr lang="pl-PL" sz="2000" b="1" dirty="0"/>
              <a:t>Kopie dokumentacji postępowania o udzielenie zamówienia publicznego przeprowadzonego w trybie przepisów ustawy Prawo zamówień publicznych, w tym postępowań unieważnionych, oraz postępowania przeprowadzonego w konkurencyjnym trybie wyboru wykonawców (jeśli dotyczy)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30109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0585" y="1405165"/>
            <a:ext cx="797813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 startAt="10"/>
            </a:pPr>
            <a:r>
              <a:rPr lang="pl-PL" sz="2000" b="1" dirty="0"/>
              <a:t>Materiały dokumentujące przeprowadzenie działań informacyjno-promocyjnych, o których mowa w §11 umowy na realizację operacji</a:t>
            </a:r>
          </a:p>
          <a:p>
            <a:pPr algn="ctr"/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/>
              <a:t>3 zdjęcia plakatu formatu A3 zamieszczanego w widocznym miejscu</a:t>
            </a:r>
            <a:br>
              <a:rPr lang="pl-PL" sz="2000" dirty="0"/>
            </a:br>
            <a:r>
              <a:rPr lang="pl-PL" sz="2000" dirty="0"/>
              <a:t>w siedzibie Partnera KSOW</a:t>
            </a:r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dirty="0" err="1"/>
              <a:t>Print</a:t>
            </a:r>
            <a:r>
              <a:rPr lang="pl-PL" sz="2000" dirty="0"/>
              <a:t> </a:t>
            </a:r>
            <a:r>
              <a:rPr lang="pl-PL" sz="2000" dirty="0" err="1"/>
              <a:t>Screen</a:t>
            </a:r>
            <a:r>
              <a:rPr lang="pl-PL" sz="2000" dirty="0"/>
              <a:t> strony internetowej z zamieszczoną informacją</a:t>
            </a:r>
            <a:br>
              <a:rPr lang="pl-PL" sz="2000" dirty="0"/>
            </a:br>
            <a:r>
              <a:rPr lang="pl-PL" sz="2000" dirty="0"/>
              <a:t>o realizowanej operacji</a:t>
            </a:r>
          </a:p>
          <a:p>
            <a:endParaRPr lang="pl-PL" sz="2000" dirty="0"/>
          </a:p>
          <a:p>
            <a:endParaRPr lang="pl-PL" sz="2000" dirty="0"/>
          </a:p>
          <a:p>
            <a:pPr marL="363538" indent="-363538">
              <a:buFont typeface="+mj-lt"/>
              <a:buAutoNum type="arabicPeriod" startAt="11"/>
            </a:pPr>
            <a:r>
              <a:rPr lang="pl-PL" sz="2000" b="1" dirty="0"/>
              <a:t>Kopie innych dokumentów potwierdzających zrealizowanie operacji,</a:t>
            </a:r>
            <a:br>
              <a:rPr lang="pl-PL" sz="2000" b="1" dirty="0"/>
            </a:br>
            <a:r>
              <a:rPr lang="pl-PL" sz="2000" b="1" dirty="0"/>
              <a:t>o których mowa w § 8 ust. 3 umowy na realizację operacji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11071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0585" y="1405165"/>
            <a:ext cx="79781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 startAt="12"/>
            </a:pPr>
            <a:r>
              <a:rPr lang="pl-PL" sz="2000" b="1" dirty="0"/>
              <a:t>Dokumenty potwierdzające poniesiony wkład własny (jeśli dotyczy)</a:t>
            </a:r>
          </a:p>
          <a:p>
            <a:pPr algn="ctr"/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u="sng" dirty="0"/>
              <a:t>Wkład pieniężny</a:t>
            </a:r>
          </a:p>
          <a:p>
            <a:pPr marL="715963" indent="-352425">
              <a:buFont typeface="Wingdings" panose="05000000000000000000" pitchFamily="2" charset="2"/>
              <a:buChar char="§"/>
            </a:pPr>
            <a:r>
              <a:rPr lang="pl-PL" dirty="0"/>
              <a:t>faktury lub równoważne dokumenty księgowe wraz z potwierdzeniem ich zapłaty w całości</a:t>
            </a:r>
            <a:endParaRPr lang="pl-PL" sz="2000" dirty="0"/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u="sng" dirty="0"/>
              <a:t>Wkład zasobów osobowych</a:t>
            </a:r>
          </a:p>
          <a:p>
            <a:pPr marL="715963" indent="-352425">
              <a:buFont typeface="Wingdings" panose="05000000000000000000" pitchFamily="2" charset="2"/>
              <a:buChar char="§"/>
            </a:pPr>
            <a:r>
              <a:rPr lang="pl-PL" dirty="0"/>
              <a:t>umowa o współpracy z wolontariuszem, umowa o pracę z pracownikiem, zakres zadań/obowiązków, w przypadku wolontariatu sposób oszacowania stawki godzinowej, ewidencja czasu pracy </a:t>
            </a:r>
            <a:endParaRPr lang="pl-PL" sz="2000" dirty="0"/>
          </a:p>
          <a:p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000" u="sng" dirty="0"/>
              <a:t>Wkład zasobów rzeczowych</a:t>
            </a:r>
          </a:p>
          <a:p>
            <a:pPr marL="715963" indent="-352425">
              <a:buFont typeface="Wingdings" panose="05000000000000000000" pitchFamily="2" charset="2"/>
              <a:buChar char="§"/>
            </a:pPr>
            <a:r>
              <a:rPr lang="pl-PL" dirty="0"/>
              <a:t>dokument potwierdzający tytuł prawny do posiadanych zasobów rzeczowych wraz ze szczegółową, indywidualną kalkulacją wkładu własnego, przygotowaną na podstawie stawek rynkowych </a:t>
            </a:r>
            <a:endParaRPr lang="pl-PL" sz="2000" dirty="0"/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31943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0584" y="1240464"/>
            <a:ext cx="7978131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13"/>
            </a:pPr>
            <a:r>
              <a:rPr lang="pl-PL" sz="2000" b="1" dirty="0"/>
              <a:t>Dokument potwierdzający upoważnienie osoby (osób), która podpisała wniosek o refundację, do reprezentowania Partnera KSOW (jeśli dotyczy)</a:t>
            </a:r>
          </a:p>
          <a:p>
            <a:endParaRPr lang="pl-PL" sz="2000" b="1" dirty="0"/>
          </a:p>
          <a:p>
            <a:pPr marL="457200" indent="-457200">
              <a:buFont typeface="+mj-lt"/>
              <a:buAutoNum type="arabicPeriod" startAt="14"/>
            </a:pPr>
            <a:r>
              <a:rPr lang="pl-PL" sz="2000" b="1" dirty="0"/>
              <a:t>Dokument potwierdzający upoważnienie do poświadczania za zgodność z oryginałem kopii dokumentów załączanych do wniosku o refundację, w przypadku gdy te kopie poświadczyła inna osoba niż ta, która podpisała ten wniosek (jeśli dotyczy)</a:t>
            </a:r>
          </a:p>
          <a:p>
            <a:endParaRPr lang="pl-PL" sz="20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15"/>
            </a:pPr>
            <a:r>
              <a:rPr lang="pl-PL" sz="2000" b="1" dirty="0"/>
              <a:t>Dokument potwierdzający numer rachunku bankowego, na który zostanie przekazana refundacja</a:t>
            </a:r>
          </a:p>
          <a:p>
            <a:pPr marL="804863" indent="-3524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u="sng" dirty="0"/>
              <a:t>zaświadczenie</a:t>
            </a:r>
            <a:r>
              <a:rPr lang="pl-PL" dirty="0"/>
              <a:t> z banku prowadzącego rachunek Partnera KSOW</a:t>
            </a:r>
          </a:p>
          <a:p>
            <a:pPr marL="804863" indent="-352425">
              <a:buFont typeface="Wingdings" panose="05000000000000000000" pitchFamily="2" charset="2"/>
              <a:buChar char="Ø"/>
            </a:pPr>
            <a:r>
              <a:rPr lang="pl-PL" u="sng" dirty="0"/>
              <a:t>wyciąg</a:t>
            </a:r>
            <a:r>
              <a:rPr lang="pl-PL" dirty="0"/>
              <a:t> z rachunku bankowego Partnera KSOW z numerem tego rachunku, na który zostanie przekazana refundacja (części IV pkt 1 wniosku o refundację) </a:t>
            </a:r>
            <a:endParaRPr lang="pl-PL" sz="2000" b="1" dirty="0"/>
          </a:p>
          <a:p>
            <a:endParaRPr lang="pl-PL" sz="1600" b="1" dirty="0"/>
          </a:p>
          <a:p>
            <a:pPr marL="457200" indent="-457200">
              <a:buFont typeface="+mj-lt"/>
              <a:buAutoNum type="arabicPeriod" startAt="16"/>
            </a:pPr>
            <a:r>
              <a:rPr lang="pl-PL" sz="2000" b="1" dirty="0"/>
              <a:t>Inne (wymienić jeśli dotyczy)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4372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Dziękujemy 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D20EAC48-FFB7-4D8F-BEA6-2DE5AF3CA57C}"/>
              </a:ext>
            </a:extLst>
          </p:cNvPr>
          <p:cNvSpPr/>
          <p:nvPr/>
        </p:nvSpPr>
        <p:spPr>
          <a:xfrm>
            <a:off x="1259632" y="3013502"/>
            <a:ext cx="62646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pl-PL" sz="1600" dirty="0"/>
              <a:t>Odwiedź portal KSOW – </a:t>
            </a:r>
            <a:r>
              <a:rPr lang="pl-PL" sz="1600" b="1" u="sng" dirty="0">
                <a:hlinkClick r:id="rId5"/>
              </a:rPr>
              <a:t>www.ksow.pl</a:t>
            </a:r>
            <a:endParaRPr lang="pl-PL" sz="1600" u="sng" dirty="0"/>
          </a:p>
          <a:p>
            <a:pPr lvl="2"/>
            <a:r>
              <a:rPr lang="pl-PL" sz="1600" b="1" dirty="0"/>
              <a:t>Zostań Partnerem Krajowej Sieci Obszarów Wiejskich.</a:t>
            </a:r>
          </a:p>
        </p:txBody>
      </p:sp>
      <p:pic>
        <p:nvPicPr>
          <p:cNvPr id="11" name="Obraz 9">
            <a:extLst>
              <a:ext uri="{FF2B5EF4-FFF2-40B4-BE49-F238E27FC236}">
                <a16:creationId xmlns:a16="http://schemas.microsoft.com/office/drawing/2014/main" id="{2D4BAD24-5F01-4708-A4B6-9BDAA821C7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75" y="1903503"/>
            <a:ext cx="2030077" cy="782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18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7146605-D4F5-43BC-9707-1471730D73AA}"/>
              </a:ext>
            </a:extLst>
          </p:cNvPr>
          <p:cNvSpPr txBox="1">
            <a:spLocks/>
          </p:cNvSpPr>
          <p:nvPr/>
        </p:nvSpPr>
        <p:spPr>
          <a:xfrm>
            <a:off x="620586" y="188640"/>
            <a:ext cx="8097756" cy="80548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32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ealizacj</a:t>
            </a:r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 operacji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165E23DD-A611-469C-8394-4A17C60D9796}"/>
              </a:ext>
            </a:extLst>
          </p:cNvPr>
          <p:cNvSpPr/>
          <p:nvPr/>
        </p:nvSpPr>
        <p:spPr>
          <a:xfrm>
            <a:off x="616059" y="1556792"/>
            <a:ext cx="7808354" cy="4757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Realizacja operacji zgodnie z założeniami opisanymi we wniosku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Cel operacji, wskaźniki operacji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Cel KSOW, priorytet PROW, działanie KSOW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Grupa docelowa (co najmniej 4 województwa )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Formy realizacji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Zadeklarowane tematy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Wkład własny powyżej 10 %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Dodatkowi partnerzy</a:t>
            </a:r>
          </a:p>
          <a:p>
            <a:pPr marL="361950" lvl="1" indent="-36195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lvl="1" indent="-36195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7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Zmiany w umowie</a:t>
            </a: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§ 14 ust. 3, § 7 ust. 7</a:t>
            </a:r>
            <a:r>
              <a:rPr 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7A5C1445-0243-4BBC-8D94-80E0A92C39FD}"/>
              </a:ext>
            </a:extLst>
          </p:cNvPr>
          <p:cNvSpPr/>
          <p:nvPr/>
        </p:nvSpPr>
        <p:spPr>
          <a:xfrm>
            <a:off x="620585" y="1328570"/>
            <a:ext cx="6237415" cy="573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spcAft>
                <a:spcPts val="0"/>
              </a:spcAft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1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7EF3DA5-6FF9-4AA8-A2CA-6587215ED850}"/>
              </a:ext>
            </a:extLst>
          </p:cNvPr>
          <p:cNvSpPr txBox="1"/>
          <p:nvPr/>
        </p:nvSpPr>
        <p:spPr>
          <a:xfrm>
            <a:off x="620585" y="1255912"/>
            <a:ext cx="79781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Poinformowanie CDR: </a:t>
            </a:r>
          </a:p>
          <a:p>
            <a:pPr marL="628650" lvl="1" indent="-265113">
              <a:buFont typeface="Wingdings" panose="05000000000000000000" pitchFamily="2" charset="2"/>
              <a:buChar char="Ø"/>
            </a:pPr>
            <a:r>
              <a:rPr lang="pl-PL" dirty="0"/>
              <a:t>zmiana adresu i sposobu reprezentacji</a:t>
            </a:r>
          </a:p>
          <a:p>
            <a:pPr marL="628650" lvl="1" indent="-265113">
              <a:buFont typeface="Wingdings" panose="05000000000000000000" pitchFamily="2" charset="2"/>
              <a:buChar char="Ø"/>
            </a:pPr>
            <a:r>
              <a:rPr lang="pl-PL" dirty="0"/>
              <a:t>zmiana osoby do kontaktu.</a:t>
            </a:r>
          </a:p>
          <a:p>
            <a:pPr marL="342900" indent="-342900">
              <a:buFont typeface="+mj-lt"/>
              <a:buAutoNum type="arabicPeriod"/>
            </a:pP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Poinformowanie i zgoda CDR:</a:t>
            </a:r>
          </a:p>
          <a:p>
            <a:pPr marL="628650" lvl="1" indent="-265113">
              <a:buFont typeface="Wingdings" panose="05000000000000000000" pitchFamily="2" charset="2"/>
              <a:buChar char="Ø"/>
            </a:pPr>
            <a:r>
              <a:rPr lang="pl-PL" dirty="0"/>
              <a:t>zmiana statusu prawno-organizacyjnego Partnera KSOW</a:t>
            </a:r>
          </a:p>
          <a:p>
            <a:pPr marL="628650" lvl="1" indent="-265113">
              <a:buFont typeface="Wingdings" panose="05000000000000000000" pitchFamily="2" charset="2"/>
              <a:buChar char="Ø"/>
            </a:pPr>
            <a:r>
              <a:rPr lang="pl-PL" dirty="0"/>
              <a:t>zmiana terminów realizacji poszczególnych form realizacji operacji, o ile nie skutkuje zmianą terminu zakończenia realizacji operacji (§5 ust. 1)</a:t>
            </a:r>
          </a:p>
          <a:p>
            <a:pPr marL="628650" lvl="1" indent="-265113">
              <a:buFont typeface="Wingdings" panose="05000000000000000000" pitchFamily="2" charset="2"/>
              <a:buChar char="Ø"/>
            </a:pPr>
            <a:r>
              <a:rPr lang="pl-PL" dirty="0"/>
              <a:t>zmiana dotycząca przesunięcia pomiędzy poszczególnymi pozycjami kosztów określonymi w zestawieniu rzeczowo-finansowym, pozostająca bez wpływu na zakres rzeczowy operacji, wynikająca z rozeznania rynku, trybu konkurencyjnego, PZP.</a:t>
            </a:r>
            <a:endParaRPr lang="pl-PL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pl-PL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Aneks:</a:t>
            </a:r>
          </a:p>
          <a:p>
            <a:pPr marL="628650" lvl="1" indent="-265113">
              <a:buFont typeface="Wingdings" panose="05000000000000000000" pitchFamily="2" charset="2"/>
              <a:buChar char="Ø"/>
            </a:pPr>
            <a:r>
              <a:rPr lang="pl-PL" dirty="0"/>
              <a:t>zmiana zakresu rzeczowego </a:t>
            </a:r>
          </a:p>
          <a:p>
            <a:pPr marL="628650" lvl="1" indent="-265113">
              <a:buFont typeface="Wingdings" panose="05000000000000000000" pitchFamily="2" charset="2"/>
              <a:buChar char="Ø"/>
            </a:pPr>
            <a:r>
              <a:rPr lang="pl-PL" dirty="0"/>
              <a:t>zmiana terminu realizacji operacji </a:t>
            </a:r>
          </a:p>
          <a:p>
            <a:pPr marL="628650" lvl="1" indent="-265113">
              <a:buFont typeface="Wingdings" panose="05000000000000000000" pitchFamily="2" charset="2"/>
              <a:buChar char="Ø"/>
            </a:pPr>
            <a:r>
              <a:rPr lang="pl-PL" dirty="0"/>
              <a:t>inne.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108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ealizacj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operacji - obowiązki informacyjne</a:t>
            </a:r>
            <a:endParaRPr lang="en-U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§ 11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5105B8E6-B78D-41CB-A761-CBD3F6B0C9BB}"/>
              </a:ext>
            </a:extLst>
          </p:cNvPr>
          <p:cNvSpPr/>
          <p:nvPr/>
        </p:nvSpPr>
        <p:spPr>
          <a:xfrm>
            <a:off x="436025" y="1645087"/>
            <a:ext cx="8649660" cy="623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lvl="0" algn="ctr"/>
            <a:r>
              <a:rPr lang="pl-PL" altLang="pl-PL" sz="1400" dirty="0">
                <a:solidFill>
                  <a:schemeClr val="accent1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Europejski Fundusz Rolny na rzecz Rozwoju Obszarów Wiejskich: Europa inwestująca w obszary wiejskie</a:t>
            </a:r>
            <a:endParaRPr lang="pl-PL" sz="1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l-PL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Instytucja Zarządzająca Programem Rozwoju Obszarów Wiejskich na lata 2014–2020 – Minister Rolnictwa i Rozwoju Wsi</a:t>
            </a:r>
          </a:p>
          <a:p>
            <a:pPr algn="ctr"/>
            <a:r>
              <a:rPr lang="pl-PL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Operacja współfinansowana ze środków Unii Europejskiej w ramach Schematu II Pomocy Technicznej „Krajowa Sieć Obszarów Wiejskich” Programu Rozwoju Obszarów Wiejskich na lata 2014–2020</a:t>
            </a:r>
          </a:p>
          <a:p>
            <a:pPr algn="ctr"/>
            <a:endParaRPr lang="pl-PL" sz="1400" dirty="0">
              <a:solidFill>
                <a:schemeClr val="accent1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/>
            <a:r>
              <a:rPr lang="pl-PL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Materiał opracowany przez ……………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1400" i="1" dirty="0">
                <a:solidFill>
                  <a:schemeClr val="accent1">
                    <a:lumMod val="75000"/>
                  </a:schemeClr>
                </a:solidFill>
              </a:rPr>
              <a:t>nazwa partnera 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…………………….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Plakat A3 w siedzibie:</a:t>
            </a:r>
          </a:p>
          <a:p>
            <a:pPr marL="361950" algn="ctr"/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znaki, slogany +</a:t>
            </a:r>
          </a:p>
          <a:p>
            <a:pPr algn="ctr"/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 ……</a:t>
            </a:r>
            <a:r>
              <a:rPr lang="pl-PL" sz="1400" i="1" dirty="0">
                <a:solidFill>
                  <a:schemeClr val="accent1">
                    <a:lumMod val="75000"/>
                  </a:schemeClr>
                </a:solidFill>
              </a:rPr>
              <a:t>nazwa partnera</a:t>
            </a:r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………. realizuje operację </a:t>
            </a:r>
          </a:p>
          <a:p>
            <a:pPr algn="ctr"/>
            <a:r>
              <a:rPr lang="pl-PL" sz="1400" i="1" dirty="0">
                <a:solidFill>
                  <a:schemeClr val="accent1">
                    <a:lumMod val="75000"/>
                  </a:schemeClr>
                </a:solidFill>
              </a:rPr>
              <a:t> TYTUŁ OOPERACJI </a:t>
            </a:r>
          </a:p>
          <a:p>
            <a:pPr algn="ctr"/>
            <a:r>
              <a:rPr lang="pl-PL" sz="1400" dirty="0">
                <a:solidFill>
                  <a:schemeClr val="accent1">
                    <a:lumMod val="75000"/>
                  </a:schemeClr>
                </a:solidFill>
              </a:rPr>
              <a:t> CELEM OPERACJI jest ……………………………..</a:t>
            </a:r>
          </a:p>
          <a:p>
            <a:pPr algn="ctr"/>
            <a:endParaRPr lang="pl-PL" sz="1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1600" dirty="0"/>
              <a:t>5 dni od wykonania materiału informacyjnego lub promocyjnego - przesłać egzemplarz lub zdjęcie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sz="1600" dirty="0"/>
              <a:t>Informowanie o KSOW: </a:t>
            </a:r>
          </a:p>
          <a:p>
            <a:pPr lvl="2"/>
            <a:r>
              <a:rPr lang="pl-PL" sz="1600" dirty="0">
                <a:solidFill>
                  <a:schemeClr val="accent1">
                    <a:lumMod val="75000"/>
                  </a:schemeClr>
                </a:solidFill>
              </a:rPr>
              <a:t>Odwiedź portal KSOW – </a:t>
            </a:r>
            <a:r>
              <a:rPr lang="pl-PL" sz="1600" b="1" u="sng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www.ksow.pl</a:t>
            </a:r>
            <a:endParaRPr lang="pl-PL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pl-PL" sz="1600" b="1" dirty="0">
                <a:solidFill>
                  <a:schemeClr val="accent1">
                    <a:lumMod val="75000"/>
                  </a:schemeClr>
                </a:solidFill>
              </a:rPr>
              <a:t>Zostań Partnerem Krajowej Sieci Obszarów Wiejskich.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Harmonogram realizacji operacji – informacje na portal KSOW oraz § 10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Jak fotografować?</a:t>
            </a:r>
          </a:p>
          <a:p>
            <a:endParaRPr lang="pl-PL" sz="2400" dirty="0"/>
          </a:p>
          <a:p>
            <a:pPr lvl="1"/>
            <a:endParaRPr lang="pl-PL" sz="1600" dirty="0"/>
          </a:p>
          <a:p>
            <a:pPr marL="630238" lvl="0" indent="-268288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630238" lvl="0" indent="-268288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az 9">
            <a:extLst>
              <a:ext uri="{FF2B5EF4-FFF2-40B4-BE49-F238E27FC236}">
                <a16:creationId xmlns:a16="http://schemas.microsoft.com/office/drawing/2014/main" id="{A44F3F66-B816-4883-BDC3-75499330636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855" y="1349406"/>
            <a:ext cx="1399149" cy="53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PROW-2014-2020-logo-kolor">
            <a:extLst>
              <a:ext uri="{FF2B5EF4-FFF2-40B4-BE49-F238E27FC236}">
                <a16:creationId xmlns:a16="http://schemas.microsoft.com/office/drawing/2014/main" id="{87A93271-EB2D-46D1-B97F-105803392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67" y="1227386"/>
            <a:ext cx="1142216" cy="7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7568A62F-81C9-4AC0-BF04-EE0574732C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6" y="1355559"/>
            <a:ext cx="816104" cy="57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Obraz 9">
            <a:extLst>
              <a:ext uri="{FF2B5EF4-FFF2-40B4-BE49-F238E27FC236}">
                <a16:creationId xmlns:a16="http://schemas.microsoft.com/office/drawing/2014/main" id="{32AB6439-880E-42FC-A23B-ED9085C433F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226" y="5324944"/>
            <a:ext cx="1399149" cy="539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D42F6AAB-4CDE-4911-A848-A3CEE6C2E92C}"/>
              </a:ext>
            </a:extLst>
          </p:cNvPr>
          <p:cNvSpPr txBox="1"/>
          <p:nvPr/>
        </p:nvSpPr>
        <p:spPr>
          <a:xfrm>
            <a:off x="5547503" y="1363199"/>
            <a:ext cx="1142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>
                <a:solidFill>
                  <a:srgbClr val="8A3669"/>
                </a:solidFill>
              </a:rPr>
              <a:t>Logo Partnera KSOW </a:t>
            </a:r>
          </a:p>
        </p:txBody>
      </p:sp>
    </p:spTree>
    <p:extLst>
      <p:ext uri="{BB962C8B-B14F-4D97-AF65-F5344CB8AC3E}">
        <p14:creationId xmlns:p14="http://schemas.microsoft.com/office/powerpoint/2010/main" val="3828455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pl-PL" sz="28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ealizacj</a:t>
            </a:r>
            <a: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operacji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3EE8743A-D6E8-44FE-9770-E32D01F64AF8}"/>
              </a:ext>
            </a:extLst>
          </p:cNvPr>
          <p:cNvSpPr/>
          <p:nvPr/>
        </p:nvSpPr>
        <p:spPr>
          <a:xfrm>
            <a:off x="620585" y="1619827"/>
            <a:ext cx="7978130" cy="5679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Ankieta po ….  – podsumowanie dołączyć do sprawozdania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Listy obecności/zakwaterowania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Oddzielny system rachunkowości albo odpowiedni kod rachunkowy -  tak, aby możliwa była identyfikacja poszczególnych kosztów kwalifikowalnych związanych z operacją (§ 12, ust. 6)</a:t>
            </a:r>
            <a:endParaRPr lang="pl-PL" sz="2000" dirty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Obowiązek przechowywania dokumentacji przez 5 lat od dnia wypłaty Ministerstwu środków przez Agencję (§ 12, ust. 7)</a:t>
            </a:r>
            <a:endParaRPr lang="pl-PL" sz="2000" dirty="0">
              <a:solidFill>
                <a:srgbClr val="00B05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Kontrola (§ 12, ust. 1)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/>
              <a:t>Dobre praktyki (działanie 12, formularz)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dirty="0"/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+mj-lt"/>
              <a:buAutoNum type="alphaLcParenR"/>
            </a:pPr>
            <a:endParaRPr lang="pl-PL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+mj-lt"/>
              <a:buAutoNum type="alphaLcParenR"/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18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6" y="256227"/>
            <a:ext cx="8182415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</a:pPr>
            <a:r>
              <a:rPr 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Majątkowe prawa autorskie</a:t>
            </a:r>
            <a:br>
              <a:rPr 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17 </a:t>
            </a:r>
            <a:endParaRPr lang="pl-P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rostokąt 1">
            <a:extLst>
              <a:ext uri="{FF2B5EF4-FFF2-40B4-BE49-F238E27FC236}">
                <a16:creationId xmlns:a16="http://schemas.microsoft.com/office/drawing/2014/main" id="{7A5C1445-0243-4BBC-8D94-80E0A92C39FD}"/>
              </a:ext>
            </a:extLst>
          </p:cNvPr>
          <p:cNvSpPr/>
          <p:nvPr/>
        </p:nvSpPr>
        <p:spPr>
          <a:xfrm>
            <a:off x="620585" y="1562061"/>
            <a:ext cx="8182415" cy="5485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1" indent="-363538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l-PL" b="1" dirty="0"/>
              <a:t>Przeniesienie praw autorskich - co należy zawrzeć w umowie?</a:t>
            </a:r>
          </a:p>
          <a:p>
            <a:pPr marL="649287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/>
              <a:t>Wskazanie przedmiotu umowy</a:t>
            </a:r>
          </a:p>
          <a:p>
            <a:pPr marL="649287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/>
              <a:t>Wskazanie warunków sprzedaży</a:t>
            </a:r>
          </a:p>
          <a:p>
            <a:pPr marL="649287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/>
              <a:t>Wskazanie pól eksploatacji</a:t>
            </a:r>
          </a:p>
          <a:p>
            <a:pPr marL="649287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/>
              <a:t>Wskazanie stosunku do utworów zależnych (skutek umowy)</a:t>
            </a:r>
          </a:p>
          <a:p>
            <a:pPr marL="649287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/>
              <a:t>Autorskie prawa osobiste</a:t>
            </a:r>
          </a:p>
          <a:p>
            <a:pPr marL="649287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/>
              <a:t>Wskazanie wysokości wynagrodzenia</a:t>
            </a:r>
          </a:p>
          <a:p>
            <a:pPr marL="649287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dirty="0"/>
              <a:t>Odpowiedzialność wobec stron trzecich. </a:t>
            </a:r>
            <a:endParaRPr lang="en-US" dirty="0"/>
          </a:p>
          <a:p>
            <a:pPr marL="176213" lvl="1">
              <a:lnSpc>
                <a:spcPct val="115000"/>
              </a:lnSpc>
              <a:spcAft>
                <a:spcPts val="800"/>
              </a:spcAft>
            </a:pP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>
              <a:lnSpc>
                <a:spcPct val="115000"/>
              </a:lnSpc>
              <a:spcAft>
                <a:spcPts val="800"/>
              </a:spcAft>
            </a:pPr>
            <a:r>
              <a:rPr lang="pl-PL" sz="1600" b="1" dirty="0"/>
              <a:t>Umowa o przeniesienie autorskich praw majątkowych powinna zostać sporządzona na piśmie </a:t>
            </a:r>
            <a:r>
              <a:rPr lang="pl-PL" sz="1600" b="1" u="sng" dirty="0"/>
              <a:t>(jakakolwiek inna forma będzie nieskuteczna).</a:t>
            </a:r>
            <a:endParaRPr lang="en-US" sz="1600" b="1" u="sng" dirty="0"/>
          </a:p>
          <a:p>
            <a:pPr marL="176213" lvl="1" algn="just">
              <a:lnSpc>
                <a:spcPct val="115000"/>
              </a:lnSpc>
              <a:spcAft>
                <a:spcPts val="800"/>
              </a:spcAft>
            </a:pPr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6213" lvl="1" algn="just">
              <a:lnSpc>
                <a:spcPct val="115000"/>
              </a:lnSpc>
              <a:spcAft>
                <a:spcPts val="800"/>
              </a:spcAft>
            </a:pPr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44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15000"/>
              </a:lnSpc>
              <a:spcBef>
                <a:spcPct val="0"/>
              </a:spcBef>
              <a:spcAft>
                <a:spcPts val="800"/>
              </a:spcAft>
            </a:pPr>
            <a:r>
              <a:rPr 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Majątkowe prawa autorskie</a:t>
            </a:r>
            <a:b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§</a:t>
            </a: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 17 </a:t>
            </a:r>
            <a:endParaRPr lang="pl-PL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C44AF1A7-FB1A-4846-8902-08EA18546641}"/>
              </a:ext>
            </a:extLst>
          </p:cNvPr>
          <p:cNvSpPr txBox="1"/>
          <p:nvPr/>
        </p:nvSpPr>
        <p:spPr>
          <a:xfrm>
            <a:off x="539553" y="1204041"/>
            <a:ext cx="8249455" cy="5951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1" indent="-363538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 startAt="2"/>
            </a:pPr>
            <a:r>
              <a:rPr lang="pl-PL" b="1" dirty="0"/>
              <a:t>Korzystanie z wizerunku – kiedy nie jest wymagane zezwolenie (zgoda)?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jeżeli osoba portretowana otrzymała umówioną zapłatę za pozowanie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rozpowszechniania wizerunku osoby stanowiące jedynie szczegół całości, takiej jak zgromadzenie, krajobraz, publiczna impreza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kiedy chcemy rozpowszechniać fotografie osoby powszechnie znanej (np. znany polityk, naukowiec, działacz społeczny), przy spełnieniu poniższych warunków:</a:t>
            </a:r>
          </a:p>
          <a:p>
            <a:pPr marL="1168400" lvl="1" indent="-276225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osoba powszechnie znana (w danym środowisku, na danym terenie, niekoniecznie wszystkim Polakom, tu wystarczy sława „lokalna”)</a:t>
            </a:r>
          </a:p>
          <a:p>
            <a:pPr marL="1168400" lvl="1" indent="-276225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zdjęcie wykonano w związku z pełnieniem przez nią funkcji publicznych (np. jak oficjalne spotkania, wizyty)</a:t>
            </a:r>
          </a:p>
          <a:p>
            <a:pPr marL="1168400" lvl="1" indent="-276225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chodzi o funkcje publiczne, społeczne, zawodowe związane z tą osobą, </a:t>
            </a:r>
            <a:br>
              <a:rPr lang="pl-PL" sz="1600" dirty="0">
                <a:cs typeface="Times New Roman" panose="02020603050405020304" pitchFamily="18" charset="0"/>
              </a:rPr>
            </a:br>
            <a:r>
              <a:rPr lang="pl-PL" sz="1600" dirty="0">
                <a:cs typeface="Times New Roman" panose="02020603050405020304" pitchFamily="18" charset="0"/>
              </a:rPr>
              <a:t>np. z wykonywaniem zawodu (wykład profesora), funkcją (otwarcie placówki)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pl-PL" sz="1600" dirty="0">
                <a:cs typeface="Times New Roman" panose="02020603050405020304" pitchFamily="18" charset="0"/>
              </a:rPr>
              <a:t>wykorzystywania wizerunku osoby / osób do celów prywatnych, czyli bez rozpowszechniania.</a:t>
            </a:r>
          </a:p>
          <a:p>
            <a:pPr marL="0" lvl="1">
              <a:spcAft>
                <a:spcPts val="800"/>
              </a:spcAft>
            </a:pPr>
            <a:r>
              <a:rPr lang="pl-PL" b="1" dirty="0"/>
              <a:t>Rozpowszechnianie wizerunku w innych celach lub w sposób </a:t>
            </a:r>
            <a:r>
              <a:rPr lang="pl-PL" b="1" u="sng" dirty="0"/>
              <a:t>zawsze wymaga zezwolenia osoby na nim przedstawionej.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64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lnSpc>
                <a:spcPct val="115000"/>
              </a:lnSpc>
              <a:spcAft>
                <a:spcPts val="80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 </a:t>
            </a: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informacje ogólne 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0585" y="1700808"/>
            <a:ext cx="7978131" cy="4651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 </a:t>
            </a:r>
            <a:r>
              <a:rPr 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złożenia wniosku: </a:t>
            </a:r>
            <a:r>
              <a:rPr 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5 dni od dnia zakończenia realizacji operacji</a:t>
            </a:r>
            <a:r>
              <a:rPr 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(§ 6 ust. 2)</a:t>
            </a:r>
          </a:p>
          <a:p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Dwie korekty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Koszty kwalifikowalne związane z realizacją operacji mogą być ponoszone </a:t>
            </a:r>
            <a: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dnia złożenia wniosku o refundację</a:t>
            </a:r>
          </a:p>
          <a:p>
            <a:endParaRPr lang="pl-PL" sz="24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Refundacja kosztów w terminie </a:t>
            </a:r>
            <a:r>
              <a:rPr 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10 dni</a:t>
            </a:r>
            <a:r>
              <a:rPr 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od dnia </a:t>
            </a:r>
            <a:r>
              <a:rPr 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zatwierdzenia wniosku o refundację</a:t>
            </a:r>
            <a:r>
              <a:rPr lang="pl-PL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 przez Ministerstwo, nie później niż do </a:t>
            </a:r>
            <a:r>
              <a:rPr lang="pl-PL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31 grudnia 2018 r.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26304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4">
            <a:extLst>
              <a:ext uri="{FF2B5EF4-FFF2-40B4-BE49-F238E27FC236}">
                <a16:creationId xmlns:a16="http://schemas.microsoft.com/office/drawing/2014/main" id="{06E5039F-9784-4478-B511-A8A03B1219CD}"/>
              </a:ext>
            </a:extLst>
          </p:cNvPr>
          <p:cNvSpPr txBox="1">
            <a:spLocks/>
          </p:cNvSpPr>
          <p:nvPr/>
        </p:nvSpPr>
        <p:spPr>
          <a:xfrm>
            <a:off x="620585" y="177779"/>
            <a:ext cx="7978131" cy="104960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Wniosek o refundację kosztów </a:t>
            </a:r>
            <a:r>
              <a:rPr lang="pl-PL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kwalifikowalnych</a:t>
            </a:r>
          </a:p>
        </p:txBody>
      </p:sp>
      <p:sp>
        <p:nvSpPr>
          <p:cNvPr id="8" name="Prostokąt 7"/>
          <p:cNvSpPr/>
          <p:nvPr/>
        </p:nvSpPr>
        <p:spPr>
          <a:xfrm>
            <a:off x="-536" y="6525344"/>
            <a:ext cx="8604983" cy="254701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00B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" y="0"/>
            <a:ext cx="712879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9"/>
          <p:cNvSpPr/>
          <p:nvPr/>
        </p:nvSpPr>
        <p:spPr>
          <a:xfrm>
            <a:off x="184025" y="835200"/>
            <a:ext cx="252000" cy="6022800"/>
          </a:xfrm>
          <a:prstGeom prst="rect">
            <a:avLst/>
          </a:prstGeom>
          <a:gradFill flip="none" rotWithShape="1">
            <a:gsLst>
              <a:gs pos="20000">
                <a:srgbClr val="873065">
                  <a:alpha val="87000"/>
                </a:srgbClr>
              </a:gs>
              <a:gs pos="0">
                <a:srgbClr val="873065"/>
              </a:gs>
              <a:gs pos="44000">
                <a:srgbClr val="873065">
                  <a:alpha val="79000"/>
                </a:srgbClr>
              </a:gs>
              <a:gs pos="65000">
                <a:srgbClr val="873065">
                  <a:alpha val="66000"/>
                </a:srgbClr>
              </a:gs>
              <a:gs pos="85000">
                <a:srgbClr val="873065">
                  <a:alpha val="49000"/>
                </a:srgbClr>
              </a:gs>
              <a:gs pos="100000">
                <a:srgbClr val="873065">
                  <a:alpha val="34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4F45B14-208B-4A3E-9619-BE09CFE89A3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850" y="6445441"/>
            <a:ext cx="411360" cy="376498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9CABFB99-A744-4E96-92C5-565098C29BED}"/>
              </a:ext>
            </a:extLst>
          </p:cNvPr>
          <p:cNvSpPr txBox="1"/>
          <p:nvPr/>
        </p:nvSpPr>
        <p:spPr>
          <a:xfrm>
            <a:off x="621711" y="1494654"/>
            <a:ext cx="7695831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400" b="1" u="sng" dirty="0"/>
              <a:t>Formularz wniosku: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Część I – Część IV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Część V – Zestawienie faktur lub równoważnych dokumentów księgowych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Część VI – Zestawienie rzeczowo-finansowe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Część VII – Załączniki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400" dirty="0"/>
              <a:t>Część VIII – Oświadczenia </a:t>
            </a:r>
          </a:p>
        </p:txBody>
      </p:sp>
    </p:spTree>
    <p:extLst>
      <p:ext uri="{BB962C8B-B14F-4D97-AF65-F5344CB8AC3E}">
        <p14:creationId xmlns:p14="http://schemas.microsoft.com/office/powerpoint/2010/main" val="1646355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pozycja zmiany dwuletniego Planu operacyjnego KSOW.potx" id="{828ADBAC-B0E3-45D3-AB3A-D3164BFEB47F}" vid="{1DC0422E-410E-43E8-B4E0-353295AD60B8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Propozycja zmiany dwuletniego Planu operacyjnego KSOW</Template>
  <TotalTime>3804</TotalTime>
  <Words>2736</Words>
  <Application>Microsoft Office PowerPoint</Application>
  <PresentationFormat>Pokaz na ekranie (4:3)</PresentationFormat>
  <Paragraphs>260</Paragraphs>
  <Slides>19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Motyw pakietu Office</vt:lpstr>
      <vt:lpstr>Realizacja i rozliczenie operacji realizowanych w ramach Planu działania KSOW na lata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09</dc:creator>
  <cp:lastModifiedBy>dominika</cp:lastModifiedBy>
  <cp:revision>200</cp:revision>
  <cp:lastPrinted>2018-06-28T08:04:24Z</cp:lastPrinted>
  <dcterms:created xsi:type="dcterms:W3CDTF">2018-05-16T06:47:03Z</dcterms:created>
  <dcterms:modified xsi:type="dcterms:W3CDTF">2018-06-28T08:24:10Z</dcterms:modified>
</cp:coreProperties>
</file>