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66" r:id="rId7"/>
    <p:sldId id="264" r:id="rId8"/>
    <p:sldId id="265" r:id="rId9"/>
    <p:sldId id="273" r:id="rId10"/>
    <p:sldId id="274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5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Zamieszkiwanie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443003083303647E-2"/>
          <c:y val="0.13048365366819123"/>
          <c:w val="0.66658042972467524"/>
          <c:h val="0.840399416744339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808000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8441786692923995"/>
                  <c:y val="-5.409954696808770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0960638602644354"/>
                  <c:y val="-0.22642079954557928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1699598051897324"/>
                  <c:y val="3.6482205116151564E-2"/>
                </c:manualLayout>
              </c:layout>
              <c:dLblPos val="bestFit"/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4.6019729893190017E-2"/>
                  <c:y val="0.1024045618364869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inEnd"/>
            <c:showVal val="1"/>
            <c:showLeaderLines val="1"/>
          </c:dLbls>
          <c:cat>
            <c:strRef>
              <c:f>('wyniki ankiet'!$EN$102:$EN$103;'wyniki ankiet'!$EN$106:$EN$108)</c:f>
              <c:strCache>
                <c:ptCount val="5"/>
                <c:pt idx="0">
                  <c:v>samotnie</c:v>
                </c:pt>
                <c:pt idx="1">
                  <c:v>ze współmałżonkiem</c:v>
                </c:pt>
                <c:pt idx="2">
                  <c:v>z rodziną</c:v>
                </c:pt>
                <c:pt idx="3">
                  <c:v>z inną osobą</c:v>
                </c:pt>
                <c:pt idx="4">
                  <c:v>brak odp.</c:v>
                </c:pt>
              </c:strCache>
            </c:strRef>
          </c:cat>
          <c:val>
            <c:numRef>
              <c:f>('wyniki ankiet'!$EQ$102:$EQ$103;'wyniki ankiet'!$EQ$106:$EQ$108)</c:f>
              <c:numCache>
                <c:formatCode>0.0%</c:formatCode>
                <c:ptCount val="5"/>
                <c:pt idx="0">
                  <c:v>0.5043478260869565</c:v>
                </c:pt>
                <c:pt idx="1">
                  <c:v>0.17391304347826103</c:v>
                </c:pt>
                <c:pt idx="2">
                  <c:v>0.27826086956521756</c:v>
                </c:pt>
                <c:pt idx="3">
                  <c:v>0</c:v>
                </c:pt>
                <c:pt idx="4">
                  <c:v>4.3478260869565223E-2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FF660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852660828110774"/>
                  <c:y val="-0.22241284288528396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7.7974181798703732E-2"/>
                  <c:y val="1.7016713867107575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8820504579784729E-2"/>
                  <c:y val="0.1027441736103154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9318254860999517E-2"/>
                  <c:y val="0.1193650040106733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inEnd"/>
            <c:showVal val="1"/>
            <c:showLeaderLines val="1"/>
          </c:dLbls>
          <c:cat>
            <c:strRef>
              <c:f>'wyniki ankiet'!$EN$118:$EN$121</c:f>
              <c:strCache>
                <c:ptCount val="4"/>
                <c:pt idx="0">
                  <c:v>zwykle otrzymuję pomoc</c:v>
                </c:pt>
                <c:pt idx="1">
                  <c:v>czasem otrzymuję pomoc</c:v>
                </c:pt>
                <c:pt idx="2">
                  <c:v>radzę sobie sam</c:v>
                </c:pt>
                <c:pt idx="3">
                  <c:v>brak odp.</c:v>
                </c:pt>
              </c:strCache>
            </c:strRef>
          </c:cat>
          <c:val>
            <c:numRef>
              <c:f>'wyniki ankiet'!$EQ$118:$EQ$121</c:f>
              <c:numCache>
                <c:formatCode>0.0%</c:formatCode>
                <c:ptCount val="4"/>
                <c:pt idx="0">
                  <c:v>0.65217391304347905</c:v>
                </c:pt>
                <c:pt idx="1">
                  <c:v>0.20869565217391303</c:v>
                </c:pt>
                <c:pt idx="2">
                  <c:v>0.11304347826086956</c:v>
                </c:pt>
                <c:pt idx="3">
                  <c:v>2.608695652173915E-2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854116449729498"/>
          <c:y val="0.15689262854617195"/>
          <c:w val="0.29125475387005212"/>
          <c:h val="0.68621474290765583"/>
        </c:manualLayout>
      </c:layout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Zalety gospodarstwa opiekuńczego</a:t>
            </a:r>
          </a:p>
        </c:rich>
      </c:tx>
      <c:layout>
        <c:manualLayout>
          <c:xMode val="edge"/>
          <c:yMode val="edge"/>
          <c:x val="0.27308891076115488"/>
          <c:y val="1.890359168241967E-2"/>
        </c:manualLayout>
      </c:layout>
    </c:title>
    <c:plotArea>
      <c:layout/>
      <c:barChart>
        <c:barDir val="bar"/>
        <c:grouping val="clustered"/>
        <c:ser>
          <c:idx val="1"/>
          <c:order val="0"/>
          <c:tx>
            <c:strRef>
              <c:f>'wyniki ankiet'!$EN$41</c:f>
              <c:strCache>
                <c:ptCount val="1"/>
                <c:pt idx="0">
                  <c:v>kontakt z innymi ludźmi</c:v>
                </c:pt>
              </c:strCache>
            </c:strRef>
          </c:tx>
          <c:spPr>
            <a:solidFill>
              <a:srgbClr val="6699FF"/>
            </a:solidFill>
          </c:spPr>
          <c:val>
            <c:numRef>
              <c:f>'wyniki ankiet'!$EM$41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2"/>
          <c:order val="1"/>
          <c:tx>
            <c:strRef>
              <c:f>'wyniki ankiet'!$EN$42</c:f>
              <c:strCache>
                <c:ptCount val="1"/>
                <c:pt idx="0">
                  <c:v>kontakt ze zwierzętami</c:v>
                </c:pt>
              </c:strCache>
            </c:strRef>
          </c:tx>
          <c:spPr>
            <a:solidFill>
              <a:srgbClr val="CC6600"/>
            </a:solidFill>
          </c:spPr>
          <c:val>
            <c:numRef>
              <c:f>'wyniki ankiet'!$EM$42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2"/>
          <c:tx>
            <c:strRef>
              <c:f>'wyniki ankiet'!$EN$43</c:f>
              <c:strCache>
                <c:ptCount val="1"/>
                <c:pt idx="0">
                  <c:v>kontakt z naturą, spacery</c:v>
                </c:pt>
              </c:strCache>
            </c:strRef>
          </c:tx>
          <c:spPr>
            <a:solidFill>
              <a:srgbClr val="009900"/>
            </a:solidFill>
          </c:spPr>
          <c:val>
            <c:numRef>
              <c:f>'wyniki ankiet'!$EM$43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0"/>
          <c:order val="3"/>
          <c:tx>
            <c:strRef>
              <c:f>'wyniki ankiet'!$EN$44</c:f>
              <c:strCache>
                <c:ptCount val="1"/>
                <c:pt idx="0">
                  <c:v>zapewnienie posiłków</c:v>
                </c:pt>
              </c:strCache>
            </c:strRef>
          </c:tx>
          <c:spPr>
            <a:solidFill>
              <a:srgbClr val="FF5050"/>
            </a:solidFill>
          </c:spPr>
          <c:val>
            <c:numRef>
              <c:f>'wyniki ankiet'!$EM$44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4"/>
          <c:order val="4"/>
          <c:tx>
            <c:strRef>
              <c:f>'wyniki ankiet'!$EN$45</c:f>
              <c:strCache>
                <c:ptCount val="1"/>
                <c:pt idx="0">
                  <c:v>zajęcia rolnicze</c:v>
                </c:pt>
              </c:strCache>
            </c:strRef>
          </c:tx>
          <c:spPr>
            <a:solidFill>
              <a:srgbClr val="FFCC00"/>
            </a:solidFill>
          </c:spPr>
          <c:val>
            <c:numRef>
              <c:f>'wyniki ankiet'!$EM$45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5"/>
          <c:order val="5"/>
          <c:tx>
            <c:strRef>
              <c:f>'wyniki ankiet'!$EN$46</c:f>
              <c:strCache>
                <c:ptCount val="1"/>
                <c:pt idx="0">
                  <c:v>zajęcia i aktywności</c:v>
                </c:pt>
              </c:strCache>
            </c:strRef>
          </c:tx>
          <c:spPr>
            <a:solidFill>
              <a:srgbClr val="FF9900"/>
            </a:solidFill>
          </c:spPr>
          <c:val>
            <c:numRef>
              <c:f>'wyniki ankiet'!$EM$46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6"/>
          <c:order val="6"/>
          <c:tx>
            <c:strRef>
              <c:f>'wyniki ankiet'!$EN$47</c:f>
              <c:strCache>
                <c:ptCount val="1"/>
                <c:pt idx="0">
                  <c:v>kontakt z personelem</c:v>
                </c:pt>
              </c:strCache>
            </c:strRef>
          </c:tx>
          <c:spPr>
            <a:solidFill>
              <a:srgbClr val="0066CC"/>
            </a:solidFill>
          </c:spPr>
          <c:val>
            <c:numRef>
              <c:f>'wyniki ankiet'!$EM$47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7"/>
          <c:order val="7"/>
          <c:tx>
            <c:strRef>
              <c:f>'wyniki ankiet'!$EN$48</c:f>
              <c:strCache>
                <c:ptCount val="1"/>
                <c:pt idx="0">
                  <c:v>poczucie bezpieczeństwa</c:v>
                </c:pt>
              </c:strCache>
            </c:strRef>
          </c:tx>
          <c:spPr>
            <a:solidFill>
              <a:srgbClr val="003399"/>
            </a:solidFill>
          </c:spPr>
          <c:val>
            <c:numRef>
              <c:f>'wyniki ankiet'!$EM$48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axId val="88451712"/>
        <c:axId val="110379392"/>
      </c:barChart>
      <c:catAx>
        <c:axId val="88451712"/>
        <c:scaling>
          <c:orientation val="minMax"/>
        </c:scaling>
        <c:delete val="1"/>
        <c:axPos val="l"/>
        <c:tickLblPos val="none"/>
        <c:crossAx val="110379392"/>
        <c:crosses val="autoZero"/>
        <c:auto val="1"/>
        <c:lblAlgn val="ctr"/>
        <c:lblOffset val="100"/>
      </c:catAx>
      <c:valAx>
        <c:axId val="110379392"/>
        <c:scaling>
          <c:orientation val="minMax"/>
        </c:scaling>
        <c:axPos val="b"/>
        <c:majorGridlines/>
        <c:numFmt formatCode="General" sourceLinked="1"/>
        <c:tickLblPos val="nextTo"/>
        <c:crossAx val="88451712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aseline="0"/>
          </a:pPr>
          <a:endParaRPr lang="pl-PL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Zainteresowanie dalszym korzystaniem </a:t>
            </a:r>
            <a:br>
              <a:rPr lang="pl-PL" sz="2400" baseline="0"/>
            </a:br>
            <a:r>
              <a:rPr lang="pl-PL" sz="2400" baseline="0"/>
              <a:t>z gospodarstwa opiekuńczego</a:t>
            </a:r>
          </a:p>
        </c:rich>
      </c:tx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20860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0738574957542076"/>
                  <c:y val="-0.2787295169184933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6.3387756677474108E-2"/>
                  <c:y val="0.1340838385617134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0745246917664731E-2"/>
                  <c:y val="9.6690230015177833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ctr"/>
            <c:showVal val="1"/>
            <c:showLeaderLines val="1"/>
          </c:dLbls>
          <c:cat>
            <c:strRef>
              <c:f>'wyniki ankiet'!$EN$122:$EN$124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brak odp.</c:v>
                </c:pt>
              </c:strCache>
            </c:strRef>
          </c:cat>
          <c:val>
            <c:numRef>
              <c:f>'wyniki ankiet'!$EQ$122:$EQ$124</c:f>
              <c:numCache>
                <c:formatCode>0.0%</c:formatCode>
                <c:ptCount val="3"/>
                <c:pt idx="0">
                  <c:v>0.92173913043478295</c:v>
                </c:pt>
                <c:pt idx="1">
                  <c:v>5.21739130434783E-2</c:v>
                </c:pt>
                <c:pt idx="2">
                  <c:v>2.608695652173915E-2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76323956748053601"/>
          <c:y val="0.40991002322792741"/>
          <c:w val="0.17023382187520686"/>
          <c:h val="0.22168687580186661"/>
        </c:manualLayout>
      </c:layout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Znajomość Ośrodków Pomocy Społecznej</a:t>
            </a:r>
          </a:p>
        </c:rich>
      </c:tx>
    </c:title>
    <c:plotArea>
      <c:layout>
        <c:manualLayout>
          <c:layoutTarget val="inner"/>
          <c:xMode val="edge"/>
          <c:yMode val="edge"/>
          <c:x val="6.151754526924736E-2"/>
          <c:y val="0.14673131136385731"/>
          <c:w val="0.53008406843881362"/>
          <c:h val="0.8308219995227872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C0000"/>
              </a:solidFill>
            </c:spPr>
          </c:dPt>
          <c:dPt>
            <c:idx val="1"/>
            <c:spPr>
              <a:solidFill>
                <a:srgbClr val="FF2F2F"/>
              </a:solidFill>
            </c:spPr>
          </c:dPt>
          <c:dPt>
            <c:idx val="2"/>
            <c:spPr>
              <a:solidFill>
                <a:srgbClr val="FF8585"/>
              </a:solidFill>
            </c:spPr>
          </c:dPt>
          <c:dPt>
            <c:idx val="3"/>
            <c:spPr>
              <a:solidFill>
                <a:srgbClr val="FFC1C1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9.4552325696130216E-2"/>
                  <c:y val="0.1811652983874353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3578011395192141"/>
                  <c:y val="-3.097229409378888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1245295465886307"/>
                  <c:y val="-0.220929544108940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9.8131436577946568E-2"/>
                  <c:y val="0.15590108296853666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3596251596369997E-2"/>
                  <c:y val="0.11297602872406021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ctr"/>
            <c:showVal val="1"/>
            <c:showLeaderLines val="1"/>
          </c:dLbls>
          <c:cat>
            <c:strRef>
              <c:f>'wyniki ankiet'!$EN$29:$EN$33</c:f>
              <c:strCache>
                <c:ptCount val="5"/>
                <c:pt idx="0">
                  <c:v>regularne korzystanie</c:v>
                </c:pt>
                <c:pt idx="1">
                  <c:v>okazjonalne korzystanie</c:v>
                </c:pt>
                <c:pt idx="2">
                  <c:v>zna, nie korzysta</c:v>
                </c:pt>
                <c:pt idx="3">
                  <c:v>nie zna</c:v>
                </c:pt>
                <c:pt idx="4">
                  <c:v>brak odp.</c:v>
                </c:pt>
              </c:strCache>
            </c:strRef>
          </c:cat>
          <c:val>
            <c:numRef>
              <c:f>'wyniki ankiet'!$EQ$29:$EQ$33</c:f>
              <c:numCache>
                <c:formatCode>0.0%</c:formatCode>
                <c:ptCount val="5"/>
                <c:pt idx="0">
                  <c:v>0.19130434782608696</c:v>
                </c:pt>
                <c:pt idx="1">
                  <c:v>0.15652173913043493</c:v>
                </c:pt>
                <c:pt idx="2">
                  <c:v>0.48695652173913062</c:v>
                </c:pt>
                <c:pt idx="3">
                  <c:v>0.11304347826086956</c:v>
                </c:pt>
                <c:pt idx="4">
                  <c:v>4.3478260869565223E-2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0995712002165148"/>
          <c:y val="0.11320333695661788"/>
          <c:w val="0.37930174141766143"/>
          <c:h val="0.85776842863457115"/>
        </c:manualLayout>
      </c:layout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2A198-EF37-4432-9181-A11DC61A5C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50BE153-D4DE-4557-99A7-C279771562BC}">
      <dgm:prSet phldrT="[Tekst]" custT="1"/>
      <dgm:spPr>
        <a:solidFill>
          <a:srgbClr val="00B050">
            <a:alpha val="50000"/>
          </a:srgbClr>
        </a:solidFill>
        <a:ln>
          <a:noFill/>
        </a:ln>
      </dgm:spPr>
      <dgm:t>
        <a:bodyPr/>
        <a:lstStyle/>
        <a:p>
          <a:pPr algn="l"/>
          <a:r>
            <a:rPr lang="pl-PL" sz="3200" dirty="0" smtClean="0"/>
            <a:t>PRODUKCJA ROLNICZA</a:t>
          </a:r>
        </a:p>
        <a:p>
          <a:pPr algn="l"/>
          <a:endParaRPr lang="pl-PL" sz="3200" dirty="0" smtClean="0"/>
        </a:p>
        <a:p>
          <a:pPr algn="l"/>
          <a:endParaRPr lang="pl-PL" sz="3200" dirty="0" smtClean="0"/>
        </a:p>
        <a:p>
          <a:pPr algn="l"/>
          <a:endParaRPr lang="pl-PL" sz="3200" dirty="0"/>
        </a:p>
      </dgm:t>
    </dgm:pt>
    <dgm:pt modelId="{70553713-EB69-4EF3-A91F-280AB4B55993}" type="parTrans" cxnId="{D84884FC-764C-4E4D-BB58-3712B1B987AB}">
      <dgm:prSet/>
      <dgm:spPr/>
      <dgm:t>
        <a:bodyPr/>
        <a:lstStyle/>
        <a:p>
          <a:endParaRPr lang="pl-PL"/>
        </a:p>
      </dgm:t>
    </dgm:pt>
    <dgm:pt modelId="{3E1A879D-A41A-4C72-A3E3-064C0C33AD80}" type="sibTrans" cxnId="{D84884FC-764C-4E4D-BB58-3712B1B987AB}">
      <dgm:prSet/>
      <dgm:spPr/>
      <dgm:t>
        <a:bodyPr/>
        <a:lstStyle/>
        <a:p>
          <a:endParaRPr lang="pl-PL"/>
        </a:p>
      </dgm:t>
    </dgm:pt>
    <dgm:pt modelId="{26CCA223-A392-41A1-AC2B-8BCF08DEB4EC}">
      <dgm:prSet phldrT="[Tekst]" custT="1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pPr algn="r"/>
          <a:endParaRPr lang="pl-PL" sz="3200" dirty="0" smtClean="0"/>
        </a:p>
        <a:p>
          <a:pPr algn="r"/>
          <a:endParaRPr lang="pl-PL" sz="3200" dirty="0" smtClean="0"/>
        </a:p>
        <a:p>
          <a:pPr algn="r"/>
          <a:endParaRPr lang="pl-PL" sz="3200" dirty="0" smtClean="0"/>
        </a:p>
        <a:p>
          <a:pPr algn="r"/>
          <a:r>
            <a:rPr lang="pl-PL" sz="3200" dirty="0" smtClean="0"/>
            <a:t>USŁUGI SPOŁECZNE</a:t>
          </a:r>
          <a:endParaRPr lang="pl-PL" sz="3200" dirty="0"/>
        </a:p>
      </dgm:t>
    </dgm:pt>
    <dgm:pt modelId="{0183A433-83AB-4C0D-9495-1F07D31FCB94}" type="parTrans" cxnId="{91252745-04BE-43C0-B614-D913F023603E}">
      <dgm:prSet/>
      <dgm:spPr/>
      <dgm:t>
        <a:bodyPr/>
        <a:lstStyle/>
        <a:p>
          <a:endParaRPr lang="pl-PL"/>
        </a:p>
      </dgm:t>
    </dgm:pt>
    <dgm:pt modelId="{9DE9EE89-253D-4E1D-BD97-F6F53E183887}" type="sibTrans" cxnId="{91252745-04BE-43C0-B614-D913F023603E}">
      <dgm:prSet/>
      <dgm:spPr/>
      <dgm:t>
        <a:bodyPr/>
        <a:lstStyle/>
        <a:p>
          <a:endParaRPr lang="pl-PL"/>
        </a:p>
      </dgm:t>
    </dgm:pt>
    <dgm:pt modelId="{DBDE4CE3-014A-4B2D-A7DC-C4ACA95AD406}" type="pres">
      <dgm:prSet presAssocID="{8FB2A198-EF37-4432-9181-A11DC61A5C5E}" presName="compositeShape" presStyleCnt="0">
        <dgm:presLayoutVars>
          <dgm:chMax val="7"/>
          <dgm:dir/>
          <dgm:resizeHandles val="exact"/>
        </dgm:presLayoutVars>
      </dgm:prSet>
      <dgm:spPr/>
    </dgm:pt>
    <dgm:pt modelId="{5411D659-8F7A-4B54-BC34-BA1515C7C26C}" type="pres">
      <dgm:prSet presAssocID="{A50BE153-D4DE-4557-99A7-C279771562BC}" presName="circ1" presStyleLbl="vennNode1" presStyleIdx="0" presStyleCnt="2" custScaleX="131111" custScaleY="108829" custLinFactNeighborX="1933" custLinFactNeighborY="-15742"/>
      <dgm:spPr/>
      <dgm:t>
        <a:bodyPr/>
        <a:lstStyle/>
        <a:p>
          <a:endParaRPr lang="pl-PL"/>
        </a:p>
      </dgm:t>
    </dgm:pt>
    <dgm:pt modelId="{CF658FF4-F3DC-4722-ACF4-3F147DFBF67C}" type="pres">
      <dgm:prSet presAssocID="{A50BE153-D4DE-4557-99A7-C279771562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DF6B0A-B2AB-415E-9752-5009E00949B3}" type="pres">
      <dgm:prSet presAssocID="{26CCA223-A392-41A1-AC2B-8BCF08DEB4EC}" presName="circ2" presStyleLbl="vennNode1" presStyleIdx="1" presStyleCnt="2" custScaleX="123461" custScaleY="108105" custLinFactNeighborX="-9326" custLinFactNeighborY="17003"/>
      <dgm:spPr/>
      <dgm:t>
        <a:bodyPr/>
        <a:lstStyle/>
        <a:p>
          <a:endParaRPr lang="pl-PL"/>
        </a:p>
      </dgm:t>
    </dgm:pt>
    <dgm:pt modelId="{2170889D-A4B2-4425-9EFB-D69116F0D27E}" type="pres">
      <dgm:prSet presAssocID="{26CCA223-A392-41A1-AC2B-8BCF08DEB4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47093D-D8A9-4204-8366-871D854DBD02}" type="presOf" srcId="{A50BE153-D4DE-4557-99A7-C279771562BC}" destId="{CF658FF4-F3DC-4722-ACF4-3F147DFBF67C}" srcOrd="1" destOrd="0" presId="urn:microsoft.com/office/officeart/2005/8/layout/venn1"/>
    <dgm:cxn modelId="{41FF55B6-D92E-49AE-96A0-A15C1D2A50E1}" type="presOf" srcId="{26CCA223-A392-41A1-AC2B-8BCF08DEB4EC}" destId="{11DF6B0A-B2AB-415E-9752-5009E00949B3}" srcOrd="0" destOrd="0" presId="urn:microsoft.com/office/officeart/2005/8/layout/venn1"/>
    <dgm:cxn modelId="{06D9B410-6AB4-4F72-A568-0F4FE3F931EC}" type="presOf" srcId="{A50BE153-D4DE-4557-99A7-C279771562BC}" destId="{5411D659-8F7A-4B54-BC34-BA1515C7C26C}" srcOrd="0" destOrd="0" presId="urn:microsoft.com/office/officeart/2005/8/layout/venn1"/>
    <dgm:cxn modelId="{C34794ED-2BDE-47A0-AD61-4E4AAB302E99}" type="presOf" srcId="{26CCA223-A392-41A1-AC2B-8BCF08DEB4EC}" destId="{2170889D-A4B2-4425-9EFB-D69116F0D27E}" srcOrd="1" destOrd="0" presId="urn:microsoft.com/office/officeart/2005/8/layout/venn1"/>
    <dgm:cxn modelId="{A8265AF5-FD60-4B70-99B1-8B0BAC174560}" type="presOf" srcId="{8FB2A198-EF37-4432-9181-A11DC61A5C5E}" destId="{DBDE4CE3-014A-4B2D-A7DC-C4ACA95AD406}" srcOrd="0" destOrd="0" presId="urn:microsoft.com/office/officeart/2005/8/layout/venn1"/>
    <dgm:cxn modelId="{91252745-04BE-43C0-B614-D913F023603E}" srcId="{8FB2A198-EF37-4432-9181-A11DC61A5C5E}" destId="{26CCA223-A392-41A1-AC2B-8BCF08DEB4EC}" srcOrd="1" destOrd="0" parTransId="{0183A433-83AB-4C0D-9495-1F07D31FCB94}" sibTransId="{9DE9EE89-253D-4E1D-BD97-F6F53E183887}"/>
    <dgm:cxn modelId="{D84884FC-764C-4E4D-BB58-3712B1B987AB}" srcId="{8FB2A198-EF37-4432-9181-A11DC61A5C5E}" destId="{A50BE153-D4DE-4557-99A7-C279771562BC}" srcOrd="0" destOrd="0" parTransId="{70553713-EB69-4EF3-A91F-280AB4B55993}" sibTransId="{3E1A879D-A41A-4C72-A3E3-064C0C33AD80}"/>
    <dgm:cxn modelId="{6C23DD06-D684-45A7-8071-E7FC4F332932}" type="presParOf" srcId="{DBDE4CE3-014A-4B2D-A7DC-C4ACA95AD406}" destId="{5411D659-8F7A-4B54-BC34-BA1515C7C26C}" srcOrd="0" destOrd="0" presId="urn:microsoft.com/office/officeart/2005/8/layout/venn1"/>
    <dgm:cxn modelId="{B03ABD2F-BED3-4D46-AED7-B92CEEBB5923}" type="presParOf" srcId="{DBDE4CE3-014A-4B2D-A7DC-C4ACA95AD406}" destId="{CF658FF4-F3DC-4722-ACF4-3F147DFBF67C}" srcOrd="1" destOrd="0" presId="urn:microsoft.com/office/officeart/2005/8/layout/venn1"/>
    <dgm:cxn modelId="{E947B6A4-3986-4285-A645-AEC6F8BB011F}" type="presParOf" srcId="{DBDE4CE3-014A-4B2D-A7DC-C4ACA95AD406}" destId="{11DF6B0A-B2AB-415E-9752-5009E00949B3}" srcOrd="2" destOrd="0" presId="urn:microsoft.com/office/officeart/2005/8/layout/venn1"/>
    <dgm:cxn modelId="{110D7EEE-AA67-4147-AE1C-7E5522C7E3E7}" type="presParOf" srcId="{DBDE4CE3-014A-4B2D-A7DC-C4ACA95AD406}" destId="{2170889D-A4B2-4425-9EFB-D69116F0D2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1D659-8F7A-4B54-BC34-BA1515C7C26C}">
      <dsp:nvSpPr>
        <dsp:cNvPr id="0" name=""/>
        <dsp:cNvSpPr/>
      </dsp:nvSpPr>
      <dsp:spPr>
        <a:xfrm>
          <a:off x="-349679" y="7"/>
          <a:ext cx="5988400" cy="497068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PRODUKCJA ROLNICZA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>
        <a:off x="486538" y="586158"/>
        <a:ext cx="3452771" cy="3798384"/>
      </dsp:txXfrm>
    </dsp:sp>
    <dsp:sp modelId="{11DF6B0A-B2AB-415E-9752-5009E00949B3}">
      <dsp:nvSpPr>
        <dsp:cNvPr id="0" name=""/>
        <dsp:cNvSpPr/>
      </dsp:nvSpPr>
      <dsp:spPr>
        <a:xfrm>
          <a:off x="2602617" y="1471092"/>
          <a:ext cx="5638992" cy="4937618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USŁUGI SPOŁECZNE</a:t>
          </a:r>
          <a:endParaRPr lang="pl-PL" sz="3200" kern="1200" dirty="0"/>
        </a:p>
      </dsp:txBody>
      <dsp:txXfrm>
        <a:off x="4202872" y="2053344"/>
        <a:ext cx="3251310" cy="377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837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21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26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626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97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99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04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58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44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351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654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18D-5EA4-416E-A2BF-BF6DD7E27B79}" type="datetimeFigureOut">
              <a:rPr lang="pl-PL" smtClean="0"/>
              <a:pPr/>
              <a:t>2018-09-27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6A62-8D0B-4342-ADB0-B962375E4A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15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sow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408711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l-PL" b="1" dirty="0" smtClean="0"/>
              <a:t>Gospodarstwo </a:t>
            </a:r>
            <a:r>
              <a:rPr lang="pl-PL" b="1" dirty="0"/>
              <a:t>Opiekuńcze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– </a:t>
            </a:r>
            <a:r>
              <a:rPr lang="pl-PL" b="1" dirty="0"/>
              <a:t>miejsce świadczenia usług społecznych </a:t>
            </a:r>
            <a:r>
              <a:rPr lang="pl-PL" b="1" dirty="0" smtClean="0"/>
              <a:t>w </a:t>
            </a:r>
            <a:r>
              <a:rPr lang="pl-PL" b="1" dirty="0"/>
              <a:t>oparciu o zasoby tradycyjnego gospodarstwa </a:t>
            </a:r>
            <a:r>
              <a:rPr lang="pl-PL" b="1" dirty="0" smtClean="0"/>
              <a:t>rolnego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1000" b="1" dirty="0" smtClean="0"/>
              <a:t/>
            </a:r>
            <a:br>
              <a:rPr lang="pl-PL" sz="1000" b="1" dirty="0" smtClean="0"/>
            </a:br>
            <a:r>
              <a:rPr lang="pl-PL" sz="2200" dirty="0" smtClean="0"/>
              <a:t>Aleksandra Bielińska, KPODR</a:t>
            </a:r>
            <a:r>
              <a:rPr lang="pl-PL" sz="2200" smtClean="0"/>
              <a:t/>
            </a:r>
            <a:br>
              <a:rPr lang="pl-PL" sz="2200" smtClean="0"/>
            </a:br>
            <a:r>
              <a:rPr lang="pl-PL" sz="2200" smtClean="0"/>
              <a:t>Barzkowice, 04.10.2018 </a:t>
            </a:r>
            <a:r>
              <a:rPr lang="pl-PL" sz="2200" dirty="0"/>
              <a:t>r</a:t>
            </a:r>
            <a:r>
              <a:rPr lang="pl-PL" sz="2200" dirty="0" smtClean="0"/>
              <a:t>.</a:t>
            </a:r>
            <a:br>
              <a:rPr lang="pl-PL" sz="22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600" dirty="0" smtClean="0"/>
              <a:t>„Europejski </a:t>
            </a:r>
            <a:r>
              <a:rPr lang="pl-PL" sz="1600" dirty="0"/>
              <a:t>Fundusz Rolny na rzecz Rozwoju Obszarów Wiejskich: Europa inwestująca w obszary wiejskie”</a:t>
            </a:r>
            <a:br>
              <a:rPr lang="pl-PL" sz="1600" dirty="0"/>
            </a:br>
            <a:r>
              <a:rPr lang="pl-PL" sz="1600" dirty="0"/>
              <a:t>Operacja współfinansowana ze środków Unii Europejskiej w ramach Schematu II Pomocy Technicznej „Krajowa Sieć Obszarów Wiejskich” Programu Rozwoju Obszarów Wiejskich na lata 2014–2020</a:t>
            </a:r>
            <a:br>
              <a:rPr lang="pl-PL" sz="1600" dirty="0"/>
            </a:br>
            <a:r>
              <a:rPr lang="pl-PL" sz="1600" dirty="0"/>
              <a:t>Materiał opracowany na zlecenie Kujawsko-Pomorskiego Ośrodka Doradztwa Rolniczego w Minikowie</a:t>
            </a:r>
            <a:br>
              <a:rPr lang="pl-PL" sz="1600" dirty="0"/>
            </a:br>
            <a:r>
              <a:rPr lang="pl-PL" sz="1600" dirty="0"/>
              <a:t>Instytucja Zarządzająca Programem Rozwoju Obszarów Wiejskich na lata 2014-2020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- </a:t>
            </a:r>
            <a:r>
              <a:rPr lang="pl-PL" sz="1600" dirty="0"/>
              <a:t>Minister Rolnictwa i Rozwoju Ws</a:t>
            </a:r>
            <a:r>
              <a:rPr lang="pl-PL" sz="1400" dirty="0"/>
              <a:t>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933056"/>
            <a:ext cx="8353447" cy="14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2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 gospodarstwie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7" y="287683"/>
            <a:ext cx="2530341" cy="379551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908720"/>
            <a:ext cx="4640906" cy="30963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645024"/>
            <a:ext cx="4572000" cy="30479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04" y="4083194"/>
            <a:ext cx="4165140" cy="27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52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99FF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Podopieczni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072" y="2132856"/>
            <a:ext cx="66579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1348792"/>
            <a:ext cx="5616624" cy="568040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K 68,7%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012160" y="1348792"/>
            <a:ext cx="2736304" cy="5680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M 31,3%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8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99FF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Podopieczni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2234198"/>
              </p:ext>
            </p:extLst>
          </p:nvPr>
        </p:nvGraphicFramePr>
        <p:xfrm>
          <a:off x="539552" y="1340768"/>
          <a:ext cx="8008942" cy="479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369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99FF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Podopieczni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7831620"/>
              </p:ext>
            </p:extLst>
          </p:nvPr>
        </p:nvGraphicFramePr>
        <p:xfrm>
          <a:off x="395536" y="1628800"/>
          <a:ext cx="8386789" cy="453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2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99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Opieka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5076181"/>
              </p:ext>
            </p:extLst>
          </p:nvPr>
        </p:nvGraphicFramePr>
        <p:xfrm>
          <a:off x="14808" y="1556792"/>
          <a:ext cx="9010997" cy="42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8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Perspektywy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3237378"/>
              </p:ext>
            </p:extLst>
          </p:nvPr>
        </p:nvGraphicFramePr>
        <p:xfrm>
          <a:off x="467544" y="1052736"/>
          <a:ext cx="8324408" cy="551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54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Perspektywy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6763686"/>
              </p:ext>
            </p:extLst>
          </p:nvPr>
        </p:nvGraphicFramePr>
        <p:xfrm>
          <a:off x="395536" y="1052736"/>
          <a:ext cx="8244398" cy="538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7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Możliwości funkcjonowania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91264" cy="3240360"/>
          </a:xfrm>
        </p:spPr>
        <p:txBody>
          <a:bodyPr>
            <a:normAutofit/>
          </a:bodyPr>
          <a:lstStyle/>
          <a:p>
            <a:r>
              <a:rPr lang="pl-PL" dirty="0" smtClean="0"/>
              <a:t>Działalność gospodarcza</a:t>
            </a:r>
          </a:p>
          <a:p>
            <a:r>
              <a:rPr lang="pl-PL" dirty="0" smtClean="0"/>
              <a:t>Podmiot ekonomii społecznej:</a:t>
            </a:r>
          </a:p>
          <a:p>
            <a:pPr marL="896938">
              <a:buFont typeface="Courier New" pitchFamily="49" charset="0"/>
              <a:buChar char="o"/>
            </a:pPr>
            <a:r>
              <a:rPr lang="pl-PL" dirty="0"/>
              <a:t>	F</a:t>
            </a:r>
            <a:r>
              <a:rPr lang="pl-PL" dirty="0" smtClean="0"/>
              <a:t>undacja</a:t>
            </a:r>
          </a:p>
          <a:p>
            <a:pPr marL="896938">
              <a:buFont typeface="Courier New" pitchFamily="49" charset="0"/>
              <a:buChar char="o"/>
            </a:pPr>
            <a:r>
              <a:rPr lang="pl-PL" dirty="0" smtClean="0"/>
              <a:t>Stowarzyszenie</a:t>
            </a:r>
          </a:p>
          <a:p>
            <a:pPr marL="896938">
              <a:buFont typeface="Courier New" pitchFamily="49" charset="0"/>
              <a:buChar char="o"/>
            </a:pPr>
            <a:r>
              <a:rPr lang="pl-PL" dirty="0" smtClean="0"/>
              <a:t>Spółdzielnia socjalna</a:t>
            </a:r>
          </a:p>
        </p:txBody>
      </p:sp>
    </p:spTree>
    <p:extLst>
      <p:ext uri="{BB962C8B-B14F-4D97-AF65-F5344CB8AC3E}">
        <p14:creationId xmlns:p14="http://schemas.microsoft.com/office/powerpoint/2010/main" xmlns="" val="275665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„Wyróżnij się! – Specjalizacja w turystyce kluczem do sukcesu”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000" dirty="0"/>
              <a:t>Odwiedź portal KSOW – </a:t>
            </a:r>
            <a:r>
              <a:rPr lang="pl-PL" sz="2000" u="sng" dirty="0">
                <a:hlinkClick r:id="rId2"/>
              </a:rPr>
              <a:t>www.ksow.pl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Zostań Partnerem Krajowej Sieci Obszarów Wiejskich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  <a:tabLst>
                <a:tab pos="8072438" algn="l"/>
              </a:tabLst>
            </a:pPr>
            <a:r>
              <a:rPr lang="pl-PL" sz="2000" b="1" dirty="0"/>
              <a:t>Celem operacji jest transfer wiedzy dotyczącej prowadzenia specjalistycznej działalności turystycznej na obszarach wiejskich w sposób zgodny z obowiązującymi przepisami prawnymi, do osób zamierzających prowadzić lub już prowadzących działalność turystyczną na obszarach wiejskich.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Operacja realizowana w ramach Planu Działania Krajowej Sieci Obszarów Wiejskich </a:t>
            </a:r>
            <a:r>
              <a:rPr lang="pl-PL" sz="2000" dirty="0" smtClean="0"/>
              <a:t>na </a:t>
            </a:r>
            <a:r>
              <a:rPr lang="pl-PL" sz="2000" dirty="0"/>
              <a:t>lata 2014-2020.</a:t>
            </a:r>
          </a:p>
        </p:txBody>
      </p:sp>
      <p:pic>
        <p:nvPicPr>
          <p:cNvPr id="4" name="Obraz 3" descr="http://www.kpodr.pl/wp-content/uploads/2016/07/logotypKSOW-1024x4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88157"/>
            <a:ext cx="2734056" cy="112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020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3449646"/>
              </p:ext>
            </p:extLst>
          </p:nvPr>
        </p:nvGraphicFramePr>
        <p:xfrm>
          <a:off x="457200" y="188640"/>
          <a:ext cx="8229600" cy="640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419872" y="285293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GOSPODARSTWO OPIEKUŃCZE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945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67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736304"/>
          </a:xfrm>
          <a:solidFill>
            <a:schemeClr val="bg1">
              <a:alpha val="66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b="1" dirty="0"/>
              <a:t>Gospodarstwo opiekuńcze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jest </a:t>
            </a:r>
            <a:r>
              <a:rPr lang="pl-PL" sz="4000" b="1" dirty="0"/>
              <a:t>miejscem świadczenia usług </a:t>
            </a:r>
            <a:r>
              <a:rPr lang="pl-PL" sz="4000" b="1" dirty="0" smtClean="0"/>
              <a:t>społecznych, </a:t>
            </a:r>
            <a:r>
              <a:rPr lang="pl-PL" sz="4000" b="1" dirty="0"/>
              <a:t>w oparciu o zasoby tradycyjnego gospodarstwa rolnego</a:t>
            </a:r>
          </a:p>
        </p:txBody>
      </p:sp>
    </p:spTree>
    <p:extLst>
      <p:ext uri="{BB962C8B-B14F-4D97-AF65-F5344CB8AC3E}">
        <p14:creationId xmlns:p14="http://schemas.microsoft.com/office/powerpoint/2010/main" xmlns="" val="36051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Cechy		  Korzyści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4857403"/>
          </a:xfrm>
        </p:spPr>
        <p:txBody>
          <a:bodyPr/>
          <a:lstStyle/>
          <a:p>
            <a:r>
              <a:rPr lang="pl-PL" dirty="0" smtClean="0"/>
              <a:t>Zielone i spokojne otoczenie – spokojne życie</a:t>
            </a:r>
          </a:p>
          <a:p>
            <a:r>
              <a:rPr lang="pl-PL" dirty="0" smtClean="0"/>
              <a:t>Opieka nad zwierzętami i roślinami – poczucie odpowiedzialności, podniesienie samooceny</a:t>
            </a:r>
          </a:p>
          <a:p>
            <a:r>
              <a:rPr lang="pl-PL" dirty="0" smtClean="0"/>
              <a:t>Czynniki poza kontrolą człowieka – akceptacja życia, takim jakie jest</a:t>
            </a:r>
          </a:p>
          <a:p>
            <a:r>
              <a:rPr lang="pl-PL" dirty="0" smtClean="0"/>
              <a:t>Wartości życiowe – zaufanie, wiara w siebie</a:t>
            </a:r>
          </a:p>
          <a:p>
            <a:r>
              <a:rPr lang="pl-PL" dirty="0" smtClean="0"/>
              <a:t>Przetrwanie ekonomiczne – realistyczny pogląd na życie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3851920" y="476672"/>
            <a:ext cx="1008112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780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Rodzaj opieki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Terminowość</a:t>
            </a:r>
          </a:p>
          <a:p>
            <a:pPr marL="0" indent="0" algn="ctr">
              <a:buNone/>
            </a:pPr>
            <a:endParaRPr lang="pl-PL" sz="1400" b="1" dirty="0" smtClean="0"/>
          </a:p>
          <a:p>
            <a:r>
              <a:rPr lang="pl-PL" dirty="0" smtClean="0"/>
              <a:t>dzienna</a:t>
            </a:r>
          </a:p>
          <a:p>
            <a:r>
              <a:rPr lang="pl-PL" dirty="0" smtClean="0"/>
              <a:t>całodobowa</a:t>
            </a:r>
          </a:p>
          <a:p>
            <a:endParaRPr lang="pl-PL" dirty="0" smtClean="0"/>
          </a:p>
          <a:p>
            <a:r>
              <a:rPr lang="pl-PL" dirty="0" smtClean="0"/>
              <a:t>stała</a:t>
            </a:r>
          </a:p>
          <a:p>
            <a:r>
              <a:rPr lang="pl-PL" dirty="0" smtClean="0"/>
              <a:t>okresowa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788024" y="1268760"/>
            <a:ext cx="368275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b="1" dirty="0" smtClean="0"/>
              <a:t>Grupa docelowa</a:t>
            </a:r>
          </a:p>
          <a:p>
            <a:pPr marL="0" indent="0" algn="ctr">
              <a:buFont typeface="Arial" pitchFamily="34" charset="0"/>
              <a:buNone/>
            </a:pPr>
            <a:endParaRPr lang="pl-PL" sz="1400" b="1" dirty="0" smtClean="0"/>
          </a:p>
          <a:p>
            <a:r>
              <a:rPr lang="pl-PL" dirty="0" smtClean="0"/>
              <a:t>dzieci i młodzież</a:t>
            </a:r>
          </a:p>
          <a:p>
            <a:r>
              <a:rPr lang="pl-PL" dirty="0" smtClean="0"/>
              <a:t>osoby starsze</a:t>
            </a:r>
          </a:p>
          <a:p>
            <a:r>
              <a:rPr lang="pl-PL" dirty="0" smtClean="0"/>
              <a:t>osoby niepełnosprawne</a:t>
            </a:r>
          </a:p>
          <a:p>
            <a:r>
              <a:rPr lang="pl-PL" dirty="0" smtClean="0"/>
              <a:t>bezrobotni</a:t>
            </a:r>
          </a:p>
          <a:p>
            <a:r>
              <a:rPr lang="pl-P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7792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Projekt</a:t>
            </a:r>
            <a:r>
              <a:rPr lang="pl-PL" sz="2800" b="1" dirty="0" smtClean="0"/>
              <a:t> „Zielona </a:t>
            </a:r>
            <a:r>
              <a:rPr lang="pl-PL" sz="2800" b="1" dirty="0"/>
              <a:t>opieka – gospodarstwa opiekuńcze w woj. kujawsko-pomorskim</a:t>
            </a:r>
            <a:r>
              <a:rPr lang="pl-PL" sz="2800" b="1" dirty="0" smtClean="0"/>
              <a:t>”</a:t>
            </a:r>
            <a:endParaRPr lang="pl-PL" sz="2800" dirty="0" smtClean="0"/>
          </a:p>
          <a:p>
            <a:r>
              <a:rPr lang="pl-PL" sz="2800" dirty="0" smtClean="0"/>
              <a:t>Powstanie i funkcjonowanie </a:t>
            </a:r>
            <a:r>
              <a:rPr lang="pl-PL" sz="2800" b="1" dirty="0" smtClean="0"/>
              <a:t>15 gospodarstw opiekuńczych </a:t>
            </a:r>
            <a:r>
              <a:rPr lang="pl-PL" sz="2800" dirty="0" smtClean="0"/>
              <a:t>– 75 miejsc</a:t>
            </a:r>
          </a:p>
          <a:p>
            <a:r>
              <a:rPr lang="pl-PL" sz="2800" b="1" dirty="0" smtClean="0"/>
              <a:t>246 podopiecznych</a:t>
            </a:r>
          </a:p>
          <a:p>
            <a:r>
              <a:rPr lang="pl-PL" sz="2800" b="1" dirty="0" smtClean="0"/>
              <a:t>IX 2016 – VI 2018</a:t>
            </a:r>
          </a:p>
          <a:p>
            <a:r>
              <a:rPr lang="pl-PL" sz="2800" dirty="0" smtClean="0"/>
              <a:t>Osoby niesamodzielne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6B504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Doświadczenia KPODR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56555"/>
            <a:ext cx="4536270" cy="434264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4680520" cy="9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8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400600"/>
          </a:xfrm>
        </p:spPr>
        <p:txBody>
          <a:bodyPr>
            <a:normAutofit/>
          </a:bodyPr>
          <a:lstStyle/>
          <a:p>
            <a:r>
              <a:rPr lang="pl-PL" sz="3000" dirty="0" smtClean="0"/>
              <a:t>Swobodny dostęp do budynku i otoczenia</a:t>
            </a:r>
          </a:p>
          <a:p>
            <a:r>
              <a:rPr lang="pl-PL" sz="3000" dirty="0" smtClean="0"/>
              <a:t>1 pokój dziennego pobytu</a:t>
            </a:r>
          </a:p>
          <a:p>
            <a:r>
              <a:rPr lang="pl-PL" sz="3000" dirty="0" smtClean="0"/>
              <a:t>1 pokój do odpoczynku i indywidualnych rozmów</a:t>
            </a:r>
          </a:p>
          <a:p>
            <a:r>
              <a:rPr lang="pl-PL" sz="3000" dirty="0" smtClean="0"/>
              <a:t>Łazienka i toaleta</a:t>
            </a:r>
          </a:p>
          <a:p>
            <a:r>
              <a:rPr lang="pl-PL" sz="3000" dirty="0" smtClean="0"/>
              <a:t>Kuchnia lub aneks </a:t>
            </a:r>
            <a:br>
              <a:rPr lang="pl-PL" sz="3000" dirty="0" smtClean="0"/>
            </a:br>
            <a:r>
              <a:rPr lang="pl-PL" sz="3000" dirty="0" smtClean="0"/>
              <a:t>kuchenny</a:t>
            </a:r>
          </a:p>
          <a:p>
            <a:r>
              <a:rPr lang="pl-PL" sz="3000" dirty="0" smtClean="0"/>
              <a:t>Miejsce do przebywania </a:t>
            </a:r>
            <a:br>
              <a:rPr lang="pl-PL" sz="3000" dirty="0" smtClean="0"/>
            </a:br>
            <a:r>
              <a:rPr lang="pl-PL" sz="3000" dirty="0" smtClean="0"/>
              <a:t>na świeżym powietrzu </a:t>
            </a:r>
            <a:br>
              <a:rPr lang="pl-PL" sz="3000" dirty="0" smtClean="0"/>
            </a:br>
            <a:r>
              <a:rPr lang="pl-PL" dirty="0" smtClean="0"/>
              <a:t>(taras, altana itp.)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D5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Warunki infrastrukturalne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471274"/>
            <a:ext cx="5036058" cy="33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400600"/>
          </a:xfrm>
        </p:spPr>
        <p:txBody>
          <a:bodyPr>
            <a:normAutofit/>
          </a:bodyPr>
          <a:lstStyle/>
          <a:p>
            <a:r>
              <a:rPr lang="pl-PL" sz="3000" dirty="0" smtClean="0"/>
              <a:t>8 </a:t>
            </a:r>
            <a:r>
              <a:rPr lang="pl-PL" sz="3000" dirty="0"/>
              <a:t>godz. dziennie, 5 dni w </a:t>
            </a:r>
            <a:r>
              <a:rPr lang="pl-PL" sz="3000" dirty="0" smtClean="0"/>
              <a:t>tygodniu</a:t>
            </a:r>
          </a:p>
          <a:p>
            <a:r>
              <a:rPr lang="pl-PL" sz="3000" dirty="0" smtClean="0"/>
              <a:t>W grupach 4-6 osobowych (plan 3-8 os.)</a:t>
            </a:r>
            <a:endParaRPr lang="pl-PL" sz="3000" dirty="0"/>
          </a:p>
          <a:p>
            <a:r>
              <a:rPr lang="pl-PL" sz="3000" dirty="0"/>
              <a:t>Wsparcie w codziennych czynnościach</a:t>
            </a:r>
          </a:p>
          <a:p>
            <a:r>
              <a:rPr lang="pl-PL" sz="3000" dirty="0" smtClean="0"/>
              <a:t>Zajęcia i aktywności (spacery, prace </a:t>
            </a:r>
            <a:br>
              <a:rPr lang="pl-PL" sz="3000" dirty="0" smtClean="0"/>
            </a:br>
            <a:r>
              <a:rPr lang="pl-PL" sz="3000" dirty="0" smtClean="0"/>
              <a:t>w ogródku, rękodzieło, </a:t>
            </a:r>
            <a:br>
              <a:rPr lang="pl-PL" sz="3000" dirty="0" smtClean="0"/>
            </a:br>
            <a:r>
              <a:rPr lang="pl-PL" sz="3000" dirty="0" smtClean="0"/>
              <a:t>czytanie książek itp.)</a:t>
            </a:r>
          </a:p>
          <a:p>
            <a:r>
              <a:rPr lang="pl-PL" sz="3000" dirty="0" smtClean="0"/>
              <a:t>Drobny sprzęt (rotory, balkonik itp.)</a:t>
            </a:r>
          </a:p>
          <a:p>
            <a:r>
              <a:rPr lang="pl-PL" sz="3000" dirty="0" smtClean="0"/>
              <a:t>Opiekun i wolontariusz</a:t>
            </a:r>
          </a:p>
          <a:p>
            <a:r>
              <a:rPr lang="pl-PL" sz="3000" dirty="0" smtClean="0"/>
              <a:t>Odwiedziny psychologa i doradców </a:t>
            </a:r>
            <a:br>
              <a:rPr lang="pl-PL" sz="3000" dirty="0" smtClean="0"/>
            </a:br>
            <a:r>
              <a:rPr lang="pl-PL" sz="3000" dirty="0" smtClean="0"/>
              <a:t>ds. gosp. </a:t>
            </a:r>
            <a:r>
              <a:rPr lang="pl-PL" sz="3000" dirty="0" err="1" smtClean="0"/>
              <a:t>opiek</a:t>
            </a:r>
            <a:r>
              <a:rPr lang="pl-PL" sz="3000" dirty="0" smtClean="0"/>
              <a:t>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D5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Opieka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056" y="2743200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 gospodarstwie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4283968" cy="28559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523" y="3429000"/>
            <a:ext cx="4927477" cy="328498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8214"/>
            <a:ext cx="4481645" cy="298978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890" y="884552"/>
            <a:ext cx="4475493" cy="2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183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266</Words>
  <Application>Microsoft Office PowerPoint</Application>
  <PresentationFormat>Pokaz na ekranie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Gospodarstwo Opiekuńcze  – miejsce świadczenia usług społecznych w oparciu o zasoby tradycyjnego gospodarstwa rolnego  Aleksandra Bielińska, KPODR Barzkowice, 04.10.2018 r.           „Europejski Fundusz Rolny na rzecz Rozwoju Obszarów Wiejskich: Europa inwestująca w obszary wiejskie” Operacja współfinansowana ze środków Unii Europejskiej w ramach Schematu II Pomocy Technicznej „Krajowa Sieć Obszarów Wiejskich” Programu Rozwoju Obszarów Wiejskich na lata 2014–2020 Materiał opracowany na zlecenie Kujawsko-Pomorskiego Ośrodka Doradztwa Rolniczego w Minikowie Instytucja Zarządzająca Programem Rozwoju Obszarów Wiejskich na lata 2014-2020  - Minister Rolnictwa i Rozwoju Wsi</vt:lpstr>
      <vt:lpstr>Slajd 2</vt:lpstr>
      <vt:lpstr>Slajd 3</vt:lpstr>
      <vt:lpstr>Cechy    Korzyści</vt:lpstr>
      <vt:lpstr>Rodzaj opieki</vt:lpstr>
      <vt:lpstr>Doświadczenia KPODR</vt:lpstr>
      <vt:lpstr>Warunki infrastrukturalne</vt:lpstr>
      <vt:lpstr>Opieka</vt:lpstr>
      <vt:lpstr>W gospodarstwie</vt:lpstr>
      <vt:lpstr>W gospodarstwie</vt:lpstr>
      <vt:lpstr>Podopieczni</vt:lpstr>
      <vt:lpstr>Podopieczni</vt:lpstr>
      <vt:lpstr>Podopieczni</vt:lpstr>
      <vt:lpstr>Opieka</vt:lpstr>
      <vt:lpstr>Perspektywy</vt:lpstr>
      <vt:lpstr>Perspektywy</vt:lpstr>
      <vt:lpstr>Możliwości funkcjonowania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Gospodarstwo Opiekuńcze – miejsce świadczenia usług społecznych  w oparciu o zasoby tradycyjnego gospodarstwa rolnego  Minikowo, 03.10.2018 r.      „Europejski Fundusz Rolny na rzecz Rozwoju Obszarów Wiejskich: Europa inwestująca w obszary wiejskie” Operacja współfinansowana ze środków Unii Europejskiej w ramach Schematu II Pomocy Technicznej „Krajowa Sieć Obszarów Wiejskich” Programu Rozwoju Obszarów Wiejskich na lata 2014–2020 Materiał opracowany na zlecenie Kujawsko-Pomorskiego Ośrodka Doradztwa Rolniczego w Minikowie Instytucja Zarządzająca Programem Rozwoju Obszarów Wiejskich na lata 2014-2020  - Minister Rolnictwa i Rozwoju Wsi</dc:title>
  <dc:creator>HP</dc:creator>
  <cp:lastModifiedBy>Hania</cp:lastModifiedBy>
  <cp:revision>20</cp:revision>
  <dcterms:created xsi:type="dcterms:W3CDTF">2018-08-30T07:19:57Z</dcterms:created>
  <dcterms:modified xsi:type="dcterms:W3CDTF">2018-09-27T09:58:09Z</dcterms:modified>
</cp:coreProperties>
</file>