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14" r:id="rId2"/>
    <p:sldId id="312" r:id="rId3"/>
    <p:sldId id="313" r:id="rId4"/>
    <p:sldId id="279" r:id="rId5"/>
    <p:sldId id="282" r:id="rId6"/>
    <p:sldId id="283" r:id="rId7"/>
    <p:sldId id="260" r:id="rId8"/>
    <p:sldId id="261" r:id="rId9"/>
    <p:sldId id="262" r:id="rId10"/>
    <p:sldId id="263" r:id="rId11"/>
    <p:sldId id="284" r:id="rId12"/>
    <p:sldId id="264" r:id="rId13"/>
    <p:sldId id="285" r:id="rId14"/>
    <p:sldId id="286" r:id="rId15"/>
    <p:sldId id="287" r:id="rId16"/>
    <p:sldId id="265" r:id="rId17"/>
    <p:sldId id="288" r:id="rId18"/>
    <p:sldId id="266" r:id="rId19"/>
    <p:sldId id="267" r:id="rId20"/>
    <p:sldId id="268" r:id="rId21"/>
    <p:sldId id="269" r:id="rId22"/>
    <p:sldId id="270" r:id="rId23"/>
    <p:sldId id="289" r:id="rId24"/>
    <p:sldId id="271" r:id="rId25"/>
    <p:sldId id="272" r:id="rId26"/>
    <p:sldId id="273" r:id="rId27"/>
    <p:sldId id="274" r:id="rId28"/>
    <p:sldId id="275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12192000" cy="6858000"/>
  <p:notesSz cx="6858000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97" autoAdjust="0"/>
  </p:normalViewPr>
  <p:slideViewPr>
    <p:cSldViewPr snapToGrid="0">
      <p:cViewPr varScale="1">
        <p:scale>
          <a:sx n="58" d="100"/>
          <a:sy n="58" d="100"/>
        </p:scale>
        <p:origin x="-11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dam%20D&#261;browski\Desktop\wykres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j.krol\Desktop\1.%20Projekt%20Gospodarstwa%20opieku&#324;cze%20-%20budowanie%20sieci%20wsp&#243;&#322;pracy\(5)%20Badania%20sonda&#380;owe\Kopia%20wykresy%20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dam%20D&#261;browski\Desktop\wykres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dam%20D&#261;browski\Desktop\wykresy.xlsx" TargetMode="External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800"/>
              <a:t>Czy w okolicy, w której Pan/i mieszka występują problemy w zakresie opieki nad osobami starszymi?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pyt.1!$B$15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 w="6350" cap="flat" cmpd="sng" algn="ctr">
              <a:solidFill>
                <a:schemeClr val="lt1"/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pyt.1!$A$16:$A$21</c:f>
              <c:strCache>
                <c:ptCount val="6"/>
                <c:pt idx="0">
                  <c:v>Korzystanie z usług placówek wiąże się z dużymi kosztami dla rodzin osób starszych</c:v>
                </c:pt>
                <c:pt idx="1">
                  <c:v>Osoby opiekujące się niesamodzielnymi członkami rodziny mają problemy z podjęciem lub kontynuowaniem pracy zawodowej</c:v>
                </c:pt>
                <c:pt idx="2">
                  <c:v>Brakuje placówek świadczących opiekę dzienną</c:v>
                </c:pt>
                <c:pt idx="3">
                  <c:v>Brakuje miejsc tymczasowego pobytu</c:v>
                </c:pt>
                <c:pt idx="4">
                  <c:v>Brakuje placówek świadczących opiekę całodobową</c:v>
                </c:pt>
                <c:pt idx="5">
                  <c:v>Brakuje miejsc w placówkach opiekuńczych - okres oczekiwania na umieszczenie osoby potrzebującej w placówce jest długi</c:v>
                </c:pt>
              </c:strCache>
            </c:strRef>
          </c:cat>
          <c:val>
            <c:numRef>
              <c:f>pyt.1!$B$16:$B$21</c:f>
              <c:numCache>
                <c:formatCode>0.0</c:formatCode>
                <c:ptCount val="6"/>
                <c:pt idx="0">
                  <c:v>82.53138075313808</c:v>
                </c:pt>
                <c:pt idx="1">
                  <c:v>79.079497907949786</c:v>
                </c:pt>
                <c:pt idx="2">
                  <c:v>77.057613168724274</c:v>
                </c:pt>
                <c:pt idx="3">
                  <c:v>76.348547717842322</c:v>
                </c:pt>
                <c:pt idx="4">
                  <c:v>74.844720496894411</c:v>
                </c:pt>
                <c:pt idx="5">
                  <c:v>71.71189979123173</c:v>
                </c:pt>
              </c:numCache>
            </c:numRef>
          </c:val>
        </c:ser>
        <c:ser>
          <c:idx val="1"/>
          <c:order val="1"/>
          <c:tx>
            <c:strRef>
              <c:f>pyt.1!$C$15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6"/>
            </a:solidFill>
            <a:ln w="6350" cap="flat" cmpd="sng" algn="ctr">
              <a:solidFill>
                <a:schemeClr val="lt1"/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pyt.1!$A$16:$A$21</c:f>
              <c:strCache>
                <c:ptCount val="6"/>
                <c:pt idx="0">
                  <c:v>Korzystanie z usług placówek wiąże się z dużymi kosztami dla rodzin osób starszych</c:v>
                </c:pt>
                <c:pt idx="1">
                  <c:v>Osoby opiekujące się niesamodzielnymi członkami rodziny mają problemy z podjęciem lub kontynuowaniem pracy zawodowej</c:v>
                </c:pt>
                <c:pt idx="2">
                  <c:v>Brakuje placówek świadczących opiekę dzienną</c:v>
                </c:pt>
                <c:pt idx="3">
                  <c:v>Brakuje miejsc tymczasowego pobytu</c:v>
                </c:pt>
                <c:pt idx="4">
                  <c:v>Brakuje placówek świadczących opiekę całodobową</c:v>
                </c:pt>
                <c:pt idx="5">
                  <c:v>Brakuje miejsc w placówkach opiekuńczych - okres oczekiwania na umieszczenie osoby potrzebującej w placówce jest długi</c:v>
                </c:pt>
              </c:strCache>
            </c:strRef>
          </c:cat>
          <c:val>
            <c:numRef>
              <c:f>pyt.1!$C$16:$C$21</c:f>
              <c:numCache>
                <c:formatCode>0.0</c:formatCode>
                <c:ptCount val="6"/>
                <c:pt idx="0">
                  <c:v>2.8242677824267783</c:v>
                </c:pt>
                <c:pt idx="1">
                  <c:v>3.0334728033472804</c:v>
                </c:pt>
                <c:pt idx="2">
                  <c:v>5.9670781893004117</c:v>
                </c:pt>
                <c:pt idx="3">
                  <c:v>4.7717842323651452</c:v>
                </c:pt>
                <c:pt idx="4">
                  <c:v>7.349896480331263</c:v>
                </c:pt>
                <c:pt idx="5">
                  <c:v>4.8016701461377869</c:v>
                </c:pt>
              </c:numCache>
            </c:numRef>
          </c:val>
        </c:ser>
        <c:ser>
          <c:idx val="2"/>
          <c:order val="2"/>
          <c:tx>
            <c:strRef>
              <c:f>pyt.1!$D$15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 w="6350" cap="flat" cmpd="sng" algn="ctr">
              <a:solidFill>
                <a:schemeClr val="lt1"/>
              </a:solidFill>
              <a:prstDash val="solid"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pyt.1!$A$16:$A$21</c:f>
              <c:strCache>
                <c:ptCount val="6"/>
                <c:pt idx="0">
                  <c:v>Korzystanie z usług placówek wiąże się z dużymi kosztami dla rodzin osób starszych</c:v>
                </c:pt>
                <c:pt idx="1">
                  <c:v>Osoby opiekujące się niesamodzielnymi członkami rodziny mają problemy z podjęciem lub kontynuowaniem pracy zawodowej</c:v>
                </c:pt>
                <c:pt idx="2">
                  <c:v>Brakuje placówek świadczących opiekę dzienną</c:v>
                </c:pt>
                <c:pt idx="3">
                  <c:v>Brakuje miejsc tymczasowego pobytu</c:v>
                </c:pt>
                <c:pt idx="4">
                  <c:v>Brakuje placówek świadczących opiekę całodobową</c:v>
                </c:pt>
                <c:pt idx="5">
                  <c:v>Brakuje miejsc w placówkach opiekuńczych - okres oczekiwania na umieszczenie osoby potrzebującej w placówce jest długi</c:v>
                </c:pt>
              </c:strCache>
            </c:strRef>
          </c:cat>
          <c:val>
            <c:numRef>
              <c:f>pyt.1!$D$16:$D$21</c:f>
              <c:numCache>
                <c:formatCode>0.0</c:formatCode>
                <c:ptCount val="6"/>
                <c:pt idx="0">
                  <c:v>14.644351464435147</c:v>
                </c:pt>
                <c:pt idx="1">
                  <c:v>17.88702928870293</c:v>
                </c:pt>
                <c:pt idx="2">
                  <c:v>16.97530864197531</c:v>
                </c:pt>
                <c:pt idx="3">
                  <c:v>18.879668049792532</c:v>
                </c:pt>
                <c:pt idx="4">
                  <c:v>17.805383022774325</c:v>
                </c:pt>
                <c:pt idx="5">
                  <c:v>23.486430062630479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22883712"/>
        <c:axId val="422885248"/>
      </c:barChart>
      <c:catAx>
        <c:axId val="4228837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2885248"/>
        <c:crosses val="autoZero"/>
        <c:auto val="1"/>
        <c:lblAlgn val="ctr"/>
        <c:lblOffset val="100"/>
        <c:noMultiLvlLbl val="0"/>
      </c:catAx>
      <c:valAx>
        <c:axId val="422885248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288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800" dirty="0"/>
              <a:t>Czy jest Pan/i zainteresowany/a świadczeniem usług opiekuńczych w swoim gospodarstwie?</a:t>
            </a:r>
          </a:p>
        </c:rich>
      </c:tx>
      <c:layout>
        <c:manualLayout>
          <c:xMode val="edge"/>
          <c:yMode val="edge"/>
          <c:x val="1.4488174627384552E-2"/>
          <c:y val="1.81870661477757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596245058301569"/>
          <c:y val="0.21936831848082783"/>
          <c:w val="0.48189872515926718"/>
          <c:h val="0.752340689733743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pyt.3!$B$3:$B$6</c:f>
              <c:strCache>
                <c:ptCount val="4"/>
                <c:pt idx="0">
                  <c:v>Tak, świadczę już takie usługi</c:v>
                </c:pt>
                <c:pt idx="1">
                  <c:v>Tak, zamierzam rozpocząć działalność opiekuńczą</c:v>
                </c:pt>
                <c:pt idx="2">
                  <c:v>Trudno powiedzieć</c:v>
                </c:pt>
                <c:pt idx="3">
                  <c:v>Nie, nie planuję świadczenia usług opiekuńczych</c:v>
                </c:pt>
              </c:strCache>
            </c:strRef>
          </c:cat>
          <c:val>
            <c:numRef>
              <c:f>pyt.3!$C$3:$C$6</c:f>
              <c:numCache>
                <c:formatCode>###0</c:formatCode>
                <c:ptCount val="4"/>
                <c:pt idx="0">
                  <c:v>25</c:v>
                </c:pt>
                <c:pt idx="1">
                  <c:v>180</c:v>
                </c:pt>
                <c:pt idx="2">
                  <c:v>486</c:v>
                </c:pt>
                <c:pt idx="3">
                  <c:v>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7835635299685902E-2"/>
          <c:y val="0.21430171690359712"/>
          <c:w val="0.38527009250323369"/>
          <c:h val="0.75885270958644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sz="2400"/>
              <a:t>Dlaczego chciałby/aby Pan/i świadczyć usługi opiekuńcze? </a:t>
            </a:r>
          </a:p>
        </c:rich>
      </c:tx>
      <c:layout>
        <c:manualLayout>
          <c:xMode val="edge"/>
          <c:yMode val="edge"/>
          <c:x val="0.13637743215982301"/>
          <c:y val="1.78827646544181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8598893733324655"/>
          <c:y val="0.18364555993000875"/>
          <c:w val="0.51401106266675345"/>
          <c:h val="0.815581811386128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pyt.8!$K$40</c:f>
              <c:strCache>
                <c:ptCount val="1"/>
                <c:pt idx="0">
                  <c:v>Nie zgadzam się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8.3333340168416249E-3"/>
                  <c:y val="-7.20862009175135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916672647364879E-3"/>
                  <c:y val="-6.79004600770194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333401684170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2500005126312754E-3"/>
                  <c:y val="-1.9660100090033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pyt.8!$J$41:$J$46</c:f>
              <c:strCache>
                <c:ptCount val="6"/>
                <c:pt idx="0">
                  <c:v>Chcę zagospodarować niewykorzystane pomieszczenia w moim gospodarstwie (n=665)</c:v>
                </c:pt>
                <c:pt idx="1">
                  <c:v>Chcę zagospodarować niewykorzystane zasoby siły roboczej w moim gospodarstwie (n=653)</c:v>
                </c:pt>
                <c:pt idx="2">
                  <c:v>Chcę pomagać ludziom znajdującym się w trudnej sytuacji (n=679)</c:v>
                </c:pt>
                <c:pt idx="3">
                  <c:v>Poszukuję sposobów na zwiększenie dochodów mojego gospodarstwa (n=663)</c:v>
                </c:pt>
                <c:pt idx="4">
                  <c:v>Chcę robić coś pożytecznego dla mojej społeczności lokalnej (n=677)</c:v>
                </c:pt>
                <c:pt idx="5">
                  <c:v>Poszukuję projektów, które pozwalają na pozyskanie środków finansowych na rozwój mojego gospodarstwa (n=669)</c:v>
                </c:pt>
              </c:strCache>
            </c:strRef>
          </c:cat>
          <c:val>
            <c:numRef>
              <c:f>pyt.8!$K$41:$K$46</c:f>
              <c:numCache>
                <c:formatCode>0%</c:formatCode>
                <c:ptCount val="6"/>
                <c:pt idx="0">
                  <c:v>0.1789473684210526</c:v>
                </c:pt>
                <c:pt idx="1">
                  <c:v>0.21439509954058195</c:v>
                </c:pt>
                <c:pt idx="2">
                  <c:v>7.511045655375552E-2</c:v>
                </c:pt>
                <c:pt idx="3">
                  <c:v>6.9381598793363503E-2</c:v>
                </c:pt>
                <c:pt idx="4">
                  <c:v>5.1698670605612999E-2</c:v>
                </c:pt>
                <c:pt idx="5">
                  <c:v>7.9222720478325848E-2</c:v>
                </c:pt>
              </c:numCache>
            </c:numRef>
          </c:val>
        </c:ser>
        <c:ser>
          <c:idx val="1"/>
          <c:order val="1"/>
          <c:tx>
            <c:strRef>
              <c:f>pyt.8!$L$40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5625001281578191E-2"/>
                  <c:y val="-1.9660100090035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1666752105205E-2"/>
                  <c:y val="-1.8518521218798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375002819472089E-2"/>
                  <c:y val="-3.93202001800679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5416677773676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pyt.8!$J$41:$J$46</c:f>
              <c:strCache>
                <c:ptCount val="6"/>
                <c:pt idx="0">
                  <c:v>Chcę zagospodarować niewykorzystane pomieszczenia w moim gospodarstwie (n=665)</c:v>
                </c:pt>
                <c:pt idx="1">
                  <c:v>Chcę zagospodarować niewykorzystane zasoby siły roboczej w moim gospodarstwie (n=653)</c:v>
                </c:pt>
                <c:pt idx="2">
                  <c:v>Chcę pomagać ludziom znajdującym się w trudnej sytuacji (n=679)</c:v>
                </c:pt>
                <c:pt idx="3">
                  <c:v>Poszukuję sposobów na zwiększenie dochodów mojego gospodarstwa (n=663)</c:v>
                </c:pt>
                <c:pt idx="4">
                  <c:v>Chcę robić coś pożytecznego dla mojej społeczności lokalnej (n=677)</c:v>
                </c:pt>
                <c:pt idx="5">
                  <c:v>Poszukuję projektów, które pozwalają na pozyskanie środków finansowych na rozwój mojego gospodarstwa (n=669)</c:v>
                </c:pt>
              </c:strCache>
            </c:strRef>
          </c:cat>
          <c:val>
            <c:numRef>
              <c:f>pyt.8!$L$41:$L$46</c:f>
              <c:numCache>
                <c:formatCode>0%</c:formatCode>
                <c:ptCount val="6"/>
                <c:pt idx="0">
                  <c:v>0.23609022556390979</c:v>
                </c:pt>
                <c:pt idx="1">
                  <c:v>0.3108728943338438</c:v>
                </c:pt>
                <c:pt idx="2">
                  <c:v>0.15758468335787923</c:v>
                </c:pt>
                <c:pt idx="3">
                  <c:v>0.14027149321266968</c:v>
                </c:pt>
                <c:pt idx="4">
                  <c:v>0.12998522895125553</c:v>
                </c:pt>
                <c:pt idx="5">
                  <c:v>0.17040358744394621</c:v>
                </c:pt>
              </c:numCache>
            </c:numRef>
          </c:val>
        </c:ser>
        <c:ser>
          <c:idx val="2"/>
          <c:order val="2"/>
          <c:tx>
            <c:strRef>
              <c:f>pyt.8!$M$40</c:f>
              <c:strCache>
                <c:ptCount val="1"/>
                <c:pt idx="0">
                  <c:v>Zgadzam się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pyt.8!$J$41:$J$46</c:f>
              <c:strCache>
                <c:ptCount val="6"/>
                <c:pt idx="0">
                  <c:v>Chcę zagospodarować niewykorzystane pomieszczenia w moim gospodarstwie (n=665)</c:v>
                </c:pt>
                <c:pt idx="1">
                  <c:v>Chcę zagospodarować niewykorzystane zasoby siły roboczej w moim gospodarstwie (n=653)</c:v>
                </c:pt>
                <c:pt idx="2">
                  <c:v>Chcę pomagać ludziom znajdującym się w trudnej sytuacji (n=679)</c:v>
                </c:pt>
                <c:pt idx="3">
                  <c:v>Poszukuję sposobów na zwiększenie dochodów mojego gospodarstwa (n=663)</c:v>
                </c:pt>
                <c:pt idx="4">
                  <c:v>Chcę robić coś pożytecznego dla mojej społeczności lokalnej (n=677)</c:v>
                </c:pt>
                <c:pt idx="5">
                  <c:v>Poszukuję projektów, które pozwalają na pozyskanie środków finansowych na rozwój mojego gospodarstwa (n=669)</c:v>
                </c:pt>
              </c:strCache>
            </c:strRef>
          </c:cat>
          <c:val>
            <c:numRef>
              <c:f>pyt.8!$M$41:$M$46</c:f>
              <c:numCache>
                <c:formatCode>0%</c:formatCode>
                <c:ptCount val="6"/>
                <c:pt idx="0">
                  <c:v>0.58496240601503757</c:v>
                </c:pt>
                <c:pt idx="1">
                  <c:v>0.47473200612557426</c:v>
                </c:pt>
                <c:pt idx="2">
                  <c:v>0.76730486008836518</c:v>
                </c:pt>
                <c:pt idx="3">
                  <c:v>0.7903469079939669</c:v>
                </c:pt>
                <c:pt idx="4">
                  <c:v>0.81831610044313152</c:v>
                </c:pt>
                <c:pt idx="5">
                  <c:v>0.75037369207772797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8962688"/>
        <c:axId val="398964224"/>
      </c:barChart>
      <c:catAx>
        <c:axId val="3989626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98964224"/>
        <c:crosses val="autoZero"/>
        <c:auto val="1"/>
        <c:lblAlgn val="ctr"/>
        <c:lblOffset val="100"/>
        <c:noMultiLvlLbl val="0"/>
      </c:catAx>
      <c:valAx>
        <c:axId val="3989642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9896268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800" b="1" i="0" u="none" strike="noStrike" kern="1200" spc="0" baseline="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sz="2800" b="1" i="0" u="none" strike="noStrike" kern="1200" baseline="0" noProof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Jakie rodzaje terapii mogłyby być prowadzone w Pana/i gospodarstwie rolnym?</a:t>
            </a:r>
            <a:endParaRPr lang="pl-PL" sz="2800" b="1" i="0" u="none" strike="noStrike" kern="1200" baseline="0" noProof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pyt.12!$J$11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pyt.12!$I$12:$I$17</c:f>
              <c:strCache>
                <c:ptCount val="6"/>
                <c:pt idx="0">
                  <c:v>Spacery, aktywności na łonie natury</c:v>
                </c:pt>
                <c:pt idx="1">
                  <c:v>Wspólne przygotowanie i spożywanie posiłków</c:v>
                </c:pt>
                <c:pt idx="2">
                  <c:v>Pomoc w wykonywaniu lekkich prac gospodarskich</c:v>
                </c:pt>
                <c:pt idx="3">
                  <c:v>Terapia poprzez ogrodnictwo</c:v>
                </c:pt>
                <c:pt idx="4">
                  <c:v>Kontakt ze zwierzętami (drobny inwentarz)</c:v>
                </c:pt>
                <c:pt idx="5">
                  <c:v>Terapia poprzez sztukę, np. rękodzieło</c:v>
                </c:pt>
              </c:strCache>
            </c:strRef>
          </c:cat>
          <c:val>
            <c:numRef>
              <c:f>pyt.12!$J$12:$J$17</c:f>
              <c:numCache>
                <c:formatCode>###0</c:formatCode>
                <c:ptCount val="6"/>
                <c:pt idx="0">
                  <c:v>94.796061884669484</c:v>
                </c:pt>
                <c:pt idx="1">
                  <c:v>89.807976366322009</c:v>
                </c:pt>
                <c:pt idx="2">
                  <c:v>87.179487179487182</c:v>
                </c:pt>
                <c:pt idx="3">
                  <c:v>85.627836611195164</c:v>
                </c:pt>
                <c:pt idx="4">
                  <c:v>82.44047619047619</c:v>
                </c:pt>
                <c:pt idx="5">
                  <c:v>75.925925925925924</c:v>
                </c:pt>
              </c:numCache>
            </c:numRef>
          </c:val>
        </c:ser>
        <c:ser>
          <c:idx val="1"/>
          <c:order val="1"/>
          <c:tx>
            <c:strRef>
              <c:f>pyt.12!$K$11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25000000000000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pyt.12!$I$12:$I$17</c:f>
              <c:strCache>
                <c:ptCount val="6"/>
                <c:pt idx="0">
                  <c:v>Spacery, aktywności na łonie natury</c:v>
                </c:pt>
                <c:pt idx="1">
                  <c:v>Wspólne przygotowanie i spożywanie posiłków</c:v>
                </c:pt>
                <c:pt idx="2">
                  <c:v>Pomoc w wykonywaniu lekkich prac gospodarskich</c:v>
                </c:pt>
                <c:pt idx="3">
                  <c:v>Terapia poprzez ogrodnictwo</c:v>
                </c:pt>
                <c:pt idx="4">
                  <c:v>Kontakt ze zwierzętami (drobny inwentarz)</c:v>
                </c:pt>
                <c:pt idx="5">
                  <c:v>Terapia poprzez sztukę, np. rękodzieło</c:v>
                </c:pt>
              </c:strCache>
            </c:strRef>
          </c:cat>
          <c:val>
            <c:numRef>
              <c:f>pyt.12!$K$12:$K$17</c:f>
              <c:numCache>
                <c:formatCode>###0</c:formatCode>
                <c:ptCount val="6"/>
                <c:pt idx="0">
                  <c:v>5.2039381153305202</c:v>
                </c:pt>
                <c:pt idx="1">
                  <c:v>10.192023633677991</c:v>
                </c:pt>
                <c:pt idx="2">
                  <c:v>12.820512820512821</c:v>
                </c:pt>
                <c:pt idx="3">
                  <c:v>14.372163388804841</c:v>
                </c:pt>
                <c:pt idx="4">
                  <c:v>17.55952380952381</c:v>
                </c:pt>
                <c:pt idx="5">
                  <c:v>24.074074074074073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9123200"/>
        <c:axId val="399124736"/>
      </c:barChart>
      <c:catAx>
        <c:axId val="399123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pl-PL" sz="2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99124736"/>
        <c:crosses val="autoZero"/>
        <c:auto val="1"/>
        <c:lblAlgn val="ctr"/>
        <c:lblOffset val="100"/>
        <c:noMultiLvlLbl val="0"/>
      </c:catAx>
      <c:valAx>
        <c:axId val="3991247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91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284578064105633"/>
          <c:y val="0.11508701690659361"/>
          <c:w val="0.37678328561202573"/>
          <c:h val="0.8684245802682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3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77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tint val="54000"/>
                </a:schemeClr>
              </a:solidFill>
              <a:ln w="6350" cap="flat" cmpd="sng" algn="ctr">
                <a:solidFill>
                  <a:schemeClr val="lt1"/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5.7418575518969221E-2"/>
                  <c:y val="0.126950802662763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193231527877194E-2"/>
                  <c:y val="-0.1426138229350484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314662371748983E-2"/>
                  <c:y val="-8.07236510597870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153046210132823E-2"/>
                  <c:y val="4.580208646260326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3640936928338594E-2"/>
                  <c:y val="0.1380845304473816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pyt.4!$B$3:$B$7</c:f>
              <c:strCache>
                <c:ptCount val="5"/>
                <c:pt idx="0">
                  <c:v>Dzienny dom pobytu prowadzony przez organizację pozarządową lub spółdzielnię socjalną we współpracy z samorządem.</c:v>
                </c:pt>
                <c:pt idx="1">
                  <c:v>Dzienny dom pobytu w ramach własnej działalności gospodarczej.</c:v>
                </c:pt>
                <c:pt idx="2">
                  <c:v>Rodzinny dom pobytu we współpracy z samorządem (opieka całodobowa).</c:v>
                </c:pt>
                <c:pt idx="3">
                  <c:v>Działalność gospodarcza w zakresie placówki zapewniającej całodobową opiekę.</c:v>
                </c:pt>
                <c:pt idx="4">
                  <c:v>Żadna z powyższych form nie jest dla mnie odpowiednia, chciałbym świadczyć usługi opiekuńcze w innej formie.</c:v>
                </c:pt>
              </c:strCache>
            </c:strRef>
          </c:cat>
          <c:val>
            <c:numRef>
              <c:f>pyt.4!$C$3:$C$7</c:f>
              <c:numCache>
                <c:formatCode>###0</c:formatCode>
                <c:ptCount val="5"/>
                <c:pt idx="0">
                  <c:v>175</c:v>
                </c:pt>
                <c:pt idx="1">
                  <c:v>276</c:v>
                </c:pt>
                <c:pt idx="2">
                  <c:v>83</c:v>
                </c:pt>
                <c:pt idx="3">
                  <c:v>71</c:v>
                </c:pt>
                <c:pt idx="4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1780189814181096E-3"/>
          <c:y val="0.12934117146951518"/>
          <c:w val="0.54730046528274878"/>
          <c:h val="0.86809965176738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B48B6-35EC-4184-B82C-5E20169607E7}" type="doc">
      <dgm:prSet loTypeId="urn:microsoft.com/office/officeart/2005/8/layout/default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BDD4A252-7C24-441F-B897-98D5067C2097}">
      <dgm:prSet phldrT="[Tekst]"/>
      <dgm:spPr>
        <a:xfrm>
          <a:off x="161002" y="1696"/>
          <a:ext cx="2459235" cy="1475541"/>
        </a:xfrm>
      </dgm:spPr>
      <dgm:t>
        <a:bodyPr/>
        <a:lstStyle/>
        <a:p>
          <a:pPr algn="ctr"/>
          <a:r>
            <a:rPr lang="pl-PL" smtClean="0">
              <a:latin typeface="Calibri"/>
              <a:ea typeface="+mn-ea"/>
              <a:cs typeface="+mn-cs"/>
            </a:rPr>
            <a:t>Rolnicy kierujący gospodarstwem rolnym</a:t>
          </a:r>
          <a:endParaRPr lang="pl-PL" dirty="0">
            <a:latin typeface="Calibri"/>
            <a:ea typeface="+mn-ea"/>
            <a:cs typeface="+mn-cs"/>
          </a:endParaRPr>
        </a:p>
      </dgm:t>
    </dgm:pt>
    <dgm:pt modelId="{2E751463-0C9C-4906-8FE3-CDDAD6816AF0}" type="parTrans" cxnId="{04C6A506-E3F2-4B9A-9B07-7B28079C1C96}">
      <dgm:prSet/>
      <dgm:spPr/>
      <dgm:t>
        <a:bodyPr/>
        <a:lstStyle/>
        <a:p>
          <a:pPr algn="ctr"/>
          <a:endParaRPr lang="pl-PL"/>
        </a:p>
      </dgm:t>
    </dgm:pt>
    <dgm:pt modelId="{1A9934C3-7309-4A05-8398-001988072C45}" type="sibTrans" cxnId="{04C6A506-E3F2-4B9A-9B07-7B28079C1C96}">
      <dgm:prSet/>
      <dgm:spPr/>
      <dgm:t>
        <a:bodyPr/>
        <a:lstStyle/>
        <a:p>
          <a:pPr algn="ctr"/>
          <a:endParaRPr lang="pl-PL"/>
        </a:p>
      </dgm:t>
    </dgm:pt>
    <dgm:pt modelId="{16143668-9097-41B5-BDD4-CD177CA379C3}">
      <dgm:prSet phldrT="[Tekst]"/>
      <dgm:spPr>
        <a:xfrm>
          <a:off x="2866161" y="1696"/>
          <a:ext cx="2459235" cy="1475541"/>
        </a:xfrm>
      </dgm:spPr>
      <dgm:t>
        <a:bodyPr/>
        <a:lstStyle/>
        <a:p>
          <a:pPr algn="ctr"/>
          <a:r>
            <a:rPr lang="pl-PL" smtClean="0">
              <a:latin typeface="Calibri"/>
              <a:ea typeface="+mn-ea"/>
              <a:cs typeface="+mn-cs"/>
            </a:rPr>
            <a:t>Produkcja roślinna</a:t>
          </a:r>
          <a:endParaRPr lang="pl-PL" dirty="0">
            <a:latin typeface="Calibri"/>
            <a:ea typeface="+mn-ea"/>
            <a:cs typeface="+mn-cs"/>
          </a:endParaRPr>
        </a:p>
      </dgm:t>
    </dgm:pt>
    <dgm:pt modelId="{298D9432-7ECB-4B79-A8A3-40C2476DE390}" type="parTrans" cxnId="{480B7E09-8A2D-4C81-B617-DABA47F2995B}">
      <dgm:prSet/>
      <dgm:spPr/>
      <dgm:t>
        <a:bodyPr/>
        <a:lstStyle/>
        <a:p>
          <a:pPr algn="ctr"/>
          <a:endParaRPr lang="pl-PL"/>
        </a:p>
      </dgm:t>
    </dgm:pt>
    <dgm:pt modelId="{E6618C75-B348-4411-AAFE-2A497B10EF19}" type="sibTrans" cxnId="{480B7E09-8A2D-4C81-B617-DABA47F2995B}">
      <dgm:prSet/>
      <dgm:spPr/>
      <dgm:t>
        <a:bodyPr/>
        <a:lstStyle/>
        <a:p>
          <a:pPr algn="ctr"/>
          <a:endParaRPr lang="pl-PL"/>
        </a:p>
      </dgm:t>
    </dgm:pt>
    <dgm:pt modelId="{3553F346-C32D-4FB0-AF14-C72202FEC25E}">
      <dgm:prSet phldrT="[Tekst]"/>
      <dgm:spPr>
        <a:xfrm>
          <a:off x="161002" y="1723161"/>
          <a:ext cx="2459235" cy="1475541"/>
        </a:xfrm>
      </dgm:spPr>
      <dgm:t>
        <a:bodyPr/>
        <a:lstStyle/>
        <a:p>
          <a:pPr algn="ctr"/>
          <a:r>
            <a:rPr lang="pl-PL" dirty="0" smtClean="0">
              <a:latin typeface="Calibri"/>
              <a:ea typeface="+mn-ea"/>
              <a:cs typeface="+mn-cs"/>
            </a:rPr>
            <a:t>Dodatkowe źródła dochodów</a:t>
          </a:r>
          <a:endParaRPr lang="pl-PL" dirty="0">
            <a:latin typeface="Calibri"/>
            <a:ea typeface="+mn-ea"/>
            <a:cs typeface="+mn-cs"/>
          </a:endParaRPr>
        </a:p>
      </dgm:t>
    </dgm:pt>
    <dgm:pt modelId="{CD4470F4-47EF-4B12-B2CC-0C16D9BD3FD8}" type="parTrans" cxnId="{14E0A1AB-3456-496E-BFF9-99E62EE8EA62}">
      <dgm:prSet/>
      <dgm:spPr/>
      <dgm:t>
        <a:bodyPr/>
        <a:lstStyle/>
        <a:p>
          <a:pPr algn="ctr"/>
          <a:endParaRPr lang="pl-PL"/>
        </a:p>
      </dgm:t>
    </dgm:pt>
    <dgm:pt modelId="{7341DEBB-96AB-4E98-ADEC-1296120B40D3}" type="sibTrans" cxnId="{14E0A1AB-3456-496E-BFF9-99E62EE8EA62}">
      <dgm:prSet/>
      <dgm:spPr/>
      <dgm:t>
        <a:bodyPr/>
        <a:lstStyle/>
        <a:p>
          <a:pPr algn="ctr"/>
          <a:endParaRPr lang="pl-PL"/>
        </a:p>
      </dgm:t>
    </dgm:pt>
    <dgm:pt modelId="{97EFD089-0D41-425E-8977-8DB01024896C}">
      <dgm:prSet phldrT="[Tekst]"/>
      <dgm:spPr>
        <a:xfrm>
          <a:off x="2866161" y="1723161"/>
          <a:ext cx="2459235" cy="1475541"/>
        </a:xfrm>
      </dgm:spPr>
      <dgm:t>
        <a:bodyPr/>
        <a:lstStyle/>
        <a:p>
          <a:pPr algn="ctr"/>
          <a:r>
            <a:rPr lang="pl-PL" smtClean="0">
              <a:latin typeface="Calibri"/>
              <a:ea typeface="+mn-ea"/>
              <a:cs typeface="+mn-cs"/>
            </a:rPr>
            <a:t>45-64 lata</a:t>
          </a:r>
          <a:endParaRPr lang="pl-PL">
            <a:latin typeface="Calibri"/>
            <a:ea typeface="+mn-ea"/>
            <a:cs typeface="+mn-cs"/>
          </a:endParaRPr>
        </a:p>
      </dgm:t>
    </dgm:pt>
    <dgm:pt modelId="{E7B21AAA-C5BA-4437-A185-C0FE05931E93}" type="parTrans" cxnId="{22DE5B25-148E-4196-9859-457B2498F0D3}">
      <dgm:prSet/>
      <dgm:spPr/>
      <dgm:t>
        <a:bodyPr/>
        <a:lstStyle/>
        <a:p>
          <a:pPr algn="ctr"/>
          <a:endParaRPr lang="pl-PL"/>
        </a:p>
      </dgm:t>
    </dgm:pt>
    <dgm:pt modelId="{937974A8-A3D4-4AE9-8346-349D8087A63A}" type="sibTrans" cxnId="{22DE5B25-148E-4196-9859-457B2498F0D3}">
      <dgm:prSet/>
      <dgm:spPr/>
      <dgm:t>
        <a:bodyPr/>
        <a:lstStyle/>
        <a:p>
          <a:pPr algn="ctr"/>
          <a:endParaRPr lang="pl-PL"/>
        </a:p>
      </dgm:t>
    </dgm:pt>
    <dgm:pt modelId="{6B72291D-4438-41CF-A4E8-E2A83AFE257E}" type="pres">
      <dgm:prSet presAssocID="{5DDB48B6-35EC-4184-B82C-5E20169607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D71BF6-1E7D-4683-8F15-8E2825DF4217}" type="pres">
      <dgm:prSet presAssocID="{BDD4A252-7C24-441F-B897-98D5067C2097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8BD05AC3-90D5-4412-9947-D9967AD4833D}" type="pres">
      <dgm:prSet presAssocID="{1A9934C3-7309-4A05-8398-001988072C45}" presName="sibTrans" presStyleCnt="0"/>
      <dgm:spPr/>
      <dgm:t>
        <a:bodyPr/>
        <a:lstStyle/>
        <a:p>
          <a:endParaRPr lang="pl-PL"/>
        </a:p>
      </dgm:t>
    </dgm:pt>
    <dgm:pt modelId="{4E4E54A9-CF7C-42F8-8FC1-DCB02014D3E4}" type="pres">
      <dgm:prSet presAssocID="{16143668-9097-41B5-BDD4-CD177CA379C3}" presName="node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A35D2BFD-0C85-4C97-8A74-30B8D6FCF74D}" type="pres">
      <dgm:prSet presAssocID="{E6618C75-B348-4411-AAFE-2A497B10EF19}" presName="sibTrans" presStyleCnt="0"/>
      <dgm:spPr/>
      <dgm:t>
        <a:bodyPr/>
        <a:lstStyle/>
        <a:p>
          <a:endParaRPr lang="pl-PL"/>
        </a:p>
      </dgm:t>
    </dgm:pt>
    <dgm:pt modelId="{3E551F98-9F3D-49C1-A649-55B041086BD3}" type="pres">
      <dgm:prSet presAssocID="{3553F346-C32D-4FB0-AF14-C72202FEC25E}" presName="node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48701C92-04C2-44D9-B683-E9152F068D37}" type="pres">
      <dgm:prSet presAssocID="{7341DEBB-96AB-4E98-ADEC-1296120B40D3}" presName="sibTrans" presStyleCnt="0"/>
      <dgm:spPr/>
      <dgm:t>
        <a:bodyPr/>
        <a:lstStyle/>
        <a:p>
          <a:endParaRPr lang="pl-PL"/>
        </a:p>
      </dgm:t>
    </dgm:pt>
    <dgm:pt modelId="{8AC97EB3-5B56-47EC-8412-78FAA0A21363}" type="pres">
      <dgm:prSet presAssocID="{97EFD089-0D41-425E-8977-8DB01024896C}" presName="node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E47BCA11-55BC-42BE-B9CC-9EC0B9059ACD}" type="presOf" srcId="{97EFD089-0D41-425E-8977-8DB01024896C}" destId="{8AC97EB3-5B56-47EC-8412-78FAA0A21363}" srcOrd="0" destOrd="0" presId="urn:microsoft.com/office/officeart/2005/8/layout/default"/>
    <dgm:cxn modelId="{050709CE-66B5-45DC-B11E-B7C1ABE520CF}" type="presOf" srcId="{BDD4A252-7C24-441F-B897-98D5067C2097}" destId="{E9D71BF6-1E7D-4683-8F15-8E2825DF4217}" srcOrd="0" destOrd="0" presId="urn:microsoft.com/office/officeart/2005/8/layout/default"/>
    <dgm:cxn modelId="{7B352348-F13C-45DC-BC29-AB9FD7014C0C}" type="presOf" srcId="{16143668-9097-41B5-BDD4-CD177CA379C3}" destId="{4E4E54A9-CF7C-42F8-8FC1-DCB02014D3E4}" srcOrd="0" destOrd="0" presId="urn:microsoft.com/office/officeart/2005/8/layout/default"/>
    <dgm:cxn modelId="{04C6A506-E3F2-4B9A-9B07-7B28079C1C96}" srcId="{5DDB48B6-35EC-4184-B82C-5E20169607E7}" destId="{BDD4A252-7C24-441F-B897-98D5067C2097}" srcOrd="0" destOrd="0" parTransId="{2E751463-0C9C-4906-8FE3-CDDAD6816AF0}" sibTransId="{1A9934C3-7309-4A05-8398-001988072C45}"/>
    <dgm:cxn modelId="{53204992-AAC0-42B6-A34B-3CA2492541DF}" type="presOf" srcId="{3553F346-C32D-4FB0-AF14-C72202FEC25E}" destId="{3E551F98-9F3D-49C1-A649-55B041086BD3}" srcOrd="0" destOrd="0" presId="urn:microsoft.com/office/officeart/2005/8/layout/default"/>
    <dgm:cxn modelId="{14E0A1AB-3456-496E-BFF9-99E62EE8EA62}" srcId="{5DDB48B6-35EC-4184-B82C-5E20169607E7}" destId="{3553F346-C32D-4FB0-AF14-C72202FEC25E}" srcOrd="2" destOrd="0" parTransId="{CD4470F4-47EF-4B12-B2CC-0C16D9BD3FD8}" sibTransId="{7341DEBB-96AB-4E98-ADEC-1296120B40D3}"/>
    <dgm:cxn modelId="{8562A95A-92D5-4E50-B3BB-4D84ABC2DE54}" type="presOf" srcId="{5DDB48B6-35EC-4184-B82C-5E20169607E7}" destId="{6B72291D-4438-41CF-A4E8-E2A83AFE257E}" srcOrd="0" destOrd="0" presId="urn:microsoft.com/office/officeart/2005/8/layout/default"/>
    <dgm:cxn modelId="{22DE5B25-148E-4196-9859-457B2498F0D3}" srcId="{5DDB48B6-35EC-4184-B82C-5E20169607E7}" destId="{97EFD089-0D41-425E-8977-8DB01024896C}" srcOrd="3" destOrd="0" parTransId="{E7B21AAA-C5BA-4437-A185-C0FE05931E93}" sibTransId="{937974A8-A3D4-4AE9-8346-349D8087A63A}"/>
    <dgm:cxn modelId="{480B7E09-8A2D-4C81-B617-DABA47F2995B}" srcId="{5DDB48B6-35EC-4184-B82C-5E20169607E7}" destId="{16143668-9097-41B5-BDD4-CD177CA379C3}" srcOrd="1" destOrd="0" parTransId="{298D9432-7ECB-4B79-A8A3-40C2476DE390}" sibTransId="{E6618C75-B348-4411-AAFE-2A497B10EF19}"/>
    <dgm:cxn modelId="{5CB1A0FF-ADE3-45FC-8C39-F464CB1CC8BD}" type="presParOf" srcId="{6B72291D-4438-41CF-A4E8-E2A83AFE257E}" destId="{E9D71BF6-1E7D-4683-8F15-8E2825DF4217}" srcOrd="0" destOrd="0" presId="urn:microsoft.com/office/officeart/2005/8/layout/default"/>
    <dgm:cxn modelId="{B6D73A87-8ABD-494C-942D-FAACC3A9A991}" type="presParOf" srcId="{6B72291D-4438-41CF-A4E8-E2A83AFE257E}" destId="{8BD05AC3-90D5-4412-9947-D9967AD4833D}" srcOrd="1" destOrd="0" presId="urn:microsoft.com/office/officeart/2005/8/layout/default"/>
    <dgm:cxn modelId="{699E386B-8D7E-4CA3-A3D0-03D058E318C6}" type="presParOf" srcId="{6B72291D-4438-41CF-A4E8-E2A83AFE257E}" destId="{4E4E54A9-CF7C-42F8-8FC1-DCB02014D3E4}" srcOrd="2" destOrd="0" presId="urn:microsoft.com/office/officeart/2005/8/layout/default"/>
    <dgm:cxn modelId="{F9EF4CA2-C3CF-4EF5-A953-AEFCEAB8CC7C}" type="presParOf" srcId="{6B72291D-4438-41CF-A4E8-E2A83AFE257E}" destId="{A35D2BFD-0C85-4C97-8A74-30B8D6FCF74D}" srcOrd="3" destOrd="0" presId="urn:microsoft.com/office/officeart/2005/8/layout/default"/>
    <dgm:cxn modelId="{C21165D1-00BB-4A52-BCC9-D1479046A8B9}" type="presParOf" srcId="{6B72291D-4438-41CF-A4E8-E2A83AFE257E}" destId="{3E551F98-9F3D-49C1-A649-55B041086BD3}" srcOrd="4" destOrd="0" presId="urn:microsoft.com/office/officeart/2005/8/layout/default"/>
    <dgm:cxn modelId="{7581C896-4059-4E8E-A6DA-182C78CF3A46}" type="presParOf" srcId="{6B72291D-4438-41CF-A4E8-E2A83AFE257E}" destId="{48701C92-04C2-44D9-B683-E9152F068D37}" srcOrd="5" destOrd="0" presId="urn:microsoft.com/office/officeart/2005/8/layout/default"/>
    <dgm:cxn modelId="{F7FEA882-C1A9-437A-A69A-5223871C31E2}" type="presParOf" srcId="{6B72291D-4438-41CF-A4E8-E2A83AFE257E}" destId="{8AC97EB3-5B56-47EC-8412-78FAA0A2136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0.03668</cdr:x>
      <cdr:y>0.02593</cdr:y>
    </cdr:from>
    <cdr:to>
      <cdr:x>0.97175</cdr:x>
      <cdr:y>0.15231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68980" y="113166"/>
          <a:ext cx="9405257" cy="551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83139-5FE4-4F47-A36A-73AD3BA9718A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3151A-81E1-4C1E-81B0-C7353A7C0D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07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5A019-7A34-44D0-9396-F3C8A0223EE8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7719C-3576-4238-B24C-7EB710EE0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8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7719C-3576-4238-B24C-7EB710EE0B3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188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974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Formy organizacyjne powiązane są oczywiście z formami prawnymi. Dzienny Dom – i ekonomia społ. i działalność gosp. </a:t>
            </a:r>
          </a:p>
          <a:p>
            <a:r>
              <a:rPr lang="pl-PL" dirty="0" smtClean="0"/>
              <a:t>Rodzinny Dom – ekonomia społ. lub osoba fizyczna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52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CEB-2284-4822-904D-9C18DFD7C3D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849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CEB-2284-4822-904D-9C18DFD7C3D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260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Zapytaliśmy rolników o formy</a:t>
            </a:r>
            <a:r>
              <a:rPr lang="pl-PL" baseline="0" dirty="0" smtClean="0"/>
              <a:t> – tylko właśnie już o te „skrzyżowane”. Na pytanie odpowiadali tylko ci, którzy rozważali prowadzenie działalności op. </a:t>
            </a:r>
          </a:p>
          <a:p>
            <a:r>
              <a:rPr lang="pl-PL" baseline="0" dirty="0" smtClean="0"/>
              <a:t>Tylko 14% badanych stwierdziło, że żadna forma nie jest dla nich odpowiednia – argument za tym, żeby na siłę nie forsować działalności rolniczej.</a:t>
            </a:r>
          </a:p>
          <a:p>
            <a:r>
              <a:rPr lang="pl-PL" baseline="0" dirty="0" smtClean="0"/>
              <a:t>Łącznie 22% jest zainteresowanych jakąś formą opieki całodobowej.</a:t>
            </a:r>
          </a:p>
          <a:p>
            <a:r>
              <a:rPr lang="pl-PL" baseline="0" dirty="0" smtClean="0"/>
              <a:t>64% chce opiekę dzienną, z czego większość w ramach własnej działalności. To akurat nas trochę rozczarowuje, bo liczymy, że będzie to powstawało we współpracy z samorządem.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415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Różne formy gospodarstw</a:t>
            </a:r>
            <a:r>
              <a:rPr lang="pl-PL" baseline="0" dirty="0" smtClean="0"/>
              <a:t> wprost powodują to, że wsparcie może być kierowane do różnych grup. Osoby kierowane przez samorząd vs klienci za pieniądze.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740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CEB-2284-4822-904D-9C18DFD7C3D9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04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CEB-2284-4822-904D-9C18DFD7C3D9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00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7719C-3576-4238-B24C-7EB710EE0B3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6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CEB-2284-4822-904D-9C18DFD7C3D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21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53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Tutaj </a:t>
            </a:r>
            <a:r>
              <a:rPr lang="pl-PL" b="1" dirty="0" smtClean="0"/>
              <a:t>ważna uwaga </a:t>
            </a:r>
            <a:r>
              <a:rPr lang="pl-PL" dirty="0" smtClean="0"/>
              <a:t>–</a:t>
            </a:r>
            <a:r>
              <a:rPr lang="pl-PL" baseline="0" dirty="0" smtClean="0"/>
              <a:t> która tyczy się też poprzedniego slajdu: mówimy o rolnikach, ale jest to skrót myślowy. Sednem tej definicji jest to, że gospodarstwo będzie musiało działać w oparciu o gospodarstwo, ale nie musi go koniecznie prowadzić rolnik. Może ktoś z jego rodziny. Może organizacja pozarządowa itd..</a:t>
            </a:r>
          </a:p>
          <a:p>
            <a:endParaRPr lang="pl-PL" baseline="0" dirty="0" smtClean="0"/>
          </a:p>
          <a:p>
            <a:r>
              <a:rPr lang="pl-PL" baseline="0" dirty="0" smtClean="0"/>
              <a:t>To nie ma być udawane rolnictwo jednak – gosp. op. musi wyraźnie odróżniać się od innych podobnych placówek. Nie może być po prostu placówką opiekuńczą na wsi. Nasza definicja dopuszcza teoretyczną możliwość tworzenia gosp. op. także w miastach.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05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Ogólnie 19% jest zainteresowanych</a:t>
            </a:r>
            <a:r>
              <a:rPr lang="pl-PL" baseline="0" dirty="0" smtClean="0"/>
              <a:t> rozpoczynaniem działalności opiekuńczej już! Aż 50% niezdecydowanych i to jest bardzo znaczące. </a:t>
            </a:r>
          </a:p>
          <a:p>
            <a:r>
              <a:rPr lang="pl-PL" baseline="0" dirty="0" smtClean="0"/>
              <a:t>Tylko nieco ponad ¼ odrzuca myśl o działalności op.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851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283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Tutaj nawiązać do misji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85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7F57-406B-4659-A35F-0F4EB73DE7E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07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85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88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28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29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71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55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06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17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50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84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24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A7D2-8B3B-4BA0-B44B-651BBBA477E5}" type="datetimeFigureOut">
              <a:rPr lang="pl-PL" smtClean="0"/>
              <a:t>28.08.2018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A92D-53EA-4275-BB98-EBD89952E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6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en.wikipedia.org/wiki/User:Matt_Yoh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Steve_Jobs_Headshot_2010-CROP.jpg" TargetMode="External"/><Relationship Id="rId5" Type="http://schemas.openxmlformats.org/officeDocument/2006/relationships/hyperlink" Target="https://commons.wikimedia.org/wiki/User:MetalGearLiquid" TargetMode="Externa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FB53D3C-478F-4BCF-BB0E-3F0C34591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81" y="1369625"/>
            <a:ext cx="10894141" cy="3499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000" dirty="0"/>
              <a:t>Formy prawne prowadzenia </a:t>
            </a:r>
            <a:r>
              <a:rPr lang="pl-PL" sz="4000" dirty="0" smtClean="0"/>
              <a:t>gospodarstw opiekuńczych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>Źródła finansowania </a:t>
            </a:r>
            <a:r>
              <a:rPr lang="pl-PL" sz="4000" dirty="0" smtClean="0"/>
              <a:t>gospodarstw opiekuńczych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2400" dirty="0" smtClean="0"/>
              <a:t>Konrad </a:t>
            </a:r>
            <a:r>
              <a:rPr lang="pl-PL" sz="2400" dirty="0" err="1" smtClean="0"/>
              <a:t>Stępnik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094BB6CF-5AAD-4C62-B89D-7FD1D0943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405661"/>
            <a:ext cx="9144000" cy="1452339"/>
          </a:xfrm>
        </p:spPr>
        <p:txBody>
          <a:bodyPr>
            <a:normAutofit/>
          </a:bodyPr>
          <a:lstStyle/>
          <a:p>
            <a:r>
              <a:rPr lang="pl-PL" sz="1800" dirty="0"/>
              <a:t>Seminarium pt. „Gospodarstwa opiekuńcze sposobem na aktywizację dochodową mieszkańców obszarów wiejskich</a:t>
            </a:r>
            <a:r>
              <a:rPr lang="pl-PL" sz="1800" dirty="0" smtClean="0"/>
              <a:t>”</a:t>
            </a:r>
            <a:endParaRPr lang="pl-P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sierpnia, 2018 r. Boguchwała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A8C4EA6-499A-4530-8E1F-FA665FEB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C20F93A-292C-46A2-8DD4-AE4CED15B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7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F37372A2-7146-4B1E-9A5A-6A87CE924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9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0747350-6779-4D83-9DEC-444AC6E20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2" y="19066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FB27D82-4913-40AE-A9B2-2CF02AE90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046460"/>
            <a:ext cx="67185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Europejski Fundusz Rolny na rzecz Rozwoju Obszar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Wiejskich: Europa inwestująca w obszary wiejskie.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Operacja wsp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łfinansowana ze środk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Unii Europejskiej w ramach Schematu II Pomocy Technicznej 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Krajowa Sieć Obszar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Wiejskich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Programu Rozwoju Obszar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Wiejskich na lata 2014-2020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Instytucja Zarządzająca Programem Rozwoju Obszar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 Wiejskich na lata 2014-2020 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Minister Rolnictwa i Rozwoju Wsi </a:t>
            </a:r>
            <a:endParaRPr kumimoji="0" lang="pl-PL" altLang="pl-PL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Obraz 18">
            <a:extLst>
              <a:ext uri="{FF2B5EF4-FFF2-40B4-BE49-F238E27FC236}">
                <a16:creationId xmlns="" xmlns:a16="http://schemas.microsoft.com/office/drawing/2014/main" id="{9CF0D2A0-142A-4CC7-AC96-4EEF2FFAA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436" y="168414"/>
            <a:ext cx="686712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Specjalistyczne usługi opiekuńcze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</a:t>
            </a:r>
            <a:r>
              <a:rPr lang="pl-PL" sz="3600" dirty="0" smtClean="0"/>
              <a:t>ostosowane </a:t>
            </a:r>
            <a:r>
              <a:rPr lang="pl-PL" sz="3600" dirty="0"/>
              <a:t>do szczególnych potrzeb wynikających z rodzaju schorzenia lub </a:t>
            </a:r>
            <a:r>
              <a:rPr lang="pl-PL" sz="3600" dirty="0" smtClean="0"/>
              <a:t>niepełnosprawności</a:t>
            </a:r>
            <a:endParaRPr lang="pl-PL" sz="3600" dirty="0"/>
          </a:p>
          <a:p>
            <a:endParaRPr lang="pl-PL" sz="3600" dirty="0" smtClean="0"/>
          </a:p>
          <a:p>
            <a:r>
              <a:rPr lang="pl-PL" sz="3600" dirty="0"/>
              <a:t>Ś</a:t>
            </a:r>
            <a:r>
              <a:rPr lang="pl-PL" sz="3600" dirty="0" smtClean="0"/>
              <a:t>wiadczone </a:t>
            </a:r>
            <a:r>
              <a:rPr lang="pl-PL" sz="3600" dirty="0"/>
              <a:t>przez osoby ze specjalistycznym przygotowaniem </a:t>
            </a:r>
            <a:r>
              <a:rPr lang="pl-PL" sz="3600" dirty="0" smtClean="0"/>
              <a:t>zawodowym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2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11</a:t>
            </a:fld>
            <a:endParaRPr lang="pl-PL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2687093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0797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Definicja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0934"/>
            <a:ext cx="10058400" cy="4288366"/>
          </a:xfrm>
        </p:spPr>
        <p:txBody>
          <a:bodyPr>
            <a:noAutofit/>
          </a:bodyPr>
          <a:lstStyle/>
          <a:p>
            <a:r>
              <a:rPr lang="pl-PL" sz="3600" dirty="0"/>
              <a:t>Forma wsparcia w zakresie opieki i/lub integracji społecznej na rzecz osób i rodzin w celu poprawienia ich </a:t>
            </a:r>
            <a:r>
              <a:rPr lang="pl-PL" sz="3600" dirty="0" smtClean="0"/>
              <a:t>funkcjonowania.</a:t>
            </a:r>
          </a:p>
          <a:p>
            <a:pPr marL="0" indent="0">
              <a:buNone/>
            </a:pPr>
            <a:endParaRPr lang="pl-PL" sz="3600" dirty="0"/>
          </a:p>
          <a:p>
            <a:r>
              <a:rPr lang="pl-PL" sz="3600" dirty="0"/>
              <a:t>Usługi </a:t>
            </a:r>
            <a:r>
              <a:rPr lang="pl-PL" sz="3600" dirty="0" smtClean="0"/>
              <a:t>w </a:t>
            </a:r>
            <a:r>
              <a:rPr lang="pl-PL" sz="3600" dirty="0"/>
              <a:t>oparciu o infrastrukturę gospodarstwa i w powiązaniu z wykonywaną działalnością rolniczą. </a:t>
            </a:r>
          </a:p>
          <a:p>
            <a:endParaRPr lang="pl-PL" sz="3600" dirty="0"/>
          </a:p>
          <a:p>
            <a:r>
              <a:rPr lang="pl-PL" sz="3600" dirty="0" err="1" smtClean="0"/>
              <a:t>Agroterapia</a:t>
            </a:r>
            <a:r>
              <a:rPr lang="pl-PL" sz="3600" dirty="0" smtClean="0"/>
              <a:t> - zwierzęta </a:t>
            </a:r>
            <a:r>
              <a:rPr lang="pl-PL" sz="3600" dirty="0"/>
              <a:t>gospodarskie lub uprawy </a:t>
            </a:r>
            <a:r>
              <a:rPr lang="pl-PL" sz="3600" dirty="0" smtClean="0"/>
              <a:t>rolnicze.</a:t>
            </a:r>
            <a:r>
              <a:rPr lang="pl-PL" sz="3600" dirty="0"/>
              <a:t> 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48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683811914"/>
              </p:ext>
            </p:extLst>
          </p:nvPr>
        </p:nvGraphicFramePr>
        <p:xfrm>
          <a:off x="601472" y="0"/>
          <a:ext cx="9811657" cy="628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z="3200" smtClean="0"/>
              <a:t>13</a:t>
            </a:fld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198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14</a:t>
            </a:fld>
            <a:endParaRPr lang="pl-PL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9018542"/>
              </p:ext>
            </p:extLst>
          </p:nvPr>
        </p:nvGraphicFramePr>
        <p:xfrm>
          <a:off x="889299" y="362052"/>
          <a:ext cx="10744200" cy="609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77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15</a:t>
            </a:fld>
            <a:endParaRPr lang="pl-PL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142506885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6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/>
          <a:lstStyle/>
          <a:p>
            <a:r>
              <a:rPr lang="pl-PL" b="1" dirty="0" err="1" smtClean="0"/>
              <a:t>Agroterapia</a:t>
            </a:r>
            <a:r>
              <a:rPr lang="pl-PL" b="1" dirty="0" smtClean="0"/>
              <a:t> - przykłady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4384"/>
            <a:ext cx="10058400" cy="4501278"/>
          </a:xfrm>
        </p:spPr>
        <p:txBody>
          <a:bodyPr>
            <a:noAutofit/>
          </a:bodyPr>
          <a:lstStyle/>
          <a:p>
            <a:r>
              <a:rPr lang="pl-PL" sz="4000" dirty="0" smtClean="0"/>
              <a:t>Aktywność </a:t>
            </a:r>
            <a:r>
              <a:rPr lang="pl-PL" sz="4000" dirty="0"/>
              <a:t>na świeżym powietrzu:</a:t>
            </a:r>
          </a:p>
          <a:p>
            <a:pPr lvl="1"/>
            <a:r>
              <a:rPr lang="pl-PL" sz="3600" dirty="0"/>
              <a:t>uczestnictwo w prostych pracach gospodarczych</a:t>
            </a:r>
          </a:p>
          <a:p>
            <a:pPr lvl="1"/>
            <a:r>
              <a:rPr lang="pl-PL" sz="3600" dirty="0" smtClean="0"/>
              <a:t>pielęgnacja </a:t>
            </a:r>
            <a:r>
              <a:rPr lang="pl-PL" sz="3600" dirty="0"/>
              <a:t>ogrodu</a:t>
            </a:r>
          </a:p>
          <a:p>
            <a:pPr lvl="1"/>
            <a:r>
              <a:rPr lang="pl-PL" sz="3600" dirty="0"/>
              <a:t>spacery po lesie</a:t>
            </a:r>
          </a:p>
          <a:p>
            <a:r>
              <a:rPr lang="pl-PL" sz="4000" dirty="0" smtClean="0"/>
              <a:t>Kontakt ze zwierzętami</a:t>
            </a:r>
          </a:p>
          <a:p>
            <a:pPr lvl="1"/>
            <a:r>
              <a:rPr lang="pl-PL" sz="3600" dirty="0" smtClean="0"/>
              <a:t>Opieka nad kurczętami</a:t>
            </a:r>
          </a:p>
          <a:p>
            <a:r>
              <a:rPr lang="pl-PL" sz="4000" dirty="0" smtClean="0"/>
              <a:t>Wspólne </a:t>
            </a:r>
            <a:r>
              <a:rPr lang="pl-PL" sz="4000" dirty="0"/>
              <a:t>gotowanie, robienie przetworów</a:t>
            </a:r>
          </a:p>
          <a:p>
            <a:r>
              <a:rPr lang="pl-PL" sz="4000" dirty="0"/>
              <a:t>Spędzanie czasu przy wspólnym </a:t>
            </a:r>
            <a:r>
              <a:rPr lang="pl-PL" sz="4000" dirty="0" smtClean="0"/>
              <a:t>stole</a:t>
            </a:r>
            <a:endParaRPr lang="pl-PL" sz="4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09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17</a:t>
            </a:fld>
            <a:endParaRPr lang="pl-PL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52419865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62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7963"/>
            <a:ext cx="10515600" cy="1325563"/>
          </a:xfrm>
        </p:spPr>
        <p:txBody>
          <a:bodyPr/>
          <a:lstStyle/>
          <a:p>
            <a:r>
              <a:rPr lang="pl-PL" b="1" dirty="0" smtClean="0"/>
              <a:t>Formy prawne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33526"/>
            <a:ext cx="10515600" cy="4351338"/>
          </a:xfrm>
        </p:spPr>
        <p:txBody>
          <a:bodyPr>
            <a:normAutofit/>
          </a:bodyPr>
          <a:lstStyle/>
          <a:p>
            <a:r>
              <a:rPr lang="pl-PL" sz="4000" u="sng" dirty="0"/>
              <a:t>Podmioty ekonomii społecznej:</a:t>
            </a:r>
          </a:p>
          <a:p>
            <a:pPr lvl="1"/>
            <a:r>
              <a:rPr lang="pl-PL" sz="3600" dirty="0"/>
              <a:t>Fundacja</a:t>
            </a:r>
          </a:p>
          <a:p>
            <a:pPr lvl="1"/>
            <a:r>
              <a:rPr lang="pl-PL" sz="3600" dirty="0"/>
              <a:t>Stowarzyszenie</a:t>
            </a:r>
          </a:p>
          <a:p>
            <a:pPr lvl="1"/>
            <a:r>
              <a:rPr lang="pl-PL" sz="3600" dirty="0"/>
              <a:t>Spółdzielnia </a:t>
            </a:r>
            <a:r>
              <a:rPr lang="pl-PL" sz="3600" dirty="0" smtClean="0"/>
              <a:t>Socjalna</a:t>
            </a:r>
          </a:p>
          <a:p>
            <a:pPr lvl="1"/>
            <a:r>
              <a:rPr lang="pl-PL" sz="3600" dirty="0" smtClean="0"/>
              <a:t>Spółka non-profit</a:t>
            </a:r>
            <a:endParaRPr lang="pl-PL" sz="3600" dirty="0"/>
          </a:p>
          <a:p>
            <a:pPr lvl="1"/>
            <a:endParaRPr lang="pl-PL" sz="3600" dirty="0"/>
          </a:p>
          <a:p>
            <a:r>
              <a:rPr lang="pl-PL" sz="4000" dirty="0"/>
              <a:t>Działalność gospodarcza.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1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Formy organizacyjne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69593"/>
            <a:ext cx="10515600" cy="4351338"/>
          </a:xfrm>
        </p:spPr>
        <p:txBody>
          <a:bodyPr/>
          <a:lstStyle/>
          <a:p>
            <a:r>
              <a:rPr lang="pl-PL" sz="3600" dirty="0"/>
              <a:t>Opieka dzienna:</a:t>
            </a:r>
          </a:p>
          <a:p>
            <a:pPr lvl="1"/>
            <a:r>
              <a:rPr lang="pl-PL" sz="3200" u="sng" dirty="0"/>
              <a:t>Dzienny Dom Pobytu</a:t>
            </a:r>
          </a:p>
          <a:p>
            <a:endParaRPr lang="pl-PL" sz="3600" dirty="0"/>
          </a:p>
          <a:p>
            <a:r>
              <a:rPr lang="pl-PL" sz="3600" dirty="0"/>
              <a:t>Opieka całodobowa:</a:t>
            </a:r>
          </a:p>
          <a:p>
            <a:pPr lvl="1"/>
            <a:r>
              <a:rPr lang="pl-PL" sz="3200" dirty="0"/>
              <a:t>Rodzinny Dom Pomocy</a:t>
            </a:r>
          </a:p>
          <a:p>
            <a:pPr lvl="1"/>
            <a:r>
              <a:rPr lang="pl-PL" sz="3200" dirty="0"/>
              <a:t>Działalność gospodarcza w zakresie placówki zapewniającej całodobową </a:t>
            </a:r>
            <a:r>
              <a:rPr lang="pl-PL" sz="3200" dirty="0" smtClean="0"/>
              <a:t>opiekę.</a:t>
            </a:r>
            <a:endParaRPr lang="pl-PL" sz="3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5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gospodarstw opiekuńczych – kreatywność czy innowacyjność?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27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Dzienny Dom Pobytu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04357"/>
            <a:ext cx="10707624" cy="5115899"/>
          </a:xfrm>
        </p:spPr>
        <p:txBody>
          <a:bodyPr>
            <a:noAutofit/>
          </a:bodyPr>
          <a:lstStyle/>
          <a:p>
            <a:r>
              <a:rPr lang="pl-PL" sz="3200" dirty="0" smtClean="0"/>
              <a:t>Dzienny pobyt + okresowo miejsca całodobowego pobytu </a:t>
            </a:r>
            <a:endParaRPr lang="pl-PL" sz="3200" dirty="0"/>
          </a:p>
          <a:p>
            <a:r>
              <a:rPr lang="pl-PL" sz="3200" dirty="0"/>
              <a:t>U</a:t>
            </a:r>
            <a:r>
              <a:rPr lang="pl-PL" sz="3200" dirty="0" smtClean="0"/>
              <a:t>sługi opiekuńcze, specjalistyczne usługi opiekuńcze, posiłki</a:t>
            </a:r>
            <a:endParaRPr lang="pl-PL" sz="3200" dirty="0"/>
          </a:p>
          <a:p>
            <a:r>
              <a:rPr lang="pl-PL" sz="3200" dirty="0"/>
              <a:t>Na rzecz osób, które ze względu na wiek, chorobę lub niepełnosprawność wymagają częściowej opieki </a:t>
            </a:r>
            <a:r>
              <a:rPr lang="pl-PL" sz="3200" dirty="0" smtClean="0"/>
              <a:t>i </a:t>
            </a:r>
            <a:r>
              <a:rPr lang="pl-PL" sz="3200" dirty="0"/>
              <a:t>pomocy w zaspokajaniu niezbędnych potrzeb życiowych </a:t>
            </a:r>
          </a:p>
          <a:p>
            <a:r>
              <a:rPr lang="pl-PL" sz="3200" dirty="0"/>
              <a:t>Brak uregulowań prawnych określających wymagania infrastrukturalne oraz podstawowy zakres usług – duża elastyczność w tym </a:t>
            </a:r>
            <a:r>
              <a:rPr lang="pl-PL" sz="3200" dirty="0" smtClean="0"/>
              <a:t>zakresie</a:t>
            </a:r>
          </a:p>
          <a:p>
            <a:r>
              <a:rPr lang="pl-PL" sz="3200" dirty="0" smtClean="0"/>
              <a:t>Podmiot ekonomii społecznej lub działalność gospodarcza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2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Rodzinny Dom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6184" y="1565318"/>
            <a:ext cx="11108724" cy="4981786"/>
          </a:xfrm>
        </p:spPr>
        <p:txBody>
          <a:bodyPr>
            <a:noAutofit/>
          </a:bodyPr>
          <a:lstStyle/>
          <a:p>
            <a:r>
              <a:rPr lang="pl-PL" sz="3600" dirty="0"/>
              <a:t>U</a:t>
            </a:r>
            <a:r>
              <a:rPr lang="pl-PL" sz="3600" dirty="0" smtClean="0"/>
              <a:t>sługi opiekuńcze </a:t>
            </a:r>
            <a:r>
              <a:rPr lang="pl-PL" sz="3600" dirty="0"/>
              <a:t>i </a:t>
            </a:r>
            <a:r>
              <a:rPr lang="pl-PL" sz="3600" dirty="0" smtClean="0"/>
              <a:t>bytowe świadczone całodobowo dla osób wymagających pomocy ze względu na wiek lub niepełnosprawność</a:t>
            </a:r>
          </a:p>
          <a:p>
            <a:r>
              <a:rPr lang="pl-PL" sz="3600" dirty="0"/>
              <a:t>O</a:t>
            </a:r>
            <a:r>
              <a:rPr lang="pl-PL" sz="3600" dirty="0" smtClean="0"/>
              <a:t>soba fizyczna </a:t>
            </a:r>
            <a:r>
              <a:rPr lang="pl-PL" sz="3600" dirty="0"/>
              <a:t>lub </a:t>
            </a:r>
            <a:r>
              <a:rPr lang="pl-PL" sz="3600" dirty="0" smtClean="0"/>
              <a:t>organizacja </a:t>
            </a:r>
            <a:r>
              <a:rPr lang="pl-PL" sz="3600" dirty="0"/>
              <a:t>pożytku </a:t>
            </a:r>
            <a:r>
              <a:rPr lang="pl-PL" sz="3600" dirty="0" smtClean="0"/>
              <a:t>publicznego</a:t>
            </a:r>
          </a:p>
          <a:p>
            <a:r>
              <a:rPr lang="pl-PL" sz="3600" dirty="0"/>
              <a:t>O</a:t>
            </a:r>
            <a:r>
              <a:rPr lang="pl-PL" sz="3600" dirty="0" smtClean="0"/>
              <a:t>d </a:t>
            </a:r>
            <a:r>
              <a:rPr lang="pl-PL" sz="3600" dirty="0"/>
              <a:t>3 </a:t>
            </a:r>
            <a:r>
              <a:rPr lang="pl-PL" sz="3600" dirty="0" smtClean="0"/>
              <a:t>do 8 </a:t>
            </a:r>
            <a:r>
              <a:rPr lang="pl-PL" sz="3600" dirty="0"/>
              <a:t>zamieszkujących wspólnie osób wymagających z powodu wieku lub niepełnosprawności wsparcia w tej formie</a:t>
            </a:r>
          </a:p>
          <a:p>
            <a:r>
              <a:rPr lang="pl-PL" sz="3600" dirty="0"/>
              <a:t>Usługi w budynku mieszkalnym jednorodzinnym</a:t>
            </a:r>
          </a:p>
          <a:p>
            <a:r>
              <a:rPr lang="pl-PL" sz="3600" dirty="0" smtClean="0"/>
              <a:t>Współpraca z samorządem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9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Opieka całodobowa w ramach działalności gospodarczej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90552"/>
            <a:ext cx="10270936" cy="4270861"/>
          </a:xfrm>
        </p:spPr>
        <p:txBody>
          <a:bodyPr>
            <a:noAutofit/>
          </a:bodyPr>
          <a:lstStyle/>
          <a:p>
            <a:r>
              <a:rPr lang="pl-PL" sz="3600" dirty="0" smtClean="0"/>
              <a:t>Osoby niepełnosprawne, </a:t>
            </a:r>
            <a:r>
              <a:rPr lang="pl-PL" sz="3600" dirty="0"/>
              <a:t>przewlekle </a:t>
            </a:r>
            <a:r>
              <a:rPr lang="pl-PL" sz="3600" dirty="0" smtClean="0"/>
              <a:t>chore </a:t>
            </a:r>
            <a:r>
              <a:rPr lang="pl-PL" sz="3600" dirty="0"/>
              <a:t>lub </a:t>
            </a:r>
            <a:r>
              <a:rPr lang="pl-PL" sz="3600" dirty="0" smtClean="0"/>
              <a:t>w </a:t>
            </a:r>
            <a:r>
              <a:rPr lang="pl-PL" sz="3600" dirty="0"/>
              <a:t>podeszłym </a:t>
            </a:r>
            <a:r>
              <a:rPr lang="pl-PL" sz="3600" dirty="0" smtClean="0"/>
              <a:t>wieku</a:t>
            </a:r>
          </a:p>
          <a:p>
            <a:r>
              <a:rPr lang="pl-PL" sz="3600" dirty="0" smtClean="0"/>
              <a:t>Wymaga </a:t>
            </a:r>
            <a:r>
              <a:rPr lang="pl-PL" sz="3600" dirty="0"/>
              <a:t>zezwolenia wojewody </a:t>
            </a:r>
            <a:r>
              <a:rPr lang="pl-PL" sz="3600" dirty="0" smtClean="0"/>
              <a:t>– konieczność spełniania warunków </a:t>
            </a:r>
            <a:r>
              <a:rPr lang="pl-PL" sz="3600" dirty="0"/>
              <a:t>i </a:t>
            </a:r>
            <a:r>
              <a:rPr lang="pl-PL" sz="3600" dirty="0" smtClean="0"/>
              <a:t>standardów ustawowych</a:t>
            </a:r>
            <a:endParaRPr lang="pl-PL" sz="3600" dirty="0"/>
          </a:p>
          <a:p>
            <a:r>
              <a:rPr lang="pl-PL" sz="3600" dirty="0" smtClean="0"/>
              <a:t>Skierowanie </a:t>
            </a:r>
            <a:r>
              <a:rPr lang="pl-PL" sz="3600" dirty="0"/>
              <a:t>do placówki całodobowej prowadzonej w ramach działalności gospodarczej nie jest wymagane.</a:t>
            </a:r>
          </a:p>
          <a:p>
            <a:r>
              <a:rPr lang="pl-PL" sz="3600" dirty="0" smtClean="0"/>
              <a:t>Opłaty </a:t>
            </a:r>
            <a:r>
              <a:rPr lang="pl-PL" sz="3600" dirty="0"/>
              <a:t>ponosi mieszkaniec placówki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92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571526"/>
              </p:ext>
            </p:extLst>
          </p:nvPr>
        </p:nvGraphicFramePr>
        <p:xfrm>
          <a:off x="1096962" y="292608"/>
          <a:ext cx="10790237" cy="620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ostokąt 4"/>
          <p:cNvSpPr/>
          <p:nvPr/>
        </p:nvSpPr>
        <p:spPr>
          <a:xfrm>
            <a:off x="1096962" y="292609"/>
            <a:ext cx="10813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/>
              <a:t>Która z przedstawionych na szkoleniu form gospodarstwa opiekuńczego byłaby dla Pana/i najlepsza?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z="3200" smtClean="0"/>
              <a:t>23</a:t>
            </a:fld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1197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5370"/>
            <a:ext cx="10515600" cy="1325563"/>
          </a:xfrm>
        </p:spPr>
        <p:txBody>
          <a:bodyPr/>
          <a:lstStyle/>
          <a:p>
            <a:r>
              <a:rPr lang="pl-PL" b="1" dirty="0" smtClean="0"/>
              <a:t>Odbiorcy wsparcia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0536"/>
            <a:ext cx="10058400" cy="5030555"/>
          </a:xfrm>
        </p:spPr>
        <p:txBody>
          <a:bodyPr>
            <a:noAutofit/>
          </a:bodyPr>
          <a:lstStyle/>
          <a:p>
            <a:r>
              <a:rPr lang="pl-PL" sz="3200" dirty="0" smtClean="0"/>
              <a:t>Kilka – kilkanaście osób</a:t>
            </a:r>
          </a:p>
          <a:p>
            <a:endParaRPr lang="pl-PL" sz="3200" dirty="0" smtClean="0"/>
          </a:p>
          <a:p>
            <a:r>
              <a:rPr lang="pl-PL" sz="3200" dirty="0" smtClean="0"/>
              <a:t>Początkowo seniorzy</a:t>
            </a:r>
          </a:p>
          <a:p>
            <a:endParaRPr lang="pl-PL" sz="3200" dirty="0"/>
          </a:p>
          <a:p>
            <a:r>
              <a:rPr lang="pl-PL" sz="3200" dirty="0" smtClean="0"/>
              <a:t>Decyzja rolnika – forma prawna/organizacyjna gospodarstwa</a:t>
            </a:r>
          </a:p>
          <a:p>
            <a:pPr marL="0" indent="0">
              <a:buNone/>
            </a:pPr>
            <a:endParaRPr lang="pl-PL" sz="3200" dirty="0" smtClean="0"/>
          </a:p>
          <a:p>
            <a:r>
              <a:rPr lang="pl-PL" sz="3200" dirty="0" smtClean="0"/>
              <a:t>Osoby kierowane na podstawie decyzji administracyjnej</a:t>
            </a:r>
          </a:p>
          <a:p>
            <a:pPr marL="0" indent="0">
              <a:buNone/>
            </a:pPr>
            <a:endParaRPr lang="pl-PL" sz="3200" dirty="0" smtClean="0"/>
          </a:p>
          <a:p>
            <a:r>
              <a:rPr lang="pl-PL" sz="3200" dirty="0" smtClean="0"/>
              <a:t>Działalność komercyjna</a:t>
            </a:r>
            <a:endParaRPr lang="pl-PL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7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0053"/>
            <a:ext cx="10515600" cy="1325563"/>
          </a:xfrm>
        </p:spPr>
        <p:txBody>
          <a:bodyPr/>
          <a:lstStyle/>
          <a:p>
            <a:r>
              <a:rPr lang="pl-PL" b="1" dirty="0" smtClean="0"/>
              <a:t>Ekonomia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5616"/>
            <a:ext cx="10515600" cy="4351338"/>
          </a:xfrm>
        </p:spPr>
        <p:txBody>
          <a:bodyPr>
            <a:noAutofit/>
          </a:bodyPr>
          <a:lstStyle/>
          <a:p>
            <a:r>
              <a:rPr lang="pl-PL" sz="3600" dirty="0" smtClean="0"/>
              <a:t>Samowystarczalność i opłacalność ekonomiczna</a:t>
            </a:r>
          </a:p>
          <a:p>
            <a:endParaRPr lang="pl-PL" sz="3600" dirty="0" smtClean="0"/>
          </a:p>
          <a:p>
            <a:r>
              <a:rPr lang="pl-PL" sz="3600" dirty="0" smtClean="0"/>
              <a:t>Umiarkowane źródło dochodu – ograniczenia w rozwoju „biznesu”</a:t>
            </a:r>
          </a:p>
          <a:p>
            <a:endParaRPr lang="pl-PL" sz="3600" dirty="0" smtClean="0"/>
          </a:p>
          <a:p>
            <a:r>
              <a:rPr lang="pl-PL" sz="3600" dirty="0" smtClean="0"/>
              <a:t>Forma odpłatności zależna od formy prawnej i organizacyjnej</a:t>
            </a:r>
          </a:p>
          <a:p>
            <a:pPr lvl="1"/>
            <a:r>
              <a:rPr lang="pl-PL" sz="3200" dirty="0" smtClean="0"/>
              <a:t>Działalność komercyjna vs współpraca z samorządem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1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pl-PL" b="1" dirty="0" smtClean="0"/>
              <a:t>Personel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2056"/>
            <a:ext cx="10515600" cy="5136007"/>
          </a:xfrm>
        </p:spPr>
        <p:txBody>
          <a:bodyPr>
            <a:noAutofit/>
          </a:bodyPr>
          <a:lstStyle/>
          <a:p>
            <a:r>
              <a:rPr lang="pl-PL" sz="3600" dirty="0" smtClean="0"/>
              <a:t>Przygotowanie merytoryczne zależne od profilu gospodarstwa</a:t>
            </a:r>
          </a:p>
          <a:p>
            <a:endParaRPr lang="pl-PL" sz="3600" dirty="0" smtClean="0"/>
          </a:p>
          <a:p>
            <a:r>
              <a:rPr lang="pl-PL" sz="3600" dirty="0" smtClean="0"/>
              <a:t>Świetlica dla seniorów vs placówka świadcząca specjalistyczne usługi</a:t>
            </a:r>
          </a:p>
          <a:p>
            <a:endParaRPr lang="pl-PL" sz="3600" dirty="0" smtClean="0"/>
          </a:p>
          <a:p>
            <a:r>
              <a:rPr lang="pl-PL" sz="3600" dirty="0" smtClean="0"/>
              <a:t>Wskazane odbycie dodatkowych kursów oraz stażu/praktyki w placówce opiekuńczej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5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4437"/>
            <a:ext cx="10515600" cy="1325563"/>
          </a:xfrm>
        </p:spPr>
        <p:txBody>
          <a:bodyPr/>
          <a:lstStyle/>
          <a:p>
            <a:r>
              <a:rPr lang="pl-PL" b="1" dirty="0" smtClean="0"/>
              <a:t>Program działania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02474"/>
            <a:ext cx="10515600" cy="4351338"/>
          </a:xfrm>
        </p:spPr>
        <p:txBody>
          <a:bodyPr>
            <a:noAutofit/>
          </a:bodyPr>
          <a:lstStyle/>
          <a:p>
            <a:r>
              <a:rPr lang="pl-PL" sz="4000" dirty="0" smtClean="0"/>
              <a:t>Indywidualizacja wsparcia:</a:t>
            </a:r>
          </a:p>
          <a:p>
            <a:pPr lvl="1"/>
            <a:r>
              <a:rPr lang="pl-PL" sz="3600" dirty="0" smtClean="0"/>
              <a:t>Program dostosowany do oczekiwań/możliwości konkretnej osoby</a:t>
            </a:r>
          </a:p>
          <a:p>
            <a:pPr lvl="1"/>
            <a:r>
              <a:rPr lang="pl-PL" sz="3600" dirty="0" smtClean="0"/>
              <a:t>Udział podopiecznych w ustalaniu indywidualnego planu</a:t>
            </a:r>
          </a:p>
          <a:p>
            <a:r>
              <a:rPr lang="pl-PL" sz="4000" dirty="0" smtClean="0"/>
              <a:t>Poszanowanie wolności</a:t>
            </a:r>
          </a:p>
          <a:p>
            <a:r>
              <a:rPr lang="pl-PL" sz="4000" dirty="0" smtClean="0"/>
              <a:t>Dostosowanie do rytmu pór roku</a:t>
            </a:r>
          </a:p>
          <a:p>
            <a:r>
              <a:rPr lang="pl-PL" sz="4000" dirty="0" smtClean="0"/>
              <a:t>Urozmaicenie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7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pl-PL" b="1" dirty="0" smtClean="0"/>
              <a:t>Program działania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1994"/>
            <a:ext cx="10515600" cy="4977574"/>
          </a:xfrm>
        </p:spPr>
        <p:txBody>
          <a:bodyPr>
            <a:normAutofit/>
          </a:bodyPr>
          <a:lstStyle/>
          <a:p>
            <a:r>
              <a:rPr lang="pl-PL" sz="3600" dirty="0"/>
              <a:t>Kontakty z lokalną społecznością</a:t>
            </a:r>
          </a:p>
          <a:p>
            <a:endParaRPr lang="pl-PL" sz="3600" dirty="0"/>
          </a:p>
          <a:p>
            <a:r>
              <a:rPr lang="pl-PL" sz="3600" dirty="0" smtClean="0"/>
              <a:t>Opieka </a:t>
            </a:r>
            <a:r>
              <a:rPr lang="pl-PL" sz="3600" dirty="0"/>
              <a:t>dzienna – ustalone godziny w dni robocze</a:t>
            </a:r>
          </a:p>
          <a:p>
            <a:endParaRPr lang="pl-PL" sz="3600" dirty="0" smtClean="0"/>
          </a:p>
          <a:p>
            <a:r>
              <a:rPr lang="pl-PL" sz="3600" dirty="0" smtClean="0"/>
              <a:t>Transport</a:t>
            </a:r>
          </a:p>
          <a:p>
            <a:endParaRPr lang="pl-PL" sz="3600" dirty="0" smtClean="0"/>
          </a:p>
          <a:p>
            <a:r>
              <a:rPr lang="pl-PL" sz="3600" dirty="0" smtClean="0"/>
              <a:t>Wyżywienie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8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912672" y="2503030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Źródła finansowania </a:t>
            </a:r>
            <a:br>
              <a:rPr lang="pl-PL" sz="4000" b="1" dirty="0" smtClean="0"/>
            </a:br>
            <a:r>
              <a:rPr lang="pl-PL" sz="4000" b="1" dirty="0" smtClean="0"/>
              <a:t>gospodarstw opiekuńczych</a:t>
            </a:r>
            <a:endParaRPr lang="pl-P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900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289" y="0"/>
            <a:ext cx="4537710" cy="6858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3" y="0"/>
            <a:ext cx="4373549" cy="6858000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10472928" y="5132832"/>
            <a:ext cx="1170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hlinkClick r:id="rId5" tooltip="User:MetalGearLiquid"/>
              </a:rPr>
              <a:t>MetalGearLiquid</a:t>
            </a:r>
            <a:r>
              <a:rPr lang="en-US" sz="1200" dirty="0"/>
              <a:t>, based on </a:t>
            </a:r>
            <a:r>
              <a:rPr lang="en-US" sz="1200" dirty="0">
                <a:hlinkClick r:id="rId6" tooltip="File:Steve Jobs Headshot 2010-CROP.jpg"/>
              </a:rPr>
              <a:t>File:Steve_Jobs_Headshot_2010-CROP.jpg</a:t>
            </a:r>
            <a:r>
              <a:rPr lang="en-US" sz="1200" dirty="0"/>
              <a:t> made by </a:t>
            </a:r>
            <a:r>
              <a:rPr lang="en-US" sz="1200" dirty="0">
                <a:hlinkClick r:id="rId7" tooltip="en:User:Matt Yohe"/>
              </a:rPr>
              <a:t>Matt </a:t>
            </a:r>
            <a:r>
              <a:rPr lang="en-US" sz="1200" dirty="0" err="1">
                <a:hlinkClick r:id="rId7" tooltip="en:User:Matt Yohe"/>
              </a:rPr>
              <a:t>Yohe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67199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4709"/>
            <a:ext cx="10515600" cy="1325563"/>
          </a:xfrm>
        </p:spPr>
        <p:txBody>
          <a:bodyPr/>
          <a:lstStyle/>
          <a:p>
            <a:r>
              <a:rPr lang="pl-PL" b="1" dirty="0" smtClean="0"/>
              <a:t>Formy prawne gospodarstw opiekuńczych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10272"/>
            <a:ext cx="10515600" cy="435133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Podmiot ekonomii społecznej (PES)</a:t>
            </a:r>
          </a:p>
          <a:p>
            <a:pPr lvl="1"/>
            <a:r>
              <a:rPr lang="pl-PL" sz="3200" dirty="0" smtClean="0"/>
              <a:t>Stowarzyszenie</a:t>
            </a:r>
          </a:p>
          <a:p>
            <a:pPr lvl="1"/>
            <a:r>
              <a:rPr lang="pl-PL" sz="3200" dirty="0" smtClean="0"/>
              <a:t>Fundacja</a:t>
            </a:r>
          </a:p>
          <a:p>
            <a:pPr lvl="1"/>
            <a:r>
              <a:rPr lang="pl-PL" sz="3200" dirty="0" smtClean="0"/>
              <a:t>Spółdzielnia socjalna</a:t>
            </a:r>
          </a:p>
          <a:p>
            <a:pPr lvl="1"/>
            <a:r>
              <a:rPr lang="pl-PL" sz="3200" dirty="0" smtClean="0"/>
              <a:t>Spółka non-profit</a:t>
            </a:r>
          </a:p>
          <a:p>
            <a:r>
              <a:rPr lang="pl-PL" sz="3600" dirty="0" smtClean="0"/>
              <a:t>Działalność gospodarcza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8183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31013"/>
            <a:ext cx="10515600" cy="1325563"/>
          </a:xfrm>
        </p:spPr>
        <p:txBody>
          <a:bodyPr/>
          <a:lstStyle/>
          <a:p>
            <a:r>
              <a:rPr lang="pl-PL" b="1" dirty="0" smtClean="0"/>
              <a:t>PES a działalność gospodarcza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5481"/>
            <a:ext cx="10515600" cy="4351338"/>
          </a:xfrm>
        </p:spPr>
        <p:txBody>
          <a:bodyPr>
            <a:noAutofit/>
          </a:bodyPr>
          <a:lstStyle/>
          <a:p>
            <a:r>
              <a:rPr lang="pl-PL" sz="3600" dirty="0" smtClean="0"/>
              <a:t>NGO z działalnością gospodarczą vs PES</a:t>
            </a:r>
          </a:p>
          <a:p>
            <a:pPr lvl="1"/>
            <a:r>
              <a:rPr lang="pl-PL" sz="3200" dirty="0" smtClean="0"/>
              <a:t>Działalność incydentalna vs ciągła</a:t>
            </a:r>
          </a:p>
          <a:p>
            <a:pPr lvl="1"/>
            <a:r>
              <a:rPr lang="pl-PL" sz="3200" dirty="0" smtClean="0"/>
              <a:t>Zatrudnianie pracowników</a:t>
            </a:r>
          </a:p>
          <a:p>
            <a:r>
              <a:rPr lang="pl-PL" sz="3600" dirty="0" smtClean="0"/>
              <a:t>PES a „zwykła” działalność gospodarcza”</a:t>
            </a:r>
          </a:p>
          <a:p>
            <a:pPr lvl="1"/>
            <a:r>
              <a:rPr lang="pl-PL" sz="3200" dirty="0" smtClean="0"/>
              <a:t>Cel społeczny</a:t>
            </a:r>
          </a:p>
          <a:p>
            <a:pPr lvl="1"/>
            <a:r>
              <a:rPr lang="pl-PL" sz="3200" dirty="0" smtClean="0"/>
              <a:t>Ograniczona dystrybucja zysków</a:t>
            </a:r>
          </a:p>
          <a:p>
            <a:pPr lvl="1"/>
            <a:r>
              <a:rPr lang="pl-PL" sz="3200" dirty="0" smtClean="0"/>
              <a:t>W PES limit wynagrodzeń dla osób zatrudnionych przy działalności gospodarczej</a:t>
            </a:r>
          </a:p>
          <a:p>
            <a:pPr lvl="1"/>
            <a:r>
              <a:rPr lang="pl-PL" sz="3200" dirty="0" smtClean="0"/>
              <a:t>Możliwość współpracy z samorządem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27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9646"/>
            <a:ext cx="10515600" cy="1325563"/>
          </a:xfrm>
        </p:spPr>
        <p:txBody>
          <a:bodyPr/>
          <a:lstStyle/>
          <a:p>
            <a:r>
              <a:rPr lang="pl-PL" b="1" dirty="0" smtClean="0"/>
              <a:t>Możliwy model gospodarstw opiekuńczych - PES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Opieka dzienna</a:t>
            </a:r>
          </a:p>
          <a:p>
            <a:r>
              <a:rPr lang="pl-PL" sz="3600" dirty="0" smtClean="0"/>
              <a:t>Opieka nie-specjalistyczna</a:t>
            </a:r>
          </a:p>
          <a:p>
            <a:r>
              <a:rPr lang="pl-PL" sz="3600" dirty="0" smtClean="0"/>
              <a:t>Współpraca z samorządem</a:t>
            </a:r>
          </a:p>
          <a:p>
            <a:r>
              <a:rPr lang="pl-PL" sz="3600" dirty="0" smtClean="0"/>
              <a:t>Spółdzielnia socjalna osób prawnych</a:t>
            </a:r>
          </a:p>
          <a:p>
            <a:r>
              <a:rPr lang="pl-PL" sz="3600" dirty="0" smtClean="0"/>
              <a:t>Gmina + lokalne stowarzyszenie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21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Możliwy model gospodarstw opiekuńczych – działalność gospodarcza</a:t>
            </a:r>
          </a:p>
        </p:txBody>
      </p:sp>
    </p:spTree>
    <p:extLst>
      <p:ext uri="{BB962C8B-B14F-4D97-AF65-F5344CB8AC3E}">
        <p14:creationId xmlns:p14="http://schemas.microsoft.com/office/powerpoint/2010/main" val="3876253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2110"/>
            <a:ext cx="10515600" cy="1325563"/>
          </a:xfrm>
        </p:spPr>
        <p:txBody>
          <a:bodyPr/>
          <a:lstStyle/>
          <a:p>
            <a:r>
              <a:rPr lang="pl-PL" b="1" dirty="0" smtClean="0"/>
              <a:t>Zalety spółdzielni osób prawnych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351338"/>
          </a:xfrm>
        </p:spPr>
        <p:txBody>
          <a:bodyPr>
            <a:noAutofit/>
          </a:bodyPr>
          <a:lstStyle/>
          <a:p>
            <a:r>
              <a:rPr lang="pl-PL" sz="3600" dirty="0" smtClean="0"/>
              <a:t>Gmina stabilizuje spółdzielnię:</a:t>
            </a:r>
          </a:p>
          <a:p>
            <a:pPr lvl="1"/>
            <a:r>
              <a:rPr lang="pl-PL" sz="3200" dirty="0" smtClean="0"/>
              <a:t>Może przekazać lokal</a:t>
            </a:r>
          </a:p>
          <a:p>
            <a:pPr lvl="1"/>
            <a:r>
              <a:rPr lang="pl-PL" sz="3200" b="1" dirty="0" smtClean="0"/>
              <a:t>Gwarantuje usługi</a:t>
            </a:r>
            <a:endParaRPr lang="pl-PL" sz="3200" dirty="0" smtClean="0"/>
          </a:p>
          <a:p>
            <a:pPr lvl="1"/>
            <a:r>
              <a:rPr lang="pl-PL" sz="3200" dirty="0" smtClean="0"/>
              <a:t>Zapewnia obsługę administracyjną (księgowość, obsługa prawna, strona internetowa)</a:t>
            </a:r>
          </a:p>
          <a:p>
            <a:r>
              <a:rPr lang="pl-PL" sz="3600" dirty="0" smtClean="0"/>
              <a:t>Stowarzyszenie:</a:t>
            </a:r>
          </a:p>
          <a:p>
            <a:pPr lvl="1"/>
            <a:r>
              <a:rPr lang="pl-PL" sz="3200" dirty="0" smtClean="0"/>
              <a:t>Doświadczenie w pracy ze społecznością, w tym z „trudnymi” grupami</a:t>
            </a:r>
          </a:p>
          <a:p>
            <a:pPr lvl="1"/>
            <a:r>
              <a:rPr lang="pl-PL" sz="3200" dirty="0" smtClean="0"/>
              <a:t>Zazwyczaj ze stowarzyszenia wywodzi się menedżer, który operacyjnie zarządza spółdzielnią</a:t>
            </a:r>
          </a:p>
        </p:txBody>
      </p:sp>
    </p:spTree>
    <p:extLst>
      <p:ext uri="{BB962C8B-B14F-4D97-AF65-F5344CB8AC3E}">
        <p14:creationId xmlns:p14="http://schemas.microsoft.com/office/powerpoint/2010/main" val="42713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Propozycja sfinansowania procesu tworzenia gospodarstwa opiekuńczego w ramach spółdzielni socjalnej osób prawnych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1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1. Utworzenie spółdzielni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Osoby prawne</a:t>
            </a:r>
          </a:p>
          <a:p>
            <a:pPr lvl="1"/>
            <a:r>
              <a:rPr lang="pl-PL" sz="3600" dirty="0" smtClean="0"/>
              <a:t>Założone przez minimum 2 osoby z jednej z 3 kategorii (JST, NGO, kościelne osoby prawne)</a:t>
            </a:r>
          </a:p>
          <a:p>
            <a:pPr marL="0" indent="0">
              <a:buNone/>
            </a:pPr>
            <a:endParaRPr lang="pl-PL" sz="4000" dirty="0" smtClean="0"/>
          </a:p>
          <a:p>
            <a:r>
              <a:rPr lang="pl-PL" sz="4000" dirty="0" smtClean="0"/>
              <a:t>Gmina + stowarzyszenie</a:t>
            </a:r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535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Rodzaje dofinansowań dla spółdzielni socjalnych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Projekty unijne</a:t>
            </a:r>
          </a:p>
          <a:p>
            <a:pPr lvl="1"/>
            <a:r>
              <a:rPr lang="pl-PL" sz="3200" dirty="0" smtClean="0"/>
              <a:t>Dotacje</a:t>
            </a:r>
          </a:p>
          <a:p>
            <a:pPr lvl="1"/>
            <a:r>
              <a:rPr lang="pl-PL" sz="3200" dirty="0" smtClean="0"/>
              <a:t>Wsparcie pomostowe</a:t>
            </a:r>
          </a:p>
          <a:p>
            <a:pPr marL="457200" lvl="1" indent="0">
              <a:buNone/>
            </a:pPr>
            <a:endParaRPr lang="pl-PL" sz="3200" dirty="0" smtClean="0"/>
          </a:p>
          <a:p>
            <a:r>
              <a:rPr lang="pl-PL" sz="3600" dirty="0" smtClean="0"/>
              <a:t>Refundacja składek ZUS</a:t>
            </a:r>
          </a:p>
        </p:txBody>
      </p:sp>
    </p:spTree>
    <p:extLst>
      <p:ext uri="{BB962C8B-B14F-4D97-AF65-F5344CB8AC3E}">
        <p14:creationId xmlns:p14="http://schemas.microsoft.com/office/powerpoint/2010/main" val="42811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0878"/>
            <a:ext cx="10515600" cy="1325563"/>
          </a:xfrm>
        </p:spPr>
        <p:txBody>
          <a:bodyPr/>
          <a:lstStyle/>
          <a:p>
            <a:r>
              <a:rPr lang="pl-PL" b="1" dirty="0" smtClean="0"/>
              <a:t>2. Pozyskanie dotacji inwestycyjnych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6441"/>
            <a:ext cx="10515600" cy="4351338"/>
          </a:xfrm>
        </p:spPr>
        <p:txBody>
          <a:bodyPr>
            <a:noAutofit/>
          </a:bodyPr>
          <a:lstStyle/>
          <a:p>
            <a:r>
              <a:rPr lang="pl-PL" sz="3600" dirty="0" smtClean="0"/>
              <a:t>OWES – </a:t>
            </a:r>
            <a:r>
              <a:rPr lang="pl-PL" sz="3600" b="1" dirty="0" smtClean="0"/>
              <a:t>może istnieć zróżnicowanie regionalne w zależności od realizowanego projektu</a:t>
            </a:r>
            <a:endParaRPr lang="pl-PL" sz="3600" dirty="0" smtClean="0"/>
          </a:p>
          <a:p>
            <a:r>
              <a:rPr lang="pl-PL" sz="3600" dirty="0" smtClean="0"/>
              <a:t>„Wydatki inwestycyjne”, niezbędne do rozpoczęcia działalności gospodarczej</a:t>
            </a:r>
          </a:p>
          <a:p>
            <a:r>
              <a:rPr lang="pl-PL" sz="3600" dirty="0" smtClean="0"/>
              <a:t>24 000 zł w związku z tworzeniem miejsca pracy</a:t>
            </a:r>
          </a:p>
          <a:p>
            <a:r>
              <a:rPr lang="pl-PL" sz="3600" dirty="0" smtClean="0"/>
              <a:t>5 x 24 000 = 120 000</a:t>
            </a:r>
          </a:p>
          <a:p>
            <a:r>
              <a:rPr lang="pl-PL" sz="3600" dirty="0" smtClean="0"/>
              <a:t>Dotacja przeznaczona na wyposażenie miejsc pracy = gospodarstw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3007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0878"/>
            <a:ext cx="10515600" cy="1325563"/>
          </a:xfrm>
        </p:spPr>
        <p:txBody>
          <a:bodyPr/>
          <a:lstStyle/>
          <a:p>
            <a:r>
              <a:rPr lang="pl-PL" b="1" dirty="0" smtClean="0"/>
              <a:t>3. Zatrudnienie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01369"/>
            <a:ext cx="10515600" cy="4351338"/>
          </a:xfrm>
        </p:spPr>
        <p:txBody>
          <a:bodyPr>
            <a:noAutofit/>
          </a:bodyPr>
          <a:lstStyle/>
          <a:p>
            <a:r>
              <a:rPr lang="pl-PL" sz="2400" dirty="0" smtClean="0"/>
              <a:t>W ciągu 6 miesięcy obowiązek zatrudnienia 5 osób z grup zagrożonych wykluczeniem: </a:t>
            </a:r>
          </a:p>
          <a:p>
            <a:pPr lvl="1"/>
            <a:r>
              <a:rPr lang="pl-PL" sz="2000" b="1" dirty="0" smtClean="0"/>
              <a:t>Osoby poszukujące pracy, w tym członkowie rodzin rolniczych jeśli przedstawią oświadczenie, że nie są zatrudnione na postawie umowy o pracę lub umowy cywilno-prawnej</a:t>
            </a:r>
          </a:p>
          <a:p>
            <a:pPr lvl="1"/>
            <a:r>
              <a:rPr lang="pl-PL" sz="2000" dirty="0" smtClean="0"/>
              <a:t>Osoby z niepełnosprawnościami</a:t>
            </a:r>
          </a:p>
          <a:p>
            <a:pPr lvl="1"/>
            <a:r>
              <a:rPr lang="pl-PL" sz="2000" dirty="0" smtClean="0"/>
              <a:t>Osoby niepracujące będące klientami pomocy społecznej</a:t>
            </a:r>
          </a:p>
          <a:p>
            <a:pPr lvl="1"/>
            <a:r>
              <a:rPr lang="pl-PL" sz="2000" dirty="0" smtClean="0"/>
              <a:t>Osoby bezrobotne z „III profilu” (określonego przez PUP, osoby oddalone od </a:t>
            </a:r>
            <a:r>
              <a:rPr lang="pl-PL" sz="2000" dirty="0"/>
              <a:t>rynku pracy, wymagających szczególnego wsparcia ze strony urzędu i innych instytucji rynku </a:t>
            </a:r>
            <a:r>
              <a:rPr lang="pl-PL" sz="2000" dirty="0" smtClean="0"/>
              <a:t>pracy)</a:t>
            </a:r>
          </a:p>
          <a:p>
            <a:pPr lvl="1"/>
            <a:r>
              <a:rPr lang="pl-PL" sz="2000" dirty="0" smtClean="0"/>
              <a:t>Uchodźcy </a:t>
            </a:r>
          </a:p>
          <a:p>
            <a:pPr lvl="1"/>
            <a:r>
              <a:rPr lang="pl-PL" sz="2000" dirty="0" smtClean="0"/>
              <a:t>Osoby bezdomne</a:t>
            </a:r>
          </a:p>
          <a:p>
            <a:r>
              <a:rPr lang="pl-PL" sz="2400" b="1" dirty="0" smtClean="0"/>
              <a:t>Wsparcie podąża za osobami spełniającymi te przesłanki = muszą pracować w wyposażanych gospodarstwach opiekuńczych</a:t>
            </a:r>
          </a:p>
          <a:p>
            <a:r>
              <a:rPr lang="pl-PL" sz="2400" dirty="0" smtClean="0"/>
              <a:t>Osoba świadcząca opiekę otrzymuje wynagrodzenie z tytułu umowy o pracę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64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Diagnoza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50848"/>
            <a:ext cx="10515600" cy="4823651"/>
          </a:xfrm>
        </p:spPr>
        <p:txBody>
          <a:bodyPr>
            <a:noAutofit/>
          </a:bodyPr>
          <a:lstStyle/>
          <a:p>
            <a:pPr marL="342900" indent="-342900"/>
            <a:r>
              <a:rPr lang="pl-PL" sz="3600" dirty="0" smtClean="0"/>
              <a:t>Starzenie się społeczeństwa</a:t>
            </a:r>
          </a:p>
          <a:p>
            <a:pPr marL="342900" indent="-342900"/>
            <a:r>
              <a:rPr lang="pl-PL" sz="3600" dirty="0" smtClean="0"/>
              <a:t>Zapotrzebowanie na usługi </a:t>
            </a:r>
            <a:r>
              <a:rPr lang="pl-PL" sz="3600" dirty="0"/>
              <a:t>opiekuńcze = koszty</a:t>
            </a:r>
          </a:p>
          <a:p>
            <a:pPr marL="342900" indent="-342900"/>
            <a:r>
              <a:rPr lang="pl-PL" sz="3600" dirty="0" smtClean="0"/>
              <a:t>Szansa na rozwój:</a:t>
            </a:r>
          </a:p>
          <a:p>
            <a:pPr marL="800100" lvl="1" indent="-342900"/>
            <a:r>
              <a:rPr lang="pl-PL" sz="3200" dirty="0" smtClean="0"/>
              <a:t>Srebrna gospodarka</a:t>
            </a:r>
          </a:p>
          <a:p>
            <a:pPr marL="800100" lvl="1" indent="-342900"/>
            <a:r>
              <a:rPr lang="pl-PL" sz="3200" dirty="0"/>
              <a:t>Rozwój rolnictwa społecznego</a:t>
            </a:r>
          </a:p>
          <a:p>
            <a:pPr marL="342900" indent="-342900"/>
            <a:r>
              <a:rPr lang="pl-PL" sz="3600" dirty="0" smtClean="0"/>
              <a:t>Skomplikowane uwarunkowania prawne </a:t>
            </a:r>
            <a:r>
              <a:rPr lang="pl-PL" sz="3600" dirty="0" smtClean="0">
                <a:sym typeface="Wingdings" panose="05000000000000000000" pitchFamily="2" charset="2"/>
              </a:rPr>
              <a:t> rozwój prostych form  dopracowywanie systemu</a:t>
            </a:r>
            <a:endParaRPr lang="pl-PL" sz="3600" dirty="0"/>
          </a:p>
          <a:p>
            <a:pPr marL="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97304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/>
          <a:lstStyle/>
          <a:p>
            <a:r>
              <a:rPr lang="pl-PL" b="1" dirty="0" smtClean="0"/>
              <a:t>4. Wyposażenie miejsc 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01369"/>
            <a:ext cx="10515600" cy="4351338"/>
          </a:xfrm>
        </p:spPr>
        <p:txBody>
          <a:bodyPr>
            <a:noAutofit/>
          </a:bodyPr>
          <a:lstStyle/>
          <a:p>
            <a:r>
              <a:rPr lang="pl-PL" dirty="0" smtClean="0"/>
              <a:t>Wynajęcie w gospodarstwach wydzielonej powierzchni do działalności gospodarczej</a:t>
            </a:r>
          </a:p>
          <a:p>
            <a:r>
              <a:rPr lang="pl-PL" dirty="0" smtClean="0"/>
              <a:t>Umowa najmu w gospodarstwach, w których będzie świadczona opieka</a:t>
            </a:r>
          </a:p>
          <a:p>
            <a:r>
              <a:rPr lang="pl-PL" dirty="0" smtClean="0"/>
              <a:t>Najem amortyzowany inwestycją</a:t>
            </a:r>
          </a:p>
          <a:p>
            <a:r>
              <a:rPr lang="pl-PL" dirty="0" smtClean="0"/>
              <a:t>Do czasu spłacenia inwestycji właściciel gospodarstwa nie otrzymuje pieniędzy za wynajem</a:t>
            </a:r>
          </a:p>
          <a:p>
            <a:r>
              <a:rPr lang="pl-PL" dirty="0" smtClean="0"/>
              <a:t>Właściciel wycofuje się przed spłaceniem inwestycji = zwrot sumy, która została do spłaty</a:t>
            </a:r>
          </a:p>
          <a:p>
            <a:r>
              <a:rPr lang="pl-PL" dirty="0" smtClean="0"/>
              <a:t>Spółdzielnia upadnie w 1 roku działalności = zwrot dotacji inwestycyjnej</a:t>
            </a:r>
          </a:p>
          <a:p>
            <a:r>
              <a:rPr lang="pl-PL" dirty="0" smtClean="0"/>
              <a:t>Przed upadkiem chroni wsparcie pomostowe…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304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6629"/>
            <a:ext cx="10515600" cy="1325563"/>
          </a:xfrm>
        </p:spPr>
        <p:txBody>
          <a:bodyPr/>
          <a:lstStyle/>
          <a:p>
            <a:r>
              <a:rPr lang="pl-PL" b="1" dirty="0" smtClean="0"/>
              <a:t>5. Wsparcie pomostowe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5481"/>
            <a:ext cx="10515600" cy="4351338"/>
          </a:xfrm>
        </p:spPr>
        <p:txBody>
          <a:bodyPr>
            <a:noAutofit/>
          </a:bodyPr>
          <a:lstStyle/>
          <a:p>
            <a:r>
              <a:rPr lang="pl-PL" sz="3600" dirty="0" smtClean="0"/>
              <a:t>Przeznaczone na wszystkie koszty poza wynagrodzeniem netto</a:t>
            </a:r>
          </a:p>
          <a:p>
            <a:r>
              <a:rPr lang="pl-PL" sz="3600" dirty="0" smtClean="0"/>
              <a:t>Udzielane na rok</a:t>
            </a:r>
          </a:p>
          <a:p>
            <a:r>
              <a:rPr lang="pl-PL" sz="3600" dirty="0" smtClean="0"/>
              <a:t>Przez pierwsze 6 miesięcy wypłacana maksymalna kwota = minimalne wynagrodzenie</a:t>
            </a:r>
          </a:p>
          <a:p>
            <a:r>
              <a:rPr lang="pl-PL" sz="3600" dirty="0" smtClean="0"/>
              <a:t>Przez kolejne 6 miesięcy intensywność wsparcia się zmniejsza</a:t>
            </a:r>
          </a:p>
          <a:p>
            <a:r>
              <a:rPr lang="pl-PL" sz="3600" dirty="0" smtClean="0"/>
              <a:t>Nie zaleca się przeznaczania wsparcia pomostowego na składki ZUS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0857477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1325563"/>
          </a:xfrm>
        </p:spPr>
        <p:txBody>
          <a:bodyPr/>
          <a:lstStyle/>
          <a:p>
            <a:r>
              <a:rPr lang="pl-PL" b="1" dirty="0" smtClean="0"/>
              <a:t>6. Zwrot składki ZUS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4384"/>
            <a:ext cx="10515600" cy="4351338"/>
          </a:xfrm>
        </p:spPr>
        <p:txBody>
          <a:bodyPr>
            <a:normAutofit/>
          </a:bodyPr>
          <a:lstStyle/>
          <a:p>
            <a:r>
              <a:rPr lang="pl-PL" sz="3600" dirty="0"/>
              <a:t>C</a:t>
            </a:r>
            <a:r>
              <a:rPr lang="pl-PL" sz="3600" dirty="0" smtClean="0"/>
              <a:t>zęść </a:t>
            </a:r>
            <a:r>
              <a:rPr lang="pl-PL" sz="3600" dirty="0"/>
              <a:t>wynagrodzenia odpowiadającą składce należnej od zatrudnionego na ubezpieczenia emerytalne, rentowe i chorobowe oraz część kosztów osobowych pracodawcy odpowiadającą składce na </a:t>
            </a:r>
            <a:r>
              <a:rPr lang="pl-PL" sz="3600" dirty="0" smtClean="0"/>
              <a:t>ubezpieczenia </a:t>
            </a:r>
            <a:r>
              <a:rPr lang="pl-PL" sz="3600" dirty="0"/>
              <a:t>emerytalne, rentowe i wypadkowe za </a:t>
            </a:r>
            <a:r>
              <a:rPr lang="pl-PL" sz="3600" dirty="0" smtClean="0"/>
              <a:t>zatrudnionego</a:t>
            </a:r>
          </a:p>
          <a:p>
            <a:r>
              <a:rPr lang="pl-PL" sz="3600" dirty="0" smtClean="0"/>
              <a:t>Okres 2 lata</a:t>
            </a:r>
          </a:p>
          <a:p>
            <a:r>
              <a:rPr lang="pl-PL" sz="3600" dirty="0" smtClean="0"/>
              <a:t>Przyznaje starosta na podstawie umowy zawartej ze spółdzielnią socjalną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966458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pl-PL" b="1" dirty="0" smtClean="0"/>
              <a:t>7. Otwarty konkurs ofert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00544"/>
            <a:ext cx="10939272" cy="5027104"/>
          </a:xfrm>
        </p:spPr>
        <p:txBody>
          <a:bodyPr>
            <a:noAutofit/>
          </a:bodyPr>
          <a:lstStyle/>
          <a:p>
            <a:r>
              <a:rPr lang="pl-PL" dirty="0" smtClean="0"/>
              <a:t>Określony </a:t>
            </a:r>
            <a:r>
              <a:rPr lang="pl-PL" dirty="0"/>
              <a:t>ustawą o działalności pożytku publicznego i o wolontariacie (art. 13) sposób na wybranie organizacji, które otrzymają od władz publicznych dotacje na realizację zadań.</a:t>
            </a:r>
            <a:endParaRPr lang="pl-PL" dirty="0" smtClean="0"/>
          </a:p>
          <a:p>
            <a:r>
              <a:rPr lang="pl-PL" dirty="0" smtClean="0"/>
              <a:t>Udział biorą stowarzyszenia</a:t>
            </a:r>
            <a:r>
              <a:rPr lang="pl-PL" dirty="0"/>
              <a:t>, fundacje, organizacje kościelne oraz spółdzielnie socjalne, oraz inne podmioty prowadzące działalność w sferze pożytku publicznego (np. tzw. spółki non profit).</a:t>
            </a:r>
          </a:p>
          <a:p>
            <a:r>
              <a:rPr lang="pl-PL" dirty="0" smtClean="0"/>
              <a:t>Zadania </a:t>
            </a:r>
            <a:r>
              <a:rPr lang="pl-PL" dirty="0"/>
              <a:t>mogą być wykonywane wyłącznie w ramach działalności nieodpłatnej lub odpłatnej – zatem do konkursów nie może przystąpić podmiot, który nie prowadzi działalności pożytku publicznego </a:t>
            </a:r>
            <a:endParaRPr lang="pl-PL" dirty="0" smtClean="0"/>
          </a:p>
          <a:p>
            <a:pPr lvl="1"/>
            <a:r>
              <a:rPr lang="pl-PL" dirty="0" smtClean="0"/>
              <a:t>(</a:t>
            </a:r>
            <a:r>
              <a:rPr lang="pl-PL" dirty="0"/>
              <a:t>np. spółdzielnia socjalna prowadząca wyłącznie działalność gospodarczą lub stowarzyszenie prowadzące działalność gospodarczą, startujące do konkursu, jako przedsiębiorca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252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r>
              <a:rPr lang="pl-PL" b="1" dirty="0" smtClean="0"/>
              <a:t>Spółka non-profit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89888"/>
            <a:ext cx="10866120" cy="510844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Rekomendacja utworzenie spółki non-profit przez NGO</a:t>
            </a:r>
          </a:p>
          <a:p>
            <a:r>
              <a:rPr lang="pl-PL" sz="3600" dirty="0" smtClean="0"/>
              <a:t>NGO zajmujące się pomocą seniorom, osobom niesamodzielnym</a:t>
            </a:r>
          </a:p>
          <a:p>
            <a:r>
              <a:rPr lang="pl-PL" sz="3600" dirty="0" smtClean="0"/>
              <a:t>Stowarzyszenia działające na rzecz rozwoju społeczności lokalnej</a:t>
            </a:r>
          </a:p>
          <a:p>
            <a:r>
              <a:rPr lang="pl-PL" sz="3600" dirty="0" smtClean="0"/>
              <a:t>Lokalne Grupy Działania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42032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4437"/>
            <a:ext cx="10515600" cy="1325563"/>
          </a:xfrm>
        </p:spPr>
        <p:txBody>
          <a:bodyPr/>
          <a:lstStyle/>
          <a:p>
            <a:r>
              <a:rPr lang="pl-PL" b="1" dirty="0" smtClean="0"/>
              <a:t>Spółka non-profit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86712"/>
            <a:ext cx="10515600" cy="4745863"/>
          </a:xfrm>
        </p:spPr>
        <p:txBody>
          <a:bodyPr>
            <a:normAutofit/>
          </a:bodyPr>
          <a:lstStyle/>
          <a:p>
            <a:r>
              <a:rPr lang="pl-PL" dirty="0" smtClean="0"/>
              <a:t>Może założyć stowarzyszenie lub fundacja</a:t>
            </a:r>
          </a:p>
          <a:p>
            <a:r>
              <a:rPr lang="pl-PL" dirty="0" smtClean="0"/>
              <a:t>Przejrzysty sposób prowadzenia działalności gospodarczej przez NGO</a:t>
            </a:r>
          </a:p>
          <a:p>
            <a:r>
              <a:rPr lang="pl-PL" dirty="0" smtClean="0"/>
              <a:t>Zyski </a:t>
            </a:r>
            <a:r>
              <a:rPr lang="pl-PL" dirty="0"/>
              <a:t>z działalności gospodarczej </a:t>
            </a:r>
            <a:r>
              <a:rPr lang="pl-PL" dirty="0" smtClean="0"/>
              <a:t>nie </a:t>
            </a:r>
            <a:r>
              <a:rPr lang="pl-PL" dirty="0"/>
              <a:t>mogą podlegać podziałowi między </a:t>
            </a:r>
            <a:r>
              <a:rPr lang="pl-PL" dirty="0" smtClean="0"/>
              <a:t>udziałowców</a:t>
            </a:r>
          </a:p>
          <a:p>
            <a:r>
              <a:rPr lang="pl-PL" dirty="0"/>
              <a:t>Minimalna wysokość kapitału zakładowego </a:t>
            </a:r>
            <a:r>
              <a:rPr lang="pl-PL" dirty="0" smtClean="0"/>
              <a:t>= 5000 zł</a:t>
            </a:r>
          </a:p>
          <a:p>
            <a:r>
              <a:rPr lang="pl-PL" dirty="0" smtClean="0"/>
              <a:t>Zwykła umowa o pracę (nie spółdzielcza)</a:t>
            </a:r>
          </a:p>
          <a:p>
            <a:r>
              <a:rPr lang="pl-PL" dirty="0" smtClean="0"/>
              <a:t>Stowarzyszenie vs fundacja:</a:t>
            </a:r>
          </a:p>
          <a:p>
            <a:pPr lvl="1"/>
            <a:r>
              <a:rPr lang="pl-PL" dirty="0" smtClean="0"/>
              <a:t>Darowizna spółki na cele statutowe jest w fundacji opodatkowana</a:t>
            </a:r>
          </a:p>
          <a:p>
            <a:r>
              <a:rPr lang="pl-PL" dirty="0" smtClean="0"/>
              <a:t>Możliwość skorzystania z dotacji inwestycyjnej i wsparcia pomostowego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5202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6222"/>
            <a:ext cx="10515600" cy="1325563"/>
          </a:xfrm>
        </p:spPr>
        <p:txBody>
          <a:bodyPr/>
          <a:lstStyle/>
          <a:p>
            <a:r>
              <a:rPr lang="pl-PL" b="1" dirty="0" smtClean="0"/>
              <a:t>Spółka non-profit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81785"/>
            <a:ext cx="10515600" cy="4351338"/>
          </a:xfrm>
        </p:spPr>
        <p:txBody>
          <a:bodyPr/>
          <a:lstStyle/>
          <a:p>
            <a:r>
              <a:rPr lang="pl-PL" b="1" dirty="0" smtClean="0"/>
              <a:t>Pochodzenie kapitału z działalności gospodarczej bądź dotacji celowej</a:t>
            </a:r>
            <a:r>
              <a:rPr lang="pl-PL" dirty="0" smtClean="0"/>
              <a:t> (nie ze środków na działalność statutową)</a:t>
            </a:r>
            <a:endParaRPr lang="pl-PL" b="1" dirty="0" smtClean="0"/>
          </a:p>
          <a:p>
            <a:r>
              <a:rPr lang="pl-PL" dirty="0" smtClean="0"/>
              <a:t>Brak działania </a:t>
            </a:r>
            <a:r>
              <a:rPr lang="pl-PL" dirty="0"/>
              <a:t>w celu osiągnięcia </a:t>
            </a:r>
            <a:r>
              <a:rPr lang="pl-PL" dirty="0" smtClean="0"/>
              <a:t>zysku, przeznaczanie </a:t>
            </a:r>
            <a:r>
              <a:rPr lang="pl-PL" dirty="0"/>
              <a:t>dochodu na realizację celów statutowych oraz </a:t>
            </a:r>
            <a:r>
              <a:rPr lang="pl-PL" dirty="0" smtClean="0"/>
              <a:t>brak podziału </a:t>
            </a:r>
            <a:r>
              <a:rPr lang="pl-PL" dirty="0"/>
              <a:t>zysku </a:t>
            </a:r>
            <a:r>
              <a:rPr lang="pl-PL" dirty="0" smtClean="0"/>
              <a:t>między </a:t>
            </a:r>
            <a:r>
              <a:rPr lang="pl-PL" dirty="0"/>
              <a:t>swoich członków, udziałowców, akcjonariuszy i pracowników, może prowadzić działalność pożytku publicznego, co w praktyce oznacza m.in. korzystanie ze środków publicznych (uczestnicząc w otwartych konkursach ofert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850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Koszty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pl-PL" sz="3600" dirty="0"/>
              <a:t>Rodziny </a:t>
            </a:r>
            <a:endParaRPr lang="pl-PL" sz="3600" dirty="0" smtClean="0"/>
          </a:p>
          <a:p>
            <a:pPr marL="342900" indent="-342900"/>
            <a:endParaRPr lang="pl-PL" sz="3600" dirty="0"/>
          </a:p>
          <a:p>
            <a:pPr marL="342900" indent="-342900"/>
            <a:r>
              <a:rPr lang="pl-PL" sz="3600" dirty="0" smtClean="0"/>
              <a:t>Społeczności lokalne</a:t>
            </a:r>
          </a:p>
          <a:p>
            <a:pPr marL="342900" indent="-342900"/>
            <a:endParaRPr lang="pl-PL" sz="3600" dirty="0" smtClean="0"/>
          </a:p>
          <a:p>
            <a:pPr marL="342900" indent="-342900"/>
            <a:r>
              <a:rPr lang="pl-PL" sz="3600" dirty="0" smtClean="0"/>
              <a:t>Samorządy</a:t>
            </a:r>
            <a:endParaRPr lang="pl-PL" sz="3600" dirty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4194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Deinstytucjonalizacja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6440"/>
            <a:ext cx="10515600" cy="5361559"/>
          </a:xfrm>
        </p:spPr>
        <p:txBody>
          <a:bodyPr>
            <a:normAutofit/>
          </a:bodyPr>
          <a:lstStyle/>
          <a:p>
            <a:pPr marL="342900" indent="-342900"/>
            <a:r>
              <a:rPr lang="pl-PL" sz="3600" dirty="0"/>
              <a:t>proces przejścia od opieki instytucjonalnej do usług świadczonych w środowisku lokalnym</a:t>
            </a:r>
          </a:p>
          <a:p>
            <a:pPr marL="342900" indent="-342900"/>
            <a:endParaRPr lang="pl-PL" sz="3600" dirty="0" smtClean="0"/>
          </a:p>
          <a:p>
            <a:pPr marL="342900" indent="-342900"/>
            <a:r>
              <a:rPr lang="pl-PL" sz="3600" dirty="0" smtClean="0"/>
              <a:t>rozwój </a:t>
            </a:r>
            <a:r>
              <a:rPr lang="pl-PL" sz="3600" dirty="0"/>
              <a:t>usług świadczonych w środowisku </a:t>
            </a:r>
            <a:r>
              <a:rPr lang="pl-PL" sz="3600" dirty="0" smtClean="0"/>
              <a:t>lokalnym = stopniowe </a:t>
            </a:r>
            <a:r>
              <a:rPr lang="pl-PL" sz="3600" dirty="0"/>
              <a:t>ograniczenia usług w ramach opieki </a:t>
            </a:r>
            <a:r>
              <a:rPr lang="pl-PL" sz="3600" dirty="0" smtClean="0"/>
              <a:t>instytucjonalnej</a:t>
            </a: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342900" indent="-342900"/>
            <a:r>
              <a:rPr lang="pl-PL" sz="3600" dirty="0"/>
              <a:t>profilaktyka, mająca zapobiegać umieszczaniu osób w opiece </a:t>
            </a:r>
            <a:r>
              <a:rPr lang="pl-PL" sz="3600" dirty="0" smtClean="0"/>
              <a:t>instytucjonalnej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8465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03189" y="951470"/>
            <a:ext cx="106020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Osobie samotnej, która z powodu wieku, choroby lub innych przyczyn wymaga pomocy innych osób, a jest jej pozbawiona, przysługuje pomoc w formie usług opiekuńczych lub specjalistycznych usług opiekuńczych.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z="1600" b="1" smtClean="0"/>
              <a:t>7</a:t>
            </a:fld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733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Zadania własne gminy o charakterze </a:t>
            </a:r>
            <a:r>
              <a:rPr lang="pl-PL" b="1" u="sng" dirty="0" smtClean="0"/>
              <a:t>obowiązkowym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Organizowanie </a:t>
            </a:r>
            <a:r>
              <a:rPr lang="pl-PL" sz="3600" dirty="0"/>
              <a:t>i świadczenie usług opiekuńczych, w tym specjalistycznych, w miejscu </a:t>
            </a:r>
            <a:r>
              <a:rPr lang="pl-PL" sz="3600" dirty="0" smtClean="0"/>
              <a:t>zamieszkania</a:t>
            </a:r>
          </a:p>
          <a:p>
            <a:endParaRPr lang="pl-PL" sz="3600" dirty="0" smtClean="0"/>
          </a:p>
          <a:p>
            <a:r>
              <a:rPr lang="pl-PL" sz="3600" dirty="0" smtClean="0"/>
              <a:t>Prowadzenie </a:t>
            </a:r>
            <a:r>
              <a:rPr lang="pl-PL" sz="3600" dirty="0"/>
              <a:t>i zapewnienie miejsc w domach pomocy społecznej i ośrodkach wsparcia o zasięgu gminnym oraz kierowanie do nich osób wymagających </a:t>
            </a:r>
            <a:r>
              <a:rPr lang="pl-PL" sz="3600" dirty="0" smtClean="0"/>
              <a:t>opieki</a:t>
            </a:r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439B-B318-4200-B169-C75C0A5BDB0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55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Usługi opiekuńcze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058400" cy="4398312"/>
          </a:xfrm>
        </p:spPr>
        <p:txBody>
          <a:bodyPr>
            <a:normAutofit/>
          </a:bodyPr>
          <a:lstStyle/>
          <a:p>
            <a:r>
              <a:rPr lang="pl-PL" sz="3600" dirty="0"/>
              <a:t>P</a:t>
            </a:r>
            <a:r>
              <a:rPr lang="pl-PL" sz="3600" dirty="0" smtClean="0"/>
              <a:t>omoc </a:t>
            </a:r>
            <a:r>
              <a:rPr lang="pl-PL" sz="3600" dirty="0"/>
              <a:t>w zaspokajaniu codziennych potrzeb </a:t>
            </a:r>
            <a:r>
              <a:rPr lang="pl-PL" sz="3600" dirty="0" smtClean="0"/>
              <a:t>życiowych</a:t>
            </a:r>
          </a:p>
          <a:p>
            <a:endParaRPr lang="pl-PL" sz="3600" dirty="0" smtClean="0"/>
          </a:p>
          <a:p>
            <a:r>
              <a:rPr lang="pl-PL" sz="3600" dirty="0" smtClean="0"/>
              <a:t>Opieka higieniczna, zalecona </a:t>
            </a:r>
            <a:r>
              <a:rPr lang="pl-PL" sz="3600" dirty="0"/>
              <a:t>przez lekarza </a:t>
            </a:r>
            <a:r>
              <a:rPr lang="pl-PL" sz="3600" dirty="0" smtClean="0"/>
              <a:t>pielęgnacja</a:t>
            </a:r>
          </a:p>
          <a:p>
            <a:endParaRPr lang="pl-PL" sz="3600" dirty="0" smtClean="0"/>
          </a:p>
          <a:p>
            <a:r>
              <a:rPr lang="pl-PL" sz="3600" dirty="0"/>
              <a:t>Z</a:t>
            </a:r>
            <a:r>
              <a:rPr lang="pl-PL" sz="3600" dirty="0" smtClean="0"/>
              <a:t>apewnienie </a:t>
            </a:r>
            <a:r>
              <a:rPr lang="pl-PL" sz="3600" dirty="0"/>
              <a:t>kontaktów z </a:t>
            </a:r>
            <a:r>
              <a:rPr lang="pl-PL" sz="3600" dirty="0" smtClean="0"/>
              <a:t>otoczeniem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606A-2FD6-486E-BA7F-602972A1A06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1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1731</Words>
  <Application>Microsoft Office PowerPoint</Application>
  <PresentationFormat>Niestandardowy</PresentationFormat>
  <Paragraphs>304</Paragraphs>
  <Slides>46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46</vt:i4>
      </vt:variant>
    </vt:vector>
  </HeadingPairs>
  <TitlesOfParts>
    <vt:vector size="47" baseType="lpstr">
      <vt:lpstr>Motyw pakietu Office</vt:lpstr>
      <vt:lpstr>Formy prawne prowadzenia gospodarstw opiekuńczych Źródła finansowania gospodarstw opiekuńczych  Konrad Stępnik</vt:lpstr>
      <vt:lpstr>Tworzenie gospodarstw opiekuńczych – kreatywność czy innowacyjność?</vt:lpstr>
      <vt:lpstr>Prezentacja programu PowerPoint</vt:lpstr>
      <vt:lpstr>Diagnoza</vt:lpstr>
      <vt:lpstr>Koszty</vt:lpstr>
      <vt:lpstr>Deinstytucjonalizacja</vt:lpstr>
      <vt:lpstr>Prezentacja programu PowerPoint</vt:lpstr>
      <vt:lpstr>Zadania własne gminy o charakterze obowiązkowym</vt:lpstr>
      <vt:lpstr>Usługi opiekuńcze</vt:lpstr>
      <vt:lpstr>Specjalistyczne usługi opiekuńcze</vt:lpstr>
      <vt:lpstr>Prezentacja programu PowerPoint</vt:lpstr>
      <vt:lpstr>Definicja</vt:lpstr>
      <vt:lpstr>Prezentacja programu PowerPoint</vt:lpstr>
      <vt:lpstr>Prezentacja programu PowerPoint</vt:lpstr>
      <vt:lpstr>Prezentacja programu PowerPoint</vt:lpstr>
      <vt:lpstr>Agroterapia - przykłady</vt:lpstr>
      <vt:lpstr>Prezentacja programu PowerPoint</vt:lpstr>
      <vt:lpstr>Formy prawne</vt:lpstr>
      <vt:lpstr>Formy organizacyjne</vt:lpstr>
      <vt:lpstr>Dzienny Dom Pobytu</vt:lpstr>
      <vt:lpstr>Rodzinny Dom Pomocy</vt:lpstr>
      <vt:lpstr>Opieka całodobowa w ramach działalności gospodarczej</vt:lpstr>
      <vt:lpstr>Prezentacja programu PowerPoint</vt:lpstr>
      <vt:lpstr>Odbiorcy wsparcia</vt:lpstr>
      <vt:lpstr>Ekonomia</vt:lpstr>
      <vt:lpstr>Personel</vt:lpstr>
      <vt:lpstr>Program działania</vt:lpstr>
      <vt:lpstr>Program działania</vt:lpstr>
      <vt:lpstr>Prezentacja programu PowerPoint</vt:lpstr>
      <vt:lpstr>Formy prawne gospodarstw opiekuńczych</vt:lpstr>
      <vt:lpstr>PES a działalność gospodarcza</vt:lpstr>
      <vt:lpstr>Możliwy model gospodarstw opiekuńczych - PES</vt:lpstr>
      <vt:lpstr>Możliwy model gospodarstw opiekuńczych – działalność gospodarcza</vt:lpstr>
      <vt:lpstr>Zalety spółdzielni osób prawnych</vt:lpstr>
      <vt:lpstr>Propozycja sfinansowania procesu tworzenia gospodarstwa opiekuńczego w ramach spółdzielni socjalnej osób prawnych</vt:lpstr>
      <vt:lpstr>1. Utworzenie spółdzielni</vt:lpstr>
      <vt:lpstr>Rodzaje dofinansowań dla spółdzielni socjalnych</vt:lpstr>
      <vt:lpstr>2. Pozyskanie dotacji inwestycyjnych</vt:lpstr>
      <vt:lpstr>3. Zatrudnienie</vt:lpstr>
      <vt:lpstr>4. Wyposażenie miejsc pracy</vt:lpstr>
      <vt:lpstr>5. Wsparcie pomostowe</vt:lpstr>
      <vt:lpstr>6. Zwrot składki ZUS</vt:lpstr>
      <vt:lpstr>7. Otwarty konkurs ofert</vt:lpstr>
      <vt:lpstr>Spółka non-profit</vt:lpstr>
      <vt:lpstr>Spółka non-profit</vt:lpstr>
      <vt:lpstr>Spółka non-profit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Konrad Stępnik</dc:creator>
  <cp:lastModifiedBy>Szkolenia</cp:lastModifiedBy>
  <cp:revision>24</cp:revision>
  <cp:lastPrinted>2018-08-27T05:41:50Z</cp:lastPrinted>
  <dcterms:created xsi:type="dcterms:W3CDTF">2017-08-22T07:36:17Z</dcterms:created>
  <dcterms:modified xsi:type="dcterms:W3CDTF">2018-08-28T07:02:04Z</dcterms:modified>
</cp:coreProperties>
</file>