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63" r:id="rId3"/>
    <p:sldId id="264" r:id="rId4"/>
    <p:sldId id="388" r:id="rId5"/>
    <p:sldId id="357" r:id="rId6"/>
    <p:sldId id="419" r:id="rId7"/>
    <p:sldId id="420" r:id="rId8"/>
    <p:sldId id="389" r:id="rId9"/>
    <p:sldId id="305" r:id="rId10"/>
    <p:sldId id="306" r:id="rId11"/>
    <p:sldId id="307" r:id="rId12"/>
    <p:sldId id="308" r:id="rId13"/>
    <p:sldId id="309" r:id="rId14"/>
    <p:sldId id="310" r:id="rId15"/>
    <p:sldId id="258" r:id="rId16"/>
    <p:sldId id="390" r:id="rId17"/>
    <p:sldId id="270" r:id="rId18"/>
    <p:sldId id="262" r:id="rId19"/>
    <p:sldId id="259" r:id="rId20"/>
    <p:sldId id="267" r:id="rId21"/>
    <p:sldId id="392" r:id="rId22"/>
    <p:sldId id="393" r:id="rId23"/>
    <p:sldId id="287" r:id="rId24"/>
    <p:sldId id="288" r:id="rId25"/>
    <p:sldId id="289" r:id="rId26"/>
    <p:sldId id="304" r:id="rId27"/>
    <p:sldId id="293" r:id="rId28"/>
    <p:sldId id="290" r:id="rId29"/>
    <p:sldId id="291" r:id="rId30"/>
    <p:sldId id="292" r:id="rId31"/>
    <p:sldId id="294" r:id="rId32"/>
    <p:sldId id="295" r:id="rId33"/>
    <p:sldId id="276" r:id="rId34"/>
    <p:sldId id="277" r:id="rId35"/>
    <p:sldId id="319" r:id="rId36"/>
    <p:sldId id="320" r:id="rId37"/>
    <p:sldId id="297" r:id="rId38"/>
    <p:sldId id="397" r:id="rId39"/>
    <p:sldId id="398" r:id="rId40"/>
    <p:sldId id="399" r:id="rId41"/>
    <p:sldId id="400" r:id="rId42"/>
    <p:sldId id="401" r:id="rId43"/>
    <p:sldId id="402" r:id="rId44"/>
    <p:sldId id="403" r:id="rId45"/>
    <p:sldId id="404" r:id="rId46"/>
    <p:sldId id="405" r:id="rId47"/>
    <p:sldId id="406" r:id="rId48"/>
    <p:sldId id="407" r:id="rId49"/>
    <p:sldId id="417" r:id="rId50"/>
    <p:sldId id="408" r:id="rId51"/>
    <p:sldId id="409" r:id="rId52"/>
    <p:sldId id="410" r:id="rId53"/>
    <p:sldId id="411" r:id="rId54"/>
    <p:sldId id="412" r:id="rId55"/>
    <p:sldId id="413" r:id="rId56"/>
    <p:sldId id="414" r:id="rId57"/>
    <p:sldId id="415" r:id="rId58"/>
    <p:sldId id="416" r:id="rId59"/>
    <p:sldId id="418" r:id="rId60"/>
  </p:sldIdLst>
  <p:sldSz cx="9144000" cy="5143500" type="screen16x9"/>
  <p:notesSz cx="6877050" cy="100028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4FBD"/>
    <a:srgbClr val="D13B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816"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80055" cy="500142"/>
          </a:xfrm>
          <a:prstGeom prst="rect">
            <a:avLst/>
          </a:prstGeom>
        </p:spPr>
        <p:txBody>
          <a:bodyPr vert="horz" lIns="92290" tIns="46145" rIns="92290" bIns="46145" rtlCol="0"/>
          <a:lstStyle>
            <a:lvl1pPr algn="l">
              <a:defRPr sz="1200"/>
            </a:lvl1pPr>
          </a:lstStyle>
          <a:p>
            <a:endParaRPr lang="pl-PL"/>
          </a:p>
        </p:txBody>
      </p:sp>
      <p:sp>
        <p:nvSpPr>
          <p:cNvPr id="3" name="Symbol zastępczy daty 2"/>
          <p:cNvSpPr>
            <a:spLocks noGrp="1"/>
          </p:cNvSpPr>
          <p:nvPr>
            <p:ph type="dt" idx="1"/>
          </p:nvPr>
        </p:nvSpPr>
        <p:spPr>
          <a:xfrm>
            <a:off x="3895404" y="0"/>
            <a:ext cx="2980055" cy="500142"/>
          </a:xfrm>
          <a:prstGeom prst="rect">
            <a:avLst/>
          </a:prstGeom>
        </p:spPr>
        <p:txBody>
          <a:bodyPr vert="horz" lIns="92290" tIns="46145" rIns="92290" bIns="46145" rtlCol="0"/>
          <a:lstStyle>
            <a:lvl1pPr algn="r">
              <a:defRPr sz="1200"/>
            </a:lvl1pPr>
          </a:lstStyle>
          <a:p>
            <a:fld id="{D4DB14BE-250D-443B-9C13-59C0DD503EEE}" type="datetimeFigureOut">
              <a:rPr lang="pl-PL" smtClean="0"/>
              <a:t>2018-08-22</a:t>
            </a:fld>
            <a:endParaRPr lang="pl-PL"/>
          </a:p>
        </p:txBody>
      </p:sp>
      <p:sp>
        <p:nvSpPr>
          <p:cNvPr id="4" name="Symbol zastępczy obrazu slajdu 3"/>
          <p:cNvSpPr>
            <a:spLocks noGrp="1" noRot="1" noChangeAspect="1"/>
          </p:cNvSpPr>
          <p:nvPr>
            <p:ph type="sldImg" idx="2"/>
          </p:nvPr>
        </p:nvSpPr>
        <p:spPr>
          <a:xfrm>
            <a:off x="104775" y="750888"/>
            <a:ext cx="6667500" cy="3751262"/>
          </a:xfrm>
          <a:prstGeom prst="rect">
            <a:avLst/>
          </a:prstGeom>
          <a:noFill/>
          <a:ln w="12700">
            <a:solidFill>
              <a:prstClr val="black"/>
            </a:solidFill>
          </a:ln>
        </p:spPr>
        <p:txBody>
          <a:bodyPr vert="horz" lIns="92290" tIns="46145" rIns="92290" bIns="46145" rtlCol="0" anchor="ctr"/>
          <a:lstStyle/>
          <a:p>
            <a:endParaRPr lang="pl-PL"/>
          </a:p>
        </p:txBody>
      </p:sp>
      <p:sp>
        <p:nvSpPr>
          <p:cNvPr id="5" name="Symbol zastępczy notatek 4"/>
          <p:cNvSpPr>
            <a:spLocks noGrp="1"/>
          </p:cNvSpPr>
          <p:nvPr>
            <p:ph type="body" sz="quarter" idx="3"/>
          </p:nvPr>
        </p:nvSpPr>
        <p:spPr>
          <a:xfrm>
            <a:off x="687706" y="4751349"/>
            <a:ext cx="5501640" cy="4501277"/>
          </a:xfrm>
          <a:prstGeom prst="rect">
            <a:avLst/>
          </a:prstGeom>
        </p:spPr>
        <p:txBody>
          <a:bodyPr vert="horz" lIns="92290" tIns="46145" rIns="92290" bIns="46145"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500960"/>
            <a:ext cx="2980055" cy="500142"/>
          </a:xfrm>
          <a:prstGeom prst="rect">
            <a:avLst/>
          </a:prstGeom>
        </p:spPr>
        <p:txBody>
          <a:bodyPr vert="horz" lIns="92290" tIns="46145" rIns="92290" bIns="46145"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95404" y="9500960"/>
            <a:ext cx="2980055" cy="500142"/>
          </a:xfrm>
          <a:prstGeom prst="rect">
            <a:avLst/>
          </a:prstGeom>
        </p:spPr>
        <p:txBody>
          <a:bodyPr vert="horz" lIns="92290" tIns="46145" rIns="92290" bIns="46145" rtlCol="0" anchor="b"/>
          <a:lstStyle>
            <a:lvl1pPr algn="r">
              <a:defRPr sz="1200"/>
            </a:lvl1pPr>
          </a:lstStyle>
          <a:p>
            <a:fld id="{59AC2E74-2FCC-4F43-AB2F-BD97B4AA7C8A}" type="slidenum">
              <a:rPr lang="pl-PL" smtClean="0"/>
              <a:t>‹#›</a:t>
            </a:fld>
            <a:endParaRPr lang="pl-PL"/>
          </a:p>
        </p:txBody>
      </p:sp>
    </p:spTree>
    <p:extLst>
      <p:ext uri="{BB962C8B-B14F-4D97-AF65-F5344CB8AC3E}">
        <p14:creationId xmlns:p14="http://schemas.microsoft.com/office/powerpoint/2010/main" val="1149634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04775" y="750888"/>
            <a:ext cx="6667500" cy="3751262"/>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59AC2E74-2FCC-4F43-AB2F-BD97B4AA7C8A}" type="slidenum">
              <a:rPr lang="pl-PL" smtClean="0"/>
              <a:t>2</a:t>
            </a:fld>
            <a:endParaRPr lang="pl-PL"/>
          </a:p>
        </p:txBody>
      </p:sp>
    </p:spTree>
    <p:extLst>
      <p:ext uri="{BB962C8B-B14F-4D97-AF65-F5344CB8AC3E}">
        <p14:creationId xmlns:p14="http://schemas.microsoft.com/office/powerpoint/2010/main" val="2817797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xmlns="" id="{B4AFA051-A433-4E3A-8148-DDA1C2722B74}"/>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30632" algn="l"/>
                <a:tab pos="1461265" algn="l"/>
                <a:tab pos="2191897" algn="l"/>
                <a:tab pos="2922529" algn="l"/>
              </a:tabLst>
              <a:defRPr sz="1400" b="1">
                <a:solidFill>
                  <a:schemeClr val="bg1"/>
                </a:solidFill>
                <a:latin typeface="Arial" panose="020B0604020202020204" pitchFamily="34" charset="0"/>
                <a:cs typeface="Arial" panose="020B0604020202020204" pitchFamily="34" charset="0"/>
              </a:defRPr>
            </a:lvl1pPr>
            <a:lvl2pPr marL="749859" indent="-288407">
              <a:tabLst>
                <a:tab pos="730632" algn="l"/>
                <a:tab pos="1461265" algn="l"/>
                <a:tab pos="2191897" algn="l"/>
                <a:tab pos="2922529" algn="l"/>
              </a:tabLst>
              <a:defRPr sz="1400" b="1">
                <a:solidFill>
                  <a:schemeClr val="bg1"/>
                </a:solidFill>
                <a:latin typeface="Arial" panose="020B0604020202020204" pitchFamily="34" charset="0"/>
                <a:cs typeface="Arial" panose="020B0604020202020204" pitchFamily="34" charset="0"/>
              </a:defRPr>
            </a:lvl2pPr>
            <a:lvl3pPr marL="1153630" indent="-230726">
              <a:tabLst>
                <a:tab pos="730632" algn="l"/>
                <a:tab pos="1461265" algn="l"/>
                <a:tab pos="2191897" algn="l"/>
                <a:tab pos="2922529" algn="l"/>
              </a:tabLst>
              <a:defRPr sz="1400" b="1">
                <a:solidFill>
                  <a:schemeClr val="bg1"/>
                </a:solidFill>
                <a:latin typeface="Arial" panose="020B0604020202020204" pitchFamily="34" charset="0"/>
                <a:cs typeface="Arial" panose="020B0604020202020204" pitchFamily="34" charset="0"/>
              </a:defRPr>
            </a:lvl3pPr>
            <a:lvl4pPr marL="1615082" indent="-230726">
              <a:tabLst>
                <a:tab pos="730632" algn="l"/>
                <a:tab pos="1461265" algn="l"/>
                <a:tab pos="2191897" algn="l"/>
                <a:tab pos="2922529" algn="l"/>
              </a:tabLst>
              <a:defRPr sz="1400" b="1">
                <a:solidFill>
                  <a:schemeClr val="bg1"/>
                </a:solidFill>
                <a:latin typeface="Arial" panose="020B0604020202020204" pitchFamily="34" charset="0"/>
                <a:cs typeface="Arial" panose="020B0604020202020204" pitchFamily="34" charset="0"/>
              </a:defRPr>
            </a:lvl4pPr>
            <a:lvl5pPr marL="2076534" indent="-230726">
              <a:tabLst>
                <a:tab pos="730632" algn="l"/>
                <a:tab pos="1461265" algn="l"/>
                <a:tab pos="2191897" algn="l"/>
                <a:tab pos="2922529" algn="l"/>
              </a:tabLst>
              <a:defRPr sz="1400" b="1">
                <a:solidFill>
                  <a:schemeClr val="bg1"/>
                </a:solidFill>
                <a:latin typeface="Arial" panose="020B0604020202020204" pitchFamily="34" charset="0"/>
                <a:cs typeface="Arial" panose="020B0604020202020204" pitchFamily="34" charset="0"/>
              </a:defRPr>
            </a:lvl5pPr>
            <a:lvl6pPr marL="2537986" indent="-230726" defTabSz="453441" fontAlgn="base">
              <a:lnSpc>
                <a:spcPct val="93000"/>
              </a:lnSpc>
              <a:spcBef>
                <a:spcPct val="0"/>
              </a:spcBef>
              <a:spcAft>
                <a:spcPct val="0"/>
              </a:spcAft>
              <a:buClr>
                <a:srgbClr val="000000"/>
              </a:buClr>
              <a:buSzPct val="100000"/>
              <a:buFont typeface="Arial" panose="020B0604020202020204" pitchFamily="34" charset="0"/>
              <a:tabLst>
                <a:tab pos="730632" algn="l"/>
                <a:tab pos="1461265" algn="l"/>
                <a:tab pos="2191897" algn="l"/>
                <a:tab pos="2922529" algn="l"/>
              </a:tabLst>
              <a:defRPr sz="1400" b="1">
                <a:solidFill>
                  <a:schemeClr val="bg1"/>
                </a:solidFill>
                <a:latin typeface="Arial" panose="020B0604020202020204" pitchFamily="34" charset="0"/>
                <a:cs typeface="Arial" panose="020B0604020202020204" pitchFamily="34" charset="0"/>
              </a:defRPr>
            </a:lvl6pPr>
            <a:lvl7pPr marL="2999438" indent="-230726" defTabSz="453441" fontAlgn="base">
              <a:lnSpc>
                <a:spcPct val="93000"/>
              </a:lnSpc>
              <a:spcBef>
                <a:spcPct val="0"/>
              </a:spcBef>
              <a:spcAft>
                <a:spcPct val="0"/>
              </a:spcAft>
              <a:buClr>
                <a:srgbClr val="000000"/>
              </a:buClr>
              <a:buSzPct val="100000"/>
              <a:buFont typeface="Arial" panose="020B0604020202020204" pitchFamily="34" charset="0"/>
              <a:tabLst>
                <a:tab pos="730632" algn="l"/>
                <a:tab pos="1461265" algn="l"/>
                <a:tab pos="2191897" algn="l"/>
                <a:tab pos="2922529" algn="l"/>
              </a:tabLst>
              <a:defRPr sz="1400" b="1">
                <a:solidFill>
                  <a:schemeClr val="bg1"/>
                </a:solidFill>
                <a:latin typeface="Arial" panose="020B0604020202020204" pitchFamily="34" charset="0"/>
                <a:cs typeface="Arial" panose="020B0604020202020204" pitchFamily="34" charset="0"/>
              </a:defRPr>
            </a:lvl7pPr>
            <a:lvl8pPr marL="3460890" indent="-230726" defTabSz="453441" fontAlgn="base">
              <a:lnSpc>
                <a:spcPct val="93000"/>
              </a:lnSpc>
              <a:spcBef>
                <a:spcPct val="0"/>
              </a:spcBef>
              <a:spcAft>
                <a:spcPct val="0"/>
              </a:spcAft>
              <a:buClr>
                <a:srgbClr val="000000"/>
              </a:buClr>
              <a:buSzPct val="100000"/>
              <a:buFont typeface="Arial" panose="020B0604020202020204" pitchFamily="34" charset="0"/>
              <a:tabLst>
                <a:tab pos="730632" algn="l"/>
                <a:tab pos="1461265" algn="l"/>
                <a:tab pos="2191897" algn="l"/>
                <a:tab pos="2922529" algn="l"/>
              </a:tabLst>
              <a:defRPr sz="1400" b="1">
                <a:solidFill>
                  <a:schemeClr val="bg1"/>
                </a:solidFill>
                <a:latin typeface="Arial" panose="020B0604020202020204" pitchFamily="34" charset="0"/>
                <a:cs typeface="Arial" panose="020B0604020202020204" pitchFamily="34" charset="0"/>
              </a:defRPr>
            </a:lvl8pPr>
            <a:lvl9pPr marL="3922342" indent="-230726" defTabSz="453441" fontAlgn="base">
              <a:lnSpc>
                <a:spcPct val="93000"/>
              </a:lnSpc>
              <a:spcBef>
                <a:spcPct val="0"/>
              </a:spcBef>
              <a:spcAft>
                <a:spcPct val="0"/>
              </a:spcAft>
              <a:buClr>
                <a:srgbClr val="000000"/>
              </a:buClr>
              <a:buSzPct val="100000"/>
              <a:buFont typeface="Arial" panose="020B0604020202020204" pitchFamily="34" charset="0"/>
              <a:tabLst>
                <a:tab pos="730632" algn="l"/>
                <a:tab pos="1461265" algn="l"/>
                <a:tab pos="2191897" algn="l"/>
                <a:tab pos="2922529" algn="l"/>
              </a:tabLst>
              <a:defRPr sz="1400" b="1">
                <a:solidFill>
                  <a:schemeClr val="bg1"/>
                </a:solidFill>
                <a:latin typeface="Arial" panose="020B0604020202020204" pitchFamily="34" charset="0"/>
                <a:cs typeface="Arial" panose="020B0604020202020204" pitchFamily="34" charset="0"/>
              </a:defRPr>
            </a:lvl9pPr>
          </a:lstStyle>
          <a:p>
            <a:fld id="{DDC7DB8C-602A-4FA4-AB92-4AE579AFDB96}" type="slidenum">
              <a:rPr lang="en-GB" altLang="pl-PL" sz="1300">
                <a:solidFill>
                  <a:srgbClr val="000000"/>
                </a:solidFill>
                <a:latin typeface="Times New Roman" panose="02020603050405020304" pitchFamily="18" charset="0"/>
              </a:rPr>
              <a:pPr/>
              <a:t>34</a:t>
            </a:fld>
            <a:endParaRPr lang="en-GB" altLang="pl-PL" sz="1300">
              <a:solidFill>
                <a:srgbClr val="000000"/>
              </a:solidFill>
              <a:latin typeface="Times New Roman" panose="02020603050405020304" pitchFamily="18" charset="0"/>
            </a:endParaRPr>
          </a:p>
        </p:txBody>
      </p:sp>
      <p:sp>
        <p:nvSpPr>
          <p:cNvPr id="120835" name="Rectangle 1">
            <a:extLst>
              <a:ext uri="{FF2B5EF4-FFF2-40B4-BE49-F238E27FC236}">
                <a16:creationId xmlns:a16="http://schemas.microsoft.com/office/drawing/2014/main" xmlns="" id="{04051D57-9CD9-437D-9640-1756F80DE499}"/>
              </a:ext>
            </a:extLst>
          </p:cNvPr>
          <p:cNvSpPr>
            <a:spLocks noGrp="1" noRot="1" noChangeAspect="1" noChangeArrowheads="1" noTextEdit="1"/>
          </p:cNvSpPr>
          <p:nvPr>
            <p:ph type="sldImg"/>
          </p:nvPr>
        </p:nvSpPr>
        <p:spPr>
          <a:xfrm>
            <a:off x="98425" y="760413"/>
            <a:ext cx="6759575" cy="3802062"/>
          </a:xfrm>
          <a:solidFill>
            <a:srgbClr val="FFFFFF"/>
          </a:solidFill>
          <a:ln/>
        </p:spPr>
      </p:sp>
      <p:sp>
        <p:nvSpPr>
          <p:cNvPr id="120836" name="Rectangle 2">
            <a:extLst>
              <a:ext uri="{FF2B5EF4-FFF2-40B4-BE49-F238E27FC236}">
                <a16:creationId xmlns:a16="http://schemas.microsoft.com/office/drawing/2014/main" xmlns="" id="{83316936-EE33-47E8-BBC3-941E1DFFB22E}"/>
              </a:ext>
            </a:extLst>
          </p:cNvPr>
          <p:cNvSpPr>
            <a:spLocks noGrp="1" noChangeArrowheads="1"/>
          </p:cNvSpPr>
          <p:nvPr>
            <p:ph type="body" idx="1"/>
          </p:nvPr>
        </p:nvSpPr>
        <p:spPr>
          <a:xfrm>
            <a:off x="695414" y="4816656"/>
            <a:ext cx="5563312" cy="45639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kumimoji="0" lang="pl-PL" altLang="pl-PL">
              <a:cs typeface="Arial" panose="020B0604020202020204" pitchFamily="34" charset="0"/>
            </a:endParaRPr>
          </a:p>
        </p:txBody>
      </p:sp>
    </p:spTree>
    <p:extLst>
      <p:ext uri="{BB962C8B-B14F-4D97-AF65-F5344CB8AC3E}">
        <p14:creationId xmlns:p14="http://schemas.microsoft.com/office/powerpoint/2010/main" val="1852967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3EFFB6D6-C3A5-4749-A383-59295F10AA4C}" type="slidenum">
              <a:rPr lang="pl-PL" smtClean="0"/>
              <a:pPr/>
              <a:t>37</a:t>
            </a:fld>
            <a:endParaRPr lang="pl-PL"/>
          </a:p>
        </p:txBody>
      </p:sp>
    </p:spTree>
    <p:extLst>
      <p:ext uri="{BB962C8B-B14F-4D97-AF65-F5344CB8AC3E}">
        <p14:creationId xmlns:p14="http://schemas.microsoft.com/office/powerpoint/2010/main" val="244095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xmlns="" id="{D871A155-EEDD-4C59-B1C9-1FBCBF42162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30632" algn="l"/>
                <a:tab pos="1461265" algn="l"/>
                <a:tab pos="2191897" algn="l"/>
                <a:tab pos="2922529" algn="l"/>
              </a:tabLst>
              <a:defRPr sz="1400" b="1">
                <a:solidFill>
                  <a:schemeClr val="bg1"/>
                </a:solidFill>
                <a:latin typeface="Arial" panose="020B0604020202020204" pitchFamily="34" charset="0"/>
                <a:cs typeface="Arial" panose="020B0604020202020204" pitchFamily="34" charset="0"/>
              </a:defRPr>
            </a:lvl1pPr>
            <a:lvl2pPr marL="749859" indent="-288407">
              <a:tabLst>
                <a:tab pos="730632" algn="l"/>
                <a:tab pos="1461265" algn="l"/>
                <a:tab pos="2191897" algn="l"/>
                <a:tab pos="2922529" algn="l"/>
              </a:tabLst>
              <a:defRPr sz="1400" b="1">
                <a:solidFill>
                  <a:schemeClr val="bg1"/>
                </a:solidFill>
                <a:latin typeface="Arial" panose="020B0604020202020204" pitchFamily="34" charset="0"/>
                <a:cs typeface="Arial" panose="020B0604020202020204" pitchFamily="34" charset="0"/>
              </a:defRPr>
            </a:lvl2pPr>
            <a:lvl3pPr marL="1153630" indent="-230726">
              <a:tabLst>
                <a:tab pos="730632" algn="l"/>
                <a:tab pos="1461265" algn="l"/>
                <a:tab pos="2191897" algn="l"/>
                <a:tab pos="2922529" algn="l"/>
              </a:tabLst>
              <a:defRPr sz="1400" b="1">
                <a:solidFill>
                  <a:schemeClr val="bg1"/>
                </a:solidFill>
                <a:latin typeface="Arial" panose="020B0604020202020204" pitchFamily="34" charset="0"/>
                <a:cs typeface="Arial" panose="020B0604020202020204" pitchFamily="34" charset="0"/>
              </a:defRPr>
            </a:lvl3pPr>
            <a:lvl4pPr marL="1615082" indent="-230726">
              <a:tabLst>
                <a:tab pos="730632" algn="l"/>
                <a:tab pos="1461265" algn="l"/>
                <a:tab pos="2191897" algn="l"/>
                <a:tab pos="2922529" algn="l"/>
              </a:tabLst>
              <a:defRPr sz="1400" b="1">
                <a:solidFill>
                  <a:schemeClr val="bg1"/>
                </a:solidFill>
                <a:latin typeface="Arial" panose="020B0604020202020204" pitchFamily="34" charset="0"/>
                <a:cs typeface="Arial" panose="020B0604020202020204" pitchFamily="34" charset="0"/>
              </a:defRPr>
            </a:lvl4pPr>
            <a:lvl5pPr marL="2076534" indent="-230726">
              <a:tabLst>
                <a:tab pos="730632" algn="l"/>
                <a:tab pos="1461265" algn="l"/>
                <a:tab pos="2191897" algn="l"/>
                <a:tab pos="2922529" algn="l"/>
              </a:tabLst>
              <a:defRPr sz="1400" b="1">
                <a:solidFill>
                  <a:schemeClr val="bg1"/>
                </a:solidFill>
                <a:latin typeface="Arial" panose="020B0604020202020204" pitchFamily="34" charset="0"/>
                <a:cs typeface="Arial" panose="020B0604020202020204" pitchFamily="34" charset="0"/>
              </a:defRPr>
            </a:lvl5pPr>
            <a:lvl6pPr marL="2537986" indent="-230726" defTabSz="453441" fontAlgn="base">
              <a:lnSpc>
                <a:spcPct val="93000"/>
              </a:lnSpc>
              <a:spcBef>
                <a:spcPct val="0"/>
              </a:spcBef>
              <a:spcAft>
                <a:spcPct val="0"/>
              </a:spcAft>
              <a:buClr>
                <a:srgbClr val="000000"/>
              </a:buClr>
              <a:buSzPct val="100000"/>
              <a:buFont typeface="Arial" panose="020B0604020202020204" pitchFamily="34" charset="0"/>
              <a:tabLst>
                <a:tab pos="730632" algn="l"/>
                <a:tab pos="1461265" algn="l"/>
                <a:tab pos="2191897" algn="l"/>
                <a:tab pos="2922529" algn="l"/>
              </a:tabLst>
              <a:defRPr sz="1400" b="1">
                <a:solidFill>
                  <a:schemeClr val="bg1"/>
                </a:solidFill>
                <a:latin typeface="Arial" panose="020B0604020202020204" pitchFamily="34" charset="0"/>
                <a:cs typeface="Arial" panose="020B0604020202020204" pitchFamily="34" charset="0"/>
              </a:defRPr>
            </a:lvl6pPr>
            <a:lvl7pPr marL="2999438" indent="-230726" defTabSz="453441" fontAlgn="base">
              <a:lnSpc>
                <a:spcPct val="93000"/>
              </a:lnSpc>
              <a:spcBef>
                <a:spcPct val="0"/>
              </a:spcBef>
              <a:spcAft>
                <a:spcPct val="0"/>
              </a:spcAft>
              <a:buClr>
                <a:srgbClr val="000000"/>
              </a:buClr>
              <a:buSzPct val="100000"/>
              <a:buFont typeface="Arial" panose="020B0604020202020204" pitchFamily="34" charset="0"/>
              <a:tabLst>
                <a:tab pos="730632" algn="l"/>
                <a:tab pos="1461265" algn="l"/>
                <a:tab pos="2191897" algn="l"/>
                <a:tab pos="2922529" algn="l"/>
              </a:tabLst>
              <a:defRPr sz="1400" b="1">
                <a:solidFill>
                  <a:schemeClr val="bg1"/>
                </a:solidFill>
                <a:latin typeface="Arial" panose="020B0604020202020204" pitchFamily="34" charset="0"/>
                <a:cs typeface="Arial" panose="020B0604020202020204" pitchFamily="34" charset="0"/>
              </a:defRPr>
            </a:lvl7pPr>
            <a:lvl8pPr marL="3460890" indent="-230726" defTabSz="453441" fontAlgn="base">
              <a:lnSpc>
                <a:spcPct val="93000"/>
              </a:lnSpc>
              <a:spcBef>
                <a:spcPct val="0"/>
              </a:spcBef>
              <a:spcAft>
                <a:spcPct val="0"/>
              </a:spcAft>
              <a:buClr>
                <a:srgbClr val="000000"/>
              </a:buClr>
              <a:buSzPct val="100000"/>
              <a:buFont typeface="Arial" panose="020B0604020202020204" pitchFamily="34" charset="0"/>
              <a:tabLst>
                <a:tab pos="730632" algn="l"/>
                <a:tab pos="1461265" algn="l"/>
                <a:tab pos="2191897" algn="l"/>
                <a:tab pos="2922529" algn="l"/>
              </a:tabLst>
              <a:defRPr sz="1400" b="1">
                <a:solidFill>
                  <a:schemeClr val="bg1"/>
                </a:solidFill>
                <a:latin typeface="Arial" panose="020B0604020202020204" pitchFamily="34" charset="0"/>
                <a:cs typeface="Arial" panose="020B0604020202020204" pitchFamily="34" charset="0"/>
              </a:defRPr>
            </a:lvl8pPr>
            <a:lvl9pPr marL="3922342" indent="-230726" defTabSz="453441" fontAlgn="base">
              <a:lnSpc>
                <a:spcPct val="93000"/>
              </a:lnSpc>
              <a:spcBef>
                <a:spcPct val="0"/>
              </a:spcBef>
              <a:spcAft>
                <a:spcPct val="0"/>
              </a:spcAft>
              <a:buClr>
                <a:srgbClr val="000000"/>
              </a:buClr>
              <a:buSzPct val="100000"/>
              <a:buFont typeface="Arial" panose="020B0604020202020204" pitchFamily="34" charset="0"/>
              <a:tabLst>
                <a:tab pos="730632" algn="l"/>
                <a:tab pos="1461265" algn="l"/>
                <a:tab pos="2191897" algn="l"/>
                <a:tab pos="2922529" algn="l"/>
              </a:tabLst>
              <a:defRPr sz="1400" b="1">
                <a:solidFill>
                  <a:schemeClr val="bg1"/>
                </a:solidFill>
                <a:latin typeface="Arial" panose="020B0604020202020204" pitchFamily="34" charset="0"/>
                <a:cs typeface="Arial" panose="020B0604020202020204" pitchFamily="34" charset="0"/>
              </a:defRPr>
            </a:lvl9pPr>
          </a:lstStyle>
          <a:p>
            <a:fld id="{FCBEEF1A-8AEE-4CD1-940A-4CD8B0067530}" type="slidenum">
              <a:rPr lang="en-GB" altLang="pl-PL" sz="1300">
                <a:solidFill>
                  <a:srgbClr val="000000"/>
                </a:solidFill>
                <a:latin typeface="Times New Roman" panose="02020603050405020304" pitchFamily="18" charset="0"/>
              </a:rPr>
              <a:pPr/>
              <a:t>15</a:t>
            </a:fld>
            <a:endParaRPr lang="en-GB" altLang="pl-PL" sz="1300">
              <a:solidFill>
                <a:srgbClr val="000000"/>
              </a:solidFill>
              <a:latin typeface="Times New Roman" panose="02020603050405020304" pitchFamily="18" charset="0"/>
            </a:endParaRPr>
          </a:p>
        </p:txBody>
      </p:sp>
      <p:sp>
        <p:nvSpPr>
          <p:cNvPr id="101379" name="Rectangle 1">
            <a:extLst>
              <a:ext uri="{FF2B5EF4-FFF2-40B4-BE49-F238E27FC236}">
                <a16:creationId xmlns:a16="http://schemas.microsoft.com/office/drawing/2014/main" xmlns="" id="{E2143805-65A6-4B59-A3F5-9E2BF82124B4}"/>
              </a:ext>
            </a:extLst>
          </p:cNvPr>
          <p:cNvSpPr>
            <a:spLocks noGrp="1" noRot="1" noChangeAspect="1" noChangeArrowheads="1" noTextEdit="1"/>
          </p:cNvSpPr>
          <p:nvPr>
            <p:ph type="sldImg"/>
          </p:nvPr>
        </p:nvSpPr>
        <p:spPr>
          <a:xfrm>
            <a:off x="98425" y="760413"/>
            <a:ext cx="6759575" cy="3802062"/>
          </a:xfrm>
          <a:solidFill>
            <a:srgbClr val="FFFFFF"/>
          </a:solidFill>
          <a:ln/>
        </p:spPr>
      </p:sp>
      <p:sp>
        <p:nvSpPr>
          <p:cNvPr id="101380" name="Rectangle 2">
            <a:extLst>
              <a:ext uri="{FF2B5EF4-FFF2-40B4-BE49-F238E27FC236}">
                <a16:creationId xmlns:a16="http://schemas.microsoft.com/office/drawing/2014/main" xmlns="" id="{B585921C-2CD4-4329-BB8D-F5E3371DA782}"/>
              </a:ext>
            </a:extLst>
          </p:cNvPr>
          <p:cNvSpPr>
            <a:spLocks noGrp="1" noChangeArrowheads="1"/>
          </p:cNvSpPr>
          <p:nvPr>
            <p:ph type="body" idx="1"/>
          </p:nvPr>
        </p:nvSpPr>
        <p:spPr>
          <a:xfrm>
            <a:off x="695414" y="4816656"/>
            <a:ext cx="5563312" cy="45639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kumimoji="0" lang="pl-PL" altLang="pl-PL">
              <a:cs typeface="Arial" panose="020B0604020202020204" pitchFamily="34" charset="0"/>
            </a:endParaRPr>
          </a:p>
        </p:txBody>
      </p:sp>
    </p:spTree>
    <p:extLst>
      <p:ext uri="{BB962C8B-B14F-4D97-AF65-F5344CB8AC3E}">
        <p14:creationId xmlns:p14="http://schemas.microsoft.com/office/powerpoint/2010/main" val="1303676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xmlns="" id="{91F7A59E-4FD2-40A4-B268-0D89F8DDB1A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30632" algn="l"/>
                <a:tab pos="1461265" algn="l"/>
                <a:tab pos="2191897" algn="l"/>
                <a:tab pos="2922529" algn="l"/>
              </a:tabLst>
              <a:defRPr sz="1400" b="1">
                <a:solidFill>
                  <a:schemeClr val="bg1"/>
                </a:solidFill>
                <a:latin typeface="Arial" panose="020B0604020202020204" pitchFamily="34" charset="0"/>
                <a:cs typeface="Arial" panose="020B0604020202020204" pitchFamily="34" charset="0"/>
              </a:defRPr>
            </a:lvl1pPr>
            <a:lvl2pPr marL="749859" indent="-288407">
              <a:tabLst>
                <a:tab pos="730632" algn="l"/>
                <a:tab pos="1461265" algn="l"/>
                <a:tab pos="2191897" algn="l"/>
                <a:tab pos="2922529" algn="l"/>
              </a:tabLst>
              <a:defRPr sz="1400" b="1">
                <a:solidFill>
                  <a:schemeClr val="bg1"/>
                </a:solidFill>
                <a:latin typeface="Arial" panose="020B0604020202020204" pitchFamily="34" charset="0"/>
                <a:cs typeface="Arial" panose="020B0604020202020204" pitchFamily="34" charset="0"/>
              </a:defRPr>
            </a:lvl2pPr>
            <a:lvl3pPr marL="1153630" indent="-230726">
              <a:tabLst>
                <a:tab pos="730632" algn="l"/>
                <a:tab pos="1461265" algn="l"/>
                <a:tab pos="2191897" algn="l"/>
                <a:tab pos="2922529" algn="l"/>
              </a:tabLst>
              <a:defRPr sz="1400" b="1">
                <a:solidFill>
                  <a:schemeClr val="bg1"/>
                </a:solidFill>
                <a:latin typeface="Arial" panose="020B0604020202020204" pitchFamily="34" charset="0"/>
                <a:cs typeface="Arial" panose="020B0604020202020204" pitchFamily="34" charset="0"/>
              </a:defRPr>
            </a:lvl3pPr>
            <a:lvl4pPr marL="1615082" indent="-230726">
              <a:tabLst>
                <a:tab pos="730632" algn="l"/>
                <a:tab pos="1461265" algn="l"/>
                <a:tab pos="2191897" algn="l"/>
                <a:tab pos="2922529" algn="l"/>
              </a:tabLst>
              <a:defRPr sz="1400" b="1">
                <a:solidFill>
                  <a:schemeClr val="bg1"/>
                </a:solidFill>
                <a:latin typeface="Arial" panose="020B0604020202020204" pitchFamily="34" charset="0"/>
                <a:cs typeface="Arial" panose="020B0604020202020204" pitchFamily="34" charset="0"/>
              </a:defRPr>
            </a:lvl4pPr>
            <a:lvl5pPr marL="2076534" indent="-230726">
              <a:tabLst>
                <a:tab pos="730632" algn="l"/>
                <a:tab pos="1461265" algn="l"/>
                <a:tab pos="2191897" algn="l"/>
                <a:tab pos="2922529" algn="l"/>
              </a:tabLst>
              <a:defRPr sz="1400" b="1">
                <a:solidFill>
                  <a:schemeClr val="bg1"/>
                </a:solidFill>
                <a:latin typeface="Arial" panose="020B0604020202020204" pitchFamily="34" charset="0"/>
                <a:cs typeface="Arial" panose="020B0604020202020204" pitchFamily="34" charset="0"/>
              </a:defRPr>
            </a:lvl5pPr>
            <a:lvl6pPr marL="2537986" indent="-230726" defTabSz="453441" fontAlgn="base">
              <a:lnSpc>
                <a:spcPct val="93000"/>
              </a:lnSpc>
              <a:spcBef>
                <a:spcPct val="0"/>
              </a:spcBef>
              <a:spcAft>
                <a:spcPct val="0"/>
              </a:spcAft>
              <a:buClr>
                <a:srgbClr val="000000"/>
              </a:buClr>
              <a:buSzPct val="100000"/>
              <a:buFont typeface="Arial" panose="020B0604020202020204" pitchFamily="34" charset="0"/>
              <a:tabLst>
                <a:tab pos="730632" algn="l"/>
                <a:tab pos="1461265" algn="l"/>
                <a:tab pos="2191897" algn="l"/>
                <a:tab pos="2922529" algn="l"/>
              </a:tabLst>
              <a:defRPr sz="1400" b="1">
                <a:solidFill>
                  <a:schemeClr val="bg1"/>
                </a:solidFill>
                <a:latin typeface="Arial" panose="020B0604020202020204" pitchFamily="34" charset="0"/>
                <a:cs typeface="Arial" panose="020B0604020202020204" pitchFamily="34" charset="0"/>
              </a:defRPr>
            </a:lvl6pPr>
            <a:lvl7pPr marL="2999438" indent="-230726" defTabSz="453441" fontAlgn="base">
              <a:lnSpc>
                <a:spcPct val="93000"/>
              </a:lnSpc>
              <a:spcBef>
                <a:spcPct val="0"/>
              </a:spcBef>
              <a:spcAft>
                <a:spcPct val="0"/>
              </a:spcAft>
              <a:buClr>
                <a:srgbClr val="000000"/>
              </a:buClr>
              <a:buSzPct val="100000"/>
              <a:buFont typeface="Arial" panose="020B0604020202020204" pitchFamily="34" charset="0"/>
              <a:tabLst>
                <a:tab pos="730632" algn="l"/>
                <a:tab pos="1461265" algn="l"/>
                <a:tab pos="2191897" algn="l"/>
                <a:tab pos="2922529" algn="l"/>
              </a:tabLst>
              <a:defRPr sz="1400" b="1">
                <a:solidFill>
                  <a:schemeClr val="bg1"/>
                </a:solidFill>
                <a:latin typeface="Arial" panose="020B0604020202020204" pitchFamily="34" charset="0"/>
                <a:cs typeface="Arial" panose="020B0604020202020204" pitchFamily="34" charset="0"/>
              </a:defRPr>
            </a:lvl7pPr>
            <a:lvl8pPr marL="3460890" indent="-230726" defTabSz="453441" fontAlgn="base">
              <a:lnSpc>
                <a:spcPct val="93000"/>
              </a:lnSpc>
              <a:spcBef>
                <a:spcPct val="0"/>
              </a:spcBef>
              <a:spcAft>
                <a:spcPct val="0"/>
              </a:spcAft>
              <a:buClr>
                <a:srgbClr val="000000"/>
              </a:buClr>
              <a:buSzPct val="100000"/>
              <a:buFont typeface="Arial" panose="020B0604020202020204" pitchFamily="34" charset="0"/>
              <a:tabLst>
                <a:tab pos="730632" algn="l"/>
                <a:tab pos="1461265" algn="l"/>
                <a:tab pos="2191897" algn="l"/>
                <a:tab pos="2922529" algn="l"/>
              </a:tabLst>
              <a:defRPr sz="1400" b="1">
                <a:solidFill>
                  <a:schemeClr val="bg1"/>
                </a:solidFill>
                <a:latin typeface="Arial" panose="020B0604020202020204" pitchFamily="34" charset="0"/>
                <a:cs typeface="Arial" panose="020B0604020202020204" pitchFamily="34" charset="0"/>
              </a:defRPr>
            </a:lvl8pPr>
            <a:lvl9pPr marL="3922342" indent="-230726" defTabSz="453441" fontAlgn="base">
              <a:lnSpc>
                <a:spcPct val="93000"/>
              </a:lnSpc>
              <a:spcBef>
                <a:spcPct val="0"/>
              </a:spcBef>
              <a:spcAft>
                <a:spcPct val="0"/>
              </a:spcAft>
              <a:buClr>
                <a:srgbClr val="000000"/>
              </a:buClr>
              <a:buSzPct val="100000"/>
              <a:buFont typeface="Arial" panose="020B0604020202020204" pitchFamily="34" charset="0"/>
              <a:tabLst>
                <a:tab pos="730632" algn="l"/>
                <a:tab pos="1461265" algn="l"/>
                <a:tab pos="2191897" algn="l"/>
                <a:tab pos="2922529" algn="l"/>
              </a:tabLst>
              <a:defRPr sz="1400" b="1">
                <a:solidFill>
                  <a:schemeClr val="bg1"/>
                </a:solidFill>
                <a:latin typeface="Arial" panose="020B0604020202020204" pitchFamily="34" charset="0"/>
                <a:cs typeface="Arial" panose="020B0604020202020204" pitchFamily="34" charset="0"/>
              </a:defRPr>
            </a:lvl9pPr>
          </a:lstStyle>
          <a:p>
            <a:fld id="{978CC4B2-B9CD-4879-8F3C-23DC588FBBEE}" type="slidenum">
              <a:rPr lang="en-GB" altLang="pl-PL" sz="1300">
                <a:solidFill>
                  <a:srgbClr val="000000"/>
                </a:solidFill>
                <a:latin typeface="Times New Roman" panose="02020603050405020304" pitchFamily="18" charset="0"/>
              </a:rPr>
              <a:pPr/>
              <a:t>16</a:t>
            </a:fld>
            <a:endParaRPr lang="en-GB" altLang="pl-PL" sz="1300">
              <a:solidFill>
                <a:srgbClr val="000000"/>
              </a:solidFill>
              <a:latin typeface="Times New Roman" panose="02020603050405020304" pitchFamily="18" charset="0"/>
            </a:endParaRPr>
          </a:p>
        </p:txBody>
      </p:sp>
      <p:sp>
        <p:nvSpPr>
          <p:cNvPr id="103427" name="Rectangle 1">
            <a:extLst>
              <a:ext uri="{FF2B5EF4-FFF2-40B4-BE49-F238E27FC236}">
                <a16:creationId xmlns:a16="http://schemas.microsoft.com/office/drawing/2014/main" xmlns="" id="{83B81C9B-A42D-4676-AE48-288E535E9813}"/>
              </a:ext>
            </a:extLst>
          </p:cNvPr>
          <p:cNvSpPr>
            <a:spLocks noGrp="1" noRot="1" noChangeAspect="1" noChangeArrowheads="1" noTextEdit="1"/>
          </p:cNvSpPr>
          <p:nvPr>
            <p:ph type="sldImg"/>
          </p:nvPr>
        </p:nvSpPr>
        <p:spPr>
          <a:xfrm>
            <a:off x="98425" y="760413"/>
            <a:ext cx="6759575" cy="3802062"/>
          </a:xfrm>
          <a:solidFill>
            <a:srgbClr val="FFFFFF"/>
          </a:solidFill>
          <a:ln/>
        </p:spPr>
      </p:sp>
      <p:sp>
        <p:nvSpPr>
          <p:cNvPr id="103428" name="Rectangle 2">
            <a:extLst>
              <a:ext uri="{FF2B5EF4-FFF2-40B4-BE49-F238E27FC236}">
                <a16:creationId xmlns:a16="http://schemas.microsoft.com/office/drawing/2014/main" xmlns="" id="{80AE3523-DB27-4203-B4E1-1F0AE229AC8D}"/>
              </a:ext>
            </a:extLst>
          </p:cNvPr>
          <p:cNvSpPr>
            <a:spLocks noGrp="1" noChangeArrowheads="1"/>
          </p:cNvSpPr>
          <p:nvPr>
            <p:ph type="body" idx="1"/>
          </p:nvPr>
        </p:nvSpPr>
        <p:spPr>
          <a:xfrm>
            <a:off x="695414" y="4816656"/>
            <a:ext cx="5563312" cy="45639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kumimoji="0" lang="pl-PL" altLang="pl-PL">
              <a:cs typeface="Arial" panose="020B0604020202020204" pitchFamily="34" charset="0"/>
            </a:endParaRPr>
          </a:p>
        </p:txBody>
      </p:sp>
    </p:spTree>
    <p:extLst>
      <p:ext uri="{BB962C8B-B14F-4D97-AF65-F5344CB8AC3E}">
        <p14:creationId xmlns:p14="http://schemas.microsoft.com/office/powerpoint/2010/main" val="605351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3EFFB6D6-C3A5-4749-A383-59295F10AA4C}" type="slidenum">
              <a:rPr lang="pl-PL" smtClean="0"/>
              <a:pPr/>
              <a:t>17</a:t>
            </a:fld>
            <a:endParaRPr lang="pl-PL"/>
          </a:p>
        </p:txBody>
      </p:sp>
    </p:spTree>
    <p:extLst>
      <p:ext uri="{BB962C8B-B14F-4D97-AF65-F5344CB8AC3E}">
        <p14:creationId xmlns:p14="http://schemas.microsoft.com/office/powerpoint/2010/main" val="187694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Poszukiwanie pracy: </a:t>
            </a:r>
            <a:r>
              <a:rPr lang="pl-PL" dirty="0" err="1"/>
              <a:t>wysylanie</a:t>
            </a:r>
            <a:r>
              <a:rPr lang="pl-PL" dirty="0"/>
              <a:t> cv przez</a:t>
            </a:r>
            <a:r>
              <a:rPr lang="pl-PL" baseline="0" dirty="0"/>
              <a:t> pracuj.pl, </a:t>
            </a:r>
            <a:r>
              <a:rPr lang="pl-PL" baseline="0"/>
              <a:t>aktywne szukanie pracy</a:t>
            </a:r>
            <a:endParaRPr lang="pl-PL"/>
          </a:p>
        </p:txBody>
      </p:sp>
      <p:sp>
        <p:nvSpPr>
          <p:cNvPr id="4" name="Symbol zastępczy numeru slajdu 3"/>
          <p:cNvSpPr>
            <a:spLocks noGrp="1"/>
          </p:cNvSpPr>
          <p:nvPr>
            <p:ph type="sldNum" sz="quarter" idx="10"/>
          </p:nvPr>
        </p:nvSpPr>
        <p:spPr/>
        <p:txBody>
          <a:bodyPr/>
          <a:lstStyle/>
          <a:p>
            <a:fld id="{3EFFB6D6-C3A5-4749-A383-59295F10AA4C}" type="slidenum">
              <a:rPr lang="pl-PL" smtClean="0"/>
              <a:pPr/>
              <a:t>18</a:t>
            </a:fld>
            <a:endParaRPr lang="pl-PL"/>
          </a:p>
        </p:txBody>
      </p:sp>
    </p:spTree>
    <p:extLst>
      <p:ext uri="{BB962C8B-B14F-4D97-AF65-F5344CB8AC3E}">
        <p14:creationId xmlns:p14="http://schemas.microsoft.com/office/powerpoint/2010/main" val="995529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3EFFB6D6-C3A5-4749-A383-59295F10AA4C}" type="slidenum">
              <a:rPr lang="pl-PL" smtClean="0"/>
              <a:pPr/>
              <a:t>20</a:t>
            </a:fld>
            <a:endParaRPr lang="pl-PL"/>
          </a:p>
        </p:txBody>
      </p:sp>
    </p:spTree>
    <p:extLst>
      <p:ext uri="{BB962C8B-B14F-4D97-AF65-F5344CB8AC3E}">
        <p14:creationId xmlns:p14="http://schemas.microsoft.com/office/powerpoint/2010/main" val="3300170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baseline="0" dirty="0"/>
          </a:p>
          <a:p>
            <a:r>
              <a:rPr lang="pl-PL" baseline="0" dirty="0"/>
              <a:t>Przykłady dla trenera: krąg zainteresowań: sytuacja na rynku szkoleniowym, liczba przetargów, liczba funduszy unijnych na szkolenia miękkie</a:t>
            </a:r>
          </a:p>
          <a:p>
            <a:r>
              <a:rPr lang="pl-PL" baseline="0" dirty="0"/>
              <a:t>Krąg wpływu: monitorowanie pojawiających się przetargów po kątem swoich </a:t>
            </a:r>
            <a:r>
              <a:rPr lang="pl-PL" baseline="0" dirty="0" err="1"/>
              <a:t>kompetencj</a:t>
            </a:r>
            <a:r>
              <a:rPr lang="pl-PL" baseline="0" dirty="0"/>
              <a:t> (</a:t>
            </a:r>
            <a:r>
              <a:rPr lang="pl-PL" baseline="0" dirty="0" err="1"/>
              <a:t>bip</a:t>
            </a:r>
            <a:r>
              <a:rPr lang="pl-PL" baseline="0" dirty="0"/>
              <a:t>, </a:t>
            </a:r>
            <a:r>
              <a:rPr lang="pl-PL" baseline="0" dirty="0" err="1"/>
              <a:t>mazovia</a:t>
            </a:r>
            <a:r>
              <a:rPr lang="pl-PL" baseline="0" dirty="0"/>
              <a:t>), utrzymywanie kontaktów z osobami, które starują w przetargach i wspólne pisanie wniosków, monitorowanie raportów o prognozach – ile środków zostanie przeznaczonych na szkolenia i z jakiego zakresu, sprawdzanie, kto wygrał przetargi i kontaktowanie się jeszcze przed ogłoszeniem przetargu</a:t>
            </a:r>
            <a:endParaRPr lang="pl-PL" dirty="0"/>
          </a:p>
        </p:txBody>
      </p:sp>
      <p:sp>
        <p:nvSpPr>
          <p:cNvPr id="4" name="Symbol zastępczy numeru slajdu 3"/>
          <p:cNvSpPr>
            <a:spLocks noGrp="1"/>
          </p:cNvSpPr>
          <p:nvPr>
            <p:ph type="sldNum" sz="quarter" idx="10"/>
          </p:nvPr>
        </p:nvSpPr>
        <p:spPr/>
        <p:txBody>
          <a:bodyPr/>
          <a:lstStyle/>
          <a:p>
            <a:fld id="{3EFFB6D6-C3A5-4749-A383-59295F10AA4C}" type="slidenum">
              <a:rPr lang="pl-PL" smtClean="0"/>
              <a:pPr/>
              <a:t>21</a:t>
            </a:fld>
            <a:endParaRPr lang="pl-PL"/>
          </a:p>
        </p:txBody>
      </p:sp>
    </p:spTree>
    <p:extLst>
      <p:ext uri="{BB962C8B-B14F-4D97-AF65-F5344CB8AC3E}">
        <p14:creationId xmlns:p14="http://schemas.microsoft.com/office/powerpoint/2010/main" val="1703769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Póki działamy w kręgu zainteresowania</a:t>
            </a:r>
            <a:r>
              <a:rPr lang="pl-PL" baseline="0" dirty="0"/>
              <a:t> pozwalamy, aby osoby z tego kręgu miały wpływ na nas. Nie podejmujemy działań niezbędnych dla wprowadzenia zmiany</a:t>
            </a:r>
          </a:p>
          <a:p>
            <a:endParaRPr lang="pl-PL" baseline="0" dirty="0"/>
          </a:p>
          <a:p>
            <a:r>
              <a:rPr lang="pl-PL" baseline="0" dirty="0"/>
              <a:t>Poczynaniom osób proaktywnych przyświeca odpowiedzialność za podjęte działania. Działają w obu kręgach zgodnie ze swoimi priorytetami, ale ich krąg wpływu nie jest aż tak duży jak krąg zainteresowań</a:t>
            </a:r>
          </a:p>
          <a:p>
            <a:endParaRPr lang="pl-PL" baseline="0" dirty="0"/>
          </a:p>
          <a:p>
            <a:r>
              <a:rPr lang="pl-PL" baseline="0" dirty="0"/>
              <a:t>Jak zwiększać swój krąg wpływu – nie mam wpływu na wynik przetargu, ale mogę zadzwonić do firmy organizującej przetarg, zbudować relację, nawiązać kontakt. Nie wpłynie to na decyzję zamawiającego, ale być może udzieli mi więcej informacji niż otrzymują pozostali startujący, a to sprawi, że przygotuję ofertę lepiej dopasowaną do potrzeb i faktycznie wygram</a:t>
            </a:r>
            <a:endParaRPr lang="pl-PL" dirty="0"/>
          </a:p>
        </p:txBody>
      </p:sp>
      <p:sp>
        <p:nvSpPr>
          <p:cNvPr id="4" name="Symbol zastępczy numeru slajdu 3"/>
          <p:cNvSpPr>
            <a:spLocks noGrp="1"/>
          </p:cNvSpPr>
          <p:nvPr>
            <p:ph type="sldNum" sz="quarter" idx="10"/>
          </p:nvPr>
        </p:nvSpPr>
        <p:spPr/>
        <p:txBody>
          <a:bodyPr/>
          <a:lstStyle/>
          <a:p>
            <a:fld id="{3EFFB6D6-C3A5-4749-A383-59295F10AA4C}" type="slidenum">
              <a:rPr lang="pl-PL" smtClean="0"/>
              <a:pPr/>
              <a:t>22</a:t>
            </a:fld>
            <a:endParaRPr lang="pl-PL"/>
          </a:p>
        </p:txBody>
      </p:sp>
    </p:spTree>
    <p:extLst>
      <p:ext uri="{BB962C8B-B14F-4D97-AF65-F5344CB8AC3E}">
        <p14:creationId xmlns:p14="http://schemas.microsoft.com/office/powerpoint/2010/main" val="3287252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xmlns="" id="{C9A49131-7219-4004-8460-27C011F0FADE}"/>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30632" algn="l"/>
                <a:tab pos="1461265" algn="l"/>
                <a:tab pos="2191897" algn="l"/>
                <a:tab pos="2922529" algn="l"/>
              </a:tabLst>
              <a:defRPr sz="1400" b="1">
                <a:solidFill>
                  <a:schemeClr val="bg1"/>
                </a:solidFill>
                <a:latin typeface="Arial" panose="020B0604020202020204" pitchFamily="34" charset="0"/>
                <a:cs typeface="Arial" panose="020B0604020202020204" pitchFamily="34" charset="0"/>
              </a:defRPr>
            </a:lvl1pPr>
            <a:lvl2pPr marL="749859" indent="-288407">
              <a:tabLst>
                <a:tab pos="730632" algn="l"/>
                <a:tab pos="1461265" algn="l"/>
                <a:tab pos="2191897" algn="l"/>
                <a:tab pos="2922529" algn="l"/>
              </a:tabLst>
              <a:defRPr sz="1400" b="1">
                <a:solidFill>
                  <a:schemeClr val="bg1"/>
                </a:solidFill>
                <a:latin typeface="Arial" panose="020B0604020202020204" pitchFamily="34" charset="0"/>
                <a:cs typeface="Arial" panose="020B0604020202020204" pitchFamily="34" charset="0"/>
              </a:defRPr>
            </a:lvl2pPr>
            <a:lvl3pPr marL="1153630" indent="-230726">
              <a:tabLst>
                <a:tab pos="730632" algn="l"/>
                <a:tab pos="1461265" algn="l"/>
                <a:tab pos="2191897" algn="l"/>
                <a:tab pos="2922529" algn="l"/>
              </a:tabLst>
              <a:defRPr sz="1400" b="1">
                <a:solidFill>
                  <a:schemeClr val="bg1"/>
                </a:solidFill>
                <a:latin typeface="Arial" panose="020B0604020202020204" pitchFamily="34" charset="0"/>
                <a:cs typeface="Arial" panose="020B0604020202020204" pitchFamily="34" charset="0"/>
              </a:defRPr>
            </a:lvl3pPr>
            <a:lvl4pPr marL="1615082" indent="-230726">
              <a:tabLst>
                <a:tab pos="730632" algn="l"/>
                <a:tab pos="1461265" algn="l"/>
                <a:tab pos="2191897" algn="l"/>
                <a:tab pos="2922529" algn="l"/>
              </a:tabLst>
              <a:defRPr sz="1400" b="1">
                <a:solidFill>
                  <a:schemeClr val="bg1"/>
                </a:solidFill>
                <a:latin typeface="Arial" panose="020B0604020202020204" pitchFamily="34" charset="0"/>
                <a:cs typeface="Arial" panose="020B0604020202020204" pitchFamily="34" charset="0"/>
              </a:defRPr>
            </a:lvl4pPr>
            <a:lvl5pPr marL="2076534" indent="-230726">
              <a:tabLst>
                <a:tab pos="730632" algn="l"/>
                <a:tab pos="1461265" algn="l"/>
                <a:tab pos="2191897" algn="l"/>
                <a:tab pos="2922529" algn="l"/>
              </a:tabLst>
              <a:defRPr sz="1400" b="1">
                <a:solidFill>
                  <a:schemeClr val="bg1"/>
                </a:solidFill>
                <a:latin typeface="Arial" panose="020B0604020202020204" pitchFamily="34" charset="0"/>
                <a:cs typeface="Arial" panose="020B0604020202020204" pitchFamily="34" charset="0"/>
              </a:defRPr>
            </a:lvl5pPr>
            <a:lvl6pPr marL="2537986" indent="-230726" defTabSz="453441" fontAlgn="base">
              <a:lnSpc>
                <a:spcPct val="93000"/>
              </a:lnSpc>
              <a:spcBef>
                <a:spcPct val="0"/>
              </a:spcBef>
              <a:spcAft>
                <a:spcPct val="0"/>
              </a:spcAft>
              <a:buClr>
                <a:srgbClr val="000000"/>
              </a:buClr>
              <a:buSzPct val="100000"/>
              <a:buFont typeface="Arial" panose="020B0604020202020204" pitchFamily="34" charset="0"/>
              <a:tabLst>
                <a:tab pos="730632" algn="l"/>
                <a:tab pos="1461265" algn="l"/>
                <a:tab pos="2191897" algn="l"/>
                <a:tab pos="2922529" algn="l"/>
              </a:tabLst>
              <a:defRPr sz="1400" b="1">
                <a:solidFill>
                  <a:schemeClr val="bg1"/>
                </a:solidFill>
                <a:latin typeface="Arial" panose="020B0604020202020204" pitchFamily="34" charset="0"/>
                <a:cs typeface="Arial" panose="020B0604020202020204" pitchFamily="34" charset="0"/>
              </a:defRPr>
            </a:lvl6pPr>
            <a:lvl7pPr marL="2999438" indent="-230726" defTabSz="453441" fontAlgn="base">
              <a:lnSpc>
                <a:spcPct val="93000"/>
              </a:lnSpc>
              <a:spcBef>
                <a:spcPct val="0"/>
              </a:spcBef>
              <a:spcAft>
                <a:spcPct val="0"/>
              </a:spcAft>
              <a:buClr>
                <a:srgbClr val="000000"/>
              </a:buClr>
              <a:buSzPct val="100000"/>
              <a:buFont typeface="Arial" panose="020B0604020202020204" pitchFamily="34" charset="0"/>
              <a:tabLst>
                <a:tab pos="730632" algn="l"/>
                <a:tab pos="1461265" algn="l"/>
                <a:tab pos="2191897" algn="l"/>
                <a:tab pos="2922529" algn="l"/>
              </a:tabLst>
              <a:defRPr sz="1400" b="1">
                <a:solidFill>
                  <a:schemeClr val="bg1"/>
                </a:solidFill>
                <a:latin typeface="Arial" panose="020B0604020202020204" pitchFamily="34" charset="0"/>
                <a:cs typeface="Arial" panose="020B0604020202020204" pitchFamily="34" charset="0"/>
              </a:defRPr>
            </a:lvl7pPr>
            <a:lvl8pPr marL="3460890" indent="-230726" defTabSz="453441" fontAlgn="base">
              <a:lnSpc>
                <a:spcPct val="93000"/>
              </a:lnSpc>
              <a:spcBef>
                <a:spcPct val="0"/>
              </a:spcBef>
              <a:spcAft>
                <a:spcPct val="0"/>
              </a:spcAft>
              <a:buClr>
                <a:srgbClr val="000000"/>
              </a:buClr>
              <a:buSzPct val="100000"/>
              <a:buFont typeface="Arial" panose="020B0604020202020204" pitchFamily="34" charset="0"/>
              <a:tabLst>
                <a:tab pos="730632" algn="l"/>
                <a:tab pos="1461265" algn="l"/>
                <a:tab pos="2191897" algn="l"/>
                <a:tab pos="2922529" algn="l"/>
              </a:tabLst>
              <a:defRPr sz="1400" b="1">
                <a:solidFill>
                  <a:schemeClr val="bg1"/>
                </a:solidFill>
                <a:latin typeface="Arial" panose="020B0604020202020204" pitchFamily="34" charset="0"/>
                <a:cs typeface="Arial" panose="020B0604020202020204" pitchFamily="34" charset="0"/>
              </a:defRPr>
            </a:lvl8pPr>
            <a:lvl9pPr marL="3922342" indent="-230726" defTabSz="453441" fontAlgn="base">
              <a:lnSpc>
                <a:spcPct val="93000"/>
              </a:lnSpc>
              <a:spcBef>
                <a:spcPct val="0"/>
              </a:spcBef>
              <a:spcAft>
                <a:spcPct val="0"/>
              </a:spcAft>
              <a:buClr>
                <a:srgbClr val="000000"/>
              </a:buClr>
              <a:buSzPct val="100000"/>
              <a:buFont typeface="Arial" panose="020B0604020202020204" pitchFamily="34" charset="0"/>
              <a:tabLst>
                <a:tab pos="730632" algn="l"/>
                <a:tab pos="1461265" algn="l"/>
                <a:tab pos="2191897" algn="l"/>
                <a:tab pos="2922529" algn="l"/>
              </a:tabLst>
              <a:defRPr sz="1400" b="1">
                <a:solidFill>
                  <a:schemeClr val="bg1"/>
                </a:solidFill>
                <a:latin typeface="Arial" panose="020B0604020202020204" pitchFamily="34" charset="0"/>
                <a:cs typeface="Arial" panose="020B0604020202020204" pitchFamily="34" charset="0"/>
              </a:defRPr>
            </a:lvl9pPr>
          </a:lstStyle>
          <a:p>
            <a:fld id="{E43E3EF9-AFF4-4F50-B256-47C945F277C7}" type="slidenum">
              <a:rPr lang="en-GB" altLang="pl-PL" sz="1300">
                <a:solidFill>
                  <a:srgbClr val="000000"/>
                </a:solidFill>
                <a:latin typeface="Times New Roman" panose="02020603050405020304" pitchFamily="18" charset="0"/>
              </a:rPr>
              <a:pPr/>
              <a:t>33</a:t>
            </a:fld>
            <a:endParaRPr lang="en-GB" altLang="pl-PL" sz="1300">
              <a:solidFill>
                <a:srgbClr val="000000"/>
              </a:solidFill>
              <a:latin typeface="Times New Roman" panose="02020603050405020304" pitchFamily="18" charset="0"/>
            </a:endParaRPr>
          </a:p>
        </p:txBody>
      </p:sp>
      <p:sp>
        <p:nvSpPr>
          <p:cNvPr id="118787" name="Rectangle 1">
            <a:extLst>
              <a:ext uri="{FF2B5EF4-FFF2-40B4-BE49-F238E27FC236}">
                <a16:creationId xmlns:a16="http://schemas.microsoft.com/office/drawing/2014/main" xmlns="" id="{19B63B9B-718D-440A-80DF-B43EAB5A048F}"/>
              </a:ext>
            </a:extLst>
          </p:cNvPr>
          <p:cNvSpPr>
            <a:spLocks noGrp="1" noRot="1" noChangeAspect="1" noChangeArrowheads="1" noTextEdit="1"/>
          </p:cNvSpPr>
          <p:nvPr>
            <p:ph type="sldImg"/>
          </p:nvPr>
        </p:nvSpPr>
        <p:spPr>
          <a:xfrm>
            <a:off x="98425" y="760413"/>
            <a:ext cx="6759575" cy="3802062"/>
          </a:xfrm>
          <a:solidFill>
            <a:srgbClr val="FFFFFF"/>
          </a:solidFill>
          <a:ln/>
        </p:spPr>
      </p:sp>
      <p:sp>
        <p:nvSpPr>
          <p:cNvPr id="118788" name="Rectangle 2">
            <a:extLst>
              <a:ext uri="{FF2B5EF4-FFF2-40B4-BE49-F238E27FC236}">
                <a16:creationId xmlns:a16="http://schemas.microsoft.com/office/drawing/2014/main" xmlns="" id="{8BF78C97-CEDC-45A2-9D35-D9987AB8E297}"/>
              </a:ext>
            </a:extLst>
          </p:cNvPr>
          <p:cNvSpPr>
            <a:spLocks noGrp="1" noChangeArrowheads="1"/>
          </p:cNvSpPr>
          <p:nvPr>
            <p:ph type="body" idx="1"/>
          </p:nvPr>
        </p:nvSpPr>
        <p:spPr>
          <a:xfrm>
            <a:off x="695414" y="4816656"/>
            <a:ext cx="5563312" cy="45639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kumimoji="0" lang="pl-PL" altLang="pl-PL">
              <a:cs typeface="Arial" panose="020B0604020202020204" pitchFamily="34" charset="0"/>
            </a:endParaRPr>
          </a:p>
        </p:txBody>
      </p:sp>
    </p:spTree>
    <p:extLst>
      <p:ext uri="{BB962C8B-B14F-4D97-AF65-F5344CB8AC3E}">
        <p14:creationId xmlns:p14="http://schemas.microsoft.com/office/powerpoint/2010/main" val="3512005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597820"/>
            <a:ext cx="7772400" cy="1102519"/>
          </a:xfrm>
        </p:spPr>
        <p:txBody>
          <a:bodyPr/>
          <a:lstStyle/>
          <a:p>
            <a:r>
              <a:rPr lang="pl-PL"/>
              <a:t>Kliknij, aby edytować styl</a:t>
            </a:r>
          </a:p>
        </p:txBody>
      </p:sp>
      <p:sp>
        <p:nvSpPr>
          <p:cNvPr id="3" name="Podtytuł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2006A557-B144-482D-BD8B-C2D5B36985A4}" type="datetimeFigureOut">
              <a:rPr lang="pl-PL" smtClean="0"/>
              <a:t>2018-08-22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BE29659-2447-4E4F-ADD5-0E511509A17D}" type="slidenum">
              <a:rPr lang="pl-PL" smtClean="0"/>
              <a:t>‹#›</a:t>
            </a:fld>
            <a:endParaRPr lang="pl-PL"/>
          </a:p>
        </p:txBody>
      </p:sp>
    </p:spTree>
    <p:extLst>
      <p:ext uri="{BB962C8B-B14F-4D97-AF65-F5344CB8AC3E}">
        <p14:creationId xmlns:p14="http://schemas.microsoft.com/office/powerpoint/2010/main" val="4272615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2006A557-B144-482D-BD8B-C2D5B36985A4}" type="datetimeFigureOut">
              <a:rPr lang="pl-PL" smtClean="0"/>
              <a:t>2018-08-22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BE29659-2447-4E4F-ADD5-0E511509A17D}" type="slidenum">
              <a:rPr lang="pl-PL" smtClean="0"/>
              <a:t>‹#›</a:t>
            </a:fld>
            <a:endParaRPr lang="pl-PL"/>
          </a:p>
        </p:txBody>
      </p:sp>
    </p:spTree>
    <p:extLst>
      <p:ext uri="{BB962C8B-B14F-4D97-AF65-F5344CB8AC3E}">
        <p14:creationId xmlns:p14="http://schemas.microsoft.com/office/powerpoint/2010/main" val="35771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154782"/>
            <a:ext cx="2057400" cy="329088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154782"/>
            <a:ext cx="6019800" cy="329088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2006A557-B144-482D-BD8B-C2D5B36985A4}" type="datetimeFigureOut">
              <a:rPr lang="pl-PL" smtClean="0"/>
              <a:t>2018-08-22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BE29659-2447-4E4F-ADD5-0E511509A17D}" type="slidenum">
              <a:rPr lang="pl-PL" smtClean="0"/>
              <a:t>‹#›</a:t>
            </a:fld>
            <a:endParaRPr lang="pl-PL"/>
          </a:p>
        </p:txBody>
      </p:sp>
    </p:spTree>
    <p:extLst>
      <p:ext uri="{BB962C8B-B14F-4D97-AF65-F5344CB8AC3E}">
        <p14:creationId xmlns:p14="http://schemas.microsoft.com/office/powerpoint/2010/main" val="1917652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2006A557-B144-482D-BD8B-C2D5B36985A4}" type="datetimeFigureOut">
              <a:rPr lang="pl-PL" smtClean="0"/>
              <a:t>2018-08-22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BE29659-2447-4E4F-ADD5-0E511509A17D}" type="slidenum">
              <a:rPr lang="pl-PL" smtClean="0"/>
              <a:t>‹#›</a:t>
            </a:fld>
            <a:endParaRPr lang="pl-PL"/>
          </a:p>
        </p:txBody>
      </p:sp>
    </p:spTree>
    <p:extLst>
      <p:ext uri="{BB962C8B-B14F-4D97-AF65-F5344CB8AC3E}">
        <p14:creationId xmlns:p14="http://schemas.microsoft.com/office/powerpoint/2010/main" val="1676593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3305176"/>
            <a:ext cx="7772400" cy="1021556"/>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2006A557-B144-482D-BD8B-C2D5B36985A4}" type="datetimeFigureOut">
              <a:rPr lang="pl-PL" smtClean="0"/>
              <a:t>2018-08-22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BE29659-2447-4E4F-ADD5-0E511509A17D}" type="slidenum">
              <a:rPr lang="pl-PL" smtClean="0"/>
              <a:t>‹#›</a:t>
            </a:fld>
            <a:endParaRPr lang="pl-PL"/>
          </a:p>
        </p:txBody>
      </p:sp>
    </p:spTree>
    <p:extLst>
      <p:ext uri="{BB962C8B-B14F-4D97-AF65-F5344CB8AC3E}">
        <p14:creationId xmlns:p14="http://schemas.microsoft.com/office/powerpoint/2010/main" val="1704540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2006A557-B144-482D-BD8B-C2D5B36985A4}" type="datetimeFigureOut">
              <a:rPr lang="pl-PL" smtClean="0"/>
              <a:t>2018-08-22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BE29659-2447-4E4F-ADD5-0E511509A17D}" type="slidenum">
              <a:rPr lang="pl-PL" smtClean="0"/>
              <a:t>‹#›</a:t>
            </a:fld>
            <a:endParaRPr lang="pl-PL"/>
          </a:p>
        </p:txBody>
      </p:sp>
    </p:spTree>
    <p:extLst>
      <p:ext uri="{BB962C8B-B14F-4D97-AF65-F5344CB8AC3E}">
        <p14:creationId xmlns:p14="http://schemas.microsoft.com/office/powerpoint/2010/main" val="171687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05979"/>
            <a:ext cx="8229600" cy="857250"/>
          </a:xfr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2006A557-B144-482D-BD8B-C2D5B36985A4}" type="datetimeFigureOut">
              <a:rPr lang="pl-PL" smtClean="0"/>
              <a:t>2018-08-22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BE29659-2447-4E4F-ADD5-0E511509A17D}" type="slidenum">
              <a:rPr lang="pl-PL" smtClean="0"/>
              <a:t>‹#›</a:t>
            </a:fld>
            <a:endParaRPr lang="pl-PL"/>
          </a:p>
        </p:txBody>
      </p:sp>
    </p:spTree>
    <p:extLst>
      <p:ext uri="{BB962C8B-B14F-4D97-AF65-F5344CB8AC3E}">
        <p14:creationId xmlns:p14="http://schemas.microsoft.com/office/powerpoint/2010/main" val="1504985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2006A557-B144-482D-BD8B-C2D5B36985A4}" type="datetimeFigureOut">
              <a:rPr lang="pl-PL" smtClean="0"/>
              <a:t>2018-08-22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BE29659-2447-4E4F-ADD5-0E511509A17D}" type="slidenum">
              <a:rPr lang="pl-PL" smtClean="0"/>
              <a:t>‹#›</a:t>
            </a:fld>
            <a:endParaRPr lang="pl-PL"/>
          </a:p>
        </p:txBody>
      </p:sp>
    </p:spTree>
    <p:extLst>
      <p:ext uri="{BB962C8B-B14F-4D97-AF65-F5344CB8AC3E}">
        <p14:creationId xmlns:p14="http://schemas.microsoft.com/office/powerpoint/2010/main" val="1598327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2006A557-B144-482D-BD8B-C2D5B36985A4}" type="datetimeFigureOut">
              <a:rPr lang="pl-PL" smtClean="0"/>
              <a:t>2018-08-22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BE29659-2447-4E4F-ADD5-0E511509A17D}" type="slidenum">
              <a:rPr lang="pl-PL" smtClean="0"/>
              <a:t>‹#›</a:t>
            </a:fld>
            <a:endParaRPr lang="pl-PL"/>
          </a:p>
        </p:txBody>
      </p:sp>
    </p:spTree>
    <p:extLst>
      <p:ext uri="{BB962C8B-B14F-4D97-AF65-F5344CB8AC3E}">
        <p14:creationId xmlns:p14="http://schemas.microsoft.com/office/powerpoint/2010/main" val="3945017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3" y="204787"/>
            <a:ext cx="3008313" cy="871538"/>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2006A557-B144-482D-BD8B-C2D5B36985A4}" type="datetimeFigureOut">
              <a:rPr lang="pl-PL" smtClean="0"/>
              <a:t>2018-08-22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BE29659-2447-4E4F-ADD5-0E511509A17D}" type="slidenum">
              <a:rPr lang="pl-PL" smtClean="0"/>
              <a:t>‹#›</a:t>
            </a:fld>
            <a:endParaRPr lang="pl-PL"/>
          </a:p>
        </p:txBody>
      </p:sp>
    </p:spTree>
    <p:extLst>
      <p:ext uri="{BB962C8B-B14F-4D97-AF65-F5344CB8AC3E}">
        <p14:creationId xmlns:p14="http://schemas.microsoft.com/office/powerpoint/2010/main" val="2748626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3600451"/>
            <a:ext cx="5486400" cy="425054"/>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2006A557-B144-482D-BD8B-C2D5B36985A4}" type="datetimeFigureOut">
              <a:rPr lang="pl-PL" smtClean="0"/>
              <a:t>2018-08-22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BE29659-2447-4E4F-ADD5-0E511509A17D}" type="slidenum">
              <a:rPr lang="pl-PL" smtClean="0"/>
              <a:t>‹#›</a:t>
            </a:fld>
            <a:endParaRPr lang="pl-PL"/>
          </a:p>
        </p:txBody>
      </p:sp>
    </p:spTree>
    <p:extLst>
      <p:ext uri="{BB962C8B-B14F-4D97-AF65-F5344CB8AC3E}">
        <p14:creationId xmlns:p14="http://schemas.microsoft.com/office/powerpoint/2010/main" val="3764909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006A557-B144-482D-BD8B-C2D5B36985A4}" type="datetimeFigureOut">
              <a:rPr lang="pl-PL" smtClean="0"/>
              <a:t>2018-08-22</a:t>
            </a:fld>
            <a:endParaRPr lang="pl-PL"/>
          </a:p>
        </p:txBody>
      </p:sp>
      <p:sp>
        <p:nvSpPr>
          <p:cNvPr id="5" name="Symbol zastępczy stopki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E29659-2447-4E4F-ADD5-0E511509A17D}" type="slidenum">
              <a:rPr lang="pl-PL" smtClean="0"/>
              <a:t>‹#›</a:t>
            </a:fld>
            <a:endParaRPr lang="pl-PL"/>
          </a:p>
        </p:txBody>
      </p:sp>
    </p:spTree>
    <p:extLst>
      <p:ext uri="{BB962C8B-B14F-4D97-AF65-F5344CB8AC3E}">
        <p14:creationId xmlns:p14="http://schemas.microsoft.com/office/powerpoint/2010/main" val="2560097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971600" y="1059583"/>
            <a:ext cx="7772400" cy="1102519"/>
          </a:xfrm>
        </p:spPr>
        <p:txBody>
          <a:bodyPr>
            <a:normAutofit/>
          </a:bodyPr>
          <a:lstStyle/>
          <a:p>
            <a:r>
              <a:rPr lang="pl-PL" sz="2400" dirty="0"/>
              <a:t>AKADEMIA UMIEJĘTNOŚCI ANIMATORA LGD</a:t>
            </a:r>
          </a:p>
        </p:txBody>
      </p:sp>
      <p:sp>
        <p:nvSpPr>
          <p:cNvPr id="3" name="Podtytuł 2"/>
          <p:cNvSpPr>
            <a:spLocks noGrp="1"/>
          </p:cNvSpPr>
          <p:nvPr>
            <p:ph type="subTitle" idx="1"/>
          </p:nvPr>
        </p:nvSpPr>
        <p:spPr>
          <a:xfrm>
            <a:off x="1619672" y="2211710"/>
            <a:ext cx="6400800" cy="1314450"/>
          </a:xfrm>
        </p:spPr>
        <p:txBody>
          <a:bodyPr/>
          <a:lstStyle/>
          <a:p>
            <a:r>
              <a:rPr lang="pl-PL" dirty="0"/>
              <a:t>Zbeniny 21-23 maja 2018 r.</a:t>
            </a:r>
          </a:p>
          <a:p>
            <a:endParaRPr lang="pl-PL" sz="1800" dirty="0"/>
          </a:p>
          <a:p>
            <a:r>
              <a:rPr lang="pl-PL" sz="1800" dirty="0"/>
              <a:t>Damian Dec, Inga Kawałek </a:t>
            </a:r>
            <a:endParaRPr lang="pl-PL" dirty="0"/>
          </a:p>
          <a:p>
            <a:endParaRPr lang="pl-PL" dirty="0"/>
          </a:p>
        </p:txBody>
      </p:sp>
    </p:spTree>
    <p:extLst>
      <p:ext uri="{BB962C8B-B14F-4D97-AF65-F5344CB8AC3E}">
        <p14:creationId xmlns:p14="http://schemas.microsoft.com/office/powerpoint/2010/main" val="3515989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normAutofit/>
          </a:bodyPr>
          <a:lstStyle/>
          <a:p>
            <a:r>
              <a:rPr lang="pl-PL" sz="2700" dirty="0"/>
              <a:t>Czas i sukces w zmianie</a:t>
            </a:r>
          </a:p>
        </p:txBody>
      </p:sp>
      <p:sp>
        <p:nvSpPr>
          <p:cNvPr id="9" name="Symbol zastępczy zawartości 8"/>
          <p:cNvSpPr>
            <a:spLocks noGrp="1"/>
          </p:cNvSpPr>
          <p:nvPr>
            <p:ph sz="quarter" idx="1"/>
          </p:nvPr>
        </p:nvSpPr>
        <p:spPr/>
        <p:txBody>
          <a:bodyPr/>
          <a:lstStyle/>
          <a:p>
            <a:endParaRPr lang="pl-PL"/>
          </a:p>
        </p:txBody>
      </p:sp>
      <p:pic>
        <p:nvPicPr>
          <p:cNvPr id="308230" name="Picture 6"/>
          <p:cNvPicPr>
            <a:picLocks noChangeAspect="1" noChangeArrowheads="1"/>
          </p:cNvPicPr>
          <p:nvPr/>
        </p:nvPicPr>
        <p:blipFill>
          <a:blip r:embed="rId2"/>
          <a:srcRect/>
          <a:stretch>
            <a:fillRect/>
          </a:stretch>
        </p:blipFill>
        <p:spPr bwMode="auto">
          <a:xfrm>
            <a:off x="1785918" y="1363266"/>
            <a:ext cx="6534150" cy="3780234"/>
          </a:xfrm>
          <a:prstGeom prst="rect">
            <a:avLst/>
          </a:prstGeom>
          <a:noFill/>
        </p:spPr>
      </p:pic>
    </p:spTree>
    <p:extLst>
      <p:ext uri="{BB962C8B-B14F-4D97-AF65-F5344CB8AC3E}">
        <p14:creationId xmlns:p14="http://schemas.microsoft.com/office/powerpoint/2010/main" val="53394143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457200" y="381592"/>
            <a:ext cx="8229600" cy="857250"/>
          </a:xfrm>
        </p:spPr>
        <p:txBody>
          <a:bodyPr>
            <a:noAutofit/>
          </a:bodyPr>
          <a:lstStyle/>
          <a:p>
            <a:r>
              <a:rPr lang="pl-PL" sz="3000" dirty="0"/>
              <a:t>Poczucie własnej wartości</a:t>
            </a:r>
            <a:br>
              <a:rPr lang="pl-PL" sz="3000" dirty="0"/>
            </a:br>
            <a:r>
              <a:rPr lang="pl-PL" sz="3000" dirty="0"/>
              <a:t>w procesie zmian</a:t>
            </a:r>
          </a:p>
        </p:txBody>
      </p:sp>
      <p:sp>
        <p:nvSpPr>
          <p:cNvPr id="15" name="Symbol zastępczy zawartości 14"/>
          <p:cNvSpPr>
            <a:spLocks noGrp="1"/>
          </p:cNvSpPr>
          <p:nvPr>
            <p:ph sz="quarter" idx="1"/>
          </p:nvPr>
        </p:nvSpPr>
        <p:spPr>
          <a:xfrm>
            <a:off x="1410869" y="4232684"/>
            <a:ext cx="6115050" cy="3371850"/>
          </a:xfrm>
        </p:spPr>
        <p:txBody>
          <a:bodyPr/>
          <a:lstStyle/>
          <a:p>
            <a:pPr>
              <a:buNone/>
            </a:pPr>
            <a:r>
              <a:rPr lang="pl-PL" dirty="0">
                <a:solidFill>
                  <a:schemeClr val="tx1">
                    <a:lumMod val="50000"/>
                    <a:lumOff val="50000"/>
                  </a:schemeClr>
                </a:solidFill>
              </a:rPr>
              <a:t>					czas</a:t>
            </a:r>
          </a:p>
        </p:txBody>
      </p:sp>
      <p:sp>
        <p:nvSpPr>
          <p:cNvPr id="294915" name="Freeform 3"/>
          <p:cNvSpPr>
            <a:spLocks/>
          </p:cNvSpPr>
          <p:nvPr/>
        </p:nvSpPr>
        <p:spPr bwMode="auto">
          <a:xfrm>
            <a:off x="1871663" y="1297786"/>
            <a:ext cx="5076825" cy="1970485"/>
          </a:xfrm>
          <a:custGeom>
            <a:avLst/>
            <a:gdLst/>
            <a:ahLst/>
            <a:cxnLst>
              <a:cxn ang="0">
                <a:pos x="0" y="1020"/>
              </a:cxn>
              <a:cxn ang="0">
                <a:pos x="817" y="566"/>
              </a:cxn>
              <a:cxn ang="0">
                <a:pos x="1633" y="1247"/>
              </a:cxn>
              <a:cxn ang="0">
                <a:pos x="2631" y="1292"/>
              </a:cxn>
              <a:cxn ang="0">
                <a:pos x="3583" y="204"/>
              </a:cxn>
              <a:cxn ang="0">
                <a:pos x="4264" y="67"/>
              </a:cxn>
            </a:cxnLst>
            <a:rect l="0" t="0" r="r" b="b"/>
            <a:pathLst>
              <a:path w="4264" h="1466">
                <a:moveTo>
                  <a:pt x="0" y="1020"/>
                </a:moveTo>
                <a:cubicBezTo>
                  <a:pt x="272" y="774"/>
                  <a:pt x="545" y="528"/>
                  <a:pt x="817" y="566"/>
                </a:cubicBezTo>
                <a:cubicBezTo>
                  <a:pt x="1089" y="604"/>
                  <a:pt x="1331" y="1126"/>
                  <a:pt x="1633" y="1247"/>
                </a:cubicBezTo>
                <a:cubicBezTo>
                  <a:pt x="1935" y="1368"/>
                  <a:pt x="2306" y="1466"/>
                  <a:pt x="2631" y="1292"/>
                </a:cubicBezTo>
                <a:cubicBezTo>
                  <a:pt x="2956" y="1118"/>
                  <a:pt x="3311" y="408"/>
                  <a:pt x="3583" y="204"/>
                </a:cubicBezTo>
                <a:cubicBezTo>
                  <a:pt x="3855" y="0"/>
                  <a:pt x="4151" y="90"/>
                  <a:pt x="4264" y="67"/>
                </a:cubicBezTo>
              </a:path>
            </a:pathLst>
          </a:custGeom>
          <a:noFill/>
          <a:ln w="28575" cmpd="sng">
            <a:solidFill>
              <a:srgbClr val="009900"/>
            </a:solidFill>
            <a:round/>
            <a:headEnd/>
            <a:tailEnd/>
          </a:ln>
          <a:effectLst/>
        </p:spPr>
        <p:txBody>
          <a:bodyPr/>
          <a:lstStyle/>
          <a:p>
            <a:endParaRPr lang="pl-PL" sz="1350">
              <a:solidFill>
                <a:schemeClr val="tx1">
                  <a:lumMod val="65000"/>
                  <a:lumOff val="35000"/>
                </a:schemeClr>
              </a:solidFill>
            </a:endParaRPr>
          </a:p>
        </p:txBody>
      </p:sp>
      <p:sp>
        <p:nvSpPr>
          <p:cNvPr id="294916" name="Line 4"/>
          <p:cNvSpPr>
            <a:spLocks noChangeShapeType="1"/>
          </p:cNvSpPr>
          <p:nvPr/>
        </p:nvSpPr>
        <p:spPr bwMode="auto">
          <a:xfrm>
            <a:off x="1763316" y="1545432"/>
            <a:ext cx="0" cy="2646760"/>
          </a:xfrm>
          <a:prstGeom prst="line">
            <a:avLst/>
          </a:prstGeom>
          <a:noFill/>
          <a:ln w="57150">
            <a:solidFill>
              <a:schemeClr val="accent2"/>
            </a:solidFill>
            <a:round/>
            <a:headEnd type="triangle" w="med" len="med"/>
            <a:tailEnd/>
          </a:ln>
          <a:effectLst/>
        </p:spPr>
        <p:txBody>
          <a:bodyPr/>
          <a:lstStyle/>
          <a:p>
            <a:endParaRPr lang="pl-PL" sz="1350">
              <a:solidFill>
                <a:schemeClr val="tx1">
                  <a:lumMod val="65000"/>
                  <a:lumOff val="35000"/>
                </a:schemeClr>
              </a:solidFill>
            </a:endParaRPr>
          </a:p>
        </p:txBody>
      </p:sp>
      <p:sp>
        <p:nvSpPr>
          <p:cNvPr id="294917" name="Line 5"/>
          <p:cNvSpPr>
            <a:spLocks noChangeShapeType="1"/>
          </p:cNvSpPr>
          <p:nvPr/>
        </p:nvSpPr>
        <p:spPr bwMode="auto">
          <a:xfrm>
            <a:off x="1763316" y="4192191"/>
            <a:ext cx="5400675" cy="0"/>
          </a:xfrm>
          <a:prstGeom prst="line">
            <a:avLst/>
          </a:prstGeom>
          <a:noFill/>
          <a:ln w="57150">
            <a:solidFill>
              <a:schemeClr val="accent2"/>
            </a:solidFill>
            <a:round/>
            <a:headEnd/>
            <a:tailEnd type="triangle" w="med" len="med"/>
          </a:ln>
          <a:effectLst/>
        </p:spPr>
        <p:txBody>
          <a:bodyPr/>
          <a:lstStyle/>
          <a:p>
            <a:endParaRPr lang="pl-PL" sz="1350">
              <a:solidFill>
                <a:schemeClr val="tx1">
                  <a:lumMod val="65000"/>
                  <a:lumOff val="35000"/>
                </a:schemeClr>
              </a:solidFill>
            </a:endParaRPr>
          </a:p>
        </p:txBody>
      </p:sp>
      <p:sp>
        <p:nvSpPr>
          <p:cNvPr id="294918" name="Text Box 6"/>
          <p:cNvSpPr txBox="1">
            <a:spLocks noChangeArrowheads="1"/>
          </p:cNvSpPr>
          <p:nvPr/>
        </p:nvSpPr>
        <p:spPr bwMode="auto">
          <a:xfrm>
            <a:off x="1871663" y="2751535"/>
            <a:ext cx="1565672" cy="553998"/>
          </a:xfrm>
          <a:prstGeom prst="rect">
            <a:avLst/>
          </a:prstGeom>
          <a:noFill/>
          <a:ln w="9525">
            <a:noFill/>
            <a:miter lim="800000"/>
            <a:headEnd/>
            <a:tailEnd/>
          </a:ln>
          <a:effectLst/>
        </p:spPr>
        <p:txBody>
          <a:bodyPr>
            <a:spAutoFit/>
          </a:bodyPr>
          <a:lstStyle/>
          <a:p>
            <a:pPr>
              <a:spcBef>
                <a:spcPct val="50000"/>
              </a:spcBef>
            </a:pPr>
            <a:r>
              <a:rPr lang="pl-PL" sz="1200" dirty="0">
                <a:solidFill>
                  <a:schemeClr val="tx1">
                    <a:lumMod val="65000"/>
                    <a:lumOff val="35000"/>
                  </a:schemeClr>
                </a:solidFill>
                <a:latin typeface="Trebuchet MS" pitchFamily="34" charset="0"/>
              </a:rPr>
              <a:t>1. Unieruchomienie</a:t>
            </a:r>
          </a:p>
          <a:p>
            <a:pPr>
              <a:spcBef>
                <a:spcPct val="50000"/>
              </a:spcBef>
            </a:pPr>
            <a:r>
              <a:rPr lang="pl-PL" sz="1200" dirty="0">
                <a:solidFill>
                  <a:schemeClr val="tx1">
                    <a:lumMod val="65000"/>
                    <a:lumOff val="35000"/>
                  </a:schemeClr>
                </a:solidFill>
                <a:latin typeface="Trebuchet MS" pitchFamily="34" charset="0"/>
              </a:rPr>
              <a:t>   Szok/zamrożenie</a:t>
            </a:r>
          </a:p>
        </p:txBody>
      </p:sp>
      <p:sp>
        <p:nvSpPr>
          <p:cNvPr id="294919" name="Text Box 7"/>
          <p:cNvSpPr txBox="1">
            <a:spLocks noChangeArrowheads="1"/>
          </p:cNvSpPr>
          <p:nvPr/>
        </p:nvSpPr>
        <p:spPr bwMode="auto">
          <a:xfrm>
            <a:off x="2643175" y="1768073"/>
            <a:ext cx="1565672" cy="276999"/>
          </a:xfrm>
          <a:prstGeom prst="rect">
            <a:avLst/>
          </a:prstGeom>
          <a:noFill/>
          <a:ln w="9525">
            <a:noFill/>
            <a:miter lim="800000"/>
            <a:headEnd/>
            <a:tailEnd/>
          </a:ln>
          <a:effectLst/>
        </p:spPr>
        <p:txBody>
          <a:bodyPr>
            <a:spAutoFit/>
          </a:bodyPr>
          <a:lstStyle/>
          <a:p>
            <a:pPr>
              <a:spcBef>
                <a:spcPct val="50000"/>
              </a:spcBef>
            </a:pPr>
            <a:r>
              <a:rPr lang="pl-PL" sz="1200" dirty="0">
                <a:solidFill>
                  <a:schemeClr val="tx1">
                    <a:lumMod val="65000"/>
                    <a:lumOff val="35000"/>
                  </a:schemeClr>
                </a:solidFill>
                <a:latin typeface="Trebuchet MS" pitchFamily="34" charset="0"/>
              </a:rPr>
              <a:t>2. Niedowierzanie</a:t>
            </a:r>
          </a:p>
        </p:txBody>
      </p:sp>
      <p:sp>
        <p:nvSpPr>
          <p:cNvPr id="294920" name="Text Box 8"/>
          <p:cNvSpPr txBox="1">
            <a:spLocks noChangeArrowheads="1"/>
          </p:cNvSpPr>
          <p:nvPr/>
        </p:nvSpPr>
        <p:spPr bwMode="auto">
          <a:xfrm>
            <a:off x="3714745" y="3314701"/>
            <a:ext cx="1079897" cy="276999"/>
          </a:xfrm>
          <a:prstGeom prst="rect">
            <a:avLst/>
          </a:prstGeom>
          <a:noFill/>
          <a:ln w="9525">
            <a:noFill/>
            <a:miter lim="800000"/>
            <a:headEnd/>
            <a:tailEnd/>
          </a:ln>
          <a:effectLst/>
        </p:spPr>
        <p:txBody>
          <a:bodyPr>
            <a:spAutoFit/>
          </a:bodyPr>
          <a:lstStyle/>
          <a:p>
            <a:pPr>
              <a:spcBef>
                <a:spcPct val="50000"/>
              </a:spcBef>
            </a:pPr>
            <a:r>
              <a:rPr lang="pl-PL" sz="1200" dirty="0">
                <a:solidFill>
                  <a:schemeClr val="tx1">
                    <a:lumMod val="65000"/>
                    <a:lumOff val="35000"/>
                  </a:schemeClr>
                </a:solidFill>
                <a:latin typeface="Trebuchet MS" pitchFamily="34" charset="0"/>
              </a:rPr>
              <a:t>3. Depresja</a:t>
            </a:r>
          </a:p>
        </p:txBody>
      </p:sp>
      <p:sp>
        <p:nvSpPr>
          <p:cNvPr id="294921" name="Text Box 9"/>
          <p:cNvSpPr txBox="1">
            <a:spLocks noChangeArrowheads="1"/>
          </p:cNvSpPr>
          <p:nvPr/>
        </p:nvSpPr>
        <p:spPr bwMode="auto">
          <a:xfrm>
            <a:off x="4893472" y="3184438"/>
            <a:ext cx="2213372" cy="553998"/>
          </a:xfrm>
          <a:prstGeom prst="rect">
            <a:avLst/>
          </a:prstGeom>
          <a:noFill/>
          <a:ln w="9525">
            <a:noFill/>
            <a:miter lim="800000"/>
            <a:headEnd/>
            <a:tailEnd/>
          </a:ln>
          <a:effectLst/>
        </p:spPr>
        <p:txBody>
          <a:bodyPr>
            <a:spAutoFit/>
          </a:bodyPr>
          <a:lstStyle/>
          <a:p>
            <a:pPr>
              <a:spcBef>
                <a:spcPct val="50000"/>
              </a:spcBef>
            </a:pPr>
            <a:r>
              <a:rPr lang="pl-PL" sz="1200" dirty="0">
                <a:solidFill>
                  <a:schemeClr val="tx1">
                    <a:lumMod val="65000"/>
                    <a:lumOff val="35000"/>
                  </a:schemeClr>
                </a:solidFill>
                <a:latin typeface="Trebuchet MS" pitchFamily="34" charset="0"/>
              </a:rPr>
              <a:t>4. Akceptacja rzeczywistości</a:t>
            </a:r>
          </a:p>
          <a:p>
            <a:pPr algn="ctr">
              <a:spcBef>
                <a:spcPct val="50000"/>
              </a:spcBef>
            </a:pPr>
            <a:r>
              <a:rPr lang="pl-PL" sz="1200" dirty="0">
                <a:solidFill>
                  <a:schemeClr val="tx1">
                    <a:lumMod val="65000"/>
                    <a:lumOff val="35000"/>
                  </a:schemeClr>
                </a:solidFill>
                <a:latin typeface="Trebuchet MS" pitchFamily="34" charset="0"/>
              </a:rPr>
              <a:t>(porzucenie przeszłości)</a:t>
            </a:r>
          </a:p>
        </p:txBody>
      </p:sp>
      <p:sp>
        <p:nvSpPr>
          <p:cNvPr id="294922" name="Text Box 10"/>
          <p:cNvSpPr txBox="1">
            <a:spLocks noChangeArrowheads="1"/>
          </p:cNvSpPr>
          <p:nvPr/>
        </p:nvSpPr>
        <p:spPr bwMode="auto">
          <a:xfrm>
            <a:off x="5575718" y="2463404"/>
            <a:ext cx="1943100" cy="646331"/>
          </a:xfrm>
          <a:prstGeom prst="rect">
            <a:avLst/>
          </a:prstGeom>
          <a:noFill/>
          <a:ln w="9525">
            <a:noFill/>
            <a:miter lim="800000"/>
            <a:headEnd/>
            <a:tailEnd/>
          </a:ln>
          <a:effectLst/>
        </p:spPr>
        <p:txBody>
          <a:bodyPr>
            <a:spAutoFit/>
          </a:bodyPr>
          <a:lstStyle/>
          <a:p>
            <a:pPr>
              <a:spcBef>
                <a:spcPct val="50000"/>
              </a:spcBef>
            </a:pPr>
            <a:r>
              <a:rPr lang="pl-PL" sz="1200" dirty="0">
                <a:solidFill>
                  <a:schemeClr val="tx1">
                    <a:lumMod val="65000"/>
                    <a:lumOff val="35000"/>
                  </a:schemeClr>
                </a:solidFill>
                <a:latin typeface="Trebuchet MS" pitchFamily="34" charset="0"/>
              </a:rPr>
              <a:t>5. Testowanie (nowe modele zachowań,  nowe style życia)</a:t>
            </a:r>
          </a:p>
        </p:txBody>
      </p:sp>
      <p:sp>
        <p:nvSpPr>
          <p:cNvPr id="294923" name="Text Box 11"/>
          <p:cNvSpPr txBox="1">
            <a:spLocks noChangeArrowheads="1"/>
          </p:cNvSpPr>
          <p:nvPr/>
        </p:nvSpPr>
        <p:spPr bwMode="auto">
          <a:xfrm>
            <a:off x="5951957" y="1915716"/>
            <a:ext cx="1781175" cy="461665"/>
          </a:xfrm>
          <a:prstGeom prst="rect">
            <a:avLst/>
          </a:prstGeom>
          <a:noFill/>
          <a:ln w="9525">
            <a:noFill/>
            <a:miter lim="800000"/>
            <a:headEnd/>
            <a:tailEnd/>
          </a:ln>
          <a:effectLst/>
        </p:spPr>
        <p:txBody>
          <a:bodyPr>
            <a:spAutoFit/>
          </a:bodyPr>
          <a:lstStyle/>
          <a:p>
            <a:pPr>
              <a:spcBef>
                <a:spcPct val="50000"/>
              </a:spcBef>
            </a:pPr>
            <a:r>
              <a:rPr lang="pl-PL" sz="1200" dirty="0">
                <a:solidFill>
                  <a:schemeClr val="tx1">
                    <a:lumMod val="65000"/>
                    <a:lumOff val="35000"/>
                  </a:schemeClr>
                </a:solidFill>
                <a:latin typeface="Trebuchet MS" pitchFamily="34" charset="0"/>
              </a:rPr>
              <a:t>6. Poszukiwanie znaczenia (racjonalne)</a:t>
            </a:r>
          </a:p>
        </p:txBody>
      </p:sp>
      <p:sp>
        <p:nvSpPr>
          <p:cNvPr id="294924" name="Text Box 12"/>
          <p:cNvSpPr txBox="1">
            <a:spLocks noChangeArrowheads="1"/>
          </p:cNvSpPr>
          <p:nvPr/>
        </p:nvSpPr>
        <p:spPr bwMode="auto">
          <a:xfrm>
            <a:off x="6179356" y="1576963"/>
            <a:ext cx="1565672" cy="276999"/>
          </a:xfrm>
          <a:prstGeom prst="rect">
            <a:avLst/>
          </a:prstGeom>
          <a:noFill/>
          <a:ln w="9525">
            <a:noFill/>
            <a:miter lim="800000"/>
            <a:headEnd/>
            <a:tailEnd/>
          </a:ln>
          <a:effectLst/>
        </p:spPr>
        <p:txBody>
          <a:bodyPr>
            <a:spAutoFit/>
          </a:bodyPr>
          <a:lstStyle/>
          <a:p>
            <a:pPr>
              <a:spcBef>
                <a:spcPct val="50000"/>
              </a:spcBef>
            </a:pPr>
            <a:r>
              <a:rPr lang="pl-PL" sz="1200" dirty="0">
                <a:solidFill>
                  <a:schemeClr val="tx1">
                    <a:lumMod val="65000"/>
                    <a:lumOff val="35000"/>
                  </a:schemeClr>
                </a:solidFill>
                <a:latin typeface="Trebuchet MS" pitchFamily="34" charset="0"/>
              </a:rPr>
              <a:t>7. Internalizacja</a:t>
            </a:r>
          </a:p>
        </p:txBody>
      </p:sp>
      <p:sp>
        <p:nvSpPr>
          <p:cNvPr id="17" name="Pierścień 16"/>
          <p:cNvSpPr/>
          <p:nvPr/>
        </p:nvSpPr>
        <p:spPr>
          <a:xfrm>
            <a:off x="1946653" y="2464593"/>
            <a:ext cx="160736" cy="160736"/>
          </a:xfrm>
          <a:prstGeom prst="don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a:solidFill>
                <a:schemeClr val="tx1"/>
              </a:solidFill>
            </a:endParaRPr>
          </a:p>
        </p:txBody>
      </p:sp>
      <p:sp>
        <p:nvSpPr>
          <p:cNvPr id="18" name="Pierścień 17"/>
          <p:cNvSpPr/>
          <p:nvPr/>
        </p:nvSpPr>
        <p:spPr>
          <a:xfrm>
            <a:off x="2696752" y="1982386"/>
            <a:ext cx="160736" cy="160736"/>
          </a:xfrm>
          <a:prstGeom prst="don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a:solidFill>
                <a:schemeClr val="tx1"/>
              </a:solidFill>
            </a:endParaRPr>
          </a:p>
        </p:txBody>
      </p:sp>
      <p:sp>
        <p:nvSpPr>
          <p:cNvPr id="19" name="Pierścień 18"/>
          <p:cNvSpPr/>
          <p:nvPr/>
        </p:nvSpPr>
        <p:spPr>
          <a:xfrm>
            <a:off x="3982636" y="3000378"/>
            <a:ext cx="160736" cy="160736"/>
          </a:xfrm>
          <a:prstGeom prst="don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a:solidFill>
                <a:schemeClr val="tx1"/>
              </a:solidFill>
            </a:endParaRPr>
          </a:p>
        </p:txBody>
      </p:sp>
      <p:sp>
        <p:nvSpPr>
          <p:cNvPr id="20" name="Pierścień 19"/>
          <p:cNvSpPr/>
          <p:nvPr/>
        </p:nvSpPr>
        <p:spPr>
          <a:xfrm>
            <a:off x="4947049" y="2946799"/>
            <a:ext cx="160736" cy="160736"/>
          </a:xfrm>
          <a:prstGeom prst="don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a:solidFill>
                <a:schemeClr val="tx1"/>
              </a:solidFill>
            </a:endParaRPr>
          </a:p>
        </p:txBody>
      </p:sp>
      <p:sp>
        <p:nvSpPr>
          <p:cNvPr id="21" name="Pierścień 20"/>
          <p:cNvSpPr/>
          <p:nvPr/>
        </p:nvSpPr>
        <p:spPr>
          <a:xfrm>
            <a:off x="5375677" y="2464593"/>
            <a:ext cx="160736" cy="160736"/>
          </a:xfrm>
          <a:prstGeom prst="don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a:solidFill>
                <a:schemeClr val="tx1"/>
              </a:solidFill>
            </a:endParaRPr>
          </a:p>
        </p:txBody>
      </p:sp>
      <p:sp>
        <p:nvSpPr>
          <p:cNvPr id="22" name="Pierścień 21"/>
          <p:cNvSpPr/>
          <p:nvPr/>
        </p:nvSpPr>
        <p:spPr>
          <a:xfrm>
            <a:off x="5804305" y="1821651"/>
            <a:ext cx="160736" cy="160736"/>
          </a:xfrm>
          <a:prstGeom prst="don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a:solidFill>
                <a:schemeClr val="tx1"/>
              </a:solidFill>
            </a:endParaRPr>
          </a:p>
        </p:txBody>
      </p:sp>
      <p:sp>
        <p:nvSpPr>
          <p:cNvPr id="23" name="Pierścień 22"/>
          <p:cNvSpPr/>
          <p:nvPr/>
        </p:nvSpPr>
        <p:spPr>
          <a:xfrm>
            <a:off x="6393669" y="1339444"/>
            <a:ext cx="160736" cy="160736"/>
          </a:xfrm>
          <a:prstGeom prst="don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a:solidFill>
                <a:schemeClr val="tx1"/>
              </a:solidFill>
            </a:endParaRPr>
          </a:p>
        </p:txBody>
      </p:sp>
      <p:sp>
        <p:nvSpPr>
          <p:cNvPr id="24" name="pole tekstowe 23"/>
          <p:cNvSpPr txBox="1"/>
          <p:nvPr/>
        </p:nvSpPr>
        <p:spPr>
          <a:xfrm>
            <a:off x="1464447" y="4607733"/>
            <a:ext cx="3482603" cy="300082"/>
          </a:xfrm>
          <a:prstGeom prst="rect">
            <a:avLst/>
          </a:prstGeom>
          <a:noFill/>
        </p:spPr>
        <p:txBody>
          <a:bodyPr wrap="square" rtlCol="0">
            <a:spAutoFit/>
          </a:bodyPr>
          <a:lstStyle/>
          <a:p>
            <a:r>
              <a:rPr lang="pl-PL" sz="1350" dirty="0">
                <a:solidFill>
                  <a:schemeClr val="tx1">
                    <a:lumMod val="75000"/>
                    <a:lumOff val="25000"/>
                  </a:schemeClr>
                </a:solidFill>
              </a:rPr>
              <a:t>Za: Clarke L. (1997) Zarządzanie zmianą </a:t>
            </a:r>
          </a:p>
        </p:txBody>
      </p:sp>
    </p:spTree>
    <p:extLst>
      <p:ext uri="{BB962C8B-B14F-4D97-AF65-F5344CB8AC3E}">
        <p14:creationId xmlns:p14="http://schemas.microsoft.com/office/powerpoint/2010/main" val="8628978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4918">
                                            <p:txEl>
                                              <p:pRg st="0" end="0"/>
                                            </p:txEl>
                                          </p:spTgt>
                                        </p:tgtEl>
                                        <p:attrNameLst>
                                          <p:attrName>style.visibility</p:attrName>
                                        </p:attrNameLst>
                                      </p:cBhvr>
                                      <p:to>
                                        <p:strVal val="visible"/>
                                      </p:to>
                                    </p:set>
                                    <p:animEffect transition="in" filter="wipe(down)">
                                      <p:cBhvr>
                                        <p:cTn id="12" dur="500"/>
                                        <p:tgtEl>
                                          <p:spTgt spid="2949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94918">
                                            <p:txEl>
                                              <p:pRg st="1" end="1"/>
                                            </p:txEl>
                                          </p:spTgt>
                                        </p:tgtEl>
                                        <p:attrNameLst>
                                          <p:attrName>style.visibility</p:attrName>
                                        </p:attrNameLst>
                                      </p:cBhvr>
                                      <p:to>
                                        <p:strVal val="visible"/>
                                      </p:to>
                                    </p:set>
                                    <p:animEffect transition="in" filter="wipe(down)">
                                      <p:cBhvr>
                                        <p:cTn id="17" dur="500"/>
                                        <p:tgtEl>
                                          <p:spTgt spid="2949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94919">
                                            <p:txEl>
                                              <p:pRg st="0" end="0"/>
                                            </p:txEl>
                                          </p:spTgt>
                                        </p:tgtEl>
                                        <p:attrNameLst>
                                          <p:attrName>style.visibility</p:attrName>
                                        </p:attrNameLst>
                                      </p:cBhvr>
                                      <p:to>
                                        <p:strVal val="visible"/>
                                      </p:to>
                                    </p:set>
                                    <p:animEffect transition="in" filter="wipe(down)">
                                      <p:cBhvr>
                                        <p:cTn id="27" dur="500"/>
                                        <p:tgtEl>
                                          <p:spTgt spid="29491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94920">
                                            <p:txEl>
                                              <p:pRg st="0" end="0"/>
                                            </p:txEl>
                                          </p:spTgt>
                                        </p:tgtEl>
                                        <p:attrNameLst>
                                          <p:attrName>style.visibility</p:attrName>
                                        </p:attrNameLst>
                                      </p:cBhvr>
                                      <p:to>
                                        <p:strVal val="visible"/>
                                      </p:to>
                                    </p:set>
                                    <p:animEffect transition="in" filter="wipe(down)">
                                      <p:cBhvr>
                                        <p:cTn id="37" dur="500"/>
                                        <p:tgtEl>
                                          <p:spTgt spid="29492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94921">
                                            <p:txEl>
                                              <p:pRg st="0" end="0"/>
                                            </p:txEl>
                                          </p:spTgt>
                                        </p:tgtEl>
                                        <p:attrNameLst>
                                          <p:attrName>style.visibility</p:attrName>
                                        </p:attrNameLst>
                                      </p:cBhvr>
                                      <p:to>
                                        <p:strVal val="visible"/>
                                      </p:to>
                                    </p:set>
                                    <p:animEffect transition="in" filter="wipe(down)">
                                      <p:cBhvr>
                                        <p:cTn id="47" dur="500"/>
                                        <p:tgtEl>
                                          <p:spTgt spid="29492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94921">
                                            <p:txEl>
                                              <p:pRg st="1" end="1"/>
                                            </p:txEl>
                                          </p:spTgt>
                                        </p:tgtEl>
                                        <p:attrNameLst>
                                          <p:attrName>style.visibility</p:attrName>
                                        </p:attrNameLst>
                                      </p:cBhvr>
                                      <p:to>
                                        <p:strVal val="visible"/>
                                      </p:to>
                                    </p:set>
                                    <p:animEffect transition="in" filter="wipe(down)">
                                      <p:cBhvr>
                                        <p:cTn id="52" dur="500"/>
                                        <p:tgtEl>
                                          <p:spTgt spid="294921">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down)">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94922">
                                            <p:txEl>
                                              <p:pRg st="0" end="0"/>
                                            </p:txEl>
                                          </p:spTgt>
                                        </p:tgtEl>
                                        <p:attrNameLst>
                                          <p:attrName>style.visibility</p:attrName>
                                        </p:attrNameLst>
                                      </p:cBhvr>
                                      <p:to>
                                        <p:strVal val="visible"/>
                                      </p:to>
                                    </p:set>
                                    <p:animEffect transition="in" filter="wipe(down)">
                                      <p:cBhvr>
                                        <p:cTn id="62" dur="500"/>
                                        <p:tgtEl>
                                          <p:spTgt spid="294922">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down)">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94923">
                                            <p:txEl>
                                              <p:pRg st="0" end="0"/>
                                            </p:txEl>
                                          </p:spTgt>
                                        </p:tgtEl>
                                        <p:attrNameLst>
                                          <p:attrName>style.visibility</p:attrName>
                                        </p:attrNameLst>
                                      </p:cBhvr>
                                      <p:to>
                                        <p:strVal val="visible"/>
                                      </p:to>
                                    </p:set>
                                    <p:animEffect transition="in" filter="wipe(down)">
                                      <p:cBhvr>
                                        <p:cTn id="72" dur="500"/>
                                        <p:tgtEl>
                                          <p:spTgt spid="294923">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94924">
                                            <p:txEl>
                                              <p:pRg st="0" end="0"/>
                                            </p:txEl>
                                          </p:spTgt>
                                        </p:tgtEl>
                                        <p:attrNameLst>
                                          <p:attrName>style.visibility</p:attrName>
                                        </p:attrNameLst>
                                      </p:cBhvr>
                                      <p:to>
                                        <p:strVal val="visible"/>
                                      </p:to>
                                    </p:set>
                                    <p:animEffect transition="in" filter="wipe(down)">
                                      <p:cBhvr>
                                        <p:cTn id="82" dur="500"/>
                                        <p:tgtEl>
                                          <p:spTgt spid="2949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8" grpId="0" build="p"/>
      <p:bldP spid="294919" grpId="0" build="p"/>
      <p:bldP spid="294920" grpId="0" build="p"/>
      <p:bldP spid="294921" grpId="0" build="p"/>
      <p:bldP spid="294922" grpId="0" build="p"/>
      <p:bldP spid="294923" grpId="0" build="p"/>
      <p:bldP spid="294924" grpId="0" build="p"/>
      <p:bldP spid="17" grpId="0" animBg="1"/>
      <p:bldP spid="18" grpId="0" animBg="1"/>
      <p:bldP spid="19" grpId="0" animBg="1"/>
      <p:bldP spid="20" grpId="0" animBg="1"/>
      <p:bldP spid="21"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1571604" y="221445"/>
            <a:ext cx="6115050" cy="742950"/>
          </a:xfrm>
        </p:spPr>
        <p:txBody>
          <a:bodyPr>
            <a:normAutofit fontScale="90000"/>
          </a:bodyPr>
          <a:lstStyle/>
          <a:p>
            <a:r>
              <a:rPr lang="pl-PL" dirty="0"/>
              <a:t>Dlaczego ludzie boją się zmian?</a:t>
            </a:r>
          </a:p>
        </p:txBody>
      </p:sp>
      <p:sp>
        <p:nvSpPr>
          <p:cNvPr id="311299" name="Rectangle 3"/>
          <p:cNvSpPr>
            <a:spLocks noGrp="1" noChangeArrowheads="1"/>
          </p:cNvSpPr>
          <p:nvPr>
            <p:ph sz="quarter" idx="1"/>
          </p:nvPr>
        </p:nvSpPr>
        <p:spPr/>
        <p:txBody>
          <a:bodyPr>
            <a:normAutofit/>
          </a:bodyPr>
          <a:lstStyle/>
          <a:p>
            <a:pPr>
              <a:lnSpc>
                <a:spcPct val="90000"/>
              </a:lnSpc>
            </a:pPr>
            <a:r>
              <a:rPr lang="pl-PL" sz="1500" b="1"/>
              <a:t>UTRATA KONTROLI</a:t>
            </a:r>
            <a:r>
              <a:rPr lang="pl-PL" sz="1500"/>
              <a:t> – Kiedy zmiana jest nam narzucona, a nie wprowadzana przez nas, pojawia się uczucie bezsilności. Wynikiem bezsilności może być małostkowość, obrona własnego terytorium, nadmierne przestrzeganie przepisów oraz nadmierna kontrola. </a:t>
            </a:r>
          </a:p>
          <a:p>
            <a:pPr>
              <a:lnSpc>
                <a:spcPct val="90000"/>
              </a:lnSpc>
              <a:buFontTx/>
              <a:buNone/>
            </a:pPr>
            <a:endParaRPr lang="pl-PL" sz="1500" b="1"/>
          </a:p>
          <a:p>
            <a:pPr>
              <a:lnSpc>
                <a:spcPct val="90000"/>
              </a:lnSpc>
            </a:pPr>
            <a:r>
              <a:rPr lang="pl-PL" sz="1500" b="1"/>
              <a:t>ZBYTNIA NIEPEWNOŚĆ</a:t>
            </a:r>
            <a:r>
              <a:rPr lang="pl-PL" sz="1500"/>
              <a:t> – Zwykły brak wystarczających informacji na temat kolejnego kroku uniemożliwia dobre samopoczucie. „Łatwiej jest pozostać z diabłem, którego się zna, niż oddać duszę diabłu, którego się nie zna”. </a:t>
            </a:r>
          </a:p>
          <a:p>
            <a:pPr>
              <a:lnSpc>
                <a:spcPct val="90000"/>
              </a:lnSpc>
            </a:pPr>
            <a:endParaRPr lang="pl-PL" sz="1500" b="1"/>
          </a:p>
          <a:p>
            <a:pPr>
              <a:lnSpc>
                <a:spcPct val="90000"/>
              </a:lnSpc>
            </a:pPr>
            <a:r>
              <a:rPr lang="pl-PL" sz="1500" b="1"/>
              <a:t>NIESPODZIANKA, NIESPODZIANKA</a:t>
            </a:r>
            <a:r>
              <a:rPr lang="pl-PL" sz="1500"/>
              <a:t> ! Ludzi szokują decyzje lub żądania, o których są informowani nagle, bez uprzedniego przygotowania. Brak ostrzeżenia może być postrzegany jako fakt, że organizacja/ instytucja nie ufa swoim członkom lub ich nie ceni.</a:t>
            </a:r>
            <a:endParaRPr lang="pl-PL" sz="1500" b="1"/>
          </a:p>
        </p:txBody>
      </p:sp>
      <p:sp>
        <p:nvSpPr>
          <p:cNvPr id="5" name="pole tekstowe 4"/>
          <p:cNvSpPr txBox="1"/>
          <p:nvPr/>
        </p:nvSpPr>
        <p:spPr>
          <a:xfrm>
            <a:off x="1464447" y="4607733"/>
            <a:ext cx="3482603" cy="300082"/>
          </a:xfrm>
          <a:prstGeom prst="rect">
            <a:avLst/>
          </a:prstGeom>
          <a:noFill/>
        </p:spPr>
        <p:txBody>
          <a:bodyPr wrap="square" rtlCol="0">
            <a:spAutoFit/>
          </a:bodyPr>
          <a:lstStyle/>
          <a:p>
            <a:r>
              <a:rPr lang="pl-PL" sz="1350" dirty="0">
                <a:solidFill>
                  <a:schemeClr val="tx1">
                    <a:lumMod val="75000"/>
                    <a:lumOff val="25000"/>
                  </a:schemeClr>
                </a:solidFill>
              </a:rPr>
              <a:t>Za: Clarke L. (1997) Zarządzanie zmianą </a:t>
            </a:r>
          </a:p>
        </p:txBody>
      </p:sp>
    </p:spTree>
    <p:extLst>
      <p:ext uri="{BB962C8B-B14F-4D97-AF65-F5344CB8AC3E}">
        <p14:creationId xmlns:p14="http://schemas.microsoft.com/office/powerpoint/2010/main" val="390807906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3" name="Rectangle 3"/>
          <p:cNvSpPr>
            <a:spLocks noGrp="1" noChangeArrowheads="1"/>
          </p:cNvSpPr>
          <p:nvPr>
            <p:ph sz="quarter" idx="1"/>
          </p:nvPr>
        </p:nvSpPr>
        <p:spPr/>
        <p:txBody>
          <a:bodyPr>
            <a:normAutofit/>
          </a:bodyPr>
          <a:lstStyle/>
          <a:p>
            <a:pPr>
              <a:lnSpc>
                <a:spcPct val="80000"/>
              </a:lnSpc>
            </a:pPr>
            <a:r>
              <a:rPr lang="pl-PL" sz="1500" b="1" dirty="0"/>
              <a:t>EFEKT „RÓŻNICY”.</a:t>
            </a:r>
            <a:r>
              <a:rPr lang="pl-PL" sz="1500" dirty="0"/>
              <a:t> Radykalna zmiana sprawia, że ludzie stają się świadomi znajomej rutyny oraz nawyków i zaczynają je kwestionować. Potrzeba zmiany nawyków dodatkowo zwiększa stres. Proszenie ludzi, by całkowicie „ wyrzekli się przeszłości” może wywołać zbyt wielki stres.</a:t>
            </a:r>
          </a:p>
          <a:p>
            <a:pPr>
              <a:lnSpc>
                <a:spcPct val="80000"/>
              </a:lnSpc>
            </a:pPr>
            <a:endParaRPr lang="pl-PL" sz="1500" b="1" dirty="0"/>
          </a:p>
          <a:p>
            <a:pPr>
              <a:lnSpc>
                <a:spcPct val="80000"/>
              </a:lnSpc>
            </a:pPr>
            <a:r>
              <a:rPr lang="pl-PL" sz="1500" b="1" dirty="0"/>
              <a:t>UTRATA TWARZY</a:t>
            </a:r>
            <a:r>
              <a:rPr lang="pl-PL" sz="1500" dirty="0"/>
              <a:t>. Jeżeli akceptacja zmiany będzie oznaczać przyznanie, że przeszłe postępowanie było niewłaściwe, ludzie oczywiście przeciwstawiają się zmianie. Należy zminimalizować „utratę twarzy” lub uczucie zakłopotania. </a:t>
            </a:r>
          </a:p>
          <a:p>
            <a:pPr>
              <a:lnSpc>
                <a:spcPct val="80000"/>
              </a:lnSpc>
            </a:pPr>
            <a:endParaRPr lang="pl-PL" sz="1500" b="1" dirty="0"/>
          </a:p>
          <a:p>
            <a:pPr>
              <a:lnSpc>
                <a:spcPct val="80000"/>
              </a:lnSpc>
            </a:pPr>
            <a:r>
              <a:rPr lang="pl-PL" sz="1500" b="1" dirty="0"/>
              <a:t>EFEKT FALOWANIA</a:t>
            </a:r>
            <a:r>
              <a:rPr lang="pl-PL" sz="1500" dirty="0"/>
              <a:t>. Zmiana często przerywa realizację planów, projektów i zajęć rodzinnych poszczególnych osób. Mimowolne „fale” wywołane przez zmianę mogą  być źródłem poważnego sprzeciwu wobec niej.</a:t>
            </a:r>
          </a:p>
          <a:p>
            <a:pPr>
              <a:lnSpc>
                <a:spcPct val="80000"/>
              </a:lnSpc>
            </a:pPr>
            <a:endParaRPr lang="pl-PL" sz="1500" b="1" dirty="0"/>
          </a:p>
          <a:p>
            <a:pPr>
              <a:lnSpc>
                <a:spcPct val="80000"/>
              </a:lnSpc>
            </a:pPr>
            <a:r>
              <a:rPr lang="pl-PL" sz="1500" b="1" dirty="0"/>
              <a:t>WIĘCEJ PRACY</a:t>
            </a:r>
            <a:r>
              <a:rPr lang="pl-PL" sz="1500" dirty="0"/>
              <a:t>. Zmiana prawie zawsze oznacza, że wymagany będzie dodatkowy wysiłek.</a:t>
            </a:r>
          </a:p>
          <a:p>
            <a:pPr>
              <a:lnSpc>
                <a:spcPct val="80000"/>
              </a:lnSpc>
            </a:pPr>
            <a:endParaRPr lang="pl-PL" sz="1500" b="1" dirty="0"/>
          </a:p>
          <a:p>
            <a:pPr>
              <a:lnSpc>
                <a:spcPct val="80000"/>
              </a:lnSpc>
            </a:pPr>
            <a:r>
              <a:rPr lang="pl-PL" sz="1500" b="1" dirty="0"/>
              <a:t>ZAGROŻENIE JEST REALNE. </a:t>
            </a:r>
            <a:r>
              <a:rPr lang="pl-PL" sz="1500" dirty="0"/>
              <a:t>Czasami zagrożenie, jakie stanowi zmiana (szczególnie dla niektórych osób) jest realne.</a:t>
            </a:r>
          </a:p>
          <a:p>
            <a:pPr>
              <a:lnSpc>
                <a:spcPct val="80000"/>
              </a:lnSpc>
            </a:pPr>
            <a:endParaRPr lang="pl-PL" sz="1500" dirty="0"/>
          </a:p>
        </p:txBody>
      </p:sp>
      <p:sp>
        <p:nvSpPr>
          <p:cNvPr id="7" name="pole tekstowe 6"/>
          <p:cNvSpPr txBox="1"/>
          <p:nvPr/>
        </p:nvSpPr>
        <p:spPr>
          <a:xfrm>
            <a:off x="1464447" y="4607733"/>
            <a:ext cx="3482603" cy="300082"/>
          </a:xfrm>
          <a:prstGeom prst="rect">
            <a:avLst/>
          </a:prstGeom>
          <a:noFill/>
        </p:spPr>
        <p:txBody>
          <a:bodyPr wrap="square" rtlCol="0">
            <a:spAutoFit/>
          </a:bodyPr>
          <a:lstStyle/>
          <a:p>
            <a:r>
              <a:rPr lang="pl-PL" sz="1350" dirty="0">
                <a:solidFill>
                  <a:schemeClr val="tx1">
                    <a:lumMod val="75000"/>
                    <a:lumOff val="25000"/>
                  </a:schemeClr>
                </a:solidFill>
              </a:rPr>
              <a:t>Za: Clarke L. (1997) Zarządzanie zmianą </a:t>
            </a:r>
          </a:p>
        </p:txBody>
      </p:sp>
      <p:sp>
        <p:nvSpPr>
          <p:cNvPr id="8" name="Rectangle 2"/>
          <p:cNvSpPr txBox="1">
            <a:spLocks noChangeArrowheads="1"/>
          </p:cNvSpPr>
          <p:nvPr/>
        </p:nvSpPr>
        <p:spPr>
          <a:xfrm>
            <a:off x="1571604" y="221445"/>
            <a:ext cx="6115050" cy="742950"/>
          </a:xfrm>
          <a:prstGeom prst="rect">
            <a:avLst/>
          </a:prstGeom>
        </p:spPr>
        <p:txBody>
          <a:bodyPr vert="horz" anchor="ctr">
            <a:normAutofit/>
          </a:bodyPr>
          <a:lstStyle/>
          <a:p>
            <a:pPr defTabSz="685800">
              <a:spcBef>
                <a:spcPct val="0"/>
              </a:spcBef>
              <a:defRPr/>
            </a:pPr>
            <a:r>
              <a:rPr lang="pl-PL" sz="3300" dirty="0">
                <a:solidFill>
                  <a:schemeClr val="tx2"/>
                </a:solidFill>
                <a:latin typeface="+mj-lt"/>
                <a:ea typeface="+mj-ea"/>
                <a:cs typeface="+mj-cs"/>
              </a:rPr>
              <a:t>Dlaczego ludzie boją się zmian?</a:t>
            </a:r>
          </a:p>
        </p:txBody>
      </p:sp>
    </p:spTree>
    <p:extLst>
      <p:ext uri="{BB962C8B-B14F-4D97-AF65-F5344CB8AC3E}">
        <p14:creationId xmlns:p14="http://schemas.microsoft.com/office/powerpoint/2010/main" val="371906837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pl-PL" dirty="0"/>
              <a:t>Na kogo możesz liczyć?</a:t>
            </a:r>
          </a:p>
        </p:txBody>
      </p:sp>
      <p:sp>
        <p:nvSpPr>
          <p:cNvPr id="9" name="Symbol zastępczy zawartości 8"/>
          <p:cNvSpPr>
            <a:spLocks noGrp="1"/>
          </p:cNvSpPr>
          <p:nvPr>
            <p:ph sz="quarter" idx="1"/>
          </p:nvPr>
        </p:nvSpPr>
        <p:spPr/>
        <p:txBody>
          <a:bodyPr/>
          <a:lstStyle/>
          <a:p>
            <a:endParaRPr lang="pl-PL"/>
          </a:p>
        </p:txBody>
      </p:sp>
      <p:pic>
        <p:nvPicPr>
          <p:cNvPr id="310277" name="Picture 5"/>
          <p:cNvPicPr>
            <a:picLocks noChangeAspect="1" noChangeArrowheads="1"/>
          </p:cNvPicPr>
          <p:nvPr/>
        </p:nvPicPr>
        <p:blipFill>
          <a:blip r:embed="rId2"/>
          <a:srcRect/>
          <a:stretch>
            <a:fillRect/>
          </a:stretch>
        </p:blipFill>
        <p:spPr bwMode="auto">
          <a:xfrm>
            <a:off x="1250157" y="964395"/>
            <a:ext cx="7286652" cy="4032645"/>
          </a:xfrm>
          <a:prstGeom prst="rect">
            <a:avLst/>
          </a:prstGeom>
          <a:noFill/>
        </p:spPr>
      </p:pic>
      <p:sp>
        <p:nvSpPr>
          <p:cNvPr id="10" name="pole tekstowe 9"/>
          <p:cNvSpPr txBox="1"/>
          <p:nvPr/>
        </p:nvSpPr>
        <p:spPr>
          <a:xfrm>
            <a:off x="1464447" y="4607733"/>
            <a:ext cx="3482603" cy="300082"/>
          </a:xfrm>
          <a:prstGeom prst="rect">
            <a:avLst/>
          </a:prstGeom>
          <a:noFill/>
        </p:spPr>
        <p:txBody>
          <a:bodyPr wrap="square" rtlCol="0">
            <a:spAutoFit/>
          </a:bodyPr>
          <a:lstStyle/>
          <a:p>
            <a:r>
              <a:rPr lang="pl-PL" sz="1350" dirty="0">
                <a:solidFill>
                  <a:schemeClr val="tx1">
                    <a:lumMod val="75000"/>
                    <a:lumOff val="25000"/>
                  </a:schemeClr>
                </a:solidFill>
              </a:rPr>
              <a:t>Za: Clarke L. (1997) Zarządzanie zmianą </a:t>
            </a:r>
          </a:p>
        </p:txBody>
      </p:sp>
    </p:spTree>
    <p:extLst>
      <p:ext uri="{BB962C8B-B14F-4D97-AF65-F5344CB8AC3E}">
        <p14:creationId xmlns:p14="http://schemas.microsoft.com/office/powerpoint/2010/main" val="202676989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ext Box 1">
            <a:extLst>
              <a:ext uri="{FF2B5EF4-FFF2-40B4-BE49-F238E27FC236}">
                <a16:creationId xmlns:a16="http://schemas.microsoft.com/office/drawing/2014/main" xmlns="" id="{FE997FD1-B225-40AA-A59A-EB32931E1782}"/>
              </a:ext>
            </a:extLst>
          </p:cNvPr>
          <p:cNvSpPr txBox="1">
            <a:spLocks noChangeArrowheads="1"/>
          </p:cNvSpPr>
          <p:nvPr/>
        </p:nvSpPr>
        <p:spPr bwMode="auto">
          <a:xfrm>
            <a:off x="1602581" y="142875"/>
            <a:ext cx="61150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chemeClr val="bg1"/>
                </a:solidFill>
                <a:latin typeface="Arial" panose="020B0604020202020204" pitchFamily="34" charset="0"/>
                <a:cs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chemeClr val="bg1"/>
                </a:solidFill>
                <a:latin typeface="Arial" panose="020B0604020202020204" pitchFamily="34" charset="0"/>
                <a:cs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chemeClr val="bg1"/>
                </a:solidFill>
                <a:latin typeface="Arial" panose="020B0604020202020204" pitchFamily="34" charset="0"/>
                <a:cs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chemeClr val="bg1"/>
                </a:solidFill>
                <a:latin typeface="Arial" panose="020B0604020202020204" pitchFamily="34" charset="0"/>
                <a:cs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chemeClr val="bg1"/>
                </a:solidFill>
                <a:latin typeface="Arial" panose="020B0604020202020204" pitchFamily="34" charset="0"/>
                <a:cs typeface="Arial" panose="020B0604020202020204" pitchFamily="34" charset="0"/>
              </a:defRPr>
            </a:lvl5pPr>
            <a:lvl6pPr marL="2514600" indent="-228600" defTabSz="449263"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chemeClr val="bg1"/>
                </a:solidFill>
                <a:latin typeface="Arial" panose="020B0604020202020204" pitchFamily="34" charset="0"/>
                <a:cs typeface="Arial" panose="020B0604020202020204" pitchFamily="34" charset="0"/>
              </a:defRPr>
            </a:lvl6pPr>
            <a:lvl7pPr marL="2971800" indent="-228600" defTabSz="449263"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chemeClr val="bg1"/>
                </a:solidFill>
                <a:latin typeface="Arial" panose="020B0604020202020204" pitchFamily="34" charset="0"/>
                <a:cs typeface="Arial" panose="020B0604020202020204" pitchFamily="34" charset="0"/>
              </a:defRPr>
            </a:lvl7pPr>
            <a:lvl8pPr marL="3429000" indent="-228600" defTabSz="449263"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chemeClr val="bg1"/>
                </a:solidFill>
                <a:latin typeface="Arial" panose="020B0604020202020204" pitchFamily="34" charset="0"/>
                <a:cs typeface="Arial" panose="020B0604020202020204" pitchFamily="34" charset="0"/>
              </a:defRPr>
            </a:lvl8pPr>
            <a:lvl9pPr marL="3886200" indent="-228600" defTabSz="449263"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chemeClr val="bg1"/>
                </a:solidFill>
                <a:latin typeface="Arial" panose="020B0604020202020204" pitchFamily="34" charset="0"/>
                <a:cs typeface="Arial" panose="020B0604020202020204" pitchFamily="34" charset="0"/>
              </a:defRPr>
            </a:lvl9pPr>
          </a:lstStyle>
          <a:p>
            <a:pPr>
              <a:lnSpc>
                <a:spcPct val="100000"/>
              </a:lnSpc>
              <a:buClr>
                <a:srgbClr val="775F55"/>
              </a:buClr>
              <a:buFont typeface="Tw Cen MT" panose="020B0602020104020603" pitchFamily="34" charset="-18"/>
              <a:buNone/>
            </a:pPr>
            <a:r>
              <a:rPr lang="en-GB" altLang="pl-PL" sz="2400" b="0">
                <a:solidFill>
                  <a:srgbClr val="775F55"/>
                </a:solidFill>
                <a:latin typeface="Tw Cen MT" panose="020B0602020104020603" pitchFamily="34" charset="-18"/>
              </a:rPr>
              <a:t>Jak kształtować </a:t>
            </a:r>
            <a:br>
              <a:rPr lang="en-GB" altLang="pl-PL" sz="2400" b="0">
                <a:solidFill>
                  <a:srgbClr val="775F55"/>
                </a:solidFill>
                <a:latin typeface="Tw Cen MT" panose="020B0602020104020603" pitchFamily="34" charset="-18"/>
              </a:rPr>
            </a:br>
            <a:r>
              <a:rPr lang="en-GB" altLang="pl-PL" sz="2400" b="0">
                <a:solidFill>
                  <a:srgbClr val="775F55"/>
                </a:solidFill>
                <a:latin typeface="Tw Cen MT" panose="020B0602020104020603" pitchFamily="34" charset="-18"/>
              </a:rPr>
              <a:t>GOTOWOŚĆ DO ZMIANY?</a:t>
            </a:r>
          </a:p>
        </p:txBody>
      </p:sp>
      <p:grpSp>
        <p:nvGrpSpPr>
          <p:cNvPr id="100354" name="Group 2">
            <a:extLst>
              <a:ext uri="{FF2B5EF4-FFF2-40B4-BE49-F238E27FC236}">
                <a16:creationId xmlns:a16="http://schemas.microsoft.com/office/drawing/2014/main" xmlns="" id="{06ABD1ED-1DEB-41A0-9743-5D776E2F6534}"/>
              </a:ext>
            </a:extLst>
          </p:cNvPr>
          <p:cNvGrpSpPr>
            <a:grpSpLocks/>
          </p:cNvGrpSpPr>
          <p:nvPr/>
        </p:nvGrpSpPr>
        <p:grpSpPr bwMode="auto">
          <a:xfrm>
            <a:off x="1353741" y="1376363"/>
            <a:ext cx="6604397" cy="3459956"/>
            <a:chOff x="177" y="1156"/>
            <a:chExt cx="5547" cy="2906"/>
          </a:xfrm>
        </p:grpSpPr>
        <p:pic>
          <p:nvPicPr>
            <p:cNvPr id="100355" name="Picture 3">
              <a:extLst>
                <a:ext uri="{FF2B5EF4-FFF2-40B4-BE49-F238E27FC236}">
                  <a16:creationId xmlns:a16="http://schemas.microsoft.com/office/drawing/2014/main" xmlns="" id="{D46BCAE3-66F8-48CA-8235-453CB15781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 y="1156"/>
              <a:ext cx="5548" cy="2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0356" name="Text Box 4">
              <a:extLst>
                <a:ext uri="{FF2B5EF4-FFF2-40B4-BE49-F238E27FC236}">
                  <a16:creationId xmlns:a16="http://schemas.microsoft.com/office/drawing/2014/main" xmlns="" id="{2C662821-E4FA-46A4-8ECA-67E85C6C403F}"/>
                </a:ext>
              </a:extLst>
            </p:cNvPr>
            <p:cNvSpPr txBox="1">
              <a:spLocks noChangeArrowheads="1"/>
            </p:cNvSpPr>
            <p:nvPr/>
          </p:nvSpPr>
          <p:spPr bwMode="auto">
            <a:xfrm>
              <a:off x="177" y="1156"/>
              <a:ext cx="5548" cy="2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400" b="1">
                  <a:solidFill>
                    <a:schemeClr val="bg1"/>
                  </a:solidFill>
                  <a:latin typeface="Arial" panose="020B0604020202020204" pitchFamily="34" charset="0"/>
                  <a:cs typeface="Arial" panose="020B0604020202020204" pitchFamily="34" charset="0"/>
                </a:defRPr>
              </a:lvl1pPr>
              <a:lvl2pPr marL="742950" indent="-285750">
                <a:defRPr sz="1400" b="1">
                  <a:solidFill>
                    <a:schemeClr val="bg1"/>
                  </a:solidFill>
                  <a:latin typeface="Arial" panose="020B0604020202020204" pitchFamily="34" charset="0"/>
                  <a:cs typeface="Arial" panose="020B0604020202020204" pitchFamily="34" charset="0"/>
                </a:defRPr>
              </a:lvl2pPr>
              <a:lvl3pPr marL="1143000" indent="-228600">
                <a:defRPr sz="1400" b="1">
                  <a:solidFill>
                    <a:schemeClr val="bg1"/>
                  </a:solidFill>
                  <a:latin typeface="Arial" panose="020B0604020202020204" pitchFamily="34" charset="0"/>
                  <a:cs typeface="Arial" panose="020B0604020202020204" pitchFamily="34" charset="0"/>
                </a:defRPr>
              </a:lvl3pPr>
              <a:lvl4pPr marL="1600200" indent="-228600">
                <a:defRPr sz="1400" b="1">
                  <a:solidFill>
                    <a:schemeClr val="bg1"/>
                  </a:solidFill>
                  <a:latin typeface="Arial" panose="020B0604020202020204" pitchFamily="34" charset="0"/>
                  <a:cs typeface="Arial" panose="020B0604020202020204" pitchFamily="34" charset="0"/>
                </a:defRPr>
              </a:lvl4pPr>
              <a:lvl5pPr marL="2057400" indent="-228600">
                <a:defRPr sz="1400" b="1">
                  <a:solidFill>
                    <a:schemeClr val="bg1"/>
                  </a:solidFill>
                  <a:latin typeface="Arial" panose="020B0604020202020204" pitchFamily="34" charset="0"/>
                  <a:cs typeface="Arial" panose="020B0604020202020204" pitchFamily="34" charset="0"/>
                </a:defRPr>
              </a:lvl5pPr>
              <a:lvl6pPr marL="2514600" indent="-228600" defTabSz="449263" fontAlgn="base">
                <a:lnSpc>
                  <a:spcPct val="93000"/>
                </a:lnSpc>
                <a:spcBef>
                  <a:spcPct val="0"/>
                </a:spcBef>
                <a:spcAft>
                  <a:spcPct val="0"/>
                </a:spcAft>
                <a:buClr>
                  <a:srgbClr val="000000"/>
                </a:buClr>
                <a:buSzPct val="100000"/>
                <a:buFont typeface="Arial" panose="020B0604020202020204" pitchFamily="34" charset="0"/>
                <a:defRPr sz="1400" b="1">
                  <a:solidFill>
                    <a:schemeClr val="bg1"/>
                  </a:solidFill>
                  <a:latin typeface="Arial" panose="020B0604020202020204" pitchFamily="34" charset="0"/>
                  <a:cs typeface="Arial" panose="020B0604020202020204" pitchFamily="34" charset="0"/>
                </a:defRPr>
              </a:lvl6pPr>
              <a:lvl7pPr marL="2971800" indent="-228600" defTabSz="449263" fontAlgn="base">
                <a:lnSpc>
                  <a:spcPct val="93000"/>
                </a:lnSpc>
                <a:spcBef>
                  <a:spcPct val="0"/>
                </a:spcBef>
                <a:spcAft>
                  <a:spcPct val="0"/>
                </a:spcAft>
                <a:buClr>
                  <a:srgbClr val="000000"/>
                </a:buClr>
                <a:buSzPct val="100000"/>
                <a:buFont typeface="Arial" panose="020B0604020202020204" pitchFamily="34" charset="0"/>
                <a:defRPr sz="1400" b="1">
                  <a:solidFill>
                    <a:schemeClr val="bg1"/>
                  </a:solidFill>
                  <a:latin typeface="Arial" panose="020B0604020202020204" pitchFamily="34" charset="0"/>
                  <a:cs typeface="Arial" panose="020B0604020202020204" pitchFamily="34" charset="0"/>
                </a:defRPr>
              </a:lvl7pPr>
              <a:lvl8pPr marL="3429000" indent="-228600" defTabSz="449263" fontAlgn="base">
                <a:lnSpc>
                  <a:spcPct val="93000"/>
                </a:lnSpc>
                <a:spcBef>
                  <a:spcPct val="0"/>
                </a:spcBef>
                <a:spcAft>
                  <a:spcPct val="0"/>
                </a:spcAft>
                <a:buClr>
                  <a:srgbClr val="000000"/>
                </a:buClr>
                <a:buSzPct val="100000"/>
                <a:buFont typeface="Arial" panose="020B0604020202020204" pitchFamily="34" charset="0"/>
                <a:defRPr sz="1400" b="1">
                  <a:solidFill>
                    <a:schemeClr val="bg1"/>
                  </a:solidFill>
                  <a:latin typeface="Arial" panose="020B0604020202020204" pitchFamily="34" charset="0"/>
                  <a:cs typeface="Arial" panose="020B0604020202020204" pitchFamily="34" charset="0"/>
                </a:defRPr>
              </a:lvl8pPr>
              <a:lvl9pPr marL="3886200" indent="-228600" defTabSz="449263" fontAlgn="base">
                <a:lnSpc>
                  <a:spcPct val="93000"/>
                </a:lnSpc>
                <a:spcBef>
                  <a:spcPct val="0"/>
                </a:spcBef>
                <a:spcAft>
                  <a:spcPct val="0"/>
                </a:spcAft>
                <a:buClr>
                  <a:srgbClr val="000000"/>
                </a:buClr>
                <a:buSzPct val="100000"/>
                <a:buFont typeface="Arial" panose="020B0604020202020204" pitchFamily="34" charset="0"/>
                <a:defRPr sz="1400" b="1">
                  <a:solidFill>
                    <a:schemeClr val="bg1"/>
                  </a:solidFill>
                  <a:latin typeface="Arial" panose="020B0604020202020204" pitchFamily="34" charset="0"/>
                  <a:cs typeface="Arial" panose="020B0604020202020204" pitchFamily="34" charset="0"/>
                </a:defRPr>
              </a:lvl9pPr>
            </a:lstStyle>
            <a:p>
              <a:endParaRPr lang="pl-PL" altLang="pl-PL" sz="1050"/>
            </a:p>
          </p:txBody>
        </p:sp>
      </p:grpSp>
    </p:spTree>
    <p:extLst>
      <p:ext uri="{BB962C8B-B14F-4D97-AF65-F5344CB8AC3E}">
        <p14:creationId xmlns:p14="http://schemas.microsoft.com/office/powerpoint/2010/main" val="10142478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ext Box 1">
            <a:extLst>
              <a:ext uri="{FF2B5EF4-FFF2-40B4-BE49-F238E27FC236}">
                <a16:creationId xmlns:a16="http://schemas.microsoft.com/office/drawing/2014/main" xmlns="" id="{4B637205-BC17-4688-847B-829C73AFB890}"/>
              </a:ext>
            </a:extLst>
          </p:cNvPr>
          <p:cNvSpPr txBox="1">
            <a:spLocks noChangeArrowheads="1"/>
          </p:cNvSpPr>
          <p:nvPr/>
        </p:nvSpPr>
        <p:spPr bwMode="auto">
          <a:xfrm>
            <a:off x="1602581" y="171450"/>
            <a:ext cx="6115050" cy="744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chemeClr val="bg1"/>
                </a:solidFill>
                <a:latin typeface="Arial" panose="020B0604020202020204" pitchFamily="34" charset="0"/>
                <a:cs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chemeClr val="bg1"/>
                </a:solidFill>
                <a:latin typeface="Arial" panose="020B0604020202020204" pitchFamily="34" charset="0"/>
                <a:cs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chemeClr val="bg1"/>
                </a:solidFill>
                <a:latin typeface="Arial" panose="020B0604020202020204" pitchFamily="34" charset="0"/>
                <a:cs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chemeClr val="bg1"/>
                </a:solidFill>
                <a:latin typeface="Arial" panose="020B0604020202020204" pitchFamily="34" charset="0"/>
                <a:cs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chemeClr val="bg1"/>
                </a:solidFill>
                <a:latin typeface="Arial" panose="020B0604020202020204" pitchFamily="34" charset="0"/>
                <a:cs typeface="Arial" panose="020B0604020202020204" pitchFamily="34" charset="0"/>
              </a:defRPr>
            </a:lvl5pPr>
            <a:lvl6pPr marL="2514600" indent="-228600" defTabSz="449263"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chemeClr val="bg1"/>
                </a:solidFill>
                <a:latin typeface="Arial" panose="020B0604020202020204" pitchFamily="34" charset="0"/>
                <a:cs typeface="Arial" panose="020B0604020202020204" pitchFamily="34" charset="0"/>
              </a:defRPr>
            </a:lvl6pPr>
            <a:lvl7pPr marL="2971800" indent="-228600" defTabSz="449263"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chemeClr val="bg1"/>
                </a:solidFill>
                <a:latin typeface="Arial" panose="020B0604020202020204" pitchFamily="34" charset="0"/>
                <a:cs typeface="Arial" panose="020B0604020202020204" pitchFamily="34" charset="0"/>
              </a:defRPr>
            </a:lvl7pPr>
            <a:lvl8pPr marL="3429000" indent="-228600" defTabSz="449263"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chemeClr val="bg1"/>
                </a:solidFill>
                <a:latin typeface="Arial" panose="020B0604020202020204" pitchFamily="34" charset="0"/>
                <a:cs typeface="Arial" panose="020B0604020202020204" pitchFamily="34" charset="0"/>
              </a:defRPr>
            </a:lvl8pPr>
            <a:lvl9pPr marL="3886200" indent="-228600" defTabSz="449263"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chemeClr val="bg1"/>
                </a:solidFill>
                <a:latin typeface="Arial" panose="020B0604020202020204" pitchFamily="34" charset="0"/>
                <a:cs typeface="Arial" panose="020B0604020202020204" pitchFamily="34" charset="0"/>
              </a:defRPr>
            </a:lvl9pPr>
          </a:lstStyle>
          <a:p>
            <a:pPr>
              <a:lnSpc>
                <a:spcPct val="100000"/>
              </a:lnSpc>
              <a:buClr>
                <a:srgbClr val="775F55"/>
              </a:buClr>
              <a:buFont typeface="Tw Cen MT" panose="020B0602020104020603" pitchFamily="34" charset="-18"/>
              <a:buNone/>
            </a:pPr>
            <a:r>
              <a:rPr lang="en-GB" altLang="pl-PL" sz="3300" b="0" dirty="0" err="1">
                <a:solidFill>
                  <a:schemeClr val="tx1"/>
                </a:solidFill>
                <a:latin typeface="Tw Cen MT" panose="020B0602020104020603" pitchFamily="34" charset="-18"/>
              </a:rPr>
              <a:t>Cel</a:t>
            </a:r>
            <a:r>
              <a:rPr lang="en-GB" altLang="pl-PL" sz="3300" b="0" dirty="0">
                <a:solidFill>
                  <a:schemeClr val="tx1"/>
                </a:solidFill>
                <a:latin typeface="Tw Cen MT" panose="020B0602020104020603" pitchFamily="34" charset="-18"/>
              </a:rPr>
              <a:t> </a:t>
            </a:r>
            <a:r>
              <a:rPr lang="en-GB" altLang="pl-PL" sz="3300" b="0" dirty="0" err="1">
                <a:solidFill>
                  <a:schemeClr val="tx1"/>
                </a:solidFill>
                <a:latin typeface="Tw Cen MT" panose="020B0602020104020603" pitchFamily="34" charset="-18"/>
              </a:rPr>
              <a:t>projektu</a:t>
            </a:r>
            <a:r>
              <a:rPr lang="en-GB" altLang="pl-PL" sz="3300" b="0" dirty="0">
                <a:solidFill>
                  <a:schemeClr val="tx1"/>
                </a:solidFill>
                <a:latin typeface="Tw Cen MT" panose="020B0602020104020603" pitchFamily="34" charset="-18"/>
              </a:rPr>
              <a:t> – </a:t>
            </a:r>
            <a:r>
              <a:rPr lang="en-GB" altLang="pl-PL" sz="3300" b="0" dirty="0" err="1">
                <a:solidFill>
                  <a:schemeClr val="tx1"/>
                </a:solidFill>
                <a:latin typeface="Tw Cen MT" panose="020B0602020104020603" pitchFamily="34" charset="-18"/>
              </a:rPr>
              <a:t>zmiana</a:t>
            </a:r>
            <a:r>
              <a:rPr lang="en-GB" altLang="pl-PL" sz="3300" b="0" dirty="0">
                <a:solidFill>
                  <a:schemeClr val="tx1"/>
                </a:solidFill>
                <a:latin typeface="Tw Cen MT" panose="020B0602020104020603" pitchFamily="34" charset="-18"/>
              </a:rPr>
              <a:t>  </a:t>
            </a:r>
          </a:p>
        </p:txBody>
      </p:sp>
      <p:sp>
        <p:nvSpPr>
          <p:cNvPr id="19458" name="Text Box 2">
            <a:extLst>
              <a:ext uri="{FF2B5EF4-FFF2-40B4-BE49-F238E27FC236}">
                <a16:creationId xmlns:a16="http://schemas.microsoft.com/office/drawing/2014/main" xmlns="" id="{B2B64EF0-D161-4BFA-9974-C398A811910C}"/>
              </a:ext>
            </a:extLst>
          </p:cNvPr>
          <p:cNvSpPr txBox="1">
            <a:spLocks noChangeArrowheads="1"/>
          </p:cNvSpPr>
          <p:nvPr/>
        </p:nvSpPr>
        <p:spPr bwMode="auto">
          <a:xfrm>
            <a:off x="1357313" y="1125141"/>
            <a:ext cx="6360319" cy="411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17500" indent="-317500">
              <a:tabLst>
                <a:tab pos="911225" algn="l"/>
                <a:tab pos="1825625" algn="l"/>
                <a:tab pos="2740025" algn="l"/>
                <a:tab pos="3654425" algn="l"/>
                <a:tab pos="4568825" algn="l"/>
                <a:tab pos="5483225" algn="l"/>
                <a:tab pos="6397625" algn="l"/>
                <a:tab pos="7312025" algn="l"/>
                <a:tab pos="8226425" algn="l"/>
                <a:tab pos="9140825" algn="l"/>
                <a:tab pos="10055225" algn="l"/>
              </a:tabLst>
              <a:defRPr sz="1400" b="1">
                <a:solidFill>
                  <a:schemeClr val="bg1"/>
                </a:solidFill>
                <a:latin typeface="Arial" panose="020B0604020202020204" pitchFamily="34" charset="0"/>
                <a:cs typeface="Arial" panose="020B0604020202020204" pitchFamily="34" charset="0"/>
              </a:defRPr>
            </a:lvl1pPr>
            <a:lvl2pPr marL="742950" indent="-285750">
              <a:tabLst>
                <a:tab pos="911225" algn="l"/>
                <a:tab pos="1825625" algn="l"/>
                <a:tab pos="2740025" algn="l"/>
                <a:tab pos="3654425" algn="l"/>
                <a:tab pos="4568825" algn="l"/>
                <a:tab pos="5483225" algn="l"/>
                <a:tab pos="6397625" algn="l"/>
                <a:tab pos="7312025" algn="l"/>
                <a:tab pos="8226425" algn="l"/>
                <a:tab pos="9140825" algn="l"/>
                <a:tab pos="10055225" algn="l"/>
              </a:tabLst>
              <a:defRPr sz="1400" b="1">
                <a:solidFill>
                  <a:schemeClr val="bg1"/>
                </a:solidFill>
                <a:latin typeface="Arial" panose="020B0604020202020204" pitchFamily="34" charset="0"/>
                <a:cs typeface="Arial" panose="020B0604020202020204" pitchFamily="34" charset="0"/>
              </a:defRPr>
            </a:lvl2pPr>
            <a:lvl3pPr marL="11430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sz="1400" b="1">
                <a:solidFill>
                  <a:schemeClr val="bg1"/>
                </a:solidFill>
                <a:latin typeface="Arial" panose="020B0604020202020204" pitchFamily="34" charset="0"/>
                <a:cs typeface="Arial" panose="020B0604020202020204" pitchFamily="34" charset="0"/>
              </a:defRPr>
            </a:lvl3pPr>
            <a:lvl4pPr marL="16002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sz="1400" b="1">
                <a:solidFill>
                  <a:schemeClr val="bg1"/>
                </a:solidFill>
                <a:latin typeface="Arial" panose="020B0604020202020204" pitchFamily="34" charset="0"/>
                <a:cs typeface="Arial" panose="020B0604020202020204" pitchFamily="34" charset="0"/>
              </a:defRPr>
            </a:lvl4pPr>
            <a:lvl5pPr marL="20574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sz="1400" b="1">
                <a:solidFill>
                  <a:schemeClr val="bg1"/>
                </a:solidFill>
                <a:latin typeface="Arial" panose="020B0604020202020204" pitchFamily="34" charset="0"/>
                <a:cs typeface="Arial" panose="020B0604020202020204" pitchFamily="34" charset="0"/>
              </a:defRPr>
            </a:lvl5pPr>
            <a:lvl6pPr marL="2514600" indent="-228600" defTabSz="449263" fontAlgn="base">
              <a:lnSpc>
                <a:spcPct val="93000"/>
              </a:lnSpc>
              <a:spcBef>
                <a:spcPct val="0"/>
              </a:spcBef>
              <a:spcAft>
                <a:spcPct val="0"/>
              </a:spcAft>
              <a:buClr>
                <a:srgbClr val="000000"/>
              </a:buClr>
              <a:buSzPct val="100000"/>
              <a:buFont typeface="Arial" panose="020B0604020202020204" pitchFamily="34" charset="0"/>
              <a:tabLst>
                <a:tab pos="911225" algn="l"/>
                <a:tab pos="1825625" algn="l"/>
                <a:tab pos="2740025" algn="l"/>
                <a:tab pos="3654425" algn="l"/>
                <a:tab pos="4568825" algn="l"/>
                <a:tab pos="5483225" algn="l"/>
                <a:tab pos="6397625" algn="l"/>
                <a:tab pos="7312025" algn="l"/>
                <a:tab pos="8226425" algn="l"/>
                <a:tab pos="9140825" algn="l"/>
                <a:tab pos="10055225" algn="l"/>
              </a:tabLst>
              <a:defRPr sz="1400" b="1">
                <a:solidFill>
                  <a:schemeClr val="bg1"/>
                </a:solidFill>
                <a:latin typeface="Arial" panose="020B0604020202020204" pitchFamily="34" charset="0"/>
                <a:cs typeface="Arial" panose="020B0604020202020204" pitchFamily="34" charset="0"/>
              </a:defRPr>
            </a:lvl6pPr>
            <a:lvl7pPr marL="2971800" indent="-228600" defTabSz="449263" fontAlgn="base">
              <a:lnSpc>
                <a:spcPct val="93000"/>
              </a:lnSpc>
              <a:spcBef>
                <a:spcPct val="0"/>
              </a:spcBef>
              <a:spcAft>
                <a:spcPct val="0"/>
              </a:spcAft>
              <a:buClr>
                <a:srgbClr val="000000"/>
              </a:buClr>
              <a:buSzPct val="100000"/>
              <a:buFont typeface="Arial" panose="020B0604020202020204" pitchFamily="34" charset="0"/>
              <a:tabLst>
                <a:tab pos="911225" algn="l"/>
                <a:tab pos="1825625" algn="l"/>
                <a:tab pos="2740025" algn="l"/>
                <a:tab pos="3654425" algn="l"/>
                <a:tab pos="4568825" algn="l"/>
                <a:tab pos="5483225" algn="l"/>
                <a:tab pos="6397625" algn="l"/>
                <a:tab pos="7312025" algn="l"/>
                <a:tab pos="8226425" algn="l"/>
                <a:tab pos="9140825" algn="l"/>
                <a:tab pos="10055225" algn="l"/>
              </a:tabLst>
              <a:defRPr sz="1400" b="1">
                <a:solidFill>
                  <a:schemeClr val="bg1"/>
                </a:solidFill>
                <a:latin typeface="Arial" panose="020B0604020202020204" pitchFamily="34" charset="0"/>
                <a:cs typeface="Arial" panose="020B0604020202020204" pitchFamily="34" charset="0"/>
              </a:defRPr>
            </a:lvl7pPr>
            <a:lvl8pPr marL="3429000" indent="-228600" defTabSz="449263" fontAlgn="base">
              <a:lnSpc>
                <a:spcPct val="93000"/>
              </a:lnSpc>
              <a:spcBef>
                <a:spcPct val="0"/>
              </a:spcBef>
              <a:spcAft>
                <a:spcPct val="0"/>
              </a:spcAft>
              <a:buClr>
                <a:srgbClr val="000000"/>
              </a:buClr>
              <a:buSzPct val="100000"/>
              <a:buFont typeface="Arial" panose="020B0604020202020204" pitchFamily="34" charset="0"/>
              <a:tabLst>
                <a:tab pos="911225" algn="l"/>
                <a:tab pos="1825625" algn="l"/>
                <a:tab pos="2740025" algn="l"/>
                <a:tab pos="3654425" algn="l"/>
                <a:tab pos="4568825" algn="l"/>
                <a:tab pos="5483225" algn="l"/>
                <a:tab pos="6397625" algn="l"/>
                <a:tab pos="7312025" algn="l"/>
                <a:tab pos="8226425" algn="l"/>
                <a:tab pos="9140825" algn="l"/>
                <a:tab pos="10055225" algn="l"/>
              </a:tabLst>
              <a:defRPr sz="1400" b="1">
                <a:solidFill>
                  <a:schemeClr val="bg1"/>
                </a:solidFill>
                <a:latin typeface="Arial" panose="020B0604020202020204" pitchFamily="34" charset="0"/>
                <a:cs typeface="Arial" panose="020B0604020202020204" pitchFamily="34" charset="0"/>
              </a:defRPr>
            </a:lvl8pPr>
            <a:lvl9pPr marL="3886200" indent="-228600" defTabSz="449263" fontAlgn="base">
              <a:lnSpc>
                <a:spcPct val="93000"/>
              </a:lnSpc>
              <a:spcBef>
                <a:spcPct val="0"/>
              </a:spcBef>
              <a:spcAft>
                <a:spcPct val="0"/>
              </a:spcAft>
              <a:buClr>
                <a:srgbClr val="000000"/>
              </a:buClr>
              <a:buSzPct val="100000"/>
              <a:buFont typeface="Arial" panose="020B0604020202020204" pitchFamily="34" charset="0"/>
              <a:tabLst>
                <a:tab pos="911225" algn="l"/>
                <a:tab pos="1825625" algn="l"/>
                <a:tab pos="2740025" algn="l"/>
                <a:tab pos="3654425" algn="l"/>
                <a:tab pos="4568825" algn="l"/>
                <a:tab pos="5483225" algn="l"/>
                <a:tab pos="6397625" algn="l"/>
                <a:tab pos="7312025" algn="l"/>
                <a:tab pos="8226425" algn="l"/>
                <a:tab pos="9140825" algn="l"/>
                <a:tab pos="10055225" algn="l"/>
              </a:tabLst>
              <a:defRPr sz="1400" b="1">
                <a:solidFill>
                  <a:schemeClr val="bg1"/>
                </a:solidFill>
                <a:latin typeface="Arial" panose="020B0604020202020204" pitchFamily="34" charset="0"/>
                <a:cs typeface="Arial" panose="020B0604020202020204" pitchFamily="34" charset="0"/>
              </a:defRPr>
            </a:lvl9pPr>
          </a:lstStyle>
          <a:p>
            <a:pPr>
              <a:spcBef>
                <a:spcPts val="525"/>
              </a:spcBef>
              <a:buClr>
                <a:srgbClr val="DD8047"/>
              </a:buClr>
              <a:buSzPct val="60000"/>
              <a:buFont typeface="Wingdings" panose="05000000000000000000" pitchFamily="2" charset="2"/>
              <a:buChar char=""/>
            </a:pPr>
            <a:r>
              <a:rPr lang="en-GB" altLang="pl-PL" sz="2175" dirty="0" err="1">
                <a:solidFill>
                  <a:srgbClr val="000000"/>
                </a:solidFill>
                <a:latin typeface="Tw Cen MT" panose="020B0602020104020603" pitchFamily="34" charset="-18"/>
              </a:rPr>
              <a:t>Zakładane</a:t>
            </a:r>
            <a:r>
              <a:rPr lang="en-GB" altLang="pl-PL" sz="2175" dirty="0">
                <a:solidFill>
                  <a:srgbClr val="000000"/>
                </a:solidFill>
                <a:latin typeface="Tw Cen MT" panose="020B0602020104020603" pitchFamily="34" charset="-18"/>
              </a:rPr>
              <a:t> </a:t>
            </a:r>
            <a:r>
              <a:rPr lang="en-GB" altLang="pl-PL" sz="2175" dirty="0" err="1">
                <a:solidFill>
                  <a:srgbClr val="000000"/>
                </a:solidFill>
                <a:latin typeface="Tw Cen MT" panose="020B0602020104020603" pitchFamily="34" charset="-18"/>
              </a:rPr>
              <a:t>zmiany</a:t>
            </a:r>
            <a:r>
              <a:rPr lang="en-GB" altLang="pl-PL" sz="2175" dirty="0">
                <a:solidFill>
                  <a:srgbClr val="000000"/>
                </a:solidFill>
                <a:latin typeface="Tw Cen MT" panose="020B0602020104020603" pitchFamily="34" charset="-18"/>
              </a:rPr>
              <a:t> </a:t>
            </a:r>
            <a:r>
              <a:rPr lang="en-GB" altLang="pl-PL" sz="2175" dirty="0" err="1">
                <a:solidFill>
                  <a:srgbClr val="000000"/>
                </a:solidFill>
                <a:latin typeface="Tw Cen MT" panose="020B0602020104020603" pitchFamily="34" charset="-18"/>
              </a:rPr>
              <a:t>muszą</a:t>
            </a:r>
            <a:r>
              <a:rPr lang="en-GB" altLang="pl-PL" sz="2175" dirty="0">
                <a:solidFill>
                  <a:srgbClr val="000000"/>
                </a:solidFill>
                <a:latin typeface="Tw Cen MT" panose="020B0602020104020603" pitchFamily="34" charset="-18"/>
              </a:rPr>
              <a:t> </a:t>
            </a:r>
            <a:r>
              <a:rPr lang="en-GB" altLang="pl-PL" sz="2175" dirty="0" err="1">
                <a:solidFill>
                  <a:srgbClr val="000000"/>
                </a:solidFill>
                <a:latin typeface="Tw Cen MT" panose="020B0602020104020603" pitchFamily="34" charset="-18"/>
              </a:rPr>
              <a:t>uwzględniać</a:t>
            </a:r>
            <a:r>
              <a:rPr lang="en-GB" altLang="pl-PL" sz="2175" dirty="0">
                <a:solidFill>
                  <a:srgbClr val="000000"/>
                </a:solidFill>
                <a:latin typeface="Tw Cen MT" panose="020B0602020104020603" pitchFamily="34" charset="-18"/>
              </a:rPr>
              <a:t> </a:t>
            </a:r>
            <a:r>
              <a:rPr lang="en-GB" altLang="pl-PL" sz="2175" dirty="0" err="1">
                <a:solidFill>
                  <a:srgbClr val="000000"/>
                </a:solidFill>
                <a:latin typeface="Tw Cen MT" panose="020B0602020104020603" pitchFamily="34" charset="-18"/>
              </a:rPr>
              <a:t>wcześniejsze</a:t>
            </a:r>
            <a:r>
              <a:rPr lang="en-GB" altLang="pl-PL" sz="2175" dirty="0">
                <a:solidFill>
                  <a:srgbClr val="000000"/>
                </a:solidFill>
                <a:latin typeface="Tw Cen MT" panose="020B0602020104020603" pitchFamily="34" charset="-18"/>
              </a:rPr>
              <a:t> </a:t>
            </a:r>
            <a:r>
              <a:rPr lang="en-GB" altLang="pl-PL" sz="2175" dirty="0" err="1">
                <a:solidFill>
                  <a:srgbClr val="000000"/>
                </a:solidFill>
                <a:latin typeface="Tw Cen MT" panose="020B0602020104020603" pitchFamily="34" charset="-18"/>
              </a:rPr>
              <a:t>deficyty</a:t>
            </a:r>
            <a:endParaRPr lang="en-GB" altLang="pl-PL" sz="2175" dirty="0">
              <a:solidFill>
                <a:srgbClr val="000000"/>
              </a:solidFill>
              <a:latin typeface="Tw Cen MT" panose="020B0602020104020603" pitchFamily="34" charset="-18"/>
            </a:endParaRPr>
          </a:p>
          <a:p>
            <a:pPr>
              <a:spcBef>
                <a:spcPts val="525"/>
              </a:spcBef>
              <a:buClr>
                <a:srgbClr val="DD8047"/>
              </a:buClr>
              <a:buSzPct val="60000"/>
              <a:buFont typeface="Wingdings" panose="05000000000000000000" pitchFamily="2" charset="2"/>
              <a:buChar char=""/>
            </a:pPr>
            <a:r>
              <a:rPr lang="en-GB" altLang="pl-PL" sz="2175" dirty="0" err="1">
                <a:solidFill>
                  <a:srgbClr val="000000"/>
                </a:solidFill>
                <a:latin typeface="Tw Cen MT" panose="020B0602020104020603" pitchFamily="34" charset="-18"/>
              </a:rPr>
              <a:t>Najważniejsze</a:t>
            </a:r>
            <a:r>
              <a:rPr lang="en-GB" altLang="pl-PL" sz="2175" dirty="0">
                <a:solidFill>
                  <a:srgbClr val="000000"/>
                </a:solidFill>
                <a:latin typeface="Tw Cen MT" panose="020B0602020104020603" pitchFamily="34" charset="-18"/>
              </a:rPr>
              <a:t> </a:t>
            </a:r>
            <a:r>
              <a:rPr lang="en-GB" altLang="pl-PL" sz="2175" dirty="0" err="1">
                <a:solidFill>
                  <a:srgbClr val="000000"/>
                </a:solidFill>
                <a:latin typeface="Tw Cen MT" panose="020B0602020104020603" pitchFamily="34" charset="-18"/>
              </a:rPr>
              <a:t>pytania</a:t>
            </a:r>
            <a:r>
              <a:rPr lang="en-GB" altLang="pl-PL" sz="2175" dirty="0">
                <a:solidFill>
                  <a:srgbClr val="000000"/>
                </a:solidFill>
                <a:latin typeface="Tw Cen MT" panose="020B0602020104020603" pitchFamily="34" charset="-18"/>
              </a:rPr>
              <a:t> to:</a:t>
            </a:r>
          </a:p>
          <a:p>
            <a:pPr>
              <a:spcBef>
                <a:spcPts val="525"/>
              </a:spcBef>
              <a:buClr>
                <a:srgbClr val="DD8047"/>
              </a:buClr>
              <a:buSzPct val="60000"/>
            </a:pPr>
            <a:r>
              <a:rPr lang="en-GB" altLang="pl-PL" sz="2175" b="0" dirty="0" err="1">
                <a:solidFill>
                  <a:srgbClr val="990000"/>
                </a:solidFill>
                <a:latin typeface="Tw Cen MT" panose="020B0602020104020603" pitchFamily="34" charset="-18"/>
              </a:rPr>
              <a:t>Jak</a:t>
            </a:r>
            <a:r>
              <a:rPr lang="en-GB" altLang="pl-PL" sz="2175" b="0" dirty="0">
                <a:solidFill>
                  <a:srgbClr val="990000"/>
                </a:solidFill>
                <a:latin typeface="Tw Cen MT" panose="020B0602020104020603" pitchFamily="34" charset="-18"/>
              </a:rPr>
              <a:t> </a:t>
            </a:r>
            <a:r>
              <a:rPr lang="en-GB" altLang="pl-PL" sz="2175" b="0" dirty="0" err="1">
                <a:solidFill>
                  <a:srgbClr val="990000"/>
                </a:solidFill>
                <a:latin typeface="Tw Cen MT" panose="020B0602020104020603" pitchFamily="34" charset="-18"/>
              </a:rPr>
              <a:t>planować</a:t>
            </a:r>
            <a:r>
              <a:rPr lang="en-GB" altLang="pl-PL" sz="2175" b="0" dirty="0">
                <a:solidFill>
                  <a:srgbClr val="990000"/>
                </a:solidFill>
                <a:latin typeface="Tw Cen MT" panose="020B0602020104020603" pitchFamily="34" charset="-18"/>
              </a:rPr>
              <a:t> </a:t>
            </a:r>
            <a:r>
              <a:rPr lang="pl-PL" altLang="pl-PL" sz="2175" b="0" dirty="0">
                <a:solidFill>
                  <a:srgbClr val="990000"/>
                </a:solidFill>
                <a:latin typeface="Tw Cen MT" panose="020B0602020104020603" pitchFamily="34" charset="-18"/>
              </a:rPr>
              <a:t>animację</a:t>
            </a:r>
            <a:r>
              <a:rPr lang="en-GB" altLang="pl-PL" sz="2175" b="0" dirty="0">
                <a:solidFill>
                  <a:srgbClr val="990000"/>
                </a:solidFill>
                <a:latin typeface="Tw Cen MT" panose="020B0602020104020603" pitchFamily="34" charset="-18"/>
              </a:rPr>
              <a:t>, by </a:t>
            </a:r>
            <a:r>
              <a:rPr lang="en-GB" altLang="pl-PL" sz="2175" b="0" dirty="0" err="1">
                <a:solidFill>
                  <a:srgbClr val="990000"/>
                </a:solidFill>
                <a:latin typeface="Tw Cen MT" panose="020B0602020104020603" pitchFamily="34" charset="-18"/>
              </a:rPr>
              <a:t>wspierać</a:t>
            </a:r>
            <a:r>
              <a:rPr lang="en-GB" altLang="pl-PL" sz="2175" b="0" dirty="0">
                <a:solidFill>
                  <a:srgbClr val="990000"/>
                </a:solidFill>
                <a:latin typeface="Tw Cen MT" panose="020B0602020104020603" pitchFamily="34" charset="-18"/>
              </a:rPr>
              <a:t> </a:t>
            </a:r>
            <a:r>
              <a:rPr lang="en-GB" altLang="pl-PL" sz="2175" b="0" dirty="0" err="1">
                <a:solidFill>
                  <a:srgbClr val="990000"/>
                </a:solidFill>
                <a:latin typeface="Tw Cen MT" panose="020B0602020104020603" pitchFamily="34" charset="-18"/>
              </a:rPr>
              <a:t>osobę</a:t>
            </a:r>
            <a:r>
              <a:rPr lang="pl-PL" altLang="pl-PL" sz="2175" b="0" dirty="0">
                <a:solidFill>
                  <a:srgbClr val="990000"/>
                </a:solidFill>
                <a:latin typeface="Tw Cen MT" panose="020B0602020104020603" pitchFamily="34" charset="-18"/>
              </a:rPr>
              <a:t>/y</a:t>
            </a:r>
            <a:r>
              <a:rPr lang="en-GB" altLang="pl-PL" sz="2175" b="0" dirty="0">
                <a:solidFill>
                  <a:srgbClr val="990000"/>
                </a:solidFill>
                <a:latin typeface="Tw Cen MT" panose="020B0602020104020603" pitchFamily="34" charset="-18"/>
              </a:rPr>
              <a:t> w </a:t>
            </a:r>
            <a:r>
              <a:rPr lang="en-GB" altLang="pl-PL" sz="2175" b="0" dirty="0" err="1">
                <a:solidFill>
                  <a:srgbClr val="990000"/>
                </a:solidFill>
                <a:latin typeface="Tw Cen MT" panose="020B0602020104020603" pitchFamily="34" charset="-18"/>
              </a:rPr>
              <a:t>podejmowaniu</a:t>
            </a:r>
            <a:r>
              <a:rPr lang="en-GB" altLang="pl-PL" sz="2175" b="0" dirty="0">
                <a:solidFill>
                  <a:srgbClr val="990000"/>
                </a:solidFill>
                <a:latin typeface="Tw Cen MT" panose="020B0602020104020603" pitchFamily="34" charset="-18"/>
              </a:rPr>
              <a:t> </a:t>
            </a:r>
            <a:r>
              <a:rPr lang="en-GB" altLang="pl-PL" sz="2175" b="0" dirty="0" err="1">
                <a:solidFill>
                  <a:srgbClr val="990000"/>
                </a:solidFill>
                <a:latin typeface="Tw Cen MT" panose="020B0602020104020603" pitchFamily="34" charset="-18"/>
              </a:rPr>
              <a:t>prorozwojowej</a:t>
            </a:r>
            <a:r>
              <a:rPr lang="en-GB" altLang="pl-PL" sz="2175" b="0" dirty="0">
                <a:solidFill>
                  <a:srgbClr val="990000"/>
                </a:solidFill>
                <a:latin typeface="Tw Cen MT" panose="020B0602020104020603" pitchFamily="34" charset="-18"/>
              </a:rPr>
              <a:t> </a:t>
            </a:r>
            <a:r>
              <a:rPr lang="en-GB" altLang="pl-PL" sz="2175" b="0" dirty="0" err="1">
                <a:solidFill>
                  <a:srgbClr val="990000"/>
                </a:solidFill>
                <a:latin typeface="Tw Cen MT" panose="020B0602020104020603" pitchFamily="34" charset="-18"/>
              </a:rPr>
              <a:t>zmiany</a:t>
            </a:r>
            <a:r>
              <a:rPr lang="en-GB" altLang="pl-PL" sz="2175" b="0" dirty="0">
                <a:solidFill>
                  <a:srgbClr val="990000"/>
                </a:solidFill>
                <a:latin typeface="Tw Cen MT" panose="020B0602020104020603" pitchFamily="34" charset="-18"/>
              </a:rPr>
              <a:t>?</a:t>
            </a:r>
          </a:p>
          <a:p>
            <a:pPr>
              <a:spcBef>
                <a:spcPts val="525"/>
              </a:spcBef>
              <a:buClr>
                <a:srgbClr val="DD8047"/>
              </a:buClr>
              <a:buSzPct val="60000"/>
            </a:pPr>
            <a:r>
              <a:rPr lang="en-GB" altLang="pl-PL" sz="2175" b="0" dirty="0" err="1">
                <a:solidFill>
                  <a:srgbClr val="990000"/>
                </a:solidFill>
                <a:latin typeface="Tw Cen MT" panose="020B0602020104020603" pitchFamily="34" charset="-18"/>
              </a:rPr>
              <a:t>Jakimi</a:t>
            </a:r>
            <a:r>
              <a:rPr lang="en-GB" altLang="pl-PL" sz="2175" b="0" dirty="0">
                <a:solidFill>
                  <a:srgbClr val="990000"/>
                </a:solidFill>
                <a:latin typeface="Tw Cen MT" panose="020B0602020104020603" pitchFamily="34" charset="-18"/>
              </a:rPr>
              <a:t> </a:t>
            </a:r>
            <a:r>
              <a:rPr lang="en-GB" altLang="pl-PL" sz="2175" b="0" dirty="0" err="1">
                <a:solidFill>
                  <a:srgbClr val="990000"/>
                </a:solidFill>
                <a:latin typeface="Tw Cen MT" panose="020B0602020104020603" pitchFamily="34" charset="-18"/>
              </a:rPr>
              <a:t>narzędziami</a:t>
            </a:r>
            <a:r>
              <a:rPr lang="en-GB" altLang="pl-PL" sz="2175" b="0" dirty="0">
                <a:solidFill>
                  <a:srgbClr val="990000"/>
                </a:solidFill>
                <a:latin typeface="Tw Cen MT" panose="020B0602020104020603" pitchFamily="34" charset="-18"/>
              </a:rPr>
              <a:t> </a:t>
            </a:r>
            <a:r>
              <a:rPr lang="en-GB" altLang="pl-PL" sz="2175" b="0" dirty="0" err="1">
                <a:solidFill>
                  <a:srgbClr val="990000"/>
                </a:solidFill>
                <a:latin typeface="Tw Cen MT" panose="020B0602020104020603" pitchFamily="34" charset="-18"/>
              </a:rPr>
              <a:t>i</a:t>
            </a:r>
            <a:r>
              <a:rPr lang="en-GB" altLang="pl-PL" sz="2175" b="0" dirty="0">
                <a:solidFill>
                  <a:srgbClr val="990000"/>
                </a:solidFill>
                <a:latin typeface="Tw Cen MT" panose="020B0602020104020603" pitchFamily="34" charset="-18"/>
              </a:rPr>
              <a:t> </a:t>
            </a:r>
            <a:r>
              <a:rPr lang="en-GB" altLang="pl-PL" sz="2175" b="0" dirty="0" err="1">
                <a:solidFill>
                  <a:srgbClr val="990000"/>
                </a:solidFill>
                <a:latin typeface="Tw Cen MT" panose="020B0602020104020603" pitchFamily="34" charset="-18"/>
              </a:rPr>
              <a:t>metodami</a:t>
            </a:r>
            <a:r>
              <a:rPr lang="en-GB" altLang="pl-PL" sz="2175" b="0" dirty="0">
                <a:solidFill>
                  <a:srgbClr val="990000"/>
                </a:solidFill>
                <a:latin typeface="Tw Cen MT" panose="020B0602020104020603" pitchFamily="34" charset="-18"/>
              </a:rPr>
              <a:t> </a:t>
            </a:r>
            <a:r>
              <a:rPr lang="en-GB" altLang="pl-PL" sz="2175" b="0" dirty="0" err="1">
                <a:solidFill>
                  <a:srgbClr val="990000"/>
                </a:solidFill>
                <a:latin typeface="Tw Cen MT" panose="020B0602020104020603" pitchFamily="34" charset="-18"/>
              </a:rPr>
              <a:t>diagnozować</a:t>
            </a:r>
            <a:r>
              <a:rPr lang="en-GB" altLang="pl-PL" sz="2175" b="0" dirty="0">
                <a:solidFill>
                  <a:srgbClr val="990000"/>
                </a:solidFill>
                <a:latin typeface="Tw Cen MT" panose="020B0602020104020603" pitchFamily="34" charset="-18"/>
              </a:rPr>
              <a:t> </a:t>
            </a:r>
            <a:r>
              <a:rPr lang="en-GB" altLang="pl-PL" sz="2175" b="0" dirty="0" err="1">
                <a:solidFill>
                  <a:srgbClr val="990000"/>
                </a:solidFill>
                <a:latin typeface="Tw Cen MT" panose="020B0602020104020603" pitchFamily="34" charset="-18"/>
              </a:rPr>
              <a:t>sytuację</a:t>
            </a:r>
            <a:r>
              <a:rPr lang="en-GB" altLang="pl-PL" sz="2175" b="0" dirty="0">
                <a:solidFill>
                  <a:srgbClr val="990000"/>
                </a:solidFill>
                <a:latin typeface="Tw Cen MT" panose="020B0602020104020603" pitchFamily="34" charset="-18"/>
              </a:rPr>
              <a:t> </a:t>
            </a:r>
            <a:r>
              <a:rPr lang="en-GB" altLang="pl-PL" sz="2175" b="0" dirty="0" err="1">
                <a:solidFill>
                  <a:srgbClr val="990000"/>
                </a:solidFill>
                <a:latin typeface="Tw Cen MT" panose="020B0602020104020603" pitchFamily="34" charset="-18"/>
              </a:rPr>
              <a:t>odbiorcy</a:t>
            </a:r>
            <a:r>
              <a:rPr lang="en-GB" altLang="pl-PL" sz="2175" b="0" dirty="0">
                <a:solidFill>
                  <a:srgbClr val="990000"/>
                </a:solidFill>
                <a:latin typeface="Tw Cen MT" panose="020B0602020104020603" pitchFamily="34" charset="-18"/>
              </a:rPr>
              <a:t> </a:t>
            </a:r>
            <a:r>
              <a:rPr lang="en-GB" altLang="pl-PL" sz="2175" b="0" dirty="0" err="1">
                <a:solidFill>
                  <a:srgbClr val="990000"/>
                </a:solidFill>
                <a:latin typeface="Tw Cen MT" panose="020B0602020104020603" pitchFamily="34" charset="-18"/>
              </a:rPr>
              <a:t>i</a:t>
            </a:r>
            <a:r>
              <a:rPr lang="en-GB" altLang="pl-PL" sz="2175" b="0" dirty="0">
                <a:solidFill>
                  <a:srgbClr val="990000"/>
                </a:solidFill>
                <a:latin typeface="Tw Cen MT" panose="020B0602020104020603" pitchFamily="34" charset="-18"/>
              </a:rPr>
              <a:t> </a:t>
            </a:r>
            <a:r>
              <a:rPr lang="en-GB" altLang="pl-PL" sz="2175" b="0" dirty="0" err="1">
                <a:solidFill>
                  <a:srgbClr val="990000"/>
                </a:solidFill>
                <a:latin typeface="Tw Cen MT" panose="020B0602020104020603" pitchFamily="34" charset="-18"/>
              </a:rPr>
              <a:t>efekty</a:t>
            </a:r>
            <a:r>
              <a:rPr lang="en-GB" altLang="pl-PL" sz="2175" b="0" dirty="0">
                <a:solidFill>
                  <a:srgbClr val="990000"/>
                </a:solidFill>
                <a:latin typeface="Tw Cen MT" panose="020B0602020104020603" pitchFamily="34" charset="-18"/>
              </a:rPr>
              <a:t> </a:t>
            </a:r>
            <a:r>
              <a:rPr lang="en-GB" altLang="pl-PL" sz="2175" b="0" dirty="0" err="1">
                <a:solidFill>
                  <a:srgbClr val="990000"/>
                </a:solidFill>
                <a:latin typeface="Tw Cen MT" panose="020B0602020104020603" pitchFamily="34" charset="-18"/>
              </a:rPr>
              <a:t>działań</a:t>
            </a:r>
            <a:r>
              <a:rPr lang="en-GB" altLang="pl-PL" sz="2175" b="0" dirty="0">
                <a:solidFill>
                  <a:srgbClr val="990000"/>
                </a:solidFill>
                <a:latin typeface="Tw Cen MT" panose="020B0602020104020603" pitchFamily="34" charset="-18"/>
              </a:rPr>
              <a:t>?</a:t>
            </a:r>
          </a:p>
          <a:p>
            <a:pPr>
              <a:spcBef>
                <a:spcPts val="525"/>
              </a:spcBef>
              <a:buClr>
                <a:srgbClr val="DD8047"/>
              </a:buClr>
              <a:buSzPct val="60000"/>
            </a:pPr>
            <a:r>
              <a:rPr lang="en-GB" altLang="pl-PL" sz="2175" b="0" dirty="0">
                <a:solidFill>
                  <a:srgbClr val="990000"/>
                </a:solidFill>
                <a:latin typeface="Tw Cen MT" panose="020B0602020104020603" pitchFamily="34" charset="-18"/>
              </a:rPr>
              <a:t>Na </a:t>
            </a:r>
            <a:r>
              <a:rPr lang="en-GB" altLang="pl-PL" sz="2175" b="0" dirty="0" err="1">
                <a:solidFill>
                  <a:srgbClr val="990000"/>
                </a:solidFill>
                <a:latin typeface="Tw Cen MT" panose="020B0602020104020603" pitchFamily="34" charset="-18"/>
              </a:rPr>
              <a:t>czym</a:t>
            </a:r>
            <a:r>
              <a:rPr lang="en-GB" altLang="pl-PL" sz="2175" b="0" dirty="0">
                <a:solidFill>
                  <a:srgbClr val="990000"/>
                </a:solidFill>
                <a:latin typeface="Tw Cen MT" panose="020B0602020104020603" pitchFamily="34" charset="-18"/>
              </a:rPr>
              <a:t> </a:t>
            </a:r>
            <a:r>
              <a:rPr lang="en-GB" altLang="pl-PL" sz="2175" b="0" dirty="0" err="1">
                <a:solidFill>
                  <a:srgbClr val="990000"/>
                </a:solidFill>
                <a:latin typeface="Tw Cen MT" panose="020B0602020104020603" pitchFamily="34" charset="-18"/>
              </a:rPr>
              <a:t>oprzeć</a:t>
            </a:r>
            <a:r>
              <a:rPr lang="en-GB" altLang="pl-PL" sz="2175" b="0" dirty="0">
                <a:solidFill>
                  <a:srgbClr val="990000"/>
                </a:solidFill>
                <a:latin typeface="Tw Cen MT" panose="020B0602020104020603" pitchFamily="34" charset="-18"/>
              </a:rPr>
              <a:t> model </a:t>
            </a:r>
            <a:r>
              <a:rPr lang="en-GB" altLang="pl-PL" sz="2175" b="0" dirty="0" err="1">
                <a:solidFill>
                  <a:srgbClr val="990000"/>
                </a:solidFill>
                <a:latin typeface="Tw Cen MT" panose="020B0602020104020603" pitchFamily="34" charset="-18"/>
              </a:rPr>
              <a:t>zmiany</a:t>
            </a:r>
            <a:r>
              <a:rPr lang="en-GB" altLang="pl-PL" sz="2175" b="0" dirty="0">
                <a:solidFill>
                  <a:srgbClr val="990000"/>
                </a:solidFill>
                <a:latin typeface="Tw Cen MT" panose="020B0602020104020603" pitchFamily="34" charset="-18"/>
              </a:rPr>
              <a:t> – </a:t>
            </a:r>
            <a:r>
              <a:rPr lang="en-GB" altLang="pl-PL" sz="2175" b="0" dirty="0" err="1">
                <a:solidFill>
                  <a:srgbClr val="990000"/>
                </a:solidFill>
                <a:latin typeface="Tw Cen MT" panose="020B0602020104020603" pitchFamily="34" charset="-18"/>
              </a:rPr>
              <a:t>na</a:t>
            </a:r>
            <a:r>
              <a:rPr lang="en-GB" altLang="pl-PL" sz="2175" b="0" dirty="0">
                <a:solidFill>
                  <a:srgbClr val="990000"/>
                </a:solidFill>
                <a:latin typeface="Tw Cen MT" panose="020B0602020104020603" pitchFamily="34" charset="-18"/>
              </a:rPr>
              <a:t> </a:t>
            </a:r>
            <a:r>
              <a:rPr lang="en-GB" altLang="pl-PL" sz="2175" b="0" dirty="0" err="1">
                <a:solidFill>
                  <a:srgbClr val="990000"/>
                </a:solidFill>
                <a:latin typeface="Tw Cen MT" panose="020B0602020104020603" pitchFamily="34" charset="-18"/>
              </a:rPr>
              <a:t>jakiej</a:t>
            </a:r>
            <a:r>
              <a:rPr lang="en-GB" altLang="pl-PL" sz="2175" b="0" dirty="0">
                <a:solidFill>
                  <a:srgbClr val="990000"/>
                </a:solidFill>
                <a:latin typeface="Tw Cen MT" panose="020B0602020104020603" pitchFamily="34" charset="-18"/>
              </a:rPr>
              <a:t> </a:t>
            </a:r>
            <a:r>
              <a:rPr lang="en-GB" altLang="pl-PL" sz="2175" b="0" dirty="0" err="1">
                <a:solidFill>
                  <a:srgbClr val="990000"/>
                </a:solidFill>
                <a:latin typeface="Tw Cen MT" panose="020B0602020104020603" pitchFamily="34" charset="-18"/>
              </a:rPr>
              <a:t>teorii</a:t>
            </a:r>
            <a:r>
              <a:rPr lang="en-GB" altLang="pl-PL" sz="2175" b="0" dirty="0">
                <a:solidFill>
                  <a:srgbClr val="990000"/>
                </a:solidFill>
                <a:latin typeface="Tw Cen MT" panose="020B0602020104020603" pitchFamily="34" charset="-18"/>
              </a:rPr>
              <a:t>?</a:t>
            </a:r>
          </a:p>
          <a:p>
            <a:pPr algn="ctr">
              <a:spcBef>
                <a:spcPts val="525"/>
              </a:spcBef>
              <a:buClr>
                <a:srgbClr val="DD8047"/>
              </a:buClr>
              <a:buSzPct val="60000"/>
            </a:pPr>
            <a:r>
              <a:rPr lang="en-GB" altLang="pl-PL" sz="2175" b="0" dirty="0">
                <a:solidFill>
                  <a:srgbClr val="990000"/>
                </a:solidFill>
                <a:latin typeface="Tw Cen MT" panose="020B0602020104020603" pitchFamily="34" charset="-18"/>
              </a:rPr>
              <a:t>          </a:t>
            </a:r>
            <a:r>
              <a:rPr lang="en-GB" altLang="pl-PL" sz="2175" b="0" dirty="0" err="1">
                <a:solidFill>
                  <a:srgbClr val="990000"/>
                </a:solidFill>
                <a:latin typeface="Tw Cen MT" panose="020B0602020104020603" pitchFamily="34" charset="-18"/>
              </a:rPr>
              <a:t>Jak</a:t>
            </a:r>
            <a:r>
              <a:rPr lang="en-GB" altLang="pl-PL" sz="2175" b="0" dirty="0">
                <a:solidFill>
                  <a:srgbClr val="990000"/>
                </a:solidFill>
                <a:latin typeface="Tw Cen MT" panose="020B0602020104020603" pitchFamily="34" charset="-18"/>
              </a:rPr>
              <a:t> BUDOWAĆ GOTOWOŚĆ ODBIORCY           I  OTACZAJACEJ GO SPOŁECZNŚCI DO ZMIAN?</a:t>
            </a:r>
          </a:p>
          <a:p>
            <a:pPr>
              <a:spcBef>
                <a:spcPts val="525"/>
              </a:spcBef>
              <a:buClr>
                <a:srgbClr val="DD8047"/>
              </a:buClr>
              <a:buSzPct val="60000"/>
            </a:pPr>
            <a:r>
              <a:rPr lang="en-GB" altLang="pl-PL" sz="2175" b="0" dirty="0">
                <a:solidFill>
                  <a:srgbClr val="990000"/>
                </a:solidFill>
                <a:latin typeface="Tw Cen MT" panose="020B0602020104020603" pitchFamily="34" charset="-18"/>
              </a:rPr>
              <a:t> </a:t>
            </a:r>
          </a:p>
        </p:txBody>
      </p:sp>
    </p:spTree>
    <p:extLst>
      <p:ext uri="{BB962C8B-B14F-4D97-AF65-F5344CB8AC3E}">
        <p14:creationId xmlns:p14="http://schemas.microsoft.com/office/powerpoint/2010/main" val="170522229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wipe(left)">
                                      <p:cBhvr>
                                        <p:cTn id="7" dur="500"/>
                                        <p:tgtEl>
                                          <p:spTgt spid="194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9458">
                                            <p:txEl>
                                              <p:pRg st="1" end="1"/>
                                            </p:txEl>
                                          </p:spTgt>
                                        </p:tgtEl>
                                        <p:attrNameLst>
                                          <p:attrName>style.visibility</p:attrName>
                                        </p:attrNameLst>
                                      </p:cBhvr>
                                      <p:to>
                                        <p:strVal val="visible"/>
                                      </p:to>
                                    </p:set>
                                    <p:animEffect transition="in" filter="wipe(left)">
                                      <p:cBhvr>
                                        <p:cTn id="12" dur="500"/>
                                        <p:tgtEl>
                                          <p:spTgt spid="1945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9458">
                                            <p:txEl>
                                              <p:pRg st="2" end="2"/>
                                            </p:txEl>
                                          </p:spTgt>
                                        </p:tgtEl>
                                        <p:attrNameLst>
                                          <p:attrName>style.visibility</p:attrName>
                                        </p:attrNameLst>
                                      </p:cBhvr>
                                      <p:to>
                                        <p:strVal val="visible"/>
                                      </p:to>
                                    </p:set>
                                    <p:animEffect transition="in" filter="wipe(left)">
                                      <p:cBhvr>
                                        <p:cTn id="17" dur="500"/>
                                        <p:tgtEl>
                                          <p:spTgt spid="1945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9458">
                                            <p:txEl>
                                              <p:pRg st="3" end="3"/>
                                            </p:txEl>
                                          </p:spTgt>
                                        </p:tgtEl>
                                        <p:attrNameLst>
                                          <p:attrName>style.visibility</p:attrName>
                                        </p:attrNameLst>
                                      </p:cBhvr>
                                      <p:to>
                                        <p:strVal val="visible"/>
                                      </p:to>
                                    </p:set>
                                    <p:animEffect transition="in" filter="wipe(left)">
                                      <p:cBhvr>
                                        <p:cTn id="22" dur="500"/>
                                        <p:tgtEl>
                                          <p:spTgt spid="1945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9458">
                                            <p:txEl>
                                              <p:pRg st="4" end="4"/>
                                            </p:txEl>
                                          </p:spTgt>
                                        </p:tgtEl>
                                        <p:attrNameLst>
                                          <p:attrName>style.visibility</p:attrName>
                                        </p:attrNameLst>
                                      </p:cBhvr>
                                      <p:to>
                                        <p:strVal val="visible"/>
                                      </p:to>
                                    </p:set>
                                    <p:animEffect transition="in" filter="wipe(left)">
                                      <p:cBhvr>
                                        <p:cTn id="27" dur="500"/>
                                        <p:tgtEl>
                                          <p:spTgt spid="1945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9458">
                                            <p:txEl>
                                              <p:pRg st="5" end="5"/>
                                            </p:txEl>
                                          </p:spTgt>
                                        </p:tgtEl>
                                        <p:attrNameLst>
                                          <p:attrName>style.visibility</p:attrName>
                                        </p:attrNameLst>
                                      </p:cBhvr>
                                      <p:to>
                                        <p:strVal val="visible"/>
                                      </p:to>
                                    </p:set>
                                    <p:animEffect transition="in" filter="wipe(left)">
                                      <p:cBhvr>
                                        <p:cTn id="32" dur="500"/>
                                        <p:tgtEl>
                                          <p:spTgt spid="194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a 3"/>
          <p:cNvGrpSpPr/>
          <p:nvPr/>
        </p:nvGrpSpPr>
        <p:grpSpPr>
          <a:xfrm>
            <a:off x="1318319" y="1967276"/>
            <a:ext cx="1836204" cy="1891031"/>
            <a:chOff x="1572" y="2062929"/>
            <a:chExt cx="1963874" cy="1986202"/>
          </a:xfrm>
          <a:solidFill>
            <a:schemeClr val="accent3">
              <a:lumMod val="60000"/>
              <a:lumOff val="40000"/>
            </a:schemeClr>
          </a:solidFill>
        </p:grpSpPr>
        <p:sp>
          <p:nvSpPr>
            <p:cNvPr id="22" name="Prostokąt zaokrąglony 21"/>
            <p:cNvSpPr/>
            <p:nvPr/>
          </p:nvSpPr>
          <p:spPr>
            <a:xfrm>
              <a:off x="1572" y="2062929"/>
              <a:ext cx="1963874" cy="1986202"/>
            </a:xfrm>
            <a:prstGeom prst="roundRect">
              <a:avLst>
                <a:gd name="adj" fmla="val 10000"/>
              </a:avLst>
            </a:prstGeom>
            <a:grpFill/>
          </p:spPr>
          <p:style>
            <a:lnRef idx="2">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sp>
        <p:sp>
          <p:nvSpPr>
            <p:cNvPr id="23" name="Prostokąt 22"/>
            <p:cNvSpPr/>
            <p:nvPr/>
          </p:nvSpPr>
          <p:spPr>
            <a:xfrm>
              <a:off x="47280" y="2114099"/>
              <a:ext cx="1846158" cy="178992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2869" tIns="92869" rIns="92869" bIns="92869" numCol="1" spcCol="1270" anchor="t" anchorCtr="0">
              <a:noAutofit/>
            </a:bodyPr>
            <a:lstStyle/>
            <a:p>
              <a:pPr marL="42863" lvl="1" indent="-42863" defTabSz="316706">
                <a:lnSpc>
                  <a:spcPct val="90000"/>
                </a:lnSpc>
                <a:spcBef>
                  <a:spcPct val="0"/>
                </a:spcBef>
                <a:spcAft>
                  <a:spcPct val="15000"/>
                </a:spcAft>
                <a:buChar char="••"/>
              </a:pPr>
              <a:r>
                <a:rPr lang="pl-PL" sz="1125" dirty="0"/>
                <a:t>Jakie były moje oczekiwania i nadzieje?</a:t>
              </a:r>
            </a:p>
            <a:p>
              <a:pPr marL="42863" lvl="1" indent="-42863" defTabSz="316706">
                <a:lnSpc>
                  <a:spcPct val="90000"/>
                </a:lnSpc>
                <a:spcBef>
                  <a:spcPct val="0"/>
                </a:spcBef>
                <a:spcAft>
                  <a:spcPct val="15000"/>
                </a:spcAft>
                <a:buChar char="••"/>
              </a:pPr>
              <a:r>
                <a:rPr lang="pl-PL" sz="1125" dirty="0"/>
                <a:t>Jakie korzyści mam z udziału w kursie?</a:t>
              </a:r>
            </a:p>
            <a:p>
              <a:pPr marL="42863" lvl="1" indent="-42863" defTabSz="316706">
                <a:lnSpc>
                  <a:spcPct val="90000"/>
                </a:lnSpc>
                <a:spcBef>
                  <a:spcPct val="0"/>
                </a:spcBef>
                <a:spcAft>
                  <a:spcPct val="15000"/>
                </a:spcAft>
                <a:buChar char="••"/>
              </a:pPr>
              <a:r>
                <a:rPr lang="pl-PL" sz="1125" dirty="0"/>
                <a:t>Co się dzieje z moją inicjatywą, jak reaguję                 na inicjatywę innych?</a:t>
              </a:r>
            </a:p>
            <a:p>
              <a:pPr marL="42863" lvl="1" indent="-42863" defTabSz="316706">
                <a:lnSpc>
                  <a:spcPct val="90000"/>
                </a:lnSpc>
                <a:spcBef>
                  <a:spcPct val="0"/>
                </a:spcBef>
                <a:spcAft>
                  <a:spcPct val="15000"/>
                </a:spcAft>
                <a:buChar char="••"/>
              </a:pPr>
              <a:r>
                <a:rPr lang="pl-PL" sz="1125" dirty="0"/>
                <a:t>jaki jest mój styl aktywizowania się ?</a:t>
              </a:r>
            </a:p>
          </p:txBody>
        </p:sp>
      </p:grpSp>
      <p:grpSp>
        <p:nvGrpSpPr>
          <p:cNvPr id="6" name="Grupa 5"/>
          <p:cNvGrpSpPr/>
          <p:nvPr/>
        </p:nvGrpSpPr>
        <p:grpSpPr>
          <a:xfrm>
            <a:off x="2071900" y="3619421"/>
            <a:ext cx="1419761" cy="477771"/>
            <a:chOff x="256501" y="3807848"/>
            <a:chExt cx="1893015" cy="637028"/>
          </a:xfrm>
        </p:grpSpPr>
        <p:sp>
          <p:nvSpPr>
            <p:cNvPr id="20" name="Prostokąt zaokrąglony 19"/>
            <p:cNvSpPr/>
            <p:nvPr/>
          </p:nvSpPr>
          <p:spPr>
            <a:xfrm>
              <a:off x="256501" y="3807848"/>
              <a:ext cx="1893015" cy="637028"/>
            </a:xfrm>
            <a:prstGeom prst="roundRect">
              <a:avLst>
                <a:gd name="adj" fmla="val 10000"/>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Prostokąt 20"/>
            <p:cNvSpPr/>
            <p:nvPr/>
          </p:nvSpPr>
          <p:spPr>
            <a:xfrm>
              <a:off x="275159" y="3826506"/>
              <a:ext cx="1855699" cy="5997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003" tIns="13335" rIns="20003" bIns="13335" numCol="1" spcCol="1270" anchor="ctr" anchorCtr="0">
              <a:noAutofit/>
            </a:bodyPr>
            <a:lstStyle/>
            <a:p>
              <a:pPr algn="ctr" defTabSz="466725">
                <a:lnSpc>
                  <a:spcPct val="90000"/>
                </a:lnSpc>
                <a:spcBef>
                  <a:spcPct val="0"/>
                </a:spcBef>
                <a:spcAft>
                  <a:spcPct val="35000"/>
                </a:spcAft>
              </a:pPr>
              <a:r>
                <a:rPr lang="pl-PL" sz="1050" b="1" dirty="0">
                  <a:solidFill>
                    <a:sysClr val="windowText" lastClr="000000"/>
                  </a:solidFill>
                </a:rPr>
                <a:t>podsumowanie doświadczeń, aktywność i inicjatywa</a:t>
              </a:r>
            </a:p>
          </p:txBody>
        </p:sp>
      </p:grpSp>
      <p:grpSp>
        <p:nvGrpSpPr>
          <p:cNvPr id="7" name="Grupa 6"/>
          <p:cNvGrpSpPr/>
          <p:nvPr/>
        </p:nvGrpSpPr>
        <p:grpSpPr>
          <a:xfrm>
            <a:off x="3532566" y="1922857"/>
            <a:ext cx="1957537" cy="2084111"/>
            <a:chOff x="2260758" y="2003995"/>
            <a:chExt cx="2336385" cy="2243350"/>
          </a:xfrm>
          <a:solidFill>
            <a:schemeClr val="accent6">
              <a:lumMod val="60000"/>
              <a:lumOff val="40000"/>
            </a:schemeClr>
          </a:solidFill>
        </p:grpSpPr>
        <p:sp>
          <p:nvSpPr>
            <p:cNvPr id="18" name="Prostokąt zaokrąglony 17"/>
            <p:cNvSpPr/>
            <p:nvPr/>
          </p:nvSpPr>
          <p:spPr>
            <a:xfrm>
              <a:off x="2260758" y="2003995"/>
              <a:ext cx="2336385" cy="2243350"/>
            </a:xfrm>
            <a:prstGeom prst="roundRect">
              <a:avLst>
                <a:gd name="adj" fmla="val 10000"/>
              </a:avLst>
            </a:prstGeom>
            <a:grpFill/>
          </p:spPr>
          <p:style>
            <a:lnRef idx="2">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sp>
        <p:sp>
          <p:nvSpPr>
            <p:cNvPr id="19" name="Prostokąt 18"/>
            <p:cNvSpPr/>
            <p:nvPr/>
          </p:nvSpPr>
          <p:spPr>
            <a:xfrm>
              <a:off x="2312383" y="2116579"/>
              <a:ext cx="2284760" cy="202764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2869" tIns="92869" rIns="92869" bIns="92869" numCol="1" spcCol="1270" anchor="t" anchorCtr="0">
              <a:noAutofit/>
            </a:bodyPr>
            <a:lstStyle/>
            <a:p>
              <a:pPr marL="42863" lvl="1" indent="-42863" defTabSz="316706">
                <a:lnSpc>
                  <a:spcPct val="90000"/>
                </a:lnSpc>
                <a:spcBef>
                  <a:spcPct val="0"/>
                </a:spcBef>
                <a:spcAft>
                  <a:spcPct val="15000"/>
                </a:spcAft>
                <a:buChar char="••"/>
              </a:pPr>
              <a:r>
                <a:rPr lang="pl-PL" sz="1050" dirty="0"/>
                <a:t>Moje mocne strony w służbie inicjatywy</a:t>
              </a:r>
            </a:p>
            <a:p>
              <a:pPr marL="42863" lvl="1" indent="-42863" defTabSz="316706">
                <a:lnSpc>
                  <a:spcPct val="90000"/>
                </a:lnSpc>
                <a:spcBef>
                  <a:spcPct val="0"/>
                </a:spcBef>
                <a:spcAft>
                  <a:spcPct val="15000"/>
                </a:spcAft>
                <a:buChar char="••"/>
              </a:pPr>
              <a:r>
                <a:rPr lang="pl-PL" sz="1050" b="1" dirty="0">
                  <a:solidFill>
                    <a:srgbClr val="C00000"/>
                  </a:solidFill>
                </a:rPr>
                <a:t>Reaktywność i </a:t>
              </a:r>
              <a:r>
                <a:rPr lang="pl-PL" sz="1050" b="1" dirty="0" err="1">
                  <a:solidFill>
                    <a:srgbClr val="C00000"/>
                  </a:solidFill>
                </a:rPr>
                <a:t>proaktywność</a:t>
              </a:r>
              <a:endParaRPr lang="pl-PL" sz="1050" b="1" dirty="0">
                <a:solidFill>
                  <a:srgbClr val="C00000"/>
                </a:solidFill>
              </a:endParaRPr>
            </a:p>
            <a:p>
              <a:pPr marL="42863" lvl="1" indent="-42863" defTabSz="316706">
                <a:lnSpc>
                  <a:spcPct val="90000"/>
                </a:lnSpc>
                <a:spcBef>
                  <a:spcPct val="0"/>
                </a:spcBef>
                <a:spcAft>
                  <a:spcPct val="15000"/>
                </a:spcAft>
                <a:buChar char="••"/>
              </a:pPr>
              <a:r>
                <a:rPr lang="pl-PL" sz="1050" b="1" dirty="0">
                  <a:solidFill>
                    <a:srgbClr val="C00000"/>
                  </a:solidFill>
                </a:rPr>
                <a:t>Mój krąg wpływu</a:t>
              </a:r>
            </a:p>
            <a:p>
              <a:pPr marL="42863" lvl="1" indent="-42863" defTabSz="316706">
                <a:lnSpc>
                  <a:spcPct val="90000"/>
                </a:lnSpc>
                <a:spcBef>
                  <a:spcPct val="0"/>
                </a:spcBef>
                <a:spcAft>
                  <a:spcPct val="15000"/>
                </a:spcAft>
                <a:buChar char="••"/>
              </a:pPr>
              <a:r>
                <a:rPr lang="pl-PL" sz="1050" b="1" dirty="0">
                  <a:solidFill>
                    <a:srgbClr val="C00000"/>
                  </a:solidFill>
                </a:rPr>
                <a:t>Mój krąg zainteresowań</a:t>
              </a:r>
            </a:p>
            <a:p>
              <a:pPr marL="42863" lvl="1" indent="-42863" defTabSz="316706">
                <a:lnSpc>
                  <a:spcPct val="90000"/>
                </a:lnSpc>
                <a:spcBef>
                  <a:spcPct val="0"/>
                </a:spcBef>
                <a:spcAft>
                  <a:spcPct val="15000"/>
                </a:spcAft>
                <a:buChar char="••"/>
              </a:pPr>
              <a:r>
                <a:rPr lang="pl-PL" sz="1050" b="1" dirty="0">
                  <a:solidFill>
                    <a:srgbClr val="C00000"/>
                  </a:solidFill>
                </a:rPr>
                <a:t>Jak mogę poszerzyć swój krąg wpływu jako animator?</a:t>
              </a:r>
            </a:p>
            <a:p>
              <a:pPr marL="42863" lvl="1" indent="-42863" defTabSz="316706">
                <a:lnSpc>
                  <a:spcPct val="90000"/>
                </a:lnSpc>
                <a:spcBef>
                  <a:spcPct val="0"/>
                </a:spcBef>
                <a:spcAft>
                  <a:spcPct val="15000"/>
                </a:spcAft>
                <a:buChar char="••"/>
              </a:pPr>
              <a:r>
                <a:rPr lang="pl-PL" sz="1050" dirty="0"/>
                <a:t> </a:t>
              </a:r>
              <a:r>
                <a:rPr lang="pl-PL" sz="1050" dirty="0">
                  <a:solidFill>
                    <a:sysClr val="windowText" lastClr="000000"/>
                  </a:solidFill>
                </a:rPr>
                <a:t>Skąd czerpać inspirację do działania?</a:t>
              </a:r>
            </a:p>
            <a:p>
              <a:pPr marL="42863" lvl="1" indent="-42863" defTabSz="316706">
                <a:lnSpc>
                  <a:spcPct val="90000"/>
                </a:lnSpc>
                <a:spcBef>
                  <a:spcPct val="0"/>
                </a:spcBef>
                <a:spcAft>
                  <a:spcPct val="15000"/>
                </a:spcAft>
                <a:buChar char="••"/>
              </a:pPr>
              <a:r>
                <a:rPr lang="pl-PL" sz="1050" dirty="0">
                  <a:solidFill>
                    <a:sysClr val="windowText" lastClr="000000"/>
                  </a:solidFill>
                </a:rPr>
                <a:t>Jak czerpać siłę i wiedzę z doświadczeń innych</a:t>
              </a:r>
            </a:p>
            <a:p>
              <a:pPr marL="42863" lvl="1" indent="-42863" defTabSz="316706">
                <a:lnSpc>
                  <a:spcPct val="90000"/>
                </a:lnSpc>
                <a:spcBef>
                  <a:spcPct val="0"/>
                </a:spcBef>
                <a:spcAft>
                  <a:spcPct val="15000"/>
                </a:spcAft>
                <a:buChar char="••"/>
              </a:pPr>
              <a:endParaRPr lang="pl-PL" sz="713" dirty="0">
                <a:solidFill>
                  <a:sysClr val="windowText" lastClr="000000"/>
                </a:solidFill>
              </a:endParaRPr>
            </a:p>
            <a:p>
              <a:pPr marL="42863" lvl="1" indent="-42863" defTabSz="316706">
                <a:lnSpc>
                  <a:spcPct val="90000"/>
                </a:lnSpc>
                <a:spcBef>
                  <a:spcPct val="0"/>
                </a:spcBef>
                <a:spcAft>
                  <a:spcPct val="15000"/>
                </a:spcAft>
                <a:buChar char="••"/>
              </a:pPr>
              <a:endParaRPr lang="pl-PL" sz="713" dirty="0">
                <a:solidFill>
                  <a:sysClr val="windowText" lastClr="000000"/>
                </a:solidFill>
              </a:endParaRPr>
            </a:p>
            <a:p>
              <a:pPr marL="42863" lvl="1" indent="-42863" defTabSz="316706">
                <a:lnSpc>
                  <a:spcPct val="90000"/>
                </a:lnSpc>
                <a:spcBef>
                  <a:spcPct val="0"/>
                </a:spcBef>
                <a:spcAft>
                  <a:spcPct val="15000"/>
                </a:spcAft>
                <a:buChar char="••"/>
              </a:pPr>
              <a:endParaRPr lang="pl-PL" sz="713" dirty="0">
                <a:solidFill>
                  <a:sysClr val="windowText" lastClr="000000"/>
                </a:solidFill>
              </a:endParaRPr>
            </a:p>
            <a:p>
              <a:pPr marL="42863" lvl="1" indent="-42863" defTabSz="316706">
                <a:lnSpc>
                  <a:spcPct val="90000"/>
                </a:lnSpc>
                <a:spcBef>
                  <a:spcPct val="0"/>
                </a:spcBef>
                <a:spcAft>
                  <a:spcPct val="15000"/>
                </a:spcAft>
                <a:buChar char="••"/>
              </a:pPr>
              <a:endParaRPr lang="pl-PL" sz="713" dirty="0">
                <a:solidFill>
                  <a:sysClr val="windowText" lastClr="000000"/>
                </a:solidFill>
              </a:endParaRPr>
            </a:p>
            <a:p>
              <a:pPr marL="42863" lvl="1" indent="-42863" defTabSz="316706">
                <a:lnSpc>
                  <a:spcPct val="90000"/>
                </a:lnSpc>
                <a:spcBef>
                  <a:spcPct val="0"/>
                </a:spcBef>
                <a:spcAft>
                  <a:spcPct val="15000"/>
                </a:spcAft>
                <a:buChar char="••"/>
              </a:pPr>
              <a:endParaRPr lang="pl-PL" sz="713" dirty="0">
                <a:solidFill>
                  <a:sysClr val="windowText" lastClr="000000"/>
                </a:solidFill>
              </a:endParaRPr>
            </a:p>
            <a:p>
              <a:pPr marL="42863" lvl="1" indent="-42863" defTabSz="316706">
                <a:lnSpc>
                  <a:spcPct val="90000"/>
                </a:lnSpc>
                <a:spcBef>
                  <a:spcPct val="0"/>
                </a:spcBef>
                <a:spcAft>
                  <a:spcPct val="15000"/>
                </a:spcAft>
                <a:buChar char="••"/>
              </a:pPr>
              <a:endParaRPr lang="pl-PL" sz="713" dirty="0">
                <a:solidFill>
                  <a:sysClr val="windowText" lastClr="000000"/>
                </a:solidFill>
              </a:endParaRPr>
            </a:p>
            <a:p>
              <a:pPr marL="42863" lvl="1" indent="-42863" defTabSz="316706">
                <a:lnSpc>
                  <a:spcPct val="90000"/>
                </a:lnSpc>
                <a:spcBef>
                  <a:spcPct val="0"/>
                </a:spcBef>
                <a:spcAft>
                  <a:spcPct val="15000"/>
                </a:spcAft>
                <a:buChar char="••"/>
              </a:pPr>
              <a:endParaRPr lang="pl-PL" sz="713" dirty="0">
                <a:solidFill>
                  <a:sysClr val="windowText" lastClr="000000"/>
                </a:solidFill>
              </a:endParaRPr>
            </a:p>
            <a:p>
              <a:pPr marL="42863" lvl="1" indent="-42863" defTabSz="316706">
                <a:lnSpc>
                  <a:spcPct val="90000"/>
                </a:lnSpc>
                <a:spcBef>
                  <a:spcPct val="0"/>
                </a:spcBef>
                <a:spcAft>
                  <a:spcPct val="15000"/>
                </a:spcAft>
                <a:buChar char="••"/>
              </a:pPr>
              <a:endParaRPr lang="pl-PL" sz="713" dirty="0">
                <a:solidFill>
                  <a:sysClr val="windowText" lastClr="000000"/>
                </a:solidFill>
              </a:endParaRPr>
            </a:p>
          </p:txBody>
        </p:sp>
      </p:grpSp>
      <p:grpSp>
        <p:nvGrpSpPr>
          <p:cNvPr id="9" name="Grupa 8"/>
          <p:cNvGrpSpPr/>
          <p:nvPr/>
        </p:nvGrpSpPr>
        <p:grpSpPr>
          <a:xfrm>
            <a:off x="4668820" y="1606949"/>
            <a:ext cx="1201436" cy="477771"/>
            <a:chOff x="3167674" y="1795585"/>
            <a:chExt cx="1601915" cy="637028"/>
          </a:xfrm>
        </p:grpSpPr>
        <p:sp>
          <p:nvSpPr>
            <p:cNvPr id="16" name="Prostokąt zaokrąglony 15"/>
            <p:cNvSpPr/>
            <p:nvPr/>
          </p:nvSpPr>
          <p:spPr>
            <a:xfrm>
              <a:off x="3167674" y="1795585"/>
              <a:ext cx="1601915" cy="637028"/>
            </a:xfrm>
            <a:prstGeom prst="roundRect">
              <a:avLst>
                <a:gd name="adj" fmla="val 10000"/>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Prostokąt 16"/>
            <p:cNvSpPr/>
            <p:nvPr/>
          </p:nvSpPr>
          <p:spPr>
            <a:xfrm>
              <a:off x="3186332" y="1814243"/>
              <a:ext cx="1564599" cy="5997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003" tIns="13335" rIns="20003" bIns="13335" numCol="1" spcCol="1270" anchor="ctr" anchorCtr="0">
              <a:noAutofit/>
            </a:bodyPr>
            <a:lstStyle/>
            <a:p>
              <a:pPr algn="ctr" defTabSz="466725">
                <a:lnSpc>
                  <a:spcPct val="90000"/>
                </a:lnSpc>
                <a:spcBef>
                  <a:spcPct val="0"/>
                </a:spcBef>
                <a:spcAft>
                  <a:spcPct val="35000"/>
                </a:spcAft>
              </a:pPr>
              <a:r>
                <a:rPr lang="pl-PL" sz="1050" b="1"/>
                <a:t>budowanie postawy proaktywnej</a:t>
              </a:r>
            </a:p>
          </p:txBody>
        </p:sp>
      </p:grpSp>
      <p:grpSp>
        <p:nvGrpSpPr>
          <p:cNvPr id="10" name="Grupa 9"/>
          <p:cNvGrpSpPr/>
          <p:nvPr/>
        </p:nvGrpSpPr>
        <p:grpSpPr>
          <a:xfrm>
            <a:off x="6028104" y="1922857"/>
            <a:ext cx="1905571" cy="2036150"/>
            <a:chOff x="4755113" y="1861653"/>
            <a:chExt cx="2258454" cy="2364295"/>
          </a:xfrm>
        </p:grpSpPr>
        <p:sp>
          <p:nvSpPr>
            <p:cNvPr id="14" name="Prostokąt zaokrąglony 13"/>
            <p:cNvSpPr/>
            <p:nvPr/>
          </p:nvSpPr>
          <p:spPr>
            <a:xfrm>
              <a:off x="4805773" y="1861653"/>
              <a:ext cx="2048226" cy="2364295"/>
            </a:xfrm>
            <a:prstGeom prst="roundRect">
              <a:avLst>
                <a:gd name="adj" fmla="val 10000"/>
              </a:avLst>
            </a:prstGeom>
            <a:solidFill>
              <a:schemeClr val="accent4">
                <a:lumMod val="40000"/>
                <a:lumOff val="60000"/>
                <a:alpha val="90000"/>
              </a:schemeClr>
            </a:solidFill>
          </p:spPr>
          <p:style>
            <a:lnRef idx="2">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sp>
        <p:sp>
          <p:nvSpPr>
            <p:cNvPr id="15" name="Prostokąt 14"/>
            <p:cNvSpPr/>
            <p:nvPr/>
          </p:nvSpPr>
          <p:spPr>
            <a:xfrm>
              <a:off x="4755113" y="1875072"/>
              <a:ext cx="2258454" cy="224255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2869" tIns="92869" rIns="92869" bIns="92869" numCol="1" spcCol="1270" anchor="t" anchorCtr="0">
              <a:noAutofit/>
            </a:bodyPr>
            <a:lstStyle/>
            <a:p>
              <a:pPr marL="42863" lvl="1" indent="-42863" defTabSz="300038">
                <a:lnSpc>
                  <a:spcPct val="90000"/>
                </a:lnSpc>
                <a:spcBef>
                  <a:spcPct val="0"/>
                </a:spcBef>
                <a:spcAft>
                  <a:spcPct val="15000"/>
                </a:spcAft>
                <a:buChar char="••"/>
              </a:pPr>
              <a:r>
                <a:rPr lang="pl-PL" sz="1050" dirty="0"/>
                <a:t>Analiza obecnej sytuacji</a:t>
              </a:r>
            </a:p>
            <a:p>
              <a:pPr marL="42863" lvl="1" indent="-42863" defTabSz="300038">
                <a:lnSpc>
                  <a:spcPct val="90000"/>
                </a:lnSpc>
                <a:spcBef>
                  <a:spcPct val="0"/>
                </a:spcBef>
                <a:spcAft>
                  <a:spcPct val="15000"/>
                </a:spcAft>
                <a:buChar char="••"/>
              </a:pPr>
              <a:r>
                <a:rPr lang="pl-PL" sz="1050" dirty="0"/>
                <a:t>Wyznaczanie celu w pracy animacyjnej:</a:t>
              </a:r>
            </a:p>
            <a:p>
              <a:pPr marL="42863" lvl="1" indent="-42863" defTabSz="300038">
                <a:lnSpc>
                  <a:spcPct val="90000"/>
                </a:lnSpc>
                <a:spcBef>
                  <a:spcPct val="0"/>
                </a:spcBef>
                <a:spcAft>
                  <a:spcPct val="15000"/>
                </a:spcAft>
                <a:buChar char="••"/>
              </a:pPr>
              <a:r>
                <a:rPr lang="pl-PL" sz="1050" dirty="0"/>
                <a:t>Jakie siły wspierają mnie w dążeniu do celu?</a:t>
              </a:r>
            </a:p>
            <a:p>
              <a:pPr marL="42863" lvl="1" indent="-42863" defTabSz="300038">
                <a:lnSpc>
                  <a:spcPct val="90000"/>
                </a:lnSpc>
                <a:spcBef>
                  <a:spcPct val="0"/>
                </a:spcBef>
                <a:spcAft>
                  <a:spcPct val="15000"/>
                </a:spcAft>
                <a:buChar char="••"/>
              </a:pPr>
              <a:r>
                <a:rPr lang="pl-PL" sz="1050" dirty="0"/>
                <a:t>Jakie siły ograniczają mnie w dążeniu do celu?</a:t>
              </a:r>
            </a:p>
            <a:p>
              <a:pPr marL="42863" lvl="1" indent="-42863" defTabSz="300038">
                <a:lnSpc>
                  <a:spcPct val="90000"/>
                </a:lnSpc>
                <a:spcBef>
                  <a:spcPct val="0"/>
                </a:spcBef>
                <a:spcAft>
                  <a:spcPct val="15000"/>
                </a:spcAft>
                <a:buChar char="••"/>
              </a:pPr>
              <a:r>
                <a:rPr lang="pl-PL" sz="1050" dirty="0"/>
                <a:t>Jak mogę zredukować siły hamujące?</a:t>
              </a:r>
            </a:p>
            <a:p>
              <a:pPr marL="42863" lvl="1" indent="-42863" defTabSz="300038">
                <a:lnSpc>
                  <a:spcPct val="90000"/>
                </a:lnSpc>
                <a:spcBef>
                  <a:spcPct val="0"/>
                </a:spcBef>
                <a:spcAft>
                  <a:spcPct val="15000"/>
                </a:spcAft>
                <a:buChar char="••"/>
              </a:pPr>
              <a:r>
                <a:rPr lang="pl-PL" sz="1050" dirty="0"/>
                <a:t>Mój plan działania-Co?, Czym?, Kiedy? Gdzie?</a:t>
              </a:r>
            </a:p>
          </p:txBody>
        </p:sp>
      </p:grpSp>
      <p:grpSp>
        <p:nvGrpSpPr>
          <p:cNvPr id="11" name="Grupa 10"/>
          <p:cNvGrpSpPr/>
          <p:nvPr/>
        </p:nvGrpSpPr>
        <p:grpSpPr>
          <a:xfrm>
            <a:off x="6020644" y="3768082"/>
            <a:ext cx="1201436" cy="477771"/>
            <a:chOff x="5207725" y="4049131"/>
            <a:chExt cx="1601915" cy="637028"/>
          </a:xfrm>
        </p:grpSpPr>
        <p:sp>
          <p:nvSpPr>
            <p:cNvPr id="12" name="Prostokąt zaokrąglony 11"/>
            <p:cNvSpPr/>
            <p:nvPr/>
          </p:nvSpPr>
          <p:spPr>
            <a:xfrm>
              <a:off x="5207725" y="4049131"/>
              <a:ext cx="1601915" cy="637028"/>
            </a:xfrm>
            <a:prstGeom prst="roundRect">
              <a:avLst>
                <a:gd name="adj" fmla="val 10000"/>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Prostokąt 12"/>
            <p:cNvSpPr/>
            <p:nvPr/>
          </p:nvSpPr>
          <p:spPr>
            <a:xfrm>
              <a:off x="5226383" y="4067789"/>
              <a:ext cx="1564599" cy="5997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003" tIns="13335" rIns="20003" bIns="13335" numCol="1" spcCol="1270" anchor="ctr" anchorCtr="0">
              <a:noAutofit/>
            </a:bodyPr>
            <a:lstStyle/>
            <a:p>
              <a:pPr algn="ctr" defTabSz="466725">
                <a:lnSpc>
                  <a:spcPct val="90000"/>
                </a:lnSpc>
                <a:spcBef>
                  <a:spcPct val="0"/>
                </a:spcBef>
                <a:spcAft>
                  <a:spcPct val="35000"/>
                </a:spcAft>
              </a:pPr>
              <a:r>
                <a:rPr lang="pl-PL" sz="1050" b="1" dirty="0"/>
                <a:t>planowanie zmiany w pracy animacyjnej</a:t>
              </a:r>
            </a:p>
          </p:txBody>
        </p:sp>
      </p:grpSp>
      <p:sp>
        <p:nvSpPr>
          <p:cNvPr id="32" name="Strzałka zakrzywiona w dół 31"/>
          <p:cNvSpPr/>
          <p:nvPr/>
        </p:nvSpPr>
        <p:spPr>
          <a:xfrm rot="403309">
            <a:off x="4959954" y="737224"/>
            <a:ext cx="2279852" cy="888185"/>
          </a:xfrm>
          <a:prstGeom prst="curvedDownArrow">
            <a:avLst>
              <a:gd name="adj1" fmla="val 25000"/>
              <a:gd name="adj2" fmla="val 34508"/>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a:solidFill>
                <a:schemeClr val="tx1"/>
              </a:solidFill>
            </a:endParaRPr>
          </a:p>
        </p:txBody>
      </p:sp>
      <p:sp>
        <p:nvSpPr>
          <p:cNvPr id="34" name="Strzałka zakrzywiona w górę 33"/>
          <p:cNvSpPr/>
          <p:nvPr/>
        </p:nvSpPr>
        <p:spPr>
          <a:xfrm>
            <a:off x="2681790" y="4097193"/>
            <a:ext cx="2106234" cy="74281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a:solidFill>
                <a:schemeClr val="tx1"/>
              </a:solidFill>
            </a:endParaRPr>
          </a:p>
        </p:txBody>
      </p:sp>
    </p:spTree>
    <p:extLst>
      <p:ext uri="{BB962C8B-B14F-4D97-AF65-F5344CB8AC3E}">
        <p14:creationId xmlns:p14="http://schemas.microsoft.com/office/powerpoint/2010/main" val="3578344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34091" y="87474"/>
            <a:ext cx="6172200" cy="857250"/>
          </a:xfrm>
        </p:spPr>
        <p:txBody>
          <a:bodyPr>
            <a:normAutofit/>
          </a:bodyPr>
          <a:lstStyle/>
          <a:p>
            <a:r>
              <a:rPr lang="pl-PL" sz="2400" dirty="0"/>
              <a:t>W jaki sposób mogę podchodzić do życiowych wyzwań?</a:t>
            </a:r>
          </a:p>
        </p:txBody>
      </p:sp>
      <p:sp>
        <p:nvSpPr>
          <p:cNvPr id="4" name="Symbol zastępczy zawartości 3"/>
          <p:cNvSpPr>
            <a:spLocks noGrp="1"/>
          </p:cNvSpPr>
          <p:nvPr>
            <p:ph sz="half" idx="2"/>
          </p:nvPr>
        </p:nvSpPr>
        <p:spPr>
          <a:xfrm>
            <a:off x="1277634" y="1383618"/>
            <a:ext cx="3348372" cy="3564396"/>
          </a:xfrm>
        </p:spPr>
        <p:txBody>
          <a:bodyPr/>
          <a:lstStyle/>
          <a:p>
            <a:endParaRPr lang="pl-PL" dirty="0"/>
          </a:p>
        </p:txBody>
      </p:sp>
      <p:sp>
        <p:nvSpPr>
          <p:cNvPr id="6" name="Symbol zastępczy zawartości 5"/>
          <p:cNvSpPr>
            <a:spLocks noGrp="1"/>
          </p:cNvSpPr>
          <p:nvPr>
            <p:ph sz="quarter" idx="4"/>
          </p:nvPr>
        </p:nvSpPr>
        <p:spPr>
          <a:xfrm>
            <a:off x="4626769" y="1383618"/>
            <a:ext cx="3293603" cy="3618402"/>
          </a:xfrm>
        </p:spPr>
        <p:txBody>
          <a:bodyPr/>
          <a:lstStyle/>
          <a:p>
            <a:endParaRPr lang="pl-PL" dirty="0"/>
          </a:p>
        </p:txBody>
      </p:sp>
      <p:sp>
        <p:nvSpPr>
          <p:cNvPr id="7" name="Objaśnienie prostokątne zaokrąglone 6"/>
          <p:cNvSpPr/>
          <p:nvPr/>
        </p:nvSpPr>
        <p:spPr>
          <a:xfrm>
            <a:off x="1817694" y="2346081"/>
            <a:ext cx="2646294" cy="657717"/>
          </a:xfrm>
          <a:prstGeom prst="wedgeRoundRectCallout">
            <a:avLst>
              <a:gd name="adj1" fmla="val 42355"/>
              <a:gd name="adj2" fmla="val 81666"/>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575" dirty="0">
                <a:solidFill>
                  <a:schemeClr val="tx1"/>
                </a:solidFill>
              </a:rPr>
              <a:t>Skoro tylu przede mną się nie udało, to na co mam liczyć?</a:t>
            </a:r>
          </a:p>
        </p:txBody>
      </p:sp>
      <p:sp>
        <p:nvSpPr>
          <p:cNvPr id="8" name="Objaśnienie prostokątne zaokrąglone 7"/>
          <p:cNvSpPr/>
          <p:nvPr/>
        </p:nvSpPr>
        <p:spPr>
          <a:xfrm>
            <a:off x="1528097" y="3219822"/>
            <a:ext cx="2538282" cy="756084"/>
          </a:xfrm>
          <a:prstGeom prst="wedgeRoundRectCallout">
            <a:avLst>
              <a:gd name="adj1" fmla="val -51773"/>
              <a:gd name="adj2" fmla="val 84737"/>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575" dirty="0">
                <a:solidFill>
                  <a:schemeClr val="tx1"/>
                </a:solidFill>
              </a:rPr>
              <a:t>Zbyt wiele czynników działa na moją niekorzyść</a:t>
            </a:r>
          </a:p>
        </p:txBody>
      </p:sp>
      <p:sp>
        <p:nvSpPr>
          <p:cNvPr id="9" name="Objaśnienie prostokątne zaokrąglone 8"/>
          <p:cNvSpPr/>
          <p:nvPr/>
        </p:nvSpPr>
        <p:spPr>
          <a:xfrm>
            <a:off x="1925706" y="4191930"/>
            <a:ext cx="2538282" cy="810090"/>
          </a:xfrm>
          <a:prstGeom prst="wedgeRoundRectCallout">
            <a:avLst>
              <a:gd name="adj1" fmla="val 52814"/>
              <a:gd name="adj2" fmla="val 65231"/>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575" dirty="0">
                <a:solidFill>
                  <a:schemeClr val="tx1"/>
                </a:solidFill>
              </a:rPr>
              <a:t>Szanse na sukces są tak małe, że nie opłaca się podejmować wysiłku</a:t>
            </a:r>
          </a:p>
        </p:txBody>
      </p:sp>
      <p:sp>
        <p:nvSpPr>
          <p:cNvPr id="10" name="Objaśnienie prostokątne zaokrąglone 9"/>
          <p:cNvSpPr/>
          <p:nvPr/>
        </p:nvSpPr>
        <p:spPr>
          <a:xfrm>
            <a:off x="4717784" y="2346080"/>
            <a:ext cx="2725053" cy="657717"/>
          </a:xfrm>
          <a:prstGeom prst="wedgeRoundRectCallout">
            <a:avLst>
              <a:gd name="adj1" fmla="val -50465"/>
              <a:gd name="adj2" fmla="val 82399"/>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575" dirty="0">
                <a:solidFill>
                  <a:schemeClr val="tx1"/>
                </a:solidFill>
              </a:rPr>
              <a:t>Biorę odpowiedzialność za swoje życie</a:t>
            </a:r>
          </a:p>
        </p:txBody>
      </p:sp>
      <p:sp>
        <p:nvSpPr>
          <p:cNvPr id="11" name="Objaśnienie prostokątne zaokrąglone 10"/>
          <p:cNvSpPr/>
          <p:nvPr/>
        </p:nvSpPr>
        <p:spPr>
          <a:xfrm>
            <a:off x="4920789" y="4206093"/>
            <a:ext cx="2538282" cy="781764"/>
          </a:xfrm>
          <a:prstGeom prst="wedgeRoundRectCallout">
            <a:avLst>
              <a:gd name="adj1" fmla="val -50901"/>
              <a:gd name="adj2" fmla="val 65073"/>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575" dirty="0">
                <a:solidFill>
                  <a:schemeClr val="tx1"/>
                </a:solidFill>
              </a:rPr>
              <a:t>Wierzę, że każdy wysiłek przybliża mnie do sukcesu</a:t>
            </a:r>
          </a:p>
        </p:txBody>
      </p:sp>
      <p:sp>
        <p:nvSpPr>
          <p:cNvPr id="13" name="Objaśnienie prostokątne zaokrąglone 12"/>
          <p:cNvSpPr/>
          <p:nvPr/>
        </p:nvSpPr>
        <p:spPr>
          <a:xfrm>
            <a:off x="4920789" y="3310599"/>
            <a:ext cx="2729553" cy="665307"/>
          </a:xfrm>
          <a:prstGeom prst="wedgeRoundRectCallout">
            <a:avLst>
              <a:gd name="adj1" fmla="val 48020"/>
              <a:gd name="adj2" fmla="val 72115"/>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575" dirty="0">
                <a:solidFill>
                  <a:schemeClr val="tx1"/>
                </a:solidFill>
              </a:rPr>
              <a:t>Skupiam się na tym, co mogę zmienić/ osiągnąć</a:t>
            </a:r>
          </a:p>
        </p:txBody>
      </p:sp>
      <p:sp>
        <p:nvSpPr>
          <p:cNvPr id="12" name="Prostokąt zaokrąglony 11"/>
          <p:cNvSpPr/>
          <p:nvPr/>
        </p:nvSpPr>
        <p:spPr>
          <a:xfrm>
            <a:off x="1223628" y="1005576"/>
            <a:ext cx="3348372" cy="1242138"/>
          </a:xfrm>
          <a:prstGeom prst="roundRect">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b="1" dirty="0">
                <a:solidFill>
                  <a:srgbClr val="C00000"/>
                </a:solidFill>
              </a:rPr>
              <a:t>REAKTYWNIE</a:t>
            </a:r>
          </a:p>
          <a:p>
            <a:r>
              <a:rPr lang="pl-PL" dirty="0">
                <a:solidFill>
                  <a:srgbClr val="C00000"/>
                </a:solidFill>
              </a:rPr>
              <a:t>Motorem działania: okoliczności, warunki, środowisko</a:t>
            </a:r>
          </a:p>
          <a:p>
            <a:endParaRPr lang="pl-PL" sz="1350" dirty="0"/>
          </a:p>
        </p:txBody>
      </p:sp>
      <p:sp>
        <p:nvSpPr>
          <p:cNvPr id="15" name="Prostokąt zaokrąglony 14"/>
          <p:cNvSpPr/>
          <p:nvPr/>
        </p:nvSpPr>
        <p:spPr>
          <a:xfrm>
            <a:off x="4572000" y="1005576"/>
            <a:ext cx="3348372" cy="1242138"/>
          </a:xfrm>
          <a:prstGeom prst="roundRect">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b="1" dirty="0">
                <a:solidFill>
                  <a:srgbClr val="C00000"/>
                </a:solidFill>
              </a:rPr>
              <a:t>PROAKTYWNIE</a:t>
            </a:r>
          </a:p>
          <a:p>
            <a:r>
              <a:rPr lang="pl-PL" dirty="0">
                <a:solidFill>
                  <a:srgbClr val="C00000"/>
                </a:solidFill>
              </a:rPr>
              <a:t>Motorem działania: własne decyzje</a:t>
            </a:r>
          </a:p>
          <a:p>
            <a:endParaRPr lang="pl-PL" sz="1350" dirty="0"/>
          </a:p>
        </p:txBody>
      </p:sp>
    </p:spTree>
    <p:extLst>
      <p:ext uri="{BB962C8B-B14F-4D97-AF65-F5344CB8AC3E}">
        <p14:creationId xmlns:p14="http://schemas.microsoft.com/office/powerpoint/2010/main" val="386803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animBg="1"/>
      <p:bldP spid="12"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1597739" y="7444"/>
            <a:ext cx="6172200" cy="620090"/>
          </a:xfrm>
        </p:spPr>
        <p:txBody>
          <a:bodyPr>
            <a:normAutofit/>
          </a:bodyPr>
          <a:lstStyle/>
          <a:p>
            <a:r>
              <a:rPr lang="pl-PL" sz="3000" dirty="0"/>
              <a:t>Co to jest </a:t>
            </a:r>
            <a:r>
              <a:rPr lang="pl-PL" sz="3000" dirty="0" err="1"/>
              <a:t>proaktywność</a:t>
            </a:r>
            <a:r>
              <a:rPr lang="pl-PL" sz="3000" dirty="0"/>
              <a:t>?</a:t>
            </a:r>
          </a:p>
        </p:txBody>
      </p:sp>
      <p:sp>
        <p:nvSpPr>
          <p:cNvPr id="5" name="pole tekstowe 4"/>
          <p:cNvSpPr txBox="1"/>
          <p:nvPr/>
        </p:nvSpPr>
        <p:spPr>
          <a:xfrm>
            <a:off x="1588796" y="4862589"/>
            <a:ext cx="5994666" cy="300082"/>
          </a:xfrm>
          <a:prstGeom prst="rect">
            <a:avLst/>
          </a:prstGeom>
          <a:noFill/>
        </p:spPr>
        <p:txBody>
          <a:bodyPr wrap="square" rtlCol="0">
            <a:spAutoFit/>
          </a:bodyPr>
          <a:lstStyle/>
          <a:p>
            <a:r>
              <a:rPr lang="pl-PL" sz="1350" dirty="0"/>
              <a:t>Na podstawie: </a:t>
            </a:r>
            <a:r>
              <a:rPr lang="pl-PL" sz="1350" dirty="0" err="1"/>
              <a:t>Covey</a:t>
            </a:r>
            <a:r>
              <a:rPr lang="pl-PL" sz="1350" dirty="0"/>
              <a:t>, S. R. (2007). </a:t>
            </a:r>
            <a:r>
              <a:rPr lang="pl-PL" sz="1350" i="1" dirty="0"/>
              <a:t>7 nawyków skutecznego działania. </a:t>
            </a:r>
            <a:r>
              <a:rPr lang="pl-PL" sz="1350" dirty="0"/>
              <a:t>Poznań: </a:t>
            </a:r>
            <a:r>
              <a:rPr lang="pl-PL" sz="1350" dirty="0" err="1"/>
              <a:t>Rebis</a:t>
            </a:r>
            <a:endParaRPr lang="pl-PL" sz="1350" dirty="0"/>
          </a:p>
        </p:txBody>
      </p:sp>
      <p:sp>
        <p:nvSpPr>
          <p:cNvPr id="6" name="Prostokąt 5"/>
          <p:cNvSpPr/>
          <p:nvPr/>
        </p:nvSpPr>
        <p:spPr>
          <a:xfrm>
            <a:off x="1457313" y="1594632"/>
            <a:ext cx="2160240" cy="756084"/>
          </a:xfrm>
          <a:prstGeom prst="rect">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50" b="1" dirty="0">
                <a:solidFill>
                  <a:srgbClr val="C00000"/>
                </a:solidFill>
              </a:rPr>
              <a:t>BODZIEC</a:t>
            </a:r>
          </a:p>
        </p:txBody>
      </p:sp>
      <p:sp>
        <p:nvSpPr>
          <p:cNvPr id="8" name="Strzałka w dół 7"/>
          <p:cNvSpPr/>
          <p:nvPr/>
        </p:nvSpPr>
        <p:spPr>
          <a:xfrm rot="10800000">
            <a:off x="3896925" y="2428077"/>
            <a:ext cx="1404156" cy="1213543"/>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a:p>
        </p:txBody>
      </p:sp>
      <p:sp>
        <p:nvSpPr>
          <p:cNvPr id="9" name="Prostokąt 8"/>
          <p:cNvSpPr/>
          <p:nvPr/>
        </p:nvSpPr>
        <p:spPr>
          <a:xfrm>
            <a:off x="5468451" y="1579969"/>
            <a:ext cx="2160240" cy="756084"/>
          </a:xfrm>
          <a:prstGeom prst="rect">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50" b="1" dirty="0">
                <a:solidFill>
                  <a:srgbClr val="C00000"/>
                </a:solidFill>
              </a:rPr>
              <a:t>REAKCJA</a:t>
            </a:r>
          </a:p>
        </p:txBody>
      </p:sp>
      <p:sp>
        <p:nvSpPr>
          <p:cNvPr id="13" name="pole tekstowe 12"/>
          <p:cNvSpPr txBox="1"/>
          <p:nvPr/>
        </p:nvSpPr>
        <p:spPr>
          <a:xfrm>
            <a:off x="1610744" y="3076915"/>
            <a:ext cx="1880793" cy="300082"/>
          </a:xfrm>
          <a:prstGeom prst="rect">
            <a:avLst/>
          </a:prstGeom>
          <a:noFill/>
        </p:spPr>
        <p:txBody>
          <a:bodyPr wrap="square" rtlCol="0">
            <a:spAutoFit/>
          </a:bodyPr>
          <a:lstStyle/>
          <a:p>
            <a:r>
              <a:rPr lang="pl-PL" sz="1350" b="1" dirty="0"/>
              <a:t>SAMOŚWIADOMOŚĆ</a:t>
            </a:r>
          </a:p>
        </p:txBody>
      </p:sp>
      <p:sp>
        <p:nvSpPr>
          <p:cNvPr id="14" name="pole tekstowe 13"/>
          <p:cNvSpPr txBox="1"/>
          <p:nvPr/>
        </p:nvSpPr>
        <p:spPr>
          <a:xfrm>
            <a:off x="2538606" y="3666985"/>
            <a:ext cx="1880793" cy="300082"/>
          </a:xfrm>
          <a:prstGeom prst="rect">
            <a:avLst/>
          </a:prstGeom>
          <a:noFill/>
        </p:spPr>
        <p:txBody>
          <a:bodyPr wrap="square" rtlCol="0">
            <a:spAutoFit/>
          </a:bodyPr>
          <a:lstStyle/>
          <a:p>
            <a:r>
              <a:rPr lang="pl-PL" sz="1350" b="1" dirty="0"/>
              <a:t>WOLNA WOLA</a:t>
            </a:r>
          </a:p>
        </p:txBody>
      </p:sp>
      <p:sp>
        <p:nvSpPr>
          <p:cNvPr id="15" name="pole tekstowe 14"/>
          <p:cNvSpPr txBox="1"/>
          <p:nvPr/>
        </p:nvSpPr>
        <p:spPr>
          <a:xfrm>
            <a:off x="5922150" y="3111810"/>
            <a:ext cx="1880793" cy="300082"/>
          </a:xfrm>
          <a:prstGeom prst="rect">
            <a:avLst/>
          </a:prstGeom>
          <a:noFill/>
        </p:spPr>
        <p:txBody>
          <a:bodyPr wrap="square" rtlCol="0">
            <a:spAutoFit/>
          </a:bodyPr>
          <a:lstStyle/>
          <a:p>
            <a:r>
              <a:rPr lang="pl-PL" sz="1350" b="1" dirty="0"/>
              <a:t>WYOBRAŹNIA</a:t>
            </a:r>
          </a:p>
        </p:txBody>
      </p:sp>
      <p:sp>
        <p:nvSpPr>
          <p:cNvPr id="17" name="pole tekstowe 16"/>
          <p:cNvSpPr txBox="1"/>
          <p:nvPr/>
        </p:nvSpPr>
        <p:spPr>
          <a:xfrm>
            <a:off x="3841141" y="4262974"/>
            <a:ext cx="1620180" cy="300082"/>
          </a:xfrm>
          <a:prstGeom prst="rect">
            <a:avLst/>
          </a:prstGeom>
          <a:noFill/>
        </p:spPr>
        <p:txBody>
          <a:bodyPr wrap="square" rtlCol="0">
            <a:spAutoFit/>
          </a:bodyPr>
          <a:lstStyle/>
          <a:p>
            <a:r>
              <a:rPr lang="pl-PL" sz="1350" b="1" dirty="0"/>
              <a:t>SYSTEM WARTOŚCI</a:t>
            </a:r>
          </a:p>
        </p:txBody>
      </p:sp>
      <p:sp>
        <p:nvSpPr>
          <p:cNvPr id="18" name="pole tekstowe 17"/>
          <p:cNvSpPr txBox="1"/>
          <p:nvPr/>
        </p:nvSpPr>
        <p:spPr>
          <a:xfrm>
            <a:off x="5515357" y="3641619"/>
            <a:ext cx="1345262" cy="507831"/>
          </a:xfrm>
          <a:prstGeom prst="rect">
            <a:avLst/>
          </a:prstGeom>
          <a:noFill/>
        </p:spPr>
        <p:txBody>
          <a:bodyPr wrap="square" rtlCol="0">
            <a:spAutoFit/>
          </a:bodyPr>
          <a:lstStyle/>
          <a:p>
            <a:r>
              <a:rPr lang="pl-PL" sz="1350" b="1" dirty="0"/>
              <a:t>WIARA W SIEBIE</a:t>
            </a:r>
          </a:p>
        </p:txBody>
      </p:sp>
      <p:sp>
        <p:nvSpPr>
          <p:cNvPr id="22" name="Strzałka w prawo 21"/>
          <p:cNvSpPr/>
          <p:nvPr/>
        </p:nvSpPr>
        <p:spPr>
          <a:xfrm>
            <a:off x="3215393" y="1709311"/>
            <a:ext cx="612900" cy="13501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a:p>
        </p:txBody>
      </p:sp>
      <p:sp>
        <p:nvSpPr>
          <p:cNvPr id="23" name="Strzałka w prawo 22"/>
          <p:cNvSpPr/>
          <p:nvPr/>
        </p:nvSpPr>
        <p:spPr>
          <a:xfrm>
            <a:off x="3213128" y="1891118"/>
            <a:ext cx="612900" cy="13501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a:p>
        </p:txBody>
      </p:sp>
      <p:sp>
        <p:nvSpPr>
          <p:cNvPr id="24" name="Strzałka w prawo 23"/>
          <p:cNvSpPr/>
          <p:nvPr/>
        </p:nvSpPr>
        <p:spPr>
          <a:xfrm>
            <a:off x="3213128" y="2082343"/>
            <a:ext cx="612900" cy="13501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a:p>
        </p:txBody>
      </p:sp>
      <p:sp>
        <p:nvSpPr>
          <p:cNvPr id="25" name="pole tekstowe 24"/>
          <p:cNvSpPr txBox="1"/>
          <p:nvPr/>
        </p:nvSpPr>
        <p:spPr>
          <a:xfrm>
            <a:off x="1331640" y="627535"/>
            <a:ext cx="6297051" cy="923330"/>
          </a:xfrm>
          <a:prstGeom prst="rect">
            <a:avLst/>
          </a:prstGeom>
          <a:noFill/>
        </p:spPr>
        <p:txBody>
          <a:bodyPr wrap="square" rtlCol="0">
            <a:spAutoFit/>
          </a:bodyPr>
          <a:lstStyle/>
          <a:p>
            <a:r>
              <a:rPr lang="pl-PL" b="1" dirty="0" err="1"/>
              <a:t>Proaktywność</a:t>
            </a:r>
            <a:r>
              <a:rPr lang="pl-PL" dirty="0"/>
              <a:t> to postawa, w której przyjmuje się, że to jednostka odpowiedzialna jest za swoje życie poprzez dokonywanie wyborów</a:t>
            </a:r>
          </a:p>
        </p:txBody>
      </p:sp>
    </p:spTree>
    <p:extLst>
      <p:ext uri="{BB962C8B-B14F-4D97-AF65-F5344CB8AC3E}">
        <p14:creationId xmlns:p14="http://schemas.microsoft.com/office/powerpoint/2010/main" val="85376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4" grpId="0"/>
      <p:bldP spid="15"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555528"/>
            <a:ext cx="7772400" cy="864095"/>
          </a:xfrm>
        </p:spPr>
        <p:txBody>
          <a:bodyPr>
            <a:normAutofit/>
          </a:bodyPr>
          <a:lstStyle/>
          <a:p>
            <a:r>
              <a:rPr lang="pl-PL" sz="2400" dirty="0"/>
              <a:t>AKADEMIA  UMIEJĘTNOŚCI  ANIMATORA  LGD</a:t>
            </a:r>
            <a:br>
              <a:rPr lang="pl-PL" sz="2400" dirty="0"/>
            </a:br>
            <a:endParaRPr lang="pl-PL" sz="2400" dirty="0"/>
          </a:p>
        </p:txBody>
      </p:sp>
      <p:sp>
        <p:nvSpPr>
          <p:cNvPr id="3" name="Podtytuł 2"/>
          <p:cNvSpPr>
            <a:spLocks noGrp="1"/>
          </p:cNvSpPr>
          <p:nvPr>
            <p:ph type="subTitle" idx="1"/>
          </p:nvPr>
        </p:nvSpPr>
        <p:spPr>
          <a:xfrm>
            <a:off x="971600" y="1419622"/>
            <a:ext cx="7128792" cy="2809478"/>
          </a:xfrm>
        </p:spPr>
        <p:txBody>
          <a:bodyPr>
            <a:normAutofit/>
          </a:bodyPr>
          <a:lstStyle/>
          <a:p>
            <a:pPr algn="l"/>
            <a:endParaRPr lang="pl-PL" sz="1800" dirty="0"/>
          </a:p>
        </p:txBody>
      </p:sp>
      <p:pic>
        <p:nvPicPr>
          <p:cNvPr id="4" name="Obraz 3">
            <a:extLst>
              <a:ext uri="{FF2B5EF4-FFF2-40B4-BE49-F238E27FC236}">
                <a16:creationId xmlns:a16="http://schemas.microsoft.com/office/drawing/2014/main" xmlns="" id="{C1F5635D-E7FE-4D5B-A37C-E2A5FF4A4A9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20538"/>
            <a:ext cx="4894312" cy="5110788"/>
          </a:xfrm>
          <a:prstGeom prst="rect">
            <a:avLst/>
          </a:prstGeom>
          <a:noFill/>
          <a:ln>
            <a:noFill/>
          </a:ln>
        </p:spPr>
      </p:pic>
      <p:graphicFrame>
        <p:nvGraphicFramePr>
          <p:cNvPr id="7" name="Tabela 6">
            <a:extLst>
              <a:ext uri="{FF2B5EF4-FFF2-40B4-BE49-F238E27FC236}">
                <a16:creationId xmlns:a16="http://schemas.microsoft.com/office/drawing/2014/main" xmlns="" id="{1147FB07-EACF-4E79-BC95-3194EB42C5AF}"/>
              </a:ext>
            </a:extLst>
          </p:cNvPr>
          <p:cNvGraphicFramePr>
            <a:graphicFrameLocks noGrp="1"/>
          </p:cNvGraphicFramePr>
          <p:nvPr>
            <p:extLst>
              <p:ext uri="{D42A27DB-BD31-4B8C-83A1-F6EECF244321}">
                <p14:modId xmlns:p14="http://schemas.microsoft.com/office/powerpoint/2010/main" val="3974516642"/>
              </p:ext>
            </p:extLst>
          </p:nvPr>
        </p:nvGraphicFramePr>
        <p:xfrm>
          <a:off x="-36512" y="-20538"/>
          <a:ext cx="4104456" cy="5352153"/>
        </p:xfrm>
        <a:graphic>
          <a:graphicData uri="http://schemas.openxmlformats.org/drawingml/2006/table">
            <a:tbl>
              <a:tblPr firstRow="1" firstCol="1" bandRow="1">
                <a:tableStyleId>{5C22544A-7EE6-4342-B048-85BDC9FD1C3A}</a:tableStyleId>
              </a:tblPr>
              <a:tblGrid>
                <a:gridCol w="4104456">
                  <a:extLst>
                    <a:ext uri="{9D8B030D-6E8A-4147-A177-3AD203B41FA5}">
                      <a16:colId xmlns:a16="http://schemas.microsoft.com/office/drawing/2014/main" xmlns="" val="2993970001"/>
                    </a:ext>
                  </a:extLst>
                </a:gridCol>
              </a:tblGrid>
              <a:tr h="154242">
                <a:tc>
                  <a:txBody>
                    <a:bodyPr/>
                    <a:lstStyle/>
                    <a:p>
                      <a:pPr>
                        <a:lnSpc>
                          <a:spcPts val="1100"/>
                        </a:lnSpc>
                        <a:spcBef>
                          <a:spcPts val="0"/>
                        </a:spcBef>
                        <a:spcAft>
                          <a:spcPts val="0"/>
                        </a:spcAft>
                      </a:pPr>
                      <a:r>
                        <a:rPr lang="pl-PL" sz="1100" b="0" dirty="0">
                          <a:solidFill>
                            <a:srgbClr val="002060"/>
                          </a:solidFill>
                          <a:effectLst/>
                        </a:rPr>
                        <a:t>TEMAT</a:t>
                      </a:r>
                      <a:endParaRPr lang="pl-PL" sz="1000" b="0" dirty="0">
                        <a:solidFill>
                          <a:srgbClr val="002060"/>
                        </a:solidFill>
                        <a:effectLst/>
                        <a:latin typeface="Segoe UI" panose="020B0502040204020203" pitchFamily="34" charset="0"/>
                        <a:ea typeface="Segoe UI" panose="020B0502040204020203" pitchFamily="34" charset="0"/>
                        <a:cs typeface="Times New Roman" panose="02020603050405020304" pitchFamily="18" charset="0"/>
                      </a:endParaRPr>
                    </a:p>
                  </a:txBody>
                  <a:tcPr marL="27101" marR="27101" marT="0" marB="0">
                    <a:solidFill>
                      <a:srgbClr val="92D050"/>
                    </a:solidFill>
                  </a:tcPr>
                </a:tc>
                <a:extLst>
                  <a:ext uri="{0D108BD9-81ED-4DB2-BD59-A6C34878D82A}">
                    <a16:rowId xmlns:a16="http://schemas.microsoft.com/office/drawing/2014/main" xmlns="" val="2863583029"/>
                  </a:ext>
                </a:extLst>
              </a:tr>
              <a:tr h="497357">
                <a:tc>
                  <a:txBody>
                    <a:bodyPr/>
                    <a:lstStyle/>
                    <a:p>
                      <a:pPr marL="0" lvl="0" indent="0">
                        <a:lnSpc>
                          <a:spcPct val="107000"/>
                        </a:lnSpc>
                        <a:spcBef>
                          <a:spcPts val="0"/>
                        </a:spcBef>
                        <a:spcAft>
                          <a:spcPts val="0"/>
                        </a:spcAft>
                        <a:buFont typeface="+mj-lt"/>
                        <a:buNone/>
                      </a:pPr>
                      <a:r>
                        <a:rPr lang="pl-PL" sz="1100" b="1" dirty="0">
                          <a:solidFill>
                            <a:srgbClr val="002060"/>
                          </a:solidFill>
                          <a:effectLst/>
                        </a:rPr>
                        <a:t>Rola animatora</a:t>
                      </a:r>
                      <a:endParaRPr lang="pl-PL" sz="1000" b="1" dirty="0">
                        <a:solidFill>
                          <a:srgbClr val="002060"/>
                        </a:solidFill>
                        <a:effectLst/>
                      </a:endParaRPr>
                    </a:p>
                    <a:p>
                      <a:pPr marL="742950" lvl="1" indent="-285750">
                        <a:lnSpc>
                          <a:spcPct val="107000"/>
                        </a:lnSpc>
                        <a:spcBef>
                          <a:spcPts val="0"/>
                        </a:spcBef>
                        <a:spcAft>
                          <a:spcPts val="0"/>
                        </a:spcAft>
                        <a:buFont typeface="+mj-lt"/>
                        <a:buAutoNum type="alphaLcPeriod"/>
                      </a:pPr>
                      <a:r>
                        <a:rPr lang="pl-PL" sz="1000" b="0" dirty="0">
                          <a:solidFill>
                            <a:srgbClr val="002060"/>
                          </a:solidFill>
                          <a:effectLst/>
                        </a:rPr>
                        <a:t>role, funkcje</a:t>
                      </a:r>
                    </a:p>
                    <a:p>
                      <a:pPr marL="742950" lvl="1" indent="-285750">
                        <a:lnSpc>
                          <a:spcPct val="107000"/>
                        </a:lnSpc>
                        <a:spcBef>
                          <a:spcPts val="0"/>
                        </a:spcBef>
                        <a:spcAft>
                          <a:spcPts val="0"/>
                        </a:spcAft>
                        <a:buFont typeface="+mj-lt"/>
                        <a:buAutoNum type="alphaLcPeriod"/>
                      </a:pPr>
                      <a:r>
                        <a:rPr lang="pl-PL" sz="1000" b="0" dirty="0">
                          <a:solidFill>
                            <a:srgbClr val="002060"/>
                          </a:solidFill>
                          <a:effectLst/>
                        </a:rPr>
                        <a:t>animacja w procesie lokalnego rozwoju</a:t>
                      </a:r>
                      <a:endParaRPr lang="pl-PL" sz="1000" b="0" dirty="0">
                        <a:solidFill>
                          <a:srgbClr val="002060"/>
                        </a:solidFill>
                        <a:effectLst/>
                        <a:latin typeface="Segoe UI" panose="020B0502040204020203" pitchFamily="34" charset="0"/>
                        <a:ea typeface="Segoe UI" panose="020B0502040204020203" pitchFamily="34" charset="0"/>
                        <a:cs typeface="Times New Roman" panose="02020603050405020304" pitchFamily="18" charset="0"/>
                      </a:endParaRPr>
                    </a:p>
                  </a:txBody>
                  <a:tcPr marL="27101" marR="27101" marT="0" marB="0" anchor="ctr">
                    <a:solidFill>
                      <a:srgbClr val="92D050"/>
                    </a:solidFill>
                  </a:tcPr>
                </a:tc>
                <a:extLst>
                  <a:ext uri="{0D108BD9-81ED-4DB2-BD59-A6C34878D82A}">
                    <a16:rowId xmlns:a16="http://schemas.microsoft.com/office/drawing/2014/main" xmlns="" val="2418832970"/>
                  </a:ext>
                </a:extLst>
              </a:tr>
              <a:tr h="497357">
                <a:tc>
                  <a:txBody>
                    <a:bodyPr/>
                    <a:lstStyle/>
                    <a:p>
                      <a:pPr marL="0" lvl="0" indent="0">
                        <a:lnSpc>
                          <a:spcPct val="107000"/>
                        </a:lnSpc>
                        <a:spcBef>
                          <a:spcPts val="0"/>
                        </a:spcBef>
                        <a:spcAft>
                          <a:spcPts val="0"/>
                        </a:spcAft>
                        <a:buFont typeface="+mj-lt"/>
                        <a:buNone/>
                      </a:pPr>
                      <a:r>
                        <a:rPr lang="pl-PL" sz="1100" b="1" dirty="0">
                          <a:solidFill>
                            <a:srgbClr val="002060"/>
                          </a:solidFill>
                          <a:effectLst/>
                        </a:rPr>
                        <a:t>Rozwój osobisty</a:t>
                      </a:r>
                      <a:endParaRPr lang="pl-PL" sz="1000" b="1" dirty="0">
                        <a:solidFill>
                          <a:srgbClr val="002060"/>
                        </a:solidFill>
                        <a:effectLst/>
                      </a:endParaRPr>
                    </a:p>
                    <a:p>
                      <a:pPr marL="742950" lvl="1" indent="-285750">
                        <a:lnSpc>
                          <a:spcPct val="107000"/>
                        </a:lnSpc>
                        <a:spcBef>
                          <a:spcPts val="0"/>
                        </a:spcBef>
                        <a:spcAft>
                          <a:spcPts val="0"/>
                        </a:spcAft>
                        <a:buFont typeface="+mj-lt"/>
                        <a:buAutoNum type="alphaLcPeriod"/>
                      </a:pPr>
                      <a:r>
                        <a:rPr lang="pl-PL" sz="1000" b="0" dirty="0">
                          <a:solidFill>
                            <a:srgbClr val="002060"/>
                          </a:solidFill>
                          <a:effectLst/>
                        </a:rPr>
                        <a:t>system wartości i poczucie sensu, zaufanie</a:t>
                      </a:r>
                    </a:p>
                    <a:p>
                      <a:pPr marL="742950" lvl="1" indent="-285750">
                        <a:lnSpc>
                          <a:spcPct val="107000"/>
                        </a:lnSpc>
                        <a:spcBef>
                          <a:spcPts val="0"/>
                        </a:spcBef>
                        <a:spcAft>
                          <a:spcPts val="0"/>
                        </a:spcAft>
                        <a:buFont typeface="+mj-lt"/>
                        <a:buAutoNum type="alphaLcPeriod"/>
                      </a:pPr>
                      <a:r>
                        <a:rPr lang="pl-PL" sz="1000" b="0" dirty="0">
                          <a:solidFill>
                            <a:srgbClr val="002060"/>
                          </a:solidFill>
                          <a:effectLst/>
                        </a:rPr>
                        <a:t>Kreatywność</a:t>
                      </a:r>
                      <a:endParaRPr lang="pl-PL" sz="1000" b="0" dirty="0">
                        <a:solidFill>
                          <a:srgbClr val="002060"/>
                        </a:solidFill>
                        <a:effectLst/>
                        <a:latin typeface="Segoe UI" panose="020B0502040204020203" pitchFamily="34" charset="0"/>
                        <a:ea typeface="Segoe UI" panose="020B0502040204020203" pitchFamily="34" charset="0"/>
                        <a:cs typeface="Times New Roman" panose="02020603050405020304" pitchFamily="18" charset="0"/>
                      </a:endParaRPr>
                    </a:p>
                  </a:txBody>
                  <a:tcPr marL="27101" marR="27101" marT="0" marB="0" anchor="ctr">
                    <a:solidFill>
                      <a:srgbClr val="92D050"/>
                    </a:solidFill>
                  </a:tcPr>
                </a:tc>
                <a:extLst>
                  <a:ext uri="{0D108BD9-81ED-4DB2-BD59-A6C34878D82A}">
                    <a16:rowId xmlns:a16="http://schemas.microsoft.com/office/drawing/2014/main" xmlns="" val="1756298327"/>
                  </a:ext>
                </a:extLst>
              </a:tr>
              <a:tr h="497357">
                <a:tc>
                  <a:txBody>
                    <a:bodyPr/>
                    <a:lstStyle/>
                    <a:p>
                      <a:pPr marL="0" lvl="0" indent="0">
                        <a:lnSpc>
                          <a:spcPct val="107000"/>
                        </a:lnSpc>
                        <a:spcBef>
                          <a:spcPts val="0"/>
                        </a:spcBef>
                        <a:spcAft>
                          <a:spcPts val="0"/>
                        </a:spcAft>
                        <a:buFont typeface="+mj-lt"/>
                        <a:buNone/>
                      </a:pPr>
                      <a:r>
                        <a:rPr lang="pl-PL" sz="1100" b="1" dirty="0">
                          <a:solidFill>
                            <a:srgbClr val="002060"/>
                          </a:solidFill>
                          <a:effectLst/>
                        </a:rPr>
                        <a:t>Warsztat pracy animatora</a:t>
                      </a:r>
                      <a:endParaRPr lang="pl-PL" sz="1000" b="1" dirty="0">
                        <a:solidFill>
                          <a:srgbClr val="002060"/>
                        </a:solidFill>
                        <a:effectLst/>
                      </a:endParaRPr>
                    </a:p>
                    <a:p>
                      <a:pPr marL="742950" lvl="1" indent="-285750">
                        <a:lnSpc>
                          <a:spcPct val="107000"/>
                        </a:lnSpc>
                        <a:spcBef>
                          <a:spcPts val="0"/>
                        </a:spcBef>
                        <a:spcAft>
                          <a:spcPts val="0"/>
                        </a:spcAft>
                        <a:buFont typeface="+mj-lt"/>
                        <a:buAutoNum type="alphaLcPeriod"/>
                      </a:pPr>
                      <a:r>
                        <a:rPr lang="pl-PL" sz="1000" b="0" dirty="0">
                          <a:solidFill>
                            <a:srgbClr val="002060"/>
                          </a:solidFill>
                          <a:effectLst/>
                        </a:rPr>
                        <a:t>narzędzia animacji, przepływ informacji</a:t>
                      </a:r>
                    </a:p>
                    <a:p>
                      <a:pPr marL="742950" lvl="1" indent="-285750">
                        <a:lnSpc>
                          <a:spcPct val="107000"/>
                        </a:lnSpc>
                        <a:spcBef>
                          <a:spcPts val="0"/>
                        </a:spcBef>
                        <a:spcAft>
                          <a:spcPts val="0"/>
                        </a:spcAft>
                        <a:buFont typeface="+mj-lt"/>
                        <a:buAutoNum type="alphaLcPeriod"/>
                      </a:pPr>
                      <a:r>
                        <a:rPr lang="pl-PL" sz="1000" b="0" dirty="0">
                          <a:solidFill>
                            <a:srgbClr val="002060"/>
                          </a:solidFill>
                          <a:effectLst/>
                        </a:rPr>
                        <a:t>nowoczesne technologie w pracy animacyjnej</a:t>
                      </a:r>
                      <a:endParaRPr lang="pl-PL" sz="1000" b="0" dirty="0">
                        <a:solidFill>
                          <a:srgbClr val="002060"/>
                        </a:solidFill>
                        <a:effectLst/>
                        <a:latin typeface="Segoe UI" panose="020B0502040204020203" pitchFamily="34" charset="0"/>
                        <a:ea typeface="Segoe UI" panose="020B0502040204020203" pitchFamily="34" charset="0"/>
                        <a:cs typeface="Times New Roman" panose="02020603050405020304" pitchFamily="18" charset="0"/>
                      </a:endParaRPr>
                    </a:p>
                  </a:txBody>
                  <a:tcPr marL="27101" marR="27101" marT="0" marB="0" anchor="ctr">
                    <a:solidFill>
                      <a:srgbClr val="92D050"/>
                    </a:solidFill>
                  </a:tcPr>
                </a:tc>
                <a:extLst>
                  <a:ext uri="{0D108BD9-81ED-4DB2-BD59-A6C34878D82A}">
                    <a16:rowId xmlns:a16="http://schemas.microsoft.com/office/drawing/2014/main" xmlns="" val="354310160"/>
                  </a:ext>
                </a:extLst>
              </a:tr>
              <a:tr h="648195">
                <a:tc>
                  <a:txBody>
                    <a:bodyPr/>
                    <a:lstStyle/>
                    <a:p>
                      <a:pPr marL="0" lvl="0" indent="0">
                        <a:lnSpc>
                          <a:spcPct val="107000"/>
                        </a:lnSpc>
                        <a:spcBef>
                          <a:spcPts val="0"/>
                        </a:spcBef>
                        <a:spcAft>
                          <a:spcPts val="0"/>
                        </a:spcAft>
                        <a:buFont typeface="+mj-lt"/>
                        <a:buNone/>
                      </a:pPr>
                      <a:r>
                        <a:rPr lang="pl-PL" sz="1100" b="1" dirty="0">
                          <a:solidFill>
                            <a:srgbClr val="002060"/>
                          </a:solidFill>
                          <a:effectLst/>
                        </a:rPr>
                        <a:t>Komunikacja interpersonalna</a:t>
                      </a:r>
                      <a:endParaRPr lang="pl-PL" sz="1000" b="1" dirty="0">
                        <a:solidFill>
                          <a:srgbClr val="002060"/>
                        </a:solidFill>
                        <a:effectLst/>
                      </a:endParaRPr>
                    </a:p>
                    <a:p>
                      <a:pPr marL="742950" lvl="1" indent="-285750">
                        <a:lnSpc>
                          <a:spcPct val="107000"/>
                        </a:lnSpc>
                        <a:spcBef>
                          <a:spcPts val="0"/>
                        </a:spcBef>
                        <a:spcAft>
                          <a:spcPts val="0"/>
                        </a:spcAft>
                        <a:buFont typeface="+mj-lt"/>
                        <a:buAutoNum type="alphaLcPeriod"/>
                      </a:pPr>
                      <a:r>
                        <a:rPr lang="pl-PL" sz="1000" b="0" dirty="0">
                          <a:solidFill>
                            <a:srgbClr val="002060"/>
                          </a:solidFill>
                          <a:effectLst/>
                        </a:rPr>
                        <a:t>psychospołeczne uwarunkowania animacji aktywności </a:t>
                      </a:r>
                    </a:p>
                    <a:p>
                      <a:pPr marL="742950" lvl="1" indent="-285750">
                        <a:lnSpc>
                          <a:spcPct val="107000"/>
                        </a:lnSpc>
                        <a:spcBef>
                          <a:spcPts val="0"/>
                        </a:spcBef>
                        <a:spcAft>
                          <a:spcPts val="0"/>
                        </a:spcAft>
                        <a:buFont typeface="+mj-lt"/>
                        <a:buAutoNum type="alphaLcPeriod"/>
                      </a:pPr>
                      <a:r>
                        <a:rPr lang="pl-PL" sz="1000" b="0" dirty="0">
                          <a:solidFill>
                            <a:srgbClr val="002060"/>
                          </a:solidFill>
                          <a:effectLst/>
                        </a:rPr>
                        <a:t>słuchanie i formułowanie komunikatów</a:t>
                      </a:r>
                      <a:endParaRPr lang="pl-PL" sz="1000" b="0" dirty="0">
                        <a:solidFill>
                          <a:srgbClr val="002060"/>
                        </a:solidFill>
                        <a:effectLst/>
                        <a:latin typeface="Segoe UI" panose="020B0502040204020203" pitchFamily="34" charset="0"/>
                        <a:ea typeface="Segoe UI" panose="020B0502040204020203" pitchFamily="34" charset="0"/>
                        <a:cs typeface="Times New Roman" panose="02020603050405020304" pitchFamily="18" charset="0"/>
                      </a:endParaRPr>
                    </a:p>
                  </a:txBody>
                  <a:tcPr marL="27101" marR="27101" marT="0" marB="0" anchor="ctr">
                    <a:solidFill>
                      <a:srgbClr val="92D050"/>
                    </a:solidFill>
                  </a:tcPr>
                </a:tc>
                <a:extLst>
                  <a:ext uri="{0D108BD9-81ED-4DB2-BD59-A6C34878D82A}">
                    <a16:rowId xmlns:a16="http://schemas.microsoft.com/office/drawing/2014/main" xmlns="" val="476428019"/>
                  </a:ext>
                </a:extLst>
              </a:tr>
              <a:tr h="497357">
                <a:tc>
                  <a:txBody>
                    <a:bodyPr/>
                    <a:lstStyle/>
                    <a:p>
                      <a:pPr marL="0" lvl="0" indent="0">
                        <a:lnSpc>
                          <a:spcPct val="107000"/>
                        </a:lnSpc>
                        <a:spcBef>
                          <a:spcPts val="0"/>
                        </a:spcBef>
                        <a:spcAft>
                          <a:spcPts val="0"/>
                        </a:spcAft>
                        <a:buFont typeface="+mj-lt"/>
                        <a:buNone/>
                      </a:pPr>
                      <a:r>
                        <a:rPr lang="pl-PL" sz="1100" b="1" dirty="0">
                          <a:solidFill>
                            <a:srgbClr val="002060"/>
                          </a:solidFill>
                          <a:effectLst/>
                        </a:rPr>
                        <a:t>Praca z grupą</a:t>
                      </a:r>
                      <a:endParaRPr lang="pl-PL" sz="1000" b="1" dirty="0">
                        <a:solidFill>
                          <a:srgbClr val="002060"/>
                        </a:solidFill>
                        <a:effectLst/>
                      </a:endParaRPr>
                    </a:p>
                    <a:p>
                      <a:pPr marL="742950" lvl="1" indent="-285750">
                        <a:lnSpc>
                          <a:spcPct val="107000"/>
                        </a:lnSpc>
                        <a:spcBef>
                          <a:spcPts val="0"/>
                        </a:spcBef>
                        <a:spcAft>
                          <a:spcPts val="0"/>
                        </a:spcAft>
                        <a:buFont typeface="+mj-lt"/>
                        <a:buAutoNum type="alphaLcPeriod"/>
                      </a:pPr>
                      <a:r>
                        <a:rPr lang="pl-PL" sz="1000" b="0" dirty="0">
                          <a:solidFill>
                            <a:srgbClr val="002060"/>
                          </a:solidFill>
                          <a:effectLst/>
                        </a:rPr>
                        <a:t>prowadzenie spotkań</a:t>
                      </a:r>
                    </a:p>
                    <a:p>
                      <a:pPr marL="742950" lvl="1" indent="-285750">
                        <a:lnSpc>
                          <a:spcPct val="107000"/>
                        </a:lnSpc>
                        <a:spcBef>
                          <a:spcPts val="0"/>
                        </a:spcBef>
                        <a:spcAft>
                          <a:spcPts val="0"/>
                        </a:spcAft>
                        <a:buFont typeface="+mj-lt"/>
                        <a:buAutoNum type="alphaLcPeriod"/>
                      </a:pPr>
                      <a:r>
                        <a:rPr lang="pl-PL" sz="1000" b="0" dirty="0">
                          <a:solidFill>
                            <a:srgbClr val="002060"/>
                          </a:solidFill>
                          <a:effectLst/>
                        </a:rPr>
                        <a:t>metodyka pracy grupowej</a:t>
                      </a:r>
                      <a:endParaRPr lang="pl-PL" sz="1000" b="0" dirty="0">
                        <a:solidFill>
                          <a:srgbClr val="002060"/>
                        </a:solidFill>
                        <a:effectLst/>
                        <a:latin typeface="Segoe UI" panose="020B0502040204020203" pitchFamily="34" charset="0"/>
                        <a:ea typeface="Segoe UI" panose="020B0502040204020203" pitchFamily="34" charset="0"/>
                        <a:cs typeface="Times New Roman" panose="02020603050405020304" pitchFamily="18" charset="0"/>
                      </a:endParaRPr>
                    </a:p>
                  </a:txBody>
                  <a:tcPr marL="27101" marR="27101" marT="0" marB="0" anchor="ctr">
                    <a:solidFill>
                      <a:srgbClr val="92D050"/>
                    </a:solidFill>
                  </a:tcPr>
                </a:tc>
                <a:extLst>
                  <a:ext uri="{0D108BD9-81ED-4DB2-BD59-A6C34878D82A}">
                    <a16:rowId xmlns:a16="http://schemas.microsoft.com/office/drawing/2014/main" xmlns="" val="268901580"/>
                  </a:ext>
                </a:extLst>
              </a:tr>
              <a:tr h="497357">
                <a:tc>
                  <a:txBody>
                    <a:bodyPr/>
                    <a:lstStyle/>
                    <a:p>
                      <a:pPr marL="0" lvl="0" indent="0">
                        <a:lnSpc>
                          <a:spcPct val="107000"/>
                        </a:lnSpc>
                        <a:spcBef>
                          <a:spcPts val="0"/>
                        </a:spcBef>
                        <a:spcAft>
                          <a:spcPts val="0"/>
                        </a:spcAft>
                        <a:buFont typeface="+mj-lt"/>
                        <a:buNone/>
                      </a:pPr>
                      <a:r>
                        <a:rPr lang="pl-PL" sz="1100" b="1" dirty="0">
                          <a:solidFill>
                            <a:srgbClr val="002060"/>
                          </a:solidFill>
                          <a:effectLst/>
                        </a:rPr>
                        <a:t>Podejście LEADER</a:t>
                      </a:r>
                      <a:endParaRPr lang="pl-PL" sz="1000" b="1" dirty="0">
                        <a:solidFill>
                          <a:srgbClr val="002060"/>
                        </a:solidFill>
                        <a:effectLst/>
                      </a:endParaRPr>
                    </a:p>
                    <a:p>
                      <a:pPr marL="742950" lvl="1" indent="-285750">
                        <a:lnSpc>
                          <a:spcPct val="107000"/>
                        </a:lnSpc>
                        <a:spcBef>
                          <a:spcPts val="0"/>
                        </a:spcBef>
                        <a:spcAft>
                          <a:spcPts val="0"/>
                        </a:spcAft>
                        <a:buFont typeface="+mj-lt"/>
                        <a:buAutoNum type="alphaLcPeriod"/>
                      </a:pPr>
                      <a:r>
                        <a:rPr lang="pl-PL" sz="1000" b="0" dirty="0">
                          <a:solidFill>
                            <a:srgbClr val="002060"/>
                          </a:solidFill>
                          <a:effectLst/>
                        </a:rPr>
                        <a:t>idee i istota podejścia LEADER (RLKS)</a:t>
                      </a:r>
                    </a:p>
                    <a:p>
                      <a:pPr marL="742950" lvl="1" indent="-285750">
                        <a:lnSpc>
                          <a:spcPct val="107000"/>
                        </a:lnSpc>
                        <a:spcBef>
                          <a:spcPts val="0"/>
                        </a:spcBef>
                        <a:spcAft>
                          <a:spcPts val="0"/>
                        </a:spcAft>
                        <a:buFont typeface="+mj-lt"/>
                        <a:buAutoNum type="alphaLcPeriod"/>
                      </a:pPr>
                      <a:r>
                        <a:rPr lang="pl-PL" sz="1000" b="0" dirty="0">
                          <a:solidFill>
                            <a:srgbClr val="002060"/>
                          </a:solidFill>
                          <a:effectLst/>
                        </a:rPr>
                        <a:t>etapy budowania lokalnego partnerstwa</a:t>
                      </a:r>
                      <a:endParaRPr lang="pl-PL" sz="1000" b="0" dirty="0">
                        <a:solidFill>
                          <a:srgbClr val="002060"/>
                        </a:solidFill>
                        <a:effectLst/>
                        <a:latin typeface="Segoe UI" panose="020B0502040204020203" pitchFamily="34" charset="0"/>
                        <a:ea typeface="Segoe UI" panose="020B0502040204020203" pitchFamily="34" charset="0"/>
                        <a:cs typeface="Times New Roman" panose="02020603050405020304" pitchFamily="18" charset="0"/>
                      </a:endParaRPr>
                    </a:p>
                  </a:txBody>
                  <a:tcPr marL="27101" marR="27101" marT="0" marB="0" anchor="ctr">
                    <a:solidFill>
                      <a:srgbClr val="92D050"/>
                    </a:solidFill>
                  </a:tcPr>
                </a:tc>
                <a:extLst>
                  <a:ext uri="{0D108BD9-81ED-4DB2-BD59-A6C34878D82A}">
                    <a16:rowId xmlns:a16="http://schemas.microsoft.com/office/drawing/2014/main" xmlns="" val="1375994819"/>
                  </a:ext>
                </a:extLst>
              </a:tr>
              <a:tr h="497357">
                <a:tc>
                  <a:txBody>
                    <a:bodyPr/>
                    <a:lstStyle/>
                    <a:p>
                      <a:pPr marL="0" lvl="0" indent="0">
                        <a:lnSpc>
                          <a:spcPct val="107000"/>
                        </a:lnSpc>
                        <a:spcBef>
                          <a:spcPts val="0"/>
                        </a:spcBef>
                        <a:spcAft>
                          <a:spcPts val="0"/>
                        </a:spcAft>
                        <a:buFont typeface="+mj-lt"/>
                        <a:buNone/>
                      </a:pPr>
                      <a:r>
                        <a:rPr lang="pl-PL" sz="1100" b="1" dirty="0">
                          <a:solidFill>
                            <a:srgbClr val="002060"/>
                          </a:solidFill>
                          <a:effectLst/>
                        </a:rPr>
                        <a:t>Zarządzanie zmianą</a:t>
                      </a:r>
                      <a:endParaRPr lang="pl-PL" sz="1000" b="1" dirty="0">
                        <a:solidFill>
                          <a:srgbClr val="002060"/>
                        </a:solidFill>
                        <a:effectLst/>
                      </a:endParaRPr>
                    </a:p>
                    <a:p>
                      <a:pPr marL="742950" lvl="1" indent="-285750">
                        <a:lnSpc>
                          <a:spcPct val="107000"/>
                        </a:lnSpc>
                        <a:spcBef>
                          <a:spcPts val="0"/>
                        </a:spcBef>
                        <a:spcAft>
                          <a:spcPts val="0"/>
                        </a:spcAft>
                        <a:buFont typeface="+mj-lt"/>
                        <a:buAutoNum type="alphaLcPeriod"/>
                      </a:pPr>
                      <a:r>
                        <a:rPr lang="pl-PL" sz="1000" b="0" dirty="0">
                          <a:solidFill>
                            <a:srgbClr val="002060"/>
                          </a:solidFill>
                          <a:effectLst/>
                        </a:rPr>
                        <a:t>teoria zmiany</a:t>
                      </a:r>
                    </a:p>
                    <a:p>
                      <a:pPr marL="742950" lvl="1" indent="-285750">
                        <a:lnSpc>
                          <a:spcPct val="107000"/>
                        </a:lnSpc>
                        <a:spcBef>
                          <a:spcPts val="0"/>
                        </a:spcBef>
                        <a:spcAft>
                          <a:spcPts val="0"/>
                        </a:spcAft>
                        <a:buFont typeface="+mj-lt"/>
                        <a:buAutoNum type="alphaLcPeriod"/>
                      </a:pPr>
                      <a:r>
                        <a:rPr lang="pl-PL" sz="1000" b="0" dirty="0">
                          <a:solidFill>
                            <a:srgbClr val="002060"/>
                          </a:solidFill>
                          <a:effectLst/>
                        </a:rPr>
                        <a:t>zarządzanie procesem lokalnego rozwoju</a:t>
                      </a:r>
                      <a:endParaRPr lang="pl-PL" sz="1000" b="0" dirty="0">
                        <a:solidFill>
                          <a:srgbClr val="002060"/>
                        </a:solidFill>
                        <a:effectLst/>
                        <a:latin typeface="Segoe UI" panose="020B0502040204020203" pitchFamily="34" charset="0"/>
                        <a:ea typeface="Segoe UI" panose="020B0502040204020203" pitchFamily="34" charset="0"/>
                        <a:cs typeface="Times New Roman" panose="02020603050405020304" pitchFamily="18" charset="0"/>
                      </a:endParaRPr>
                    </a:p>
                  </a:txBody>
                  <a:tcPr marL="27101" marR="27101" marT="0" marB="0" anchor="ctr">
                    <a:solidFill>
                      <a:srgbClr val="92D050"/>
                    </a:solidFill>
                  </a:tcPr>
                </a:tc>
                <a:extLst>
                  <a:ext uri="{0D108BD9-81ED-4DB2-BD59-A6C34878D82A}">
                    <a16:rowId xmlns:a16="http://schemas.microsoft.com/office/drawing/2014/main" xmlns="" val="231865992"/>
                  </a:ext>
                </a:extLst>
              </a:tr>
              <a:tr h="497357">
                <a:tc>
                  <a:txBody>
                    <a:bodyPr/>
                    <a:lstStyle/>
                    <a:p>
                      <a:pPr marL="0" lvl="0" indent="0">
                        <a:lnSpc>
                          <a:spcPct val="107000"/>
                        </a:lnSpc>
                        <a:spcBef>
                          <a:spcPts val="0"/>
                        </a:spcBef>
                        <a:spcAft>
                          <a:spcPts val="0"/>
                        </a:spcAft>
                        <a:buFont typeface="+mj-lt"/>
                        <a:buNone/>
                      </a:pPr>
                      <a:r>
                        <a:rPr lang="pl-PL" sz="1100" b="1" dirty="0">
                          <a:solidFill>
                            <a:srgbClr val="002060"/>
                          </a:solidFill>
                          <a:effectLst/>
                        </a:rPr>
                        <a:t>Komunikacja społeczna</a:t>
                      </a:r>
                      <a:endParaRPr lang="pl-PL" sz="1000" b="1" dirty="0">
                        <a:solidFill>
                          <a:srgbClr val="002060"/>
                        </a:solidFill>
                        <a:effectLst/>
                      </a:endParaRPr>
                    </a:p>
                    <a:p>
                      <a:pPr marL="742950" lvl="1" indent="-285750">
                        <a:lnSpc>
                          <a:spcPct val="107000"/>
                        </a:lnSpc>
                        <a:spcBef>
                          <a:spcPts val="0"/>
                        </a:spcBef>
                        <a:spcAft>
                          <a:spcPts val="0"/>
                        </a:spcAft>
                        <a:buFont typeface="+mj-lt"/>
                        <a:buAutoNum type="alphaLcPeriod"/>
                      </a:pPr>
                      <a:r>
                        <a:rPr lang="pl-PL" sz="1000" b="0" dirty="0">
                          <a:solidFill>
                            <a:srgbClr val="002060"/>
                          </a:solidFill>
                          <a:effectLst/>
                        </a:rPr>
                        <a:t>specyfika grup i środowisk lokalnych</a:t>
                      </a:r>
                    </a:p>
                    <a:p>
                      <a:pPr marL="742950" lvl="1" indent="-285750">
                        <a:lnSpc>
                          <a:spcPct val="107000"/>
                        </a:lnSpc>
                        <a:spcBef>
                          <a:spcPts val="0"/>
                        </a:spcBef>
                        <a:spcAft>
                          <a:spcPts val="0"/>
                        </a:spcAft>
                        <a:buFont typeface="+mj-lt"/>
                        <a:buAutoNum type="alphaLcPeriod"/>
                      </a:pPr>
                      <a:r>
                        <a:rPr lang="pl-PL" sz="1000" b="0" dirty="0">
                          <a:solidFill>
                            <a:srgbClr val="002060"/>
                          </a:solidFill>
                          <a:effectLst/>
                        </a:rPr>
                        <a:t>kanały i środki przekazu</a:t>
                      </a:r>
                      <a:endParaRPr lang="pl-PL" sz="1000" b="0" dirty="0">
                        <a:solidFill>
                          <a:srgbClr val="002060"/>
                        </a:solidFill>
                        <a:effectLst/>
                        <a:latin typeface="Segoe UI" panose="020B0502040204020203" pitchFamily="34" charset="0"/>
                        <a:ea typeface="Segoe UI" panose="020B0502040204020203" pitchFamily="34" charset="0"/>
                        <a:cs typeface="Times New Roman" panose="02020603050405020304" pitchFamily="18" charset="0"/>
                      </a:endParaRPr>
                    </a:p>
                  </a:txBody>
                  <a:tcPr marL="27101" marR="27101" marT="0" marB="0" anchor="ctr">
                    <a:solidFill>
                      <a:srgbClr val="92D050"/>
                    </a:solidFill>
                  </a:tcPr>
                </a:tc>
                <a:extLst>
                  <a:ext uri="{0D108BD9-81ED-4DB2-BD59-A6C34878D82A}">
                    <a16:rowId xmlns:a16="http://schemas.microsoft.com/office/drawing/2014/main" xmlns="" val="2219879302"/>
                  </a:ext>
                </a:extLst>
              </a:tr>
              <a:tr h="497357">
                <a:tc>
                  <a:txBody>
                    <a:bodyPr/>
                    <a:lstStyle/>
                    <a:p>
                      <a:pPr marL="0" lvl="0" indent="0">
                        <a:lnSpc>
                          <a:spcPct val="107000"/>
                        </a:lnSpc>
                        <a:spcBef>
                          <a:spcPts val="0"/>
                        </a:spcBef>
                        <a:spcAft>
                          <a:spcPts val="0"/>
                        </a:spcAft>
                        <a:buFont typeface="+mj-lt"/>
                        <a:buNone/>
                      </a:pPr>
                      <a:r>
                        <a:rPr lang="pl-PL" sz="1100" b="1" dirty="0">
                          <a:solidFill>
                            <a:srgbClr val="002060"/>
                          </a:solidFill>
                          <a:effectLst/>
                        </a:rPr>
                        <a:t>Diagnoza lokalnego środowiska</a:t>
                      </a:r>
                      <a:endParaRPr lang="pl-PL" sz="1000" b="1" dirty="0">
                        <a:solidFill>
                          <a:srgbClr val="002060"/>
                        </a:solidFill>
                        <a:effectLst/>
                      </a:endParaRPr>
                    </a:p>
                    <a:p>
                      <a:pPr marL="742950" lvl="1" indent="-285750">
                        <a:lnSpc>
                          <a:spcPct val="107000"/>
                        </a:lnSpc>
                        <a:spcBef>
                          <a:spcPts val="0"/>
                        </a:spcBef>
                        <a:spcAft>
                          <a:spcPts val="0"/>
                        </a:spcAft>
                        <a:buFont typeface="+mj-lt"/>
                        <a:buAutoNum type="alphaLcPeriod"/>
                      </a:pPr>
                      <a:r>
                        <a:rPr lang="pl-PL" sz="1000" b="0" dirty="0">
                          <a:solidFill>
                            <a:srgbClr val="002060"/>
                          </a:solidFill>
                          <a:effectLst/>
                        </a:rPr>
                        <a:t>gromadzenie danych wtórnych</a:t>
                      </a:r>
                    </a:p>
                    <a:p>
                      <a:pPr marL="742950" lvl="1" indent="-285750">
                        <a:lnSpc>
                          <a:spcPct val="107000"/>
                        </a:lnSpc>
                        <a:spcBef>
                          <a:spcPts val="0"/>
                        </a:spcBef>
                        <a:spcAft>
                          <a:spcPts val="0"/>
                        </a:spcAft>
                        <a:buFont typeface="+mj-lt"/>
                        <a:buAutoNum type="alphaLcPeriod"/>
                      </a:pPr>
                      <a:r>
                        <a:rPr lang="pl-PL" sz="1000" b="0" dirty="0">
                          <a:solidFill>
                            <a:srgbClr val="002060"/>
                          </a:solidFill>
                          <a:effectLst/>
                        </a:rPr>
                        <a:t>prowadzenie badań społecznych</a:t>
                      </a:r>
                      <a:endParaRPr lang="pl-PL" sz="1000" b="0" dirty="0">
                        <a:solidFill>
                          <a:srgbClr val="002060"/>
                        </a:solidFill>
                        <a:effectLst/>
                        <a:latin typeface="Segoe UI" panose="020B0502040204020203" pitchFamily="34" charset="0"/>
                        <a:ea typeface="Segoe UI" panose="020B0502040204020203" pitchFamily="34" charset="0"/>
                        <a:cs typeface="Times New Roman" panose="02020603050405020304" pitchFamily="18" charset="0"/>
                      </a:endParaRPr>
                    </a:p>
                  </a:txBody>
                  <a:tcPr marL="27101" marR="27101" marT="0" marB="0" anchor="ctr">
                    <a:solidFill>
                      <a:srgbClr val="92D050"/>
                    </a:solidFill>
                  </a:tcPr>
                </a:tc>
                <a:extLst>
                  <a:ext uri="{0D108BD9-81ED-4DB2-BD59-A6C34878D82A}">
                    <a16:rowId xmlns:a16="http://schemas.microsoft.com/office/drawing/2014/main" xmlns="" val="2105159995"/>
                  </a:ext>
                </a:extLst>
              </a:tr>
              <a:tr h="497357">
                <a:tc>
                  <a:txBody>
                    <a:bodyPr/>
                    <a:lstStyle/>
                    <a:p>
                      <a:pPr marL="0" lvl="0" indent="0">
                        <a:lnSpc>
                          <a:spcPct val="107000"/>
                        </a:lnSpc>
                        <a:spcBef>
                          <a:spcPts val="0"/>
                        </a:spcBef>
                        <a:spcAft>
                          <a:spcPts val="0"/>
                        </a:spcAft>
                        <a:buFont typeface="+mj-lt"/>
                        <a:buNone/>
                      </a:pPr>
                      <a:r>
                        <a:rPr lang="pl-PL" sz="1100" b="1" dirty="0">
                          <a:solidFill>
                            <a:srgbClr val="002060"/>
                          </a:solidFill>
                          <a:effectLst/>
                        </a:rPr>
                        <a:t>Zarządzanie projektem</a:t>
                      </a:r>
                      <a:endParaRPr lang="pl-PL" sz="1000" b="1" dirty="0">
                        <a:solidFill>
                          <a:srgbClr val="002060"/>
                        </a:solidFill>
                        <a:effectLst/>
                      </a:endParaRPr>
                    </a:p>
                    <a:p>
                      <a:pPr marL="742950" lvl="1" indent="-285750">
                        <a:lnSpc>
                          <a:spcPct val="107000"/>
                        </a:lnSpc>
                        <a:spcBef>
                          <a:spcPts val="0"/>
                        </a:spcBef>
                        <a:spcAft>
                          <a:spcPts val="0"/>
                        </a:spcAft>
                        <a:buFont typeface="+mj-lt"/>
                        <a:buAutoNum type="alphaLcPeriod"/>
                      </a:pPr>
                      <a:r>
                        <a:rPr lang="pl-PL" sz="1000" b="0" dirty="0">
                          <a:solidFill>
                            <a:srgbClr val="002060"/>
                          </a:solidFill>
                          <a:effectLst/>
                        </a:rPr>
                        <a:t>zarządzanie cyklem projektu</a:t>
                      </a:r>
                    </a:p>
                    <a:p>
                      <a:pPr marL="742950" lvl="1" indent="-285750">
                        <a:lnSpc>
                          <a:spcPct val="107000"/>
                        </a:lnSpc>
                        <a:spcBef>
                          <a:spcPts val="0"/>
                        </a:spcBef>
                        <a:spcAft>
                          <a:spcPts val="0"/>
                        </a:spcAft>
                        <a:buFont typeface="+mj-lt"/>
                        <a:buAutoNum type="alphaLcPeriod"/>
                      </a:pPr>
                      <a:r>
                        <a:rPr lang="pl-PL" sz="1000" b="0" dirty="0">
                          <a:solidFill>
                            <a:srgbClr val="002060"/>
                          </a:solidFill>
                          <a:effectLst/>
                        </a:rPr>
                        <a:t>cele i rezultaty, działania i produkty działań</a:t>
                      </a:r>
                      <a:endParaRPr lang="pl-PL" sz="1000" b="0" dirty="0">
                        <a:solidFill>
                          <a:srgbClr val="002060"/>
                        </a:solidFill>
                        <a:effectLst/>
                        <a:latin typeface="Segoe UI" panose="020B0502040204020203" pitchFamily="34" charset="0"/>
                        <a:ea typeface="Segoe UI" panose="020B0502040204020203" pitchFamily="34" charset="0"/>
                        <a:cs typeface="Times New Roman" panose="02020603050405020304" pitchFamily="18" charset="0"/>
                      </a:endParaRPr>
                    </a:p>
                  </a:txBody>
                  <a:tcPr marL="27101" marR="27101" marT="0" marB="0" anchor="ctr">
                    <a:solidFill>
                      <a:srgbClr val="92D050"/>
                    </a:solidFill>
                  </a:tcPr>
                </a:tc>
                <a:extLst>
                  <a:ext uri="{0D108BD9-81ED-4DB2-BD59-A6C34878D82A}">
                    <a16:rowId xmlns:a16="http://schemas.microsoft.com/office/drawing/2014/main" xmlns="" val="1875124956"/>
                  </a:ext>
                </a:extLst>
              </a:tr>
            </a:tbl>
          </a:graphicData>
        </a:graphic>
      </p:graphicFrame>
    </p:spTree>
    <p:extLst>
      <p:ext uri="{BB962C8B-B14F-4D97-AF65-F5344CB8AC3E}">
        <p14:creationId xmlns:p14="http://schemas.microsoft.com/office/powerpoint/2010/main" val="3419607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ctrTitle"/>
          </p:nvPr>
        </p:nvSpPr>
        <p:spPr/>
        <p:txBody>
          <a:bodyPr>
            <a:normAutofit fontScale="90000"/>
          </a:bodyPr>
          <a:lstStyle/>
          <a:p>
            <a:r>
              <a:rPr lang="pl-PL" dirty="0"/>
              <a:t>W jakim stopniu działam proaktywnie?</a:t>
            </a:r>
          </a:p>
        </p:txBody>
      </p:sp>
      <p:sp>
        <p:nvSpPr>
          <p:cNvPr id="4" name="Podtytuł 3"/>
          <p:cNvSpPr>
            <a:spLocks noGrp="1"/>
          </p:cNvSpPr>
          <p:nvPr>
            <p:ph type="subTitle" idx="1"/>
          </p:nvPr>
        </p:nvSpPr>
        <p:spPr/>
        <p:txBody>
          <a:bodyPr/>
          <a:lstStyle/>
          <a:p>
            <a:r>
              <a:rPr lang="pl-PL" dirty="0"/>
              <a:t>Krąg </a:t>
            </a:r>
            <a:r>
              <a:rPr lang="pl-PL" dirty="0">
                <a:solidFill>
                  <a:srgbClr val="FF0000"/>
                </a:solidFill>
              </a:rPr>
              <a:t>zainteresowań</a:t>
            </a:r>
            <a:r>
              <a:rPr lang="pl-PL" dirty="0"/>
              <a:t> i krąg </a:t>
            </a:r>
            <a:r>
              <a:rPr lang="pl-PL" dirty="0">
                <a:solidFill>
                  <a:srgbClr val="FF0000"/>
                </a:solidFill>
              </a:rPr>
              <a:t>wpływu</a:t>
            </a:r>
          </a:p>
        </p:txBody>
      </p:sp>
    </p:spTree>
    <p:extLst>
      <p:ext uri="{BB962C8B-B14F-4D97-AF65-F5344CB8AC3E}">
        <p14:creationId xmlns:p14="http://schemas.microsoft.com/office/powerpoint/2010/main" val="2800706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93658" y="17205"/>
            <a:ext cx="6172200" cy="857250"/>
          </a:xfrm>
        </p:spPr>
        <p:txBody>
          <a:bodyPr>
            <a:noAutofit/>
          </a:bodyPr>
          <a:lstStyle/>
          <a:p>
            <a:r>
              <a:rPr lang="pl-PL" sz="2800" dirty="0"/>
              <a:t>W jakim stopniu działam proaktywnie?</a:t>
            </a:r>
          </a:p>
        </p:txBody>
      </p:sp>
      <p:sp>
        <p:nvSpPr>
          <p:cNvPr id="3" name="Elipsa 2"/>
          <p:cNvSpPr/>
          <p:nvPr/>
        </p:nvSpPr>
        <p:spPr>
          <a:xfrm>
            <a:off x="2441877" y="843558"/>
            <a:ext cx="4212468" cy="4050450"/>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dirty="0"/>
          </a:p>
        </p:txBody>
      </p:sp>
      <p:sp>
        <p:nvSpPr>
          <p:cNvPr id="4" name="Elipsa 3"/>
          <p:cNvSpPr/>
          <p:nvPr/>
        </p:nvSpPr>
        <p:spPr>
          <a:xfrm>
            <a:off x="3275826" y="1683631"/>
            <a:ext cx="2544570" cy="2433414"/>
          </a:xfrm>
          <a:prstGeom prst="ellipse">
            <a:avLst/>
          </a:prstGeom>
          <a:solidFill>
            <a:srgbClr val="92D05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dirty="0"/>
          </a:p>
        </p:txBody>
      </p:sp>
      <p:cxnSp>
        <p:nvCxnSpPr>
          <p:cNvPr id="6" name="Łącznik prosty ze strzałką 5"/>
          <p:cNvCxnSpPr/>
          <p:nvPr/>
        </p:nvCxnSpPr>
        <p:spPr>
          <a:xfrm>
            <a:off x="2733502" y="1349947"/>
            <a:ext cx="702108" cy="40259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pole tekstowe 9"/>
          <p:cNvSpPr txBox="1"/>
          <p:nvPr/>
        </p:nvSpPr>
        <p:spPr>
          <a:xfrm>
            <a:off x="1187624" y="865199"/>
            <a:ext cx="1575160" cy="507831"/>
          </a:xfrm>
          <a:prstGeom prst="rect">
            <a:avLst/>
          </a:prstGeom>
          <a:noFill/>
        </p:spPr>
        <p:txBody>
          <a:bodyPr wrap="square" rtlCol="0">
            <a:spAutoFit/>
          </a:bodyPr>
          <a:lstStyle/>
          <a:p>
            <a:r>
              <a:rPr lang="pl-PL" sz="1350" b="1" dirty="0"/>
              <a:t>KRĄG ZAINTERESOWAŃ</a:t>
            </a:r>
          </a:p>
        </p:txBody>
      </p:sp>
      <p:sp>
        <p:nvSpPr>
          <p:cNvPr id="16" name="pole tekstowe 15"/>
          <p:cNvSpPr txBox="1"/>
          <p:nvPr/>
        </p:nvSpPr>
        <p:spPr>
          <a:xfrm>
            <a:off x="3977934" y="2195753"/>
            <a:ext cx="1404156" cy="300082"/>
          </a:xfrm>
          <a:prstGeom prst="rect">
            <a:avLst/>
          </a:prstGeom>
          <a:noFill/>
        </p:spPr>
        <p:txBody>
          <a:bodyPr wrap="square" rtlCol="0">
            <a:spAutoFit/>
          </a:bodyPr>
          <a:lstStyle/>
          <a:p>
            <a:r>
              <a:rPr lang="pl-PL" sz="1350" b="1" dirty="0"/>
              <a:t>KRĄG WPŁYWU</a:t>
            </a:r>
          </a:p>
        </p:txBody>
      </p:sp>
      <p:sp>
        <p:nvSpPr>
          <p:cNvPr id="17" name="pole tekstowe 16"/>
          <p:cNvSpPr txBox="1"/>
          <p:nvPr/>
        </p:nvSpPr>
        <p:spPr>
          <a:xfrm>
            <a:off x="1282747" y="1712768"/>
            <a:ext cx="1810225" cy="1361911"/>
          </a:xfrm>
          <a:prstGeom prst="rect">
            <a:avLst/>
          </a:prstGeom>
          <a:noFill/>
        </p:spPr>
        <p:txBody>
          <a:bodyPr wrap="square" rtlCol="0">
            <a:spAutoFit/>
          </a:bodyPr>
          <a:lstStyle/>
          <a:p>
            <a:r>
              <a:rPr lang="pl-PL" sz="1650" b="1" dirty="0"/>
              <a:t>Kwestie, które są dla nas ważne, ale nie mamy nad nimi żadnej kontroli</a:t>
            </a:r>
          </a:p>
        </p:txBody>
      </p:sp>
      <p:sp>
        <p:nvSpPr>
          <p:cNvPr id="18" name="pole tekstowe 17"/>
          <p:cNvSpPr txBox="1"/>
          <p:nvPr/>
        </p:nvSpPr>
        <p:spPr>
          <a:xfrm>
            <a:off x="3793764" y="2534725"/>
            <a:ext cx="1810225" cy="854080"/>
          </a:xfrm>
          <a:prstGeom prst="rect">
            <a:avLst/>
          </a:prstGeom>
          <a:noFill/>
        </p:spPr>
        <p:txBody>
          <a:bodyPr wrap="square" rtlCol="0">
            <a:spAutoFit/>
          </a:bodyPr>
          <a:lstStyle/>
          <a:p>
            <a:r>
              <a:rPr lang="pl-PL" sz="1650" b="1" dirty="0"/>
              <a:t>Kwestie, w sprawie których możemy coś zrobić</a:t>
            </a:r>
          </a:p>
        </p:txBody>
      </p:sp>
      <p:sp>
        <p:nvSpPr>
          <p:cNvPr id="5" name="pole tekstowe 4"/>
          <p:cNvSpPr txBox="1"/>
          <p:nvPr/>
        </p:nvSpPr>
        <p:spPr>
          <a:xfrm rot="19270361">
            <a:off x="4037813" y="2815556"/>
            <a:ext cx="3132348" cy="369332"/>
          </a:xfrm>
          <a:prstGeom prst="rect">
            <a:avLst/>
          </a:prstGeom>
          <a:noFill/>
        </p:spPr>
        <p:txBody>
          <a:bodyPr wrap="square" rtlCol="0">
            <a:spAutoFit/>
          </a:bodyPr>
          <a:lstStyle/>
          <a:p>
            <a:r>
              <a:rPr lang="pl-PL" b="1" dirty="0">
                <a:solidFill>
                  <a:srgbClr val="FF0000"/>
                </a:solidFill>
              </a:rPr>
              <a:t>PROAKTYWNOŚĆ</a:t>
            </a:r>
          </a:p>
        </p:txBody>
      </p:sp>
    </p:spTree>
    <p:extLst>
      <p:ext uri="{BB962C8B-B14F-4D97-AF65-F5344CB8AC3E}">
        <p14:creationId xmlns:p14="http://schemas.microsoft.com/office/powerpoint/2010/main" val="170703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6" grpId="0"/>
      <p:bldP spid="17" grpId="0"/>
      <p:bldP spid="18"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93658" y="87474"/>
            <a:ext cx="6172200" cy="857250"/>
          </a:xfrm>
        </p:spPr>
        <p:txBody>
          <a:bodyPr>
            <a:noAutofit/>
          </a:bodyPr>
          <a:lstStyle/>
          <a:p>
            <a:r>
              <a:rPr lang="pl-PL" sz="2400" b="1" dirty="0"/>
              <a:t>Ile czasu poświęcam na to, co mnie interesuje, </a:t>
            </a:r>
            <a:br>
              <a:rPr lang="pl-PL" sz="2400" b="1" dirty="0"/>
            </a:br>
            <a:r>
              <a:rPr lang="pl-PL" sz="2400" b="1" dirty="0"/>
              <a:t>a ile na to, na co mam faktyczny wpływ?</a:t>
            </a:r>
          </a:p>
        </p:txBody>
      </p:sp>
      <p:sp>
        <p:nvSpPr>
          <p:cNvPr id="3" name="Symbol zastępczy zawartości 2"/>
          <p:cNvSpPr>
            <a:spLocks noGrp="1"/>
          </p:cNvSpPr>
          <p:nvPr>
            <p:ph idx="1"/>
          </p:nvPr>
        </p:nvSpPr>
        <p:spPr>
          <a:xfrm>
            <a:off x="1277634" y="1545637"/>
            <a:ext cx="6642738" cy="3394472"/>
          </a:xfrm>
        </p:spPr>
        <p:txBody>
          <a:bodyPr>
            <a:normAutofit/>
          </a:bodyPr>
          <a:lstStyle/>
          <a:p>
            <a:r>
              <a:rPr lang="pl-PL" sz="2250" dirty="0"/>
              <a:t>Osoby reaktywne – skupiają się na kręgu zainteresowania</a:t>
            </a:r>
          </a:p>
          <a:p>
            <a:pPr lvl="1">
              <a:buFont typeface="Calibri" pitchFamily="34" charset="0"/>
              <a:buChar char="→"/>
            </a:pPr>
            <a:r>
              <a:rPr lang="pl-PL" sz="1950" dirty="0">
                <a:solidFill>
                  <a:srgbClr val="FF0000"/>
                </a:solidFill>
              </a:rPr>
              <a:t> frustracja </a:t>
            </a:r>
            <a:r>
              <a:rPr lang="pl-PL" sz="1950" dirty="0"/>
              <a:t>związana ze słabościami innych ludzi, problemami środowiska, okolicznościami, </a:t>
            </a:r>
            <a:r>
              <a:rPr lang="pl-PL" sz="1950" dirty="0">
                <a:solidFill>
                  <a:srgbClr val="FF0000"/>
                </a:solidFill>
              </a:rPr>
              <a:t>duże straty energetyczne</a:t>
            </a:r>
            <a:endParaRPr lang="pl-PL" sz="2250" dirty="0"/>
          </a:p>
          <a:p>
            <a:r>
              <a:rPr lang="pl-PL" sz="2250" dirty="0"/>
              <a:t>Osoby proaktywne – koncentrują swoje wysiłki na kręgu wpływu</a:t>
            </a:r>
          </a:p>
          <a:p>
            <a:pPr lvl="1">
              <a:buFont typeface="Calibri" pitchFamily="34" charset="0"/>
              <a:buChar char="→"/>
            </a:pPr>
            <a:r>
              <a:rPr lang="pl-PL" sz="1950" dirty="0"/>
              <a:t> </a:t>
            </a:r>
            <a:r>
              <a:rPr lang="pl-PL" sz="1950" dirty="0">
                <a:solidFill>
                  <a:srgbClr val="FF0000"/>
                </a:solidFill>
              </a:rPr>
              <a:t>więcej pozytywnej energii do działania, poczucie sprawczości, rośnie krąg wpływu</a:t>
            </a:r>
          </a:p>
        </p:txBody>
      </p:sp>
    </p:spTree>
    <p:extLst>
      <p:ext uri="{BB962C8B-B14F-4D97-AF65-F5344CB8AC3E}">
        <p14:creationId xmlns:p14="http://schemas.microsoft.com/office/powerpoint/2010/main" val="348667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627535"/>
            <a:ext cx="5722962" cy="2646293"/>
          </a:xfrm>
        </p:spPr>
        <p:txBody>
          <a:bodyPr>
            <a:noAutofit/>
          </a:bodyPr>
          <a:lstStyle/>
          <a:p>
            <a:r>
              <a:rPr lang="pl-PL" sz="2700" dirty="0">
                <a:solidFill>
                  <a:srgbClr val="C00000"/>
                </a:solidFill>
              </a:rPr>
              <a:t/>
            </a:r>
            <a:br>
              <a:rPr lang="pl-PL" sz="2700" dirty="0">
                <a:solidFill>
                  <a:srgbClr val="C00000"/>
                </a:solidFill>
              </a:rPr>
            </a:br>
            <a:r>
              <a:rPr lang="pl-PL" sz="2700" dirty="0">
                <a:solidFill>
                  <a:srgbClr val="C00000"/>
                </a:solidFill>
              </a:rPr>
              <a:t/>
            </a:r>
            <a:br>
              <a:rPr lang="pl-PL" sz="2700" dirty="0">
                <a:solidFill>
                  <a:srgbClr val="C00000"/>
                </a:solidFill>
              </a:rPr>
            </a:br>
            <a:r>
              <a:rPr lang="pl-PL" sz="3600" b="1" dirty="0">
                <a:solidFill>
                  <a:srgbClr val="C00000"/>
                </a:solidFill>
              </a:rPr>
              <a:t>Analiza pola sił</a:t>
            </a:r>
            <a:r>
              <a:rPr lang="pl-PL" sz="2700" dirty="0">
                <a:solidFill>
                  <a:srgbClr val="C00000"/>
                </a:solidFill>
              </a:rPr>
              <a:t/>
            </a:r>
            <a:br>
              <a:rPr lang="pl-PL" sz="2700" dirty="0">
                <a:solidFill>
                  <a:srgbClr val="C00000"/>
                </a:solidFill>
              </a:rPr>
            </a:br>
            <a:r>
              <a:rPr lang="pl-PL" sz="2700" dirty="0"/>
              <a:t/>
            </a:r>
            <a:br>
              <a:rPr lang="pl-PL" sz="2700" dirty="0"/>
            </a:br>
            <a:r>
              <a:rPr lang="pl-PL" sz="2700" b="1" dirty="0">
                <a:solidFill>
                  <a:srgbClr val="002060"/>
                </a:solidFill>
              </a:rPr>
              <a:t>Otwieranie możliwości                                     do wprowadzania zmian</a:t>
            </a:r>
            <a:r>
              <a:rPr lang="pl-PL" sz="2700" dirty="0">
                <a:solidFill>
                  <a:srgbClr val="FFFF00"/>
                </a:solidFill>
              </a:rPr>
              <a:t/>
            </a:r>
            <a:br>
              <a:rPr lang="pl-PL" sz="2700" dirty="0">
                <a:solidFill>
                  <a:srgbClr val="FFFF00"/>
                </a:solidFill>
              </a:rPr>
            </a:br>
            <a:endParaRPr lang="pl-PL" sz="2700" dirty="0">
              <a:solidFill>
                <a:srgbClr val="C00000"/>
              </a:solidFill>
            </a:endParaRPr>
          </a:p>
        </p:txBody>
      </p:sp>
      <p:sp>
        <p:nvSpPr>
          <p:cNvPr id="3" name="Subtitle 2"/>
          <p:cNvSpPr>
            <a:spLocks noGrp="1"/>
          </p:cNvSpPr>
          <p:nvPr>
            <p:ph type="subTitle" idx="1"/>
          </p:nvPr>
        </p:nvSpPr>
        <p:spPr>
          <a:xfrm>
            <a:off x="3005826" y="2949792"/>
            <a:ext cx="4428246" cy="1242138"/>
          </a:xfrm>
        </p:spPr>
        <p:txBody>
          <a:bodyPr/>
          <a:lstStyle/>
          <a:p>
            <a:endParaRPr lang="pl-PL" b="1" dirty="0"/>
          </a:p>
          <a:p>
            <a:endParaRPr lang="pl-PL" b="1" dirty="0"/>
          </a:p>
          <a:p>
            <a:endParaRPr lang="pl-PL" b="1" dirty="0"/>
          </a:p>
        </p:txBody>
      </p:sp>
    </p:spTree>
    <p:extLst>
      <p:ext uri="{BB962C8B-B14F-4D97-AF65-F5344CB8AC3E}">
        <p14:creationId xmlns:p14="http://schemas.microsoft.com/office/powerpoint/2010/main" val="1716669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urt_lewin"/>
          <p:cNvPicPr>
            <a:picLocks noChangeAspect="1" noChangeArrowheads="1"/>
          </p:cNvPicPr>
          <p:nvPr/>
        </p:nvPicPr>
        <p:blipFill>
          <a:blip r:embed="rId2" cstate="print"/>
          <a:srcRect/>
          <a:stretch>
            <a:fillRect/>
          </a:stretch>
        </p:blipFill>
        <p:spPr bwMode="auto">
          <a:xfrm>
            <a:off x="3329862" y="1329612"/>
            <a:ext cx="2354662" cy="2854136"/>
          </a:xfrm>
          <a:prstGeom prst="rect">
            <a:avLst/>
          </a:prstGeom>
          <a:noFill/>
          <a:ln w="9525">
            <a:noFill/>
            <a:miter lim="800000"/>
            <a:headEnd/>
            <a:tailEnd/>
          </a:ln>
        </p:spPr>
      </p:pic>
      <p:sp>
        <p:nvSpPr>
          <p:cNvPr id="5" name="Title 4"/>
          <p:cNvSpPr>
            <a:spLocks noGrp="1"/>
          </p:cNvSpPr>
          <p:nvPr>
            <p:ph type="title"/>
          </p:nvPr>
        </p:nvSpPr>
        <p:spPr/>
        <p:txBody>
          <a:bodyPr>
            <a:normAutofit fontScale="90000"/>
          </a:bodyPr>
          <a:lstStyle/>
          <a:p>
            <a:r>
              <a:rPr lang="pl-PL" dirty="0"/>
              <a:t>Kurt Lewin </a:t>
            </a:r>
            <a:br>
              <a:rPr lang="pl-PL" dirty="0"/>
            </a:br>
            <a:r>
              <a:rPr lang="pl-PL" dirty="0"/>
              <a:t>(1890-1947)</a:t>
            </a:r>
          </a:p>
        </p:txBody>
      </p:sp>
    </p:spTree>
    <p:extLst>
      <p:ext uri="{BB962C8B-B14F-4D97-AF65-F5344CB8AC3E}">
        <p14:creationId xmlns:p14="http://schemas.microsoft.com/office/powerpoint/2010/main" val="1151601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a:t/>
            </a:r>
            <a:br>
              <a:rPr lang="pl-PL" dirty="0"/>
            </a:br>
            <a:r>
              <a:rPr lang="pl-PL" dirty="0">
                <a:solidFill>
                  <a:schemeClr val="tx2">
                    <a:lumMod val="75000"/>
                  </a:schemeClr>
                </a:solidFill>
              </a:rPr>
              <a:t>Analiza pola sił Kurta Lewina</a:t>
            </a:r>
            <a:r>
              <a:rPr lang="pl-PL" dirty="0"/>
              <a:t/>
            </a:r>
            <a:br>
              <a:rPr lang="pl-PL" dirty="0"/>
            </a:br>
            <a:endParaRPr lang="pl-PL" dirty="0"/>
          </a:p>
        </p:txBody>
      </p:sp>
      <p:sp>
        <p:nvSpPr>
          <p:cNvPr id="3" name="Content Placeholder 2"/>
          <p:cNvSpPr>
            <a:spLocks noGrp="1"/>
          </p:cNvSpPr>
          <p:nvPr>
            <p:ph idx="1"/>
          </p:nvPr>
        </p:nvSpPr>
        <p:spPr>
          <a:xfrm>
            <a:off x="1493658" y="1113589"/>
            <a:ext cx="6172200" cy="3394472"/>
          </a:xfrm>
        </p:spPr>
        <p:txBody>
          <a:bodyPr>
            <a:normAutofit/>
          </a:bodyPr>
          <a:lstStyle/>
          <a:p>
            <a:pPr>
              <a:buNone/>
            </a:pPr>
            <a:r>
              <a:rPr lang="pl-PL" sz="1650" dirty="0"/>
              <a:t>Analiza ta pozwala uzmysłowić sobie zarówno :</a:t>
            </a:r>
          </a:p>
          <a:p>
            <a:r>
              <a:rPr lang="pl-PL" sz="1650" dirty="0"/>
              <a:t>Siły napędowe (pomagające, wspierające, pubudzające);</a:t>
            </a:r>
          </a:p>
          <a:p>
            <a:r>
              <a:rPr lang="pl-PL" sz="1650" dirty="0"/>
              <a:t>Siły hamujące (zagrażające, utrudniające, przeciwdziałające) </a:t>
            </a:r>
          </a:p>
          <a:p>
            <a:pPr algn="ctr">
              <a:buNone/>
            </a:pPr>
            <a:endParaRPr lang="pl-PL" sz="1650" b="1" dirty="0">
              <a:solidFill>
                <a:srgbClr val="C00000"/>
              </a:solidFill>
            </a:endParaRPr>
          </a:p>
          <a:p>
            <a:pPr algn="ctr">
              <a:buNone/>
            </a:pPr>
            <a:r>
              <a:rPr lang="pl-PL" sz="1650" b="1" dirty="0">
                <a:solidFill>
                  <a:srgbClr val="C00000"/>
                </a:solidFill>
              </a:rPr>
              <a:t>Uwaga:</a:t>
            </a:r>
            <a:r>
              <a:rPr lang="pl-PL" sz="1650" b="1" dirty="0"/>
              <a:t> siły napędowe i hamujące działają w przeciwnych kierunkach, zaś między nimi znajduje się stan względnej</a:t>
            </a:r>
          </a:p>
          <a:p>
            <a:pPr algn="ctr">
              <a:buNone/>
            </a:pPr>
            <a:r>
              <a:rPr lang="pl-PL" sz="1650" b="1" dirty="0"/>
              <a:t>     równowagi-status quo</a:t>
            </a:r>
          </a:p>
          <a:p>
            <a:pPr>
              <a:buNone/>
            </a:pPr>
            <a:endParaRPr lang="pl-PL" sz="1650" b="1" dirty="0">
              <a:solidFill>
                <a:srgbClr val="C00000"/>
              </a:solidFill>
            </a:endParaRPr>
          </a:p>
          <a:p>
            <a:pPr>
              <a:buNone/>
            </a:pPr>
            <a:endParaRPr lang="pl-PL" b="1" dirty="0"/>
          </a:p>
        </p:txBody>
      </p:sp>
      <p:sp>
        <p:nvSpPr>
          <p:cNvPr id="5" name="Rounded Rectangle 4"/>
          <p:cNvSpPr/>
          <p:nvPr/>
        </p:nvSpPr>
        <p:spPr>
          <a:xfrm>
            <a:off x="1601670" y="3489852"/>
            <a:ext cx="5724636" cy="1080120"/>
          </a:xfrm>
          <a:prstGeom prst="roundRect">
            <a:avLst>
              <a:gd name="adj" fmla="val 43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350" dirty="0"/>
              <a:t/>
            </a:r>
            <a:br>
              <a:rPr lang="pl-PL" sz="1350" dirty="0"/>
            </a:br>
            <a:r>
              <a:rPr lang="pl-PL" b="1" dirty="0">
                <a:solidFill>
                  <a:srgbClr val="FFFF00"/>
                </a:solidFill>
              </a:rPr>
              <a:t>„Jeżeli dążymy do zmiany obecnego stanu rzeczy, musimy naruszyć istniejącą równowagę sił”. </a:t>
            </a:r>
          </a:p>
          <a:p>
            <a:r>
              <a:rPr lang="pl-PL" b="1" dirty="0">
                <a:solidFill>
                  <a:srgbClr val="FFFF00"/>
                </a:solidFill>
              </a:rPr>
              <a:t>                      K. Lewin (1952)</a:t>
            </a:r>
          </a:p>
          <a:p>
            <a:pPr algn="ctr"/>
            <a:r>
              <a:rPr lang="pl-PL" sz="1350" dirty="0"/>
              <a:t/>
            </a:r>
            <a:br>
              <a:rPr lang="pl-PL" sz="1350" dirty="0"/>
            </a:br>
            <a:endParaRPr lang="pl-PL" sz="1350" b="1" dirty="0"/>
          </a:p>
        </p:txBody>
      </p:sp>
    </p:spTree>
    <p:extLst>
      <p:ext uri="{BB962C8B-B14F-4D97-AF65-F5344CB8AC3E}">
        <p14:creationId xmlns:p14="http://schemas.microsoft.com/office/powerpoint/2010/main" val="3006625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r>
              <a:rPr lang="pl-PL"/>
              <a:t>Model ogólny procesu zmiany</a:t>
            </a:r>
          </a:p>
        </p:txBody>
      </p:sp>
      <p:sp>
        <p:nvSpPr>
          <p:cNvPr id="11" name="Symbol zastępczy zawartości 10"/>
          <p:cNvSpPr>
            <a:spLocks noGrp="1"/>
          </p:cNvSpPr>
          <p:nvPr>
            <p:ph sz="quarter" idx="1"/>
          </p:nvPr>
        </p:nvSpPr>
        <p:spPr>
          <a:xfrm>
            <a:off x="1602486" y="987574"/>
            <a:ext cx="6115050" cy="3371850"/>
          </a:xfrm>
        </p:spPr>
        <p:txBody>
          <a:bodyPr>
            <a:normAutofit fontScale="70000" lnSpcReduction="20000"/>
          </a:bodyPr>
          <a:lstStyle/>
          <a:p>
            <a:endParaRPr lang="pl-PL" dirty="0"/>
          </a:p>
          <a:p>
            <a:endParaRPr lang="pl-PL" dirty="0"/>
          </a:p>
          <a:p>
            <a:endParaRPr lang="pl-PL" dirty="0"/>
          </a:p>
          <a:p>
            <a:endParaRPr lang="pl-PL" dirty="0"/>
          </a:p>
          <a:p>
            <a:endParaRPr lang="pl-PL" dirty="0"/>
          </a:p>
          <a:p>
            <a:endParaRPr lang="pl-PL" dirty="0"/>
          </a:p>
          <a:p>
            <a:r>
              <a:rPr lang="pl-PL" dirty="0"/>
              <a:t>rozmrożenie istniejącej równowagi</a:t>
            </a:r>
          </a:p>
          <a:p>
            <a:r>
              <a:rPr lang="pl-PL" dirty="0"/>
              <a:t>dochodzenie do nowego stanu równowagi</a:t>
            </a:r>
          </a:p>
          <a:p>
            <a:r>
              <a:rPr lang="pl-PL" dirty="0"/>
              <a:t>zamrożenie nowego stanu równowagi</a:t>
            </a:r>
          </a:p>
          <a:p>
            <a:pPr>
              <a:buNone/>
            </a:pPr>
            <a:endParaRPr lang="pl-PL" dirty="0"/>
          </a:p>
        </p:txBody>
      </p:sp>
      <p:sp>
        <p:nvSpPr>
          <p:cNvPr id="292868" name="Rectangle 4"/>
          <p:cNvSpPr>
            <a:spLocks noChangeArrowheads="1"/>
          </p:cNvSpPr>
          <p:nvPr/>
        </p:nvSpPr>
        <p:spPr bwMode="auto">
          <a:xfrm>
            <a:off x="1547664" y="1563639"/>
            <a:ext cx="1512094" cy="972740"/>
          </a:xfrm>
          <a:prstGeom prst="rect">
            <a:avLst/>
          </a:prstGeom>
          <a:solidFill>
            <a:schemeClr val="accent1"/>
          </a:solidFill>
          <a:ln w="9525">
            <a:solidFill>
              <a:schemeClr val="tx1"/>
            </a:solidFill>
            <a:miter lim="800000"/>
            <a:headEnd/>
            <a:tailEnd/>
          </a:ln>
          <a:effectLst/>
        </p:spPr>
        <p:txBody>
          <a:bodyPr wrap="none" anchor="ctr"/>
          <a:lstStyle/>
          <a:p>
            <a:pPr algn="ctr"/>
            <a:r>
              <a:rPr lang="pl-PL" dirty="0">
                <a:latin typeface="Trebuchet MS" pitchFamily="34" charset="0"/>
              </a:rPr>
              <a:t>Rozmrożenie</a:t>
            </a:r>
          </a:p>
        </p:txBody>
      </p:sp>
      <p:sp>
        <p:nvSpPr>
          <p:cNvPr id="292869" name="Rectangle 5"/>
          <p:cNvSpPr>
            <a:spLocks noChangeArrowheads="1"/>
          </p:cNvSpPr>
          <p:nvPr/>
        </p:nvSpPr>
        <p:spPr bwMode="auto">
          <a:xfrm>
            <a:off x="3545533" y="1563638"/>
            <a:ext cx="1512094" cy="917972"/>
          </a:xfrm>
          <a:prstGeom prst="rect">
            <a:avLst/>
          </a:prstGeom>
          <a:solidFill>
            <a:schemeClr val="accent1"/>
          </a:solidFill>
          <a:ln w="9525">
            <a:solidFill>
              <a:schemeClr val="tx1"/>
            </a:solidFill>
            <a:miter lim="800000"/>
            <a:headEnd/>
            <a:tailEnd/>
          </a:ln>
          <a:effectLst/>
        </p:spPr>
        <p:txBody>
          <a:bodyPr wrap="none" anchor="ctr"/>
          <a:lstStyle/>
          <a:p>
            <a:pPr algn="ctr"/>
            <a:r>
              <a:rPr lang="pl-PL"/>
              <a:t>Zmiana</a:t>
            </a:r>
          </a:p>
        </p:txBody>
      </p:sp>
      <p:sp>
        <p:nvSpPr>
          <p:cNvPr id="292870" name="Rectangle 6"/>
          <p:cNvSpPr>
            <a:spLocks noChangeArrowheads="1"/>
          </p:cNvSpPr>
          <p:nvPr/>
        </p:nvSpPr>
        <p:spPr bwMode="auto">
          <a:xfrm>
            <a:off x="5544592" y="1563638"/>
            <a:ext cx="1512094" cy="917972"/>
          </a:xfrm>
          <a:prstGeom prst="rect">
            <a:avLst/>
          </a:prstGeom>
          <a:solidFill>
            <a:schemeClr val="accent1"/>
          </a:solidFill>
          <a:ln w="9525">
            <a:solidFill>
              <a:schemeClr val="tx1"/>
            </a:solidFill>
            <a:miter lim="800000"/>
            <a:headEnd/>
            <a:tailEnd/>
          </a:ln>
          <a:effectLst/>
        </p:spPr>
        <p:txBody>
          <a:bodyPr wrap="none" anchor="ctr"/>
          <a:lstStyle/>
          <a:p>
            <a:pPr algn="ctr"/>
            <a:r>
              <a:rPr lang="pl-PL" dirty="0"/>
              <a:t>Zamrożenie</a:t>
            </a:r>
          </a:p>
        </p:txBody>
      </p:sp>
      <p:sp>
        <p:nvSpPr>
          <p:cNvPr id="292871" name="AutoShape 7"/>
          <p:cNvSpPr>
            <a:spLocks noChangeArrowheads="1"/>
          </p:cNvSpPr>
          <p:nvPr/>
        </p:nvSpPr>
        <p:spPr bwMode="auto">
          <a:xfrm>
            <a:off x="3059757" y="1887489"/>
            <a:ext cx="485775" cy="325040"/>
          </a:xfrm>
          <a:prstGeom prst="rightArrow">
            <a:avLst>
              <a:gd name="adj1" fmla="val 50000"/>
              <a:gd name="adj2" fmla="val 37363"/>
            </a:avLst>
          </a:prstGeom>
          <a:solidFill>
            <a:srgbClr val="CCFF33"/>
          </a:solidFill>
          <a:ln w="9525">
            <a:solidFill>
              <a:schemeClr val="tx1"/>
            </a:solidFill>
            <a:miter lim="800000"/>
            <a:headEnd/>
            <a:tailEnd/>
          </a:ln>
          <a:effectLst/>
        </p:spPr>
        <p:txBody>
          <a:bodyPr wrap="none" anchor="ctr"/>
          <a:lstStyle/>
          <a:p>
            <a:endParaRPr lang="pl-PL" sz="1350"/>
          </a:p>
        </p:txBody>
      </p:sp>
      <p:sp>
        <p:nvSpPr>
          <p:cNvPr id="292872" name="AutoShape 8"/>
          <p:cNvSpPr>
            <a:spLocks noChangeArrowheads="1"/>
          </p:cNvSpPr>
          <p:nvPr/>
        </p:nvSpPr>
        <p:spPr bwMode="auto">
          <a:xfrm>
            <a:off x="5057626" y="1887489"/>
            <a:ext cx="485775" cy="325040"/>
          </a:xfrm>
          <a:prstGeom prst="rightArrow">
            <a:avLst>
              <a:gd name="adj1" fmla="val 50000"/>
              <a:gd name="adj2" fmla="val 37363"/>
            </a:avLst>
          </a:prstGeom>
          <a:solidFill>
            <a:srgbClr val="CCFF33"/>
          </a:solidFill>
          <a:ln w="9525">
            <a:solidFill>
              <a:schemeClr val="tx1"/>
            </a:solidFill>
            <a:miter lim="800000"/>
            <a:headEnd/>
            <a:tailEnd/>
          </a:ln>
          <a:effectLst/>
        </p:spPr>
        <p:txBody>
          <a:bodyPr wrap="none" anchor="ctr"/>
          <a:lstStyle/>
          <a:p>
            <a:endParaRPr lang="pl-PL" sz="1350"/>
          </a:p>
        </p:txBody>
      </p:sp>
    </p:spTree>
    <p:extLst>
      <p:ext uri="{BB962C8B-B14F-4D97-AF65-F5344CB8AC3E}">
        <p14:creationId xmlns:p14="http://schemas.microsoft.com/office/powerpoint/2010/main" val="151689355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dirty="0">
                <a:solidFill>
                  <a:schemeClr val="tx2">
                    <a:lumMod val="75000"/>
                  </a:schemeClr>
                </a:solidFill>
              </a:rPr>
              <a:t>Analiza pola sił i Model K. Lewina</a:t>
            </a:r>
          </a:p>
        </p:txBody>
      </p:sp>
      <p:sp>
        <p:nvSpPr>
          <p:cNvPr id="3" name="Content Placeholder 2"/>
          <p:cNvSpPr>
            <a:spLocks noGrp="1"/>
          </p:cNvSpPr>
          <p:nvPr>
            <p:ph idx="1"/>
          </p:nvPr>
        </p:nvSpPr>
        <p:spPr>
          <a:xfrm>
            <a:off x="1493658" y="1437624"/>
            <a:ext cx="6172200" cy="3291840"/>
          </a:xfrm>
        </p:spPr>
        <p:txBody>
          <a:bodyPr>
            <a:normAutofit fontScale="77500" lnSpcReduction="20000"/>
          </a:bodyPr>
          <a:lstStyle/>
          <a:p>
            <a:pPr lvl="0">
              <a:buNone/>
            </a:pPr>
            <a:r>
              <a:rPr lang="pl-PL" dirty="0"/>
              <a:t>Ten sposób zarządzania zmianą opiera się                na modelu stworzonym przez K. Lewina,                 w którym bierze się pod uwagę 3 fazy:</a:t>
            </a:r>
          </a:p>
          <a:p>
            <a:pPr lvl="0"/>
            <a:r>
              <a:rPr lang="pl-PL" dirty="0"/>
              <a:t>Analiza obecnej sytuacji (</a:t>
            </a:r>
            <a:r>
              <a:rPr lang="pl-PL" dirty="0">
                <a:solidFill>
                  <a:srgbClr val="FF0000"/>
                </a:solidFill>
              </a:rPr>
              <a:t>odmrażanie</a:t>
            </a:r>
            <a:r>
              <a:rPr lang="pl-PL" dirty="0"/>
              <a:t>)</a:t>
            </a:r>
          </a:p>
          <a:p>
            <a:pPr lvl="0"/>
            <a:endParaRPr lang="pl-PL" sz="1000" dirty="0"/>
          </a:p>
          <a:p>
            <a:pPr lvl="0"/>
            <a:r>
              <a:rPr lang="pl-PL" dirty="0"/>
              <a:t>Szukanie możliwości zmian, definiowane działań do osiągnięcia nowego celu (</a:t>
            </a:r>
            <a:r>
              <a:rPr lang="pl-PL" dirty="0">
                <a:solidFill>
                  <a:srgbClr val="FF0000"/>
                </a:solidFill>
              </a:rPr>
              <a:t>zmiana</a:t>
            </a:r>
            <a:r>
              <a:rPr lang="pl-PL" dirty="0"/>
              <a:t>)</a:t>
            </a:r>
          </a:p>
          <a:p>
            <a:pPr lvl="0"/>
            <a:endParaRPr lang="pl-PL" sz="1000" dirty="0"/>
          </a:p>
          <a:p>
            <a:pPr lvl="0"/>
            <a:r>
              <a:rPr lang="pl-PL" dirty="0"/>
              <a:t>Stabilizacja osiągniętego stanu (</a:t>
            </a:r>
            <a:r>
              <a:rPr lang="pl-PL" dirty="0">
                <a:solidFill>
                  <a:srgbClr val="FF0000"/>
                </a:solidFill>
              </a:rPr>
              <a:t>zamrażanie</a:t>
            </a:r>
            <a:r>
              <a:rPr lang="pl-PL" dirty="0"/>
              <a:t>)</a:t>
            </a:r>
          </a:p>
        </p:txBody>
      </p:sp>
      <p:sp>
        <p:nvSpPr>
          <p:cNvPr id="4" name="Frame 3"/>
          <p:cNvSpPr/>
          <p:nvPr/>
        </p:nvSpPr>
        <p:spPr>
          <a:xfrm>
            <a:off x="1331640" y="2805776"/>
            <a:ext cx="6210690" cy="120613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a:solidFill>
                <a:schemeClr val="tx1"/>
              </a:solidFill>
            </a:endParaRPr>
          </a:p>
        </p:txBody>
      </p:sp>
    </p:spTree>
    <p:extLst>
      <p:ext uri="{BB962C8B-B14F-4D97-AF65-F5344CB8AC3E}">
        <p14:creationId xmlns:p14="http://schemas.microsoft.com/office/powerpoint/2010/main" val="2625259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58" y="249492"/>
            <a:ext cx="6172200" cy="540060"/>
          </a:xfrm>
        </p:spPr>
        <p:txBody>
          <a:bodyPr>
            <a:normAutofit fontScale="90000"/>
          </a:bodyPr>
          <a:lstStyle/>
          <a:p>
            <a:r>
              <a:rPr lang="hr-HR" dirty="0">
                <a:solidFill>
                  <a:schemeClr val="tx2">
                    <a:lumMod val="75000"/>
                  </a:schemeClr>
                </a:solidFill>
              </a:rPr>
              <a:t>Analiza pola sił</a:t>
            </a:r>
          </a:p>
        </p:txBody>
      </p:sp>
      <p:sp>
        <p:nvSpPr>
          <p:cNvPr id="6" name="Rectangle 5"/>
          <p:cNvSpPr/>
          <p:nvPr/>
        </p:nvSpPr>
        <p:spPr>
          <a:xfrm>
            <a:off x="3977934" y="1599642"/>
            <a:ext cx="1188132" cy="31323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b="1" dirty="0">
              <a:solidFill>
                <a:schemeClr val="bg2">
                  <a:lumMod val="10000"/>
                </a:schemeClr>
              </a:solidFill>
            </a:endParaRPr>
          </a:p>
          <a:p>
            <a:pPr algn="ctr"/>
            <a:r>
              <a:rPr lang="hr-HR" b="1" dirty="0">
                <a:solidFill>
                  <a:schemeClr val="bg2">
                    <a:lumMod val="10000"/>
                  </a:schemeClr>
                </a:solidFill>
              </a:rPr>
              <a:t>Sytuacja pożądana</a:t>
            </a:r>
          </a:p>
        </p:txBody>
      </p:sp>
      <p:sp>
        <p:nvSpPr>
          <p:cNvPr id="7" name="Striped Right Arrow 6"/>
          <p:cNvSpPr/>
          <p:nvPr/>
        </p:nvSpPr>
        <p:spPr>
          <a:xfrm>
            <a:off x="2141730" y="1761660"/>
            <a:ext cx="1674186" cy="810090"/>
          </a:xfrm>
          <a:prstGeom prst="strip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350" dirty="0"/>
          </a:p>
        </p:txBody>
      </p:sp>
      <p:sp>
        <p:nvSpPr>
          <p:cNvPr id="10" name="Striped Right Arrow 9"/>
          <p:cNvSpPr/>
          <p:nvPr/>
        </p:nvSpPr>
        <p:spPr>
          <a:xfrm>
            <a:off x="2195736" y="2733768"/>
            <a:ext cx="1674186" cy="810090"/>
          </a:xfrm>
          <a:prstGeom prst="strip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350"/>
          </a:p>
        </p:txBody>
      </p:sp>
      <p:sp>
        <p:nvSpPr>
          <p:cNvPr id="11" name="Striped Right Arrow 10"/>
          <p:cNvSpPr/>
          <p:nvPr/>
        </p:nvSpPr>
        <p:spPr>
          <a:xfrm>
            <a:off x="2195736" y="3759882"/>
            <a:ext cx="1674186" cy="810090"/>
          </a:xfrm>
          <a:prstGeom prst="strip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350"/>
          </a:p>
        </p:txBody>
      </p:sp>
      <p:sp>
        <p:nvSpPr>
          <p:cNvPr id="12" name="Striped Right Arrow 11"/>
          <p:cNvSpPr/>
          <p:nvPr/>
        </p:nvSpPr>
        <p:spPr>
          <a:xfrm rot="10800000">
            <a:off x="5274078" y="1761660"/>
            <a:ext cx="1674186" cy="810090"/>
          </a:xfrm>
          <a:prstGeom prst="strip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350"/>
          </a:p>
        </p:txBody>
      </p:sp>
      <p:sp>
        <p:nvSpPr>
          <p:cNvPr id="13" name="Striped Right Arrow 12"/>
          <p:cNvSpPr/>
          <p:nvPr/>
        </p:nvSpPr>
        <p:spPr>
          <a:xfrm rot="10800000">
            <a:off x="5274078" y="2733768"/>
            <a:ext cx="1674186" cy="810090"/>
          </a:xfrm>
          <a:prstGeom prst="strip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350"/>
          </a:p>
        </p:txBody>
      </p:sp>
      <p:sp>
        <p:nvSpPr>
          <p:cNvPr id="14" name="Striped Right Arrow 13"/>
          <p:cNvSpPr/>
          <p:nvPr/>
        </p:nvSpPr>
        <p:spPr>
          <a:xfrm rot="10800000">
            <a:off x="5274078" y="3759882"/>
            <a:ext cx="1674186" cy="810090"/>
          </a:xfrm>
          <a:prstGeom prst="strip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350"/>
          </a:p>
        </p:txBody>
      </p:sp>
      <p:sp>
        <p:nvSpPr>
          <p:cNvPr id="15" name="TextBox 14"/>
          <p:cNvSpPr txBox="1"/>
          <p:nvPr/>
        </p:nvSpPr>
        <p:spPr>
          <a:xfrm>
            <a:off x="1655676" y="4731990"/>
            <a:ext cx="1620180" cy="300082"/>
          </a:xfrm>
          <a:prstGeom prst="rect">
            <a:avLst/>
          </a:prstGeom>
          <a:noFill/>
        </p:spPr>
        <p:txBody>
          <a:bodyPr wrap="square" rtlCol="0">
            <a:spAutoFit/>
          </a:bodyPr>
          <a:lstStyle/>
          <a:p>
            <a:r>
              <a:rPr lang="hr-HR" sz="1350" dirty="0"/>
              <a:t>Zródło: K Lewin</a:t>
            </a:r>
          </a:p>
        </p:txBody>
      </p:sp>
      <p:sp>
        <p:nvSpPr>
          <p:cNvPr id="17" name="TextBox 16"/>
          <p:cNvSpPr txBox="1"/>
          <p:nvPr/>
        </p:nvSpPr>
        <p:spPr>
          <a:xfrm>
            <a:off x="1493658" y="1005576"/>
            <a:ext cx="2538282" cy="738664"/>
          </a:xfrm>
          <a:prstGeom prst="rect">
            <a:avLst/>
          </a:prstGeom>
          <a:noFill/>
        </p:spPr>
        <p:txBody>
          <a:bodyPr wrap="square" rtlCol="0">
            <a:spAutoFit/>
          </a:bodyPr>
          <a:lstStyle/>
          <a:p>
            <a:r>
              <a:rPr lang="pl-PL" sz="2100" dirty="0">
                <a:solidFill>
                  <a:schemeClr val="accent1">
                    <a:lumMod val="75000"/>
                  </a:schemeClr>
                </a:solidFill>
              </a:rPr>
              <a:t>Siły sprzyjające zmianom</a:t>
            </a:r>
          </a:p>
        </p:txBody>
      </p:sp>
      <p:sp>
        <p:nvSpPr>
          <p:cNvPr id="18" name="TextBox 17"/>
          <p:cNvSpPr txBox="1"/>
          <p:nvPr/>
        </p:nvSpPr>
        <p:spPr>
          <a:xfrm>
            <a:off x="5436096" y="1005577"/>
            <a:ext cx="1944216" cy="738664"/>
          </a:xfrm>
          <a:prstGeom prst="rect">
            <a:avLst/>
          </a:prstGeom>
          <a:noFill/>
        </p:spPr>
        <p:txBody>
          <a:bodyPr wrap="square" rtlCol="0">
            <a:spAutoFit/>
          </a:bodyPr>
          <a:lstStyle/>
          <a:p>
            <a:r>
              <a:rPr lang="pl-PL" sz="2100" dirty="0">
                <a:solidFill>
                  <a:schemeClr val="accent1">
                    <a:lumMod val="75000"/>
                  </a:schemeClr>
                </a:solidFill>
              </a:rPr>
              <a:t>Siły hamujące zmiany</a:t>
            </a:r>
          </a:p>
        </p:txBody>
      </p:sp>
    </p:spTree>
    <p:extLst>
      <p:ext uri="{BB962C8B-B14F-4D97-AF65-F5344CB8AC3E}">
        <p14:creationId xmlns:p14="http://schemas.microsoft.com/office/powerpoint/2010/main" val="3748596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sz="3000" dirty="0">
                <a:solidFill>
                  <a:schemeClr val="tx2">
                    <a:lumMod val="75000"/>
                  </a:schemeClr>
                </a:solidFill>
              </a:rPr>
              <a:t>Analiza pola sił</a:t>
            </a:r>
          </a:p>
        </p:txBody>
      </p:sp>
      <p:sp>
        <p:nvSpPr>
          <p:cNvPr id="3" name="Content Placeholder 2"/>
          <p:cNvSpPr>
            <a:spLocks noGrp="1"/>
          </p:cNvSpPr>
          <p:nvPr>
            <p:ph idx="1"/>
          </p:nvPr>
        </p:nvSpPr>
        <p:spPr>
          <a:xfrm>
            <a:off x="1485900" y="1200151"/>
            <a:ext cx="6515100" cy="3394472"/>
          </a:xfrm>
        </p:spPr>
        <p:txBody>
          <a:bodyPr>
            <a:normAutofit/>
          </a:bodyPr>
          <a:lstStyle/>
          <a:p>
            <a:pPr lvl="0">
              <a:buNone/>
            </a:pPr>
            <a:r>
              <a:rPr lang="pl-PL" sz="2800" b="1" dirty="0"/>
              <a:t>Technika, która pomaga w:</a:t>
            </a:r>
          </a:p>
          <a:p>
            <a:pPr>
              <a:spcBef>
                <a:spcPts val="1350"/>
              </a:spcBef>
            </a:pPr>
            <a:r>
              <a:rPr lang="pl-PL" sz="2800" b="1" dirty="0"/>
              <a:t>analizie</a:t>
            </a:r>
            <a:r>
              <a:rPr lang="pl-PL" sz="2800" b="1" dirty="0">
                <a:solidFill>
                  <a:srgbClr val="FF0000"/>
                </a:solidFill>
              </a:rPr>
              <a:t> obecnej sytuacji</a:t>
            </a:r>
            <a:r>
              <a:rPr lang="pl-PL" sz="2800" b="1" dirty="0"/>
              <a:t>, </a:t>
            </a:r>
          </a:p>
          <a:p>
            <a:pPr>
              <a:spcBef>
                <a:spcPts val="1350"/>
              </a:spcBef>
            </a:pPr>
            <a:r>
              <a:rPr lang="pl-PL" sz="2800" b="1" dirty="0"/>
              <a:t>otwiera możliwości </a:t>
            </a:r>
            <a:r>
              <a:rPr lang="pl-PL" sz="2800" b="1" dirty="0">
                <a:solidFill>
                  <a:srgbClr val="FF0000"/>
                </a:solidFill>
              </a:rPr>
              <a:t>do przeprowadzenia zmian   </a:t>
            </a:r>
            <a:endParaRPr lang="pl-PL" sz="2800" b="1" dirty="0"/>
          </a:p>
          <a:p>
            <a:pPr>
              <a:spcBef>
                <a:spcPts val="1350"/>
              </a:spcBef>
            </a:pPr>
            <a:r>
              <a:rPr lang="pl-PL" sz="2800" b="1" dirty="0"/>
              <a:t>umożliwia jaśniejsze widzenie </a:t>
            </a:r>
            <a:r>
              <a:rPr lang="pl-PL" sz="2800" b="1" dirty="0">
                <a:solidFill>
                  <a:srgbClr val="FF0000"/>
                </a:solidFill>
              </a:rPr>
              <a:t>celu</a:t>
            </a:r>
          </a:p>
          <a:p>
            <a:endParaRPr lang="pl-PL" sz="2800" dirty="0"/>
          </a:p>
        </p:txBody>
      </p:sp>
    </p:spTree>
    <p:extLst>
      <p:ext uri="{BB962C8B-B14F-4D97-AF65-F5344CB8AC3E}">
        <p14:creationId xmlns:p14="http://schemas.microsoft.com/office/powerpoint/2010/main" val="2363421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555528"/>
            <a:ext cx="7772400" cy="864095"/>
          </a:xfrm>
        </p:spPr>
        <p:txBody>
          <a:bodyPr>
            <a:normAutofit/>
          </a:bodyPr>
          <a:lstStyle/>
          <a:p>
            <a:r>
              <a:rPr lang="pl-PL" sz="2400" dirty="0"/>
              <a:t>AKADEMIA  UMIEJĘTNOŚCI  ANIMATORA  LGD</a:t>
            </a:r>
            <a:br>
              <a:rPr lang="pl-PL" sz="2400" dirty="0"/>
            </a:br>
            <a:r>
              <a:rPr lang="pl-PL" sz="2400" dirty="0"/>
              <a:t>II zjazd – co w programie?</a:t>
            </a:r>
          </a:p>
        </p:txBody>
      </p:sp>
      <p:sp>
        <p:nvSpPr>
          <p:cNvPr id="3" name="Podtytuł 2"/>
          <p:cNvSpPr>
            <a:spLocks noGrp="1"/>
          </p:cNvSpPr>
          <p:nvPr>
            <p:ph type="subTitle" idx="1"/>
          </p:nvPr>
        </p:nvSpPr>
        <p:spPr>
          <a:xfrm>
            <a:off x="971600" y="1419622"/>
            <a:ext cx="7128792" cy="2809478"/>
          </a:xfrm>
        </p:spPr>
        <p:txBody>
          <a:bodyPr>
            <a:normAutofit/>
          </a:bodyPr>
          <a:lstStyle/>
          <a:p>
            <a:endParaRPr lang="pl-PL" sz="1800" dirty="0"/>
          </a:p>
        </p:txBody>
      </p:sp>
    </p:spTree>
    <p:extLst>
      <p:ext uri="{BB962C8B-B14F-4D97-AF65-F5344CB8AC3E}">
        <p14:creationId xmlns:p14="http://schemas.microsoft.com/office/powerpoint/2010/main" val="1640975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dirty="0">
                <a:solidFill>
                  <a:schemeClr val="tx2">
                    <a:lumMod val="75000"/>
                  </a:schemeClr>
                </a:solidFill>
              </a:rPr>
              <a:t>Analiza pola sił i Model K. Lewina</a:t>
            </a:r>
          </a:p>
        </p:txBody>
      </p:sp>
      <p:sp>
        <p:nvSpPr>
          <p:cNvPr id="3" name="Content Placeholder 2"/>
          <p:cNvSpPr>
            <a:spLocks noGrp="1"/>
          </p:cNvSpPr>
          <p:nvPr>
            <p:ph idx="1"/>
          </p:nvPr>
        </p:nvSpPr>
        <p:spPr>
          <a:xfrm>
            <a:off x="1493658" y="1437624"/>
            <a:ext cx="6172200" cy="3291840"/>
          </a:xfrm>
        </p:spPr>
        <p:txBody>
          <a:bodyPr>
            <a:normAutofit fontScale="77500" lnSpcReduction="20000"/>
          </a:bodyPr>
          <a:lstStyle/>
          <a:p>
            <a:pPr lvl="0">
              <a:buNone/>
            </a:pPr>
            <a:r>
              <a:rPr lang="pl-PL" dirty="0"/>
              <a:t>Ten sposób zarządzania zmianą opiera się                na modelu stworzonym przez K. Lewina,                 w którym bierze się pod uwagę 3 fazy:</a:t>
            </a:r>
          </a:p>
          <a:p>
            <a:pPr lvl="0"/>
            <a:r>
              <a:rPr lang="pl-PL" dirty="0"/>
              <a:t>Analiza obecnej sytuacji (</a:t>
            </a:r>
            <a:r>
              <a:rPr lang="pl-PL" dirty="0">
                <a:solidFill>
                  <a:srgbClr val="FF0000"/>
                </a:solidFill>
              </a:rPr>
              <a:t>odmrażanie</a:t>
            </a:r>
            <a:r>
              <a:rPr lang="pl-PL" dirty="0"/>
              <a:t>)</a:t>
            </a:r>
          </a:p>
          <a:p>
            <a:pPr lvl="0"/>
            <a:r>
              <a:rPr lang="pl-PL" dirty="0"/>
              <a:t>Szukanie możliwości zmian, definiowane działań do osiągnięcia nowego celu (</a:t>
            </a:r>
            <a:r>
              <a:rPr lang="pl-PL" dirty="0">
                <a:solidFill>
                  <a:srgbClr val="FF0000"/>
                </a:solidFill>
              </a:rPr>
              <a:t>zmiana</a:t>
            </a:r>
            <a:r>
              <a:rPr lang="pl-PL" dirty="0"/>
              <a:t>)</a:t>
            </a:r>
          </a:p>
          <a:p>
            <a:pPr lvl="0"/>
            <a:r>
              <a:rPr lang="pl-PL" dirty="0"/>
              <a:t>Stabilizacja osiągniętego stanu (</a:t>
            </a:r>
            <a:r>
              <a:rPr lang="pl-PL" dirty="0">
                <a:solidFill>
                  <a:srgbClr val="FF0000"/>
                </a:solidFill>
              </a:rPr>
              <a:t>zamrażanie</a:t>
            </a:r>
            <a:r>
              <a:rPr lang="pl-PL" dirty="0"/>
              <a:t>)</a:t>
            </a:r>
          </a:p>
        </p:txBody>
      </p:sp>
    </p:spTree>
    <p:extLst>
      <p:ext uri="{BB962C8B-B14F-4D97-AF65-F5344CB8AC3E}">
        <p14:creationId xmlns:p14="http://schemas.microsoft.com/office/powerpoint/2010/main" val="511345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l-PL" dirty="0"/>
          </a:p>
        </p:txBody>
      </p:sp>
      <p:sp>
        <p:nvSpPr>
          <p:cNvPr id="3" name="Content Placeholder 2"/>
          <p:cNvSpPr>
            <a:spLocks noGrp="1"/>
          </p:cNvSpPr>
          <p:nvPr>
            <p:ph idx="1"/>
          </p:nvPr>
        </p:nvSpPr>
        <p:spPr/>
        <p:txBody>
          <a:bodyPr>
            <a:normAutofit/>
          </a:bodyPr>
          <a:lstStyle/>
          <a:p>
            <a:pPr algn="just">
              <a:buNone/>
            </a:pPr>
            <a:r>
              <a:rPr lang="pl-PL" b="1" dirty="0"/>
              <a:t>    Zmiana </a:t>
            </a:r>
            <a:r>
              <a:rPr lang="pl-PL" dirty="0"/>
              <a:t>–</a:t>
            </a:r>
            <a:r>
              <a:rPr lang="pl-PL" b="1" dirty="0"/>
              <a:t> </a:t>
            </a:r>
            <a:r>
              <a:rPr lang="pl-PL" b="1" dirty="0">
                <a:solidFill>
                  <a:srgbClr val="FF0000"/>
                </a:solidFill>
              </a:rPr>
              <a:t>naruszenie stanu równowagi</a:t>
            </a:r>
            <a:r>
              <a:rPr lang="pl-PL" b="1" dirty="0">
                <a:solidFill>
                  <a:srgbClr val="C00000"/>
                </a:solidFill>
              </a:rPr>
              <a:t>                  </a:t>
            </a:r>
            <a:r>
              <a:rPr lang="pl-PL" dirty="0"/>
              <a:t>w obecnej sytuacji i równocześnie sposób osiągnięcia nowego stanu równowagi</a:t>
            </a:r>
          </a:p>
          <a:p>
            <a:pPr algn="just">
              <a:buNone/>
            </a:pPr>
            <a:endParaRPr lang="pl-PL" dirty="0"/>
          </a:p>
          <a:p>
            <a:pPr algn="r">
              <a:buNone/>
            </a:pPr>
            <a:r>
              <a:rPr lang="pl-PL" dirty="0"/>
              <a:t>(K.Lewin,1952).</a:t>
            </a:r>
          </a:p>
        </p:txBody>
      </p:sp>
    </p:spTree>
    <p:extLst>
      <p:ext uri="{BB962C8B-B14F-4D97-AF65-F5344CB8AC3E}">
        <p14:creationId xmlns:p14="http://schemas.microsoft.com/office/powerpoint/2010/main" val="3755036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a:solidFill>
                  <a:schemeClr val="tx2">
                    <a:lumMod val="75000"/>
                  </a:schemeClr>
                </a:solidFill>
              </a:rPr>
              <a:t>Model Zarzadzania zmianą K. Lewina</a:t>
            </a:r>
          </a:p>
        </p:txBody>
      </p:sp>
      <p:sp>
        <p:nvSpPr>
          <p:cNvPr id="3" name="Content Placeholder 2"/>
          <p:cNvSpPr>
            <a:spLocks noGrp="1"/>
          </p:cNvSpPr>
          <p:nvPr>
            <p:ph idx="1"/>
          </p:nvPr>
        </p:nvSpPr>
        <p:spPr/>
        <p:txBody>
          <a:bodyPr>
            <a:normAutofit fontScale="92500" lnSpcReduction="10000"/>
          </a:bodyPr>
          <a:lstStyle/>
          <a:p>
            <a:pPr>
              <a:buNone/>
            </a:pPr>
            <a:r>
              <a:rPr lang="pl-PL" dirty="0"/>
              <a:t>   Intencją proponowanego przez Lewina modelu jest takie </a:t>
            </a:r>
            <a:r>
              <a:rPr lang="pl-PL" b="1" dirty="0"/>
              <a:t>pokierowanie</a:t>
            </a:r>
            <a:r>
              <a:rPr lang="pl-PL" dirty="0"/>
              <a:t> procesem zmiany, aby jej rezultatem była </a:t>
            </a:r>
            <a:r>
              <a:rPr lang="pl-PL" b="1" dirty="0"/>
              <a:t>stabilizacja</a:t>
            </a:r>
            <a:r>
              <a:rPr lang="pl-PL" dirty="0"/>
              <a:t> nowo powstałej sytuacji.</a:t>
            </a:r>
          </a:p>
          <a:p>
            <a:pPr>
              <a:buNone/>
            </a:pPr>
            <a:r>
              <a:rPr lang="pl-PL" dirty="0"/>
              <a:t>   3 fazy:</a:t>
            </a:r>
          </a:p>
          <a:p>
            <a:pPr>
              <a:buNone/>
            </a:pPr>
            <a:endParaRPr lang="pl-PL" dirty="0">
              <a:solidFill>
                <a:srgbClr val="FF0000"/>
              </a:solidFill>
            </a:endParaRPr>
          </a:p>
          <a:p>
            <a:pPr>
              <a:buNone/>
            </a:pPr>
            <a:r>
              <a:rPr lang="pl-PL" dirty="0">
                <a:solidFill>
                  <a:srgbClr val="FF0000"/>
                </a:solidFill>
              </a:rPr>
              <a:t>Rozmrożenie             Zmiana              Zamrożenie</a:t>
            </a:r>
          </a:p>
          <a:p>
            <a:pPr>
              <a:buNone/>
            </a:pPr>
            <a:endParaRPr lang="pl-PL" dirty="0">
              <a:solidFill>
                <a:srgbClr val="FF0000"/>
              </a:solidFill>
            </a:endParaRPr>
          </a:p>
          <a:p>
            <a:pPr>
              <a:buNone/>
            </a:pPr>
            <a:endParaRPr lang="pl-PL" dirty="0">
              <a:solidFill>
                <a:srgbClr val="FF0000"/>
              </a:solidFill>
            </a:endParaRPr>
          </a:p>
        </p:txBody>
      </p:sp>
      <p:sp>
        <p:nvSpPr>
          <p:cNvPr id="4" name="Right Arrow 3"/>
          <p:cNvSpPr/>
          <p:nvPr/>
        </p:nvSpPr>
        <p:spPr>
          <a:xfrm>
            <a:off x="656565" y="3389124"/>
            <a:ext cx="1944216" cy="633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a:p>
        </p:txBody>
      </p:sp>
      <p:sp>
        <p:nvSpPr>
          <p:cNvPr id="5" name="Right Arrow 4"/>
          <p:cNvSpPr/>
          <p:nvPr/>
        </p:nvSpPr>
        <p:spPr>
          <a:xfrm>
            <a:off x="3362275" y="3349283"/>
            <a:ext cx="1836204" cy="594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a:p>
        </p:txBody>
      </p:sp>
      <p:sp>
        <p:nvSpPr>
          <p:cNvPr id="6" name="Right Arrow 5"/>
          <p:cNvSpPr/>
          <p:nvPr/>
        </p:nvSpPr>
        <p:spPr>
          <a:xfrm>
            <a:off x="6047694" y="3241271"/>
            <a:ext cx="1728192" cy="7020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a:p>
        </p:txBody>
      </p:sp>
    </p:spTree>
    <p:extLst>
      <p:ext uri="{BB962C8B-B14F-4D97-AF65-F5344CB8AC3E}">
        <p14:creationId xmlns:p14="http://schemas.microsoft.com/office/powerpoint/2010/main" val="13112618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ext Box 1">
            <a:extLst>
              <a:ext uri="{FF2B5EF4-FFF2-40B4-BE49-F238E27FC236}">
                <a16:creationId xmlns:a16="http://schemas.microsoft.com/office/drawing/2014/main" xmlns="" id="{CFDAE258-3AFA-4B23-988F-250A2FCC2753}"/>
              </a:ext>
            </a:extLst>
          </p:cNvPr>
          <p:cNvSpPr txBox="1">
            <a:spLocks noChangeArrowheads="1"/>
          </p:cNvSpPr>
          <p:nvPr/>
        </p:nvSpPr>
        <p:spPr bwMode="auto">
          <a:xfrm>
            <a:off x="1602581" y="-208360"/>
            <a:ext cx="6115050" cy="150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chemeClr val="bg1"/>
                </a:solidFill>
                <a:latin typeface="Arial" panose="020B0604020202020204" pitchFamily="34" charset="0"/>
                <a:cs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chemeClr val="bg1"/>
                </a:solidFill>
                <a:latin typeface="Arial" panose="020B0604020202020204" pitchFamily="34" charset="0"/>
                <a:cs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chemeClr val="bg1"/>
                </a:solidFill>
                <a:latin typeface="Arial" panose="020B0604020202020204" pitchFamily="34" charset="0"/>
                <a:cs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chemeClr val="bg1"/>
                </a:solidFill>
                <a:latin typeface="Arial" panose="020B0604020202020204" pitchFamily="34" charset="0"/>
                <a:cs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chemeClr val="bg1"/>
                </a:solidFill>
                <a:latin typeface="Arial" panose="020B0604020202020204" pitchFamily="34" charset="0"/>
                <a:cs typeface="Arial" panose="020B0604020202020204" pitchFamily="34" charset="0"/>
              </a:defRPr>
            </a:lvl5pPr>
            <a:lvl6pPr marL="2514600" indent="-228600" defTabSz="449263"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chemeClr val="bg1"/>
                </a:solidFill>
                <a:latin typeface="Arial" panose="020B0604020202020204" pitchFamily="34" charset="0"/>
                <a:cs typeface="Arial" panose="020B0604020202020204" pitchFamily="34" charset="0"/>
              </a:defRPr>
            </a:lvl6pPr>
            <a:lvl7pPr marL="2971800" indent="-228600" defTabSz="449263"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chemeClr val="bg1"/>
                </a:solidFill>
                <a:latin typeface="Arial" panose="020B0604020202020204" pitchFamily="34" charset="0"/>
                <a:cs typeface="Arial" panose="020B0604020202020204" pitchFamily="34" charset="0"/>
              </a:defRPr>
            </a:lvl7pPr>
            <a:lvl8pPr marL="3429000" indent="-228600" defTabSz="449263"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chemeClr val="bg1"/>
                </a:solidFill>
                <a:latin typeface="Arial" panose="020B0604020202020204" pitchFamily="34" charset="0"/>
                <a:cs typeface="Arial" panose="020B0604020202020204" pitchFamily="34" charset="0"/>
              </a:defRPr>
            </a:lvl8pPr>
            <a:lvl9pPr marL="3886200" indent="-228600" defTabSz="449263"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chemeClr val="bg1"/>
                </a:solidFill>
                <a:latin typeface="Arial" panose="020B0604020202020204" pitchFamily="34" charset="0"/>
                <a:cs typeface="Arial" panose="020B0604020202020204" pitchFamily="34" charset="0"/>
              </a:defRPr>
            </a:lvl9pPr>
          </a:lstStyle>
          <a:p>
            <a:pPr>
              <a:lnSpc>
                <a:spcPts val="3366"/>
              </a:lnSpc>
              <a:buClr>
                <a:srgbClr val="775F55"/>
              </a:buClr>
            </a:pPr>
            <a:r>
              <a:rPr lang="en-GB" altLang="pl-PL" sz="3300" b="0">
                <a:solidFill>
                  <a:srgbClr val="775F55"/>
                </a:solidFill>
                <a:latin typeface="Tw Cen MT" panose="020B0602020104020603" pitchFamily="34" charset="-18"/>
              </a:rPr>
              <a:t/>
            </a:r>
            <a:br>
              <a:rPr lang="en-GB" altLang="pl-PL" sz="3300" b="0">
                <a:solidFill>
                  <a:srgbClr val="775F55"/>
                </a:solidFill>
                <a:latin typeface="Tw Cen MT" panose="020B0602020104020603" pitchFamily="34" charset="-18"/>
              </a:rPr>
            </a:br>
            <a:r>
              <a:rPr lang="en-GB" altLang="pl-PL" sz="3300" b="0">
                <a:solidFill>
                  <a:srgbClr val="775F55"/>
                </a:solidFill>
                <a:latin typeface="Tw Cen MT" panose="020B0602020104020603" pitchFamily="34" charset="-18"/>
              </a:rPr>
              <a:t>PREPROJEKTY (LEADER) </a:t>
            </a:r>
          </a:p>
          <a:p>
            <a:pPr>
              <a:lnSpc>
                <a:spcPts val="3366"/>
              </a:lnSpc>
              <a:buClr>
                <a:srgbClr val="775F55"/>
              </a:buClr>
            </a:pPr>
            <a:r>
              <a:rPr lang="en-GB" altLang="pl-PL" sz="2400" b="0">
                <a:solidFill>
                  <a:srgbClr val="775F55"/>
                </a:solidFill>
                <a:latin typeface="Tw Cen MT" panose="020B0602020104020603" pitchFamily="34" charset="-18"/>
              </a:rPr>
              <a:t>a gotowość do zmiany</a:t>
            </a:r>
            <a:br>
              <a:rPr lang="en-GB" altLang="pl-PL" sz="2400" b="0">
                <a:solidFill>
                  <a:srgbClr val="775F55"/>
                </a:solidFill>
                <a:latin typeface="Tw Cen MT" panose="020B0602020104020603" pitchFamily="34" charset="-18"/>
              </a:rPr>
            </a:br>
            <a:endParaRPr lang="en-GB" altLang="pl-PL" sz="2400" b="0">
              <a:solidFill>
                <a:srgbClr val="775F55"/>
              </a:solidFill>
              <a:latin typeface="Tw Cen MT" panose="020B0602020104020603" pitchFamily="34" charset="-18"/>
            </a:endParaRPr>
          </a:p>
        </p:txBody>
      </p:sp>
      <p:sp>
        <p:nvSpPr>
          <p:cNvPr id="32770" name="Text Box 2">
            <a:extLst>
              <a:ext uri="{FF2B5EF4-FFF2-40B4-BE49-F238E27FC236}">
                <a16:creationId xmlns:a16="http://schemas.microsoft.com/office/drawing/2014/main" xmlns="" id="{351907BA-6720-4EBF-A32C-26CA7C339CBD}"/>
              </a:ext>
            </a:extLst>
          </p:cNvPr>
          <p:cNvSpPr txBox="1">
            <a:spLocks noChangeArrowheads="1"/>
          </p:cNvSpPr>
          <p:nvPr/>
        </p:nvSpPr>
        <p:spPr bwMode="auto">
          <a:xfrm>
            <a:off x="1303735" y="1071563"/>
            <a:ext cx="6858000" cy="4779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17500" indent="-317500">
              <a:tabLst>
                <a:tab pos="911225" algn="l"/>
                <a:tab pos="1825625" algn="l"/>
                <a:tab pos="2740025" algn="l"/>
                <a:tab pos="3654425" algn="l"/>
                <a:tab pos="4568825" algn="l"/>
                <a:tab pos="5483225" algn="l"/>
                <a:tab pos="6397625" algn="l"/>
                <a:tab pos="7312025" algn="l"/>
                <a:tab pos="8226425" algn="l"/>
                <a:tab pos="9140825" algn="l"/>
                <a:tab pos="10055225" algn="l"/>
              </a:tabLst>
              <a:defRPr sz="1400" b="1">
                <a:solidFill>
                  <a:schemeClr val="bg1"/>
                </a:solidFill>
                <a:latin typeface="Arial" panose="020B0604020202020204" pitchFamily="34" charset="0"/>
                <a:cs typeface="Arial" panose="020B0604020202020204" pitchFamily="34" charset="0"/>
              </a:defRPr>
            </a:lvl1pPr>
            <a:lvl2pPr marL="742950" indent="-285750">
              <a:tabLst>
                <a:tab pos="911225" algn="l"/>
                <a:tab pos="1825625" algn="l"/>
                <a:tab pos="2740025" algn="l"/>
                <a:tab pos="3654425" algn="l"/>
                <a:tab pos="4568825" algn="l"/>
                <a:tab pos="5483225" algn="l"/>
                <a:tab pos="6397625" algn="l"/>
                <a:tab pos="7312025" algn="l"/>
                <a:tab pos="8226425" algn="l"/>
                <a:tab pos="9140825" algn="l"/>
                <a:tab pos="10055225" algn="l"/>
              </a:tabLst>
              <a:defRPr sz="1400" b="1">
                <a:solidFill>
                  <a:schemeClr val="bg1"/>
                </a:solidFill>
                <a:latin typeface="Arial" panose="020B0604020202020204" pitchFamily="34" charset="0"/>
                <a:cs typeface="Arial" panose="020B0604020202020204" pitchFamily="34" charset="0"/>
              </a:defRPr>
            </a:lvl2pPr>
            <a:lvl3pPr marL="11430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sz="1400" b="1">
                <a:solidFill>
                  <a:schemeClr val="bg1"/>
                </a:solidFill>
                <a:latin typeface="Arial" panose="020B0604020202020204" pitchFamily="34" charset="0"/>
                <a:cs typeface="Arial" panose="020B0604020202020204" pitchFamily="34" charset="0"/>
              </a:defRPr>
            </a:lvl3pPr>
            <a:lvl4pPr marL="16002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sz="1400" b="1">
                <a:solidFill>
                  <a:schemeClr val="bg1"/>
                </a:solidFill>
                <a:latin typeface="Arial" panose="020B0604020202020204" pitchFamily="34" charset="0"/>
                <a:cs typeface="Arial" panose="020B0604020202020204" pitchFamily="34" charset="0"/>
              </a:defRPr>
            </a:lvl4pPr>
            <a:lvl5pPr marL="20574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sz="1400" b="1">
                <a:solidFill>
                  <a:schemeClr val="bg1"/>
                </a:solidFill>
                <a:latin typeface="Arial" panose="020B0604020202020204" pitchFamily="34" charset="0"/>
                <a:cs typeface="Arial" panose="020B0604020202020204" pitchFamily="34" charset="0"/>
              </a:defRPr>
            </a:lvl5pPr>
            <a:lvl6pPr marL="2514600" indent="-228600" defTabSz="449263" fontAlgn="base">
              <a:lnSpc>
                <a:spcPct val="93000"/>
              </a:lnSpc>
              <a:spcBef>
                <a:spcPct val="0"/>
              </a:spcBef>
              <a:spcAft>
                <a:spcPct val="0"/>
              </a:spcAft>
              <a:buClr>
                <a:srgbClr val="000000"/>
              </a:buClr>
              <a:buSzPct val="100000"/>
              <a:buFont typeface="Arial" panose="020B0604020202020204" pitchFamily="34" charset="0"/>
              <a:tabLst>
                <a:tab pos="911225" algn="l"/>
                <a:tab pos="1825625" algn="l"/>
                <a:tab pos="2740025" algn="l"/>
                <a:tab pos="3654425" algn="l"/>
                <a:tab pos="4568825" algn="l"/>
                <a:tab pos="5483225" algn="l"/>
                <a:tab pos="6397625" algn="l"/>
                <a:tab pos="7312025" algn="l"/>
                <a:tab pos="8226425" algn="l"/>
                <a:tab pos="9140825" algn="l"/>
                <a:tab pos="10055225" algn="l"/>
              </a:tabLst>
              <a:defRPr sz="1400" b="1">
                <a:solidFill>
                  <a:schemeClr val="bg1"/>
                </a:solidFill>
                <a:latin typeface="Arial" panose="020B0604020202020204" pitchFamily="34" charset="0"/>
                <a:cs typeface="Arial" panose="020B0604020202020204" pitchFamily="34" charset="0"/>
              </a:defRPr>
            </a:lvl6pPr>
            <a:lvl7pPr marL="2971800" indent="-228600" defTabSz="449263" fontAlgn="base">
              <a:lnSpc>
                <a:spcPct val="93000"/>
              </a:lnSpc>
              <a:spcBef>
                <a:spcPct val="0"/>
              </a:spcBef>
              <a:spcAft>
                <a:spcPct val="0"/>
              </a:spcAft>
              <a:buClr>
                <a:srgbClr val="000000"/>
              </a:buClr>
              <a:buSzPct val="100000"/>
              <a:buFont typeface="Arial" panose="020B0604020202020204" pitchFamily="34" charset="0"/>
              <a:tabLst>
                <a:tab pos="911225" algn="l"/>
                <a:tab pos="1825625" algn="l"/>
                <a:tab pos="2740025" algn="l"/>
                <a:tab pos="3654425" algn="l"/>
                <a:tab pos="4568825" algn="l"/>
                <a:tab pos="5483225" algn="l"/>
                <a:tab pos="6397625" algn="l"/>
                <a:tab pos="7312025" algn="l"/>
                <a:tab pos="8226425" algn="l"/>
                <a:tab pos="9140825" algn="l"/>
                <a:tab pos="10055225" algn="l"/>
              </a:tabLst>
              <a:defRPr sz="1400" b="1">
                <a:solidFill>
                  <a:schemeClr val="bg1"/>
                </a:solidFill>
                <a:latin typeface="Arial" panose="020B0604020202020204" pitchFamily="34" charset="0"/>
                <a:cs typeface="Arial" panose="020B0604020202020204" pitchFamily="34" charset="0"/>
              </a:defRPr>
            </a:lvl7pPr>
            <a:lvl8pPr marL="3429000" indent="-228600" defTabSz="449263" fontAlgn="base">
              <a:lnSpc>
                <a:spcPct val="93000"/>
              </a:lnSpc>
              <a:spcBef>
                <a:spcPct val="0"/>
              </a:spcBef>
              <a:spcAft>
                <a:spcPct val="0"/>
              </a:spcAft>
              <a:buClr>
                <a:srgbClr val="000000"/>
              </a:buClr>
              <a:buSzPct val="100000"/>
              <a:buFont typeface="Arial" panose="020B0604020202020204" pitchFamily="34" charset="0"/>
              <a:tabLst>
                <a:tab pos="911225" algn="l"/>
                <a:tab pos="1825625" algn="l"/>
                <a:tab pos="2740025" algn="l"/>
                <a:tab pos="3654425" algn="l"/>
                <a:tab pos="4568825" algn="l"/>
                <a:tab pos="5483225" algn="l"/>
                <a:tab pos="6397625" algn="l"/>
                <a:tab pos="7312025" algn="l"/>
                <a:tab pos="8226425" algn="l"/>
                <a:tab pos="9140825" algn="l"/>
                <a:tab pos="10055225" algn="l"/>
              </a:tabLst>
              <a:defRPr sz="1400" b="1">
                <a:solidFill>
                  <a:schemeClr val="bg1"/>
                </a:solidFill>
                <a:latin typeface="Arial" panose="020B0604020202020204" pitchFamily="34" charset="0"/>
                <a:cs typeface="Arial" panose="020B0604020202020204" pitchFamily="34" charset="0"/>
              </a:defRPr>
            </a:lvl8pPr>
            <a:lvl9pPr marL="3886200" indent="-228600" defTabSz="449263" fontAlgn="base">
              <a:lnSpc>
                <a:spcPct val="93000"/>
              </a:lnSpc>
              <a:spcBef>
                <a:spcPct val="0"/>
              </a:spcBef>
              <a:spcAft>
                <a:spcPct val="0"/>
              </a:spcAft>
              <a:buClr>
                <a:srgbClr val="000000"/>
              </a:buClr>
              <a:buSzPct val="100000"/>
              <a:buFont typeface="Arial" panose="020B0604020202020204" pitchFamily="34" charset="0"/>
              <a:tabLst>
                <a:tab pos="911225" algn="l"/>
                <a:tab pos="1825625" algn="l"/>
                <a:tab pos="2740025" algn="l"/>
                <a:tab pos="3654425" algn="l"/>
                <a:tab pos="4568825" algn="l"/>
                <a:tab pos="5483225" algn="l"/>
                <a:tab pos="6397625" algn="l"/>
                <a:tab pos="7312025" algn="l"/>
                <a:tab pos="8226425" algn="l"/>
                <a:tab pos="9140825" algn="l"/>
                <a:tab pos="10055225" algn="l"/>
              </a:tabLst>
              <a:defRPr sz="1400" b="1">
                <a:solidFill>
                  <a:schemeClr val="bg1"/>
                </a:solidFill>
                <a:latin typeface="Arial" panose="020B0604020202020204" pitchFamily="34" charset="0"/>
                <a:cs typeface="Arial" panose="020B0604020202020204" pitchFamily="34" charset="0"/>
              </a:defRPr>
            </a:lvl9pPr>
          </a:lstStyle>
          <a:p>
            <a:pPr>
              <a:spcBef>
                <a:spcPts val="525"/>
              </a:spcBef>
              <a:buClr>
                <a:srgbClr val="DD8047"/>
              </a:buClr>
              <a:buSzPct val="60000"/>
            </a:pPr>
            <a:r>
              <a:rPr lang="en-GB" altLang="pl-PL" sz="1950" b="0">
                <a:solidFill>
                  <a:srgbClr val="000000"/>
                </a:solidFill>
                <a:latin typeface="Tw Cen MT" panose="020B0602020104020603" pitchFamily="34" charset="-18"/>
              </a:rPr>
              <a:t>CEL: </a:t>
            </a:r>
            <a:r>
              <a:rPr lang="en-GB" altLang="pl-PL" sz="1950">
                <a:solidFill>
                  <a:srgbClr val="7B3D17"/>
                </a:solidFill>
                <a:latin typeface="Tw Cen MT" panose="020B0602020104020603" pitchFamily="34" charset="-18"/>
              </a:rPr>
              <a:t>BUDOWANIE GOTOWOŚCI SPOŁECZNOŚCI DO ZMIANY</a:t>
            </a:r>
          </a:p>
          <a:p>
            <a:pPr>
              <a:spcBef>
                <a:spcPts val="525"/>
              </a:spcBef>
              <a:buClr>
                <a:srgbClr val="DD8047"/>
              </a:buClr>
              <a:buSzPct val="60000"/>
              <a:buFont typeface="Wingdings" panose="05000000000000000000" pitchFamily="2" charset="2"/>
              <a:buChar char=""/>
            </a:pPr>
            <a:r>
              <a:rPr lang="en-GB" altLang="pl-PL" sz="1950">
                <a:solidFill>
                  <a:srgbClr val="000000"/>
                </a:solidFill>
                <a:latin typeface="Tw Cen MT" panose="020B0602020104020603" pitchFamily="34" charset="-18"/>
              </a:rPr>
              <a:t>By programy wspierania społeczności nie były </a:t>
            </a:r>
            <a:r>
              <a:rPr lang="en-GB" altLang="pl-PL" sz="1950" b="0">
                <a:solidFill>
                  <a:srgbClr val="7B3D17"/>
                </a:solidFill>
                <a:latin typeface="Tw Cen MT" panose="020B0602020104020603" pitchFamily="34" charset="-18"/>
              </a:rPr>
              <a:t>„sprzedawaniem rozwoju oddolnego przy odgórnym zarządzaniu</a:t>
            </a:r>
            <a:r>
              <a:rPr lang="ja-JP" altLang="en-GB" sz="1950" b="0">
                <a:solidFill>
                  <a:srgbClr val="7B3D17"/>
                </a:solidFill>
                <a:latin typeface="Tw Cen MT" panose="020B0602020104020603" pitchFamily="34" charset="-18"/>
                <a:ea typeface="MS PGothic" panose="020B0600070205080204" pitchFamily="34" charset="-128"/>
              </a:rPr>
              <a:t>”</a:t>
            </a:r>
            <a:endParaRPr lang="en-GB" altLang="ja-JP" sz="1950" b="0">
              <a:solidFill>
                <a:srgbClr val="7B3D17"/>
              </a:solidFill>
              <a:latin typeface="Tw Cen MT" panose="020B0602020104020603" pitchFamily="34" charset="-18"/>
              <a:ea typeface="MS PGothic" panose="020B0600070205080204" pitchFamily="34" charset="-128"/>
            </a:endParaRPr>
          </a:p>
          <a:p>
            <a:pPr>
              <a:spcBef>
                <a:spcPts val="525"/>
              </a:spcBef>
              <a:buClr>
                <a:srgbClr val="DD8047"/>
              </a:buClr>
              <a:buSzPct val="60000"/>
              <a:buFont typeface="Wingdings" panose="05000000000000000000" pitchFamily="2" charset="2"/>
              <a:buChar char=""/>
            </a:pPr>
            <a:r>
              <a:rPr lang="en-GB" altLang="pl-PL" sz="1950">
                <a:solidFill>
                  <a:srgbClr val="000000"/>
                </a:solidFill>
                <a:latin typeface="Tw Cen MT" panose="020B0602020104020603" pitchFamily="34" charset="-18"/>
              </a:rPr>
              <a:t>By nie próbowano </a:t>
            </a:r>
            <a:r>
              <a:rPr lang="en-GB" altLang="pl-PL" sz="1950" b="0">
                <a:solidFill>
                  <a:srgbClr val="7B3D17"/>
                </a:solidFill>
                <a:latin typeface="Tw Cen MT" panose="020B0602020104020603" pitchFamily="34" charset="-18"/>
              </a:rPr>
              <a:t>„budować kapitału społecznego przez wymuszanie współdziałania</a:t>
            </a:r>
            <a:r>
              <a:rPr lang="ja-JP" altLang="en-GB" sz="1950" b="0">
                <a:solidFill>
                  <a:srgbClr val="7B3D17"/>
                </a:solidFill>
                <a:latin typeface="Tw Cen MT" panose="020B0602020104020603" pitchFamily="34" charset="-18"/>
                <a:ea typeface="MS PGothic" panose="020B0600070205080204" pitchFamily="34" charset="-128"/>
              </a:rPr>
              <a:t>”</a:t>
            </a:r>
            <a:endParaRPr lang="en-GB" altLang="ja-JP" sz="1950" b="0">
              <a:solidFill>
                <a:srgbClr val="7B3D17"/>
              </a:solidFill>
              <a:latin typeface="Tw Cen MT" panose="020B0602020104020603" pitchFamily="34" charset="-18"/>
              <a:ea typeface="MS PGothic" panose="020B0600070205080204" pitchFamily="34" charset="-128"/>
            </a:endParaRPr>
          </a:p>
          <a:p>
            <a:pPr>
              <a:spcBef>
                <a:spcPts val="525"/>
              </a:spcBef>
              <a:buClr>
                <a:srgbClr val="DD8047"/>
              </a:buClr>
              <a:buSzPct val="60000"/>
              <a:buFont typeface="Wingdings" panose="05000000000000000000" pitchFamily="2" charset="2"/>
              <a:buChar char=""/>
            </a:pPr>
            <a:r>
              <a:rPr lang="en-GB" altLang="pl-PL" sz="1950">
                <a:solidFill>
                  <a:srgbClr val="000000"/>
                </a:solidFill>
                <a:latin typeface="Tw Cen MT" panose="020B0602020104020603" pitchFamily="34" charset="-18"/>
              </a:rPr>
              <a:t>By te programy nie stały się </a:t>
            </a:r>
            <a:r>
              <a:rPr lang="en-GB" altLang="pl-PL" sz="1950" b="0">
                <a:solidFill>
                  <a:srgbClr val="7B3D17"/>
                </a:solidFill>
                <a:latin typeface="Tw Cen MT" panose="020B0602020104020603" pitchFamily="34" charset="-18"/>
              </a:rPr>
              <a:t>„narzędziem wzniecania konfliktów społecznych</a:t>
            </a:r>
            <a:r>
              <a:rPr lang="ja-JP" altLang="en-GB" sz="1950" b="0">
                <a:solidFill>
                  <a:srgbClr val="7B3D17"/>
                </a:solidFill>
                <a:latin typeface="Tw Cen MT" panose="020B0602020104020603" pitchFamily="34" charset="-18"/>
                <a:ea typeface="MS PGothic" panose="020B0600070205080204" pitchFamily="34" charset="-128"/>
              </a:rPr>
              <a:t>”</a:t>
            </a:r>
            <a:r>
              <a:rPr lang="en-GB" altLang="ja-JP" sz="1950">
                <a:solidFill>
                  <a:srgbClr val="000000"/>
                </a:solidFill>
                <a:latin typeface="Tw Cen MT" panose="020B0602020104020603" pitchFamily="34" charset="-18"/>
                <a:ea typeface="MS PGothic" panose="020B0600070205080204" pitchFamily="34" charset="-128"/>
              </a:rPr>
              <a:t>, którymi nikt nie będzie umiał pokierować</a:t>
            </a:r>
          </a:p>
          <a:p>
            <a:pPr>
              <a:spcBef>
                <a:spcPts val="525"/>
              </a:spcBef>
              <a:buClr>
                <a:srgbClr val="DD8047"/>
              </a:buClr>
              <a:buSzPct val="60000"/>
              <a:buFont typeface="Wingdings" panose="05000000000000000000" pitchFamily="2" charset="2"/>
              <a:buChar char=""/>
            </a:pPr>
            <a:r>
              <a:rPr lang="en-GB" altLang="pl-PL" sz="1950">
                <a:solidFill>
                  <a:srgbClr val="000000"/>
                </a:solidFill>
                <a:latin typeface="Tw Cen MT" panose="020B0602020104020603" pitchFamily="34" charset="-18"/>
              </a:rPr>
              <a:t>By </a:t>
            </a:r>
            <a:r>
              <a:rPr lang="en-GB" altLang="pl-PL" sz="1950" b="0">
                <a:solidFill>
                  <a:srgbClr val="7B3D17"/>
                </a:solidFill>
                <a:latin typeface="Tw Cen MT" panose="020B0602020104020603" pitchFamily="34" charset="-18"/>
              </a:rPr>
              <a:t>wspólnotowa wizja społeczności </a:t>
            </a:r>
            <a:r>
              <a:rPr lang="en-GB" altLang="pl-PL" sz="1950">
                <a:solidFill>
                  <a:srgbClr val="000000"/>
                </a:solidFill>
                <a:latin typeface="Tw Cen MT" panose="020B0602020104020603" pitchFamily="34" charset="-18"/>
              </a:rPr>
              <a:t>nie pozostała </a:t>
            </a:r>
            <a:r>
              <a:rPr lang="en-GB" altLang="pl-PL" sz="1950" b="0">
                <a:solidFill>
                  <a:srgbClr val="7B3D17"/>
                </a:solidFill>
                <a:latin typeface="Tw Cen MT" panose="020B0602020104020603" pitchFamily="34" charset="-18"/>
              </a:rPr>
              <a:t>„utopią</a:t>
            </a:r>
            <a:r>
              <a:rPr lang="ja-JP" altLang="en-GB" sz="1950" b="0">
                <a:solidFill>
                  <a:srgbClr val="7B3D17"/>
                </a:solidFill>
                <a:latin typeface="Tw Cen MT" panose="020B0602020104020603" pitchFamily="34" charset="-18"/>
                <a:ea typeface="MS PGothic" panose="020B0600070205080204" pitchFamily="34" charset="-128"/>
              </a:rPr>
              <a:t>”</a:t>
            </a:r>
            <a:endParaRPr lang="en-GB" altLang="ja-JP" sz="1950" b="0">
              <a:solidFill>
                <a:srgbClr val="7B3D17"/>
              </a:solidFill>
              <a:latin typeface="Tw Cen MT" panose="020B0602020104020603" pitchFamily="34" charset="-18"/>
              <a:ea typeface="MS PGothic" panose="020B0600070205080204" pitchFamily="34" charset="-128"/>
            </a:endParaRPr>
          </a:p>
          <a:p>
            <a:pPr>
              <a:spcBef>
                <a:spcPts val="525"/>
              </a:spcBef>
              <a:buClr>
                <a:srgbClr val="DD8047"/>
              </a:buClr>
              <a:buSzPct val="60000"/>
            </a:pPr>
            <a:endParaRPr lang="en-GB" altLang="pl-PL" sz="600" b="0">
              <a:solidFill>
                <a:srgbClr val="000000"/>
              </a:solidFill>
              <a:latin typeface="Tw Cen MT" panose="020B0602020104020603" pitchFamily="34" charset="-18"/>
            </a:endParaRPr>
          </a:p>
          <a:p>
            <a:pPr>
              <a:spcBef>
                <a:spcPts val="525"/>
              </a:spcBef>
              <a:buClr>
                <a:srgbClr val="DD8047"/>
              </a:buClr>
              <a:buSzPct val="60000"/>
            </a:pPr>
            <a:r>
              <a:rPr lang="en-GB" altLang="pl-PL" sz="1500" b="0">
                <a:solidFill>
                  <a:srgbClr val="000000"/>
                </a:solidFill>
                <a:latin typeface="Tw Cen MT" panose="020B0602020104020603" pitchFamily="34" charset="-18"/>
              </a:rPr>
              <a:t>Cytaty pochodzą z referatu prof. H. Podedwornej (materiały niepublikowane z konferencji UMK w Toruniu, czerwiec 2007)</a:t>
            </a:r>
          </a:p>
          <a:p>
            <a:pPr>
              <a:spcBef>
                <a:spcPts val="525"/>
              </a:spcBef>
              <a:buClr>
                <a:srgbClr val="DD8047"/>
              </a:buClr>
              <a:buSzPct val="60000"/>
            </a:pPr>
            <a:endParaRPr lang="en-GB" altLang="pl-PL" sz="1950" b="0">
              <a:solidFill>
                <a:srgbClr val="000000"/>
              </a:solidFill>
              <a:latin typeface="Tw Cen MT" panose="020B0602020104020603" pitchFamily="34" charset="-18"/>
            </a:endParaRPr>
          </a:p>
          <a:p>
            <a:pPr>
              <a:spcBef>
                <a:spcPts val="525"/>
              </a:spcBef>
              <a:buClr>
                <a:srgbClr val="DD8047"/>
              </a:buClr>
              <a:buSzPct val="60000"/>
            </a:pPr>
            <a:endParaRPr lang="en-GB" altLang="pl-PL" sz="1950" b="0">
              <a:solidFill>
                <a:srgbClr val="000000"/>
              </a:solidFill>
              <a:latin typeface="Tw Cen MT" panose="020B0602020104020603" pitchFamily="34" charset="-18"/>
            </a:endParaRPr>
          </a:p>
          <a:p>
            <a:pPr>
              <a:spcBef>
                <a:spcPts val="525"/>
              </a:spcBef>
              <a:buClr>
                <a:srgbClr val="DD8047"/>
              </a:buClr>
              <a:buSzPct val="60000"/>
            </a:pPr>
            <a:endParaRPr lang="en-GB" altLang="pl-PL" sz="1950" b="0">
              <a:solidFill>
                <a:srgbClr val="000000"/>
              </a:solidFill>
              <a:latin typeface="Tw Cen MT" panose="020B0602020104020603" pitchFamily="34" charset="-18"/>
            </a:endParaRPr>
          </a:p>
        </p:txBody>
      </p:sp>
    </p:spTree>
    <p:extLst>
      <p:ext uri="{BB962C8B-B14F-4D97-AF65-F5344CB8AC3E}">
        <p14:creationId xmlns:p14="http://schemas.microsoft.com/office/powerpoint/2010/main" val="168193462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wipe(left)">
                                      <p:cBhvr>
                                        <p:cTn id="7" dur="500"/>
                                        <p:tgtEl>
                                          <p:spTgt spid="3277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2770">
                                            <p:txEl>
                                              <p:pRg st="1" end="1"/>
                                            </p:txEl>
                                          </p:spTgt>
                                        </p:tgtEl>
                                        <p:attrNameLst>
                                          <p:attrName>style.visibility</p:attrName>
                                        </p:attrNameLst>
                                      </p:cBhvr>
                                      <p:to>
                                        <p:strVal val="visible"/>
                                      </p:to>
                                    </p:set>
                                    <p:animEffect transition="in" filter="wipe(left)">
                                      <p:cBhvr>
                                        <p:cTn id="12" dur="500"/>
                                        <p:tgtEl>
                                          <p:spTgt spid="3277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2770">
                                            <p:txEl>
                                              <p:pRg st="2" end="2"/>
                                            </p:txEl>
                                          </p:spTgt>
                                        </p:tgtEl>
                                        <p:attrNameLst>
                                          <p:attrName>style.visibility</p:attrName>
                                        </p:attrNameLst>
                                      </p:cBhvr>
                                      <p:to>
                                        <p:strVal val="visible"/>
                                      </p:to>
                                    </p:set>
                                    <p:animEffect transition="in" filter="wipe(left)">
                                      <p:cBhvr>
                                        <p:cTn id="17" dur="500"/>
                                        <p:tgtEl>
                                          <p:spTgt spid="3277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2770">
                                            <p:txEl>
                                              <p:pRg st="3" end="3"/>
                                            </p:txEl>
                                          </p:spTgt>
                                        </p:tgtEl>
                                        <p:attrNameLst>
                                          <p:attrName>style.visibility</p:attrName>
                                        </p:attrNameLst>
                                      </p:cBhvr>
                                      <p:to>
                                        <p:strVal val="visible"/>
                                      </p:to>
                                    </p:set>
                                    <p:animEffect transition="in" filter="wipe(left)">
                                      <p:cBhvr>
                                        <p:cTn id="22" dur="500"/>
                                        <p:tgtEl>
                                          <p:spTgt spid="3277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2770">
                                            <p:txEl>
                                              <p:pRg st="4" end="4"/>
                                            </p:txEl>
                                          </p:spTgt>
                                        </p:tgtEl>
                                        <p:attrNameLst>
                                          <p:attrName>style.visibility</p:attrName>
                                        </p:attrNameLst>
                                      </p:cBhvr>
                                      <p:to>
                                        <p:strVal val="visible"/>
                                      </p:to>
                                    </p:set>
                                    <p:animEffect transition="in" filter="wipe(left)">
                                      <p:cBhvr>
                                        <p:cTn id="27" dur="500"/>
                                        <p:tgtEl>
                                          <p:spTgt spid="3277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2770">
                                            <p:txEl>
                                              <p:pRg st="6" end="6"/>
                                            </p:txEl>
                                          </p:spTgt>
                                        </p:tgtEl>
                                        <p:attrNameLst>
                                          <p:attrName>style.visibility</p:attrName>
                                        </p:attrNameLst>
                                      </p:cBhvr>
                                      <p:to>
                                        <p:strVal val="visible"/>
                                      </p:to>
                                    </p:set>
                                    <p:animEffect transition="in" filter="wipe(left)">
                                      <p:cBhvr>
                                        <p:cTn id="32" dur="500"/>
                                        <p:tgtEl>
                                          <p:spTgt spid="3277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ext Box 1">
            <a:extLst>
              <a:ext uri="{FF2B5EF4-FFF2-40B4-BE49-F238E27FC236}">
                <a16:creationId xmlns:a16="http://schemas.microsoft.com/office/drawing/2014/main" xmlns="" id="{DAA861DA-6686-48D7-B6DF-C1F83E6A3928}"/>
              </a:ext>
            </a:extLst>
          </p:cNvPr>
          <p:cNvSpPr txBox="1">
            <a:spLocks noChangeArrowheads="1"/>
          </p:cNvSpPr>
          <p:nvPr/>
        </p:nvSpPr>
        <p:spPr bwMode="auto">
          <a:xfrm>
            <a:off x="1602581" y="-208360"/>
            <a:ext cx="6115050" cy="150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chemeClr val="bg1"/>
                </a:solidFill>
                <a:latin typeface="Arial" panose="020B0604020202020204" pitchFamily="34" charset="0"/>
                <a:cs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chemeClr val="bg1"/>
                </a:solidFill>
                <a:latin typeface="Arial" panose="020B0604020202020204" pitchFamily="34" charset="0"/>
                <a:cs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chemeClr val="bg1"/>
                </a:solidFill>
                <a:latin typeface="Arial" panose="020B0604020202020204" pitchFamily="34" charset="0"/>
                <a:cs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chemeClr val="bg1"/>
                </a:solidFill>
                <a:latin typeface="Arial" panose="020B0604020202020204" pitchFamily="34" charset="0"/>
                <a:cs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chemeClr val="bg1"/>
                </a:solidFill>
                <a:latin typeface="Arial" panose="020B0604020202020204" pitchFamily="34" charset="0"/>
                <a:cs typeface="Arial" panose="020B0604020202020204" pitchFamily="34" charset="0"/>
              </a:defRPr>
            </a:lvl5pPr>
            <a:lvl6pPr marL="2514600" indent="-228600" defTabSz="449263"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chemeClr val="bg1"/>
                </a:solidFill>
                <a:latin typeface="Arial" panose="020B0604020202020204" pitchFamily="34" charset="0"/>
                <a:cs typeface="Arial" panose="020B0604020202020204" pitchFamily="34" charset="0"/>
              </a:defRPr>
            </a:lvl6pPr>
            <a:lvl7pPr marL="2971800" indent="-228600" defTabSz="449263"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chemeClr val="bg1"/>
                </a:solidFill>
                <a:latin typeface="Arial" panose="020B0604020202020204" pitchFamily="34" charset="0"/>
                <a:cs typeface="Arial" panose="020B0604020202020204" pitchFamily="34" charset="0"/>
              </a:defRPr>
            </a:lvl7pPr>
            <a:lvl8pPr marL="3429000" indent="-228600" defTabSz="449263"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chemeClr val="bg1"/>
                </a:solidFill>
                <a:latin typeface="Arial" panose="020B0604020202020204" pitchFamily="34" charset="0"/>
                <a:cs typeface="Arial" panose="020B0604020202020204" pitchFamily="34" charset="0"/>
              </a:defRPr>
            </a:lvl8pPr>
            <a:lvl9pPr marL="3886200" indent="-228600" defTabSz="449263"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chemeClr val="bg1"/>
                </a:solidFill>
                <a:latin typeface="Arial" panose="020B0604020202020204" pitchFamily="34" charset="0"/>
                <a:cs typeface="Arial" panose="020B0604020202020204" pitchFamily="34" charset="0"/>
              </a:defRPr>
            </a:lvl9pPr>
          </a:lstStyle>
          <a:p>
            <a:pPr>
              <a:lnSpc>
                <a:spcPts val="3366"/>
              </a:lnSpc>
              <a:buClr>
                <a:srgbClr val="775F55"/>
              </a:buClr>
            </a:pPr>
            <a:r>
              <a:rPr lang="en-GB" altLang="pl-PL" sz="3300" b="0">
                <a:solidFill>
                  <a:srgbClr val="775F55"/>
                </a:solidFill>
                <a:latin typeface="Tw Cen MT" panose="020B0602020104020603" pitchFamily="34" charset="-18"/>
              </a:rPr>
              <a:t/>
            </a:r>
            <a:br>
              <a:rPr lang="en-GB" altLang="pl-PL" sz="3300" b="0">
                <a:solidFill>
                  <a:srgbClr val="775F55"/>
                </a:solidFill>
                <a:latin typeface="Tw Cen MT" panose="020B0602020104020603" pitchFamily="34" charset="-18"/>
              </a:rPr>
            </a:br>
            <a:r>
              <a:rPr lang="en-GB" altLang="pl-PL" sz="3300" b="0">
                <a:solidFill>
                  <a:srgbClr val="775F55"/>
                </a:solidFill>
                <a:latin typeface="Tw Cen MT" panose="020B0602020104020603" pitchFamily="34" charset="-18"/>
              </a:rPr>
              <a:t>PREPROJEKTY (LEADER)</a:t>
            </a:r>
          </a:p>
          <a:p>
            <a:pPr>
              <a:lnSpc>
                <a:spcPts val="3366"/>
              </a:lnSpc>
              <a:buClr>
                <a:srgbClr val="775F55"/>
              </a:buClr>
            </a:pPr>
            <a:r>
              <a:rPr lang="en-GB" altLang="pl-PL" sz="2400" b="0">
                <a:solidFill>
                  <a:srgbClr val="775F55"/>
                </a:solidFill>
                <a:latin typeface="Tw Cen MT" panose="020B0602020104020603" pitchFamily="34" charset="-18"/>
              </a:rPr>
              <a:t>a gotowość do zmiany </a:t>
            </a:r>
            <a:br>
              <a:rPr lang="en-GB" altLang="pl-PL" sz="2400" b="0">
                <a:solidFill>
                  <a:srgbClr val="775F55"/>
                </a:solidFill>
                <a:latin typeface="Tw Cen MT" panose="020B0602020104020603" pitchFamily="34" charset="-18"/>
              </a:rPr>
            </a:br>
            <a:endParaRPr lang="en-GB" altLang="pl-PL" sz="2400" b="0">
              <a:solidFill>
                <a:srgbClr val="775F55"/>
              </a:solidFill>
              <a:latin typeface="Tw Cen MT" panose="020B0602020104020603" pitchFamily="34" charset="-18"/>
            </a:endParaRPr>
          </a:p>
        </p:txBody>
      </p:sp>
      <p:sp>
        <p:nvSpPr>
          <p:cNvPr id="33794" name="Text Box 2">
            <a:extLst>
              <a:ext uri="{FF2B5EF4-FFF2-40B4-BE49-F238E27FC236}">
                <a16:creationId xmlns:a16="http://schemas.microsoft.com/office/drawing/2014/main" xmlns="" id="{61CE4387-6B2F-4789-814D-1ABCE1838030}"/>
              </a:ext>
            </a:extLst>
          </p:cNvPr>
          <p:cNvSpPr txBox="1">
            <a:spLocks noChangeArrowheads="1"/>
          </p:cNvSpPr>
          <p:nvPr/>
        </p:nvSpPr>
        <p:spPr bwMode="auto">
          <a:xfrm>
            <a:off x="1143000" y="1092994"/>
            <a:ext cx="6858000" cy="491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17500" indent="-317500">
              <a:tabLst>
                <a:tab pos="911225" algn="l"/>
                <a:tab pos="1825625" algn="l"/>
                <a:tab pos="2740025" algn="l"/>
                <a:tab pos="3654425" algn="l"/>
                <a:tab pos="4568825" algn="l"/>
                <a:tab pos="5483225" algn="l"/>
                <a:tab pos="6397625" algn="l"/>
                <a:tab pos="7312025" algn="l"/>
                <a:tab pos="8226425" algn="l"/>
                <a:tab pos="9140825" algn="l"/>
                <a:tab pos="10055225" algn="l"/>
              </a:tabLst>
              <a:defRPr sz="1400" b="1">
                <a:solidFill>
                  <a:schemeClr val="bg1"/>
                </a:solidFill>
                <a:latin typeface="Arial" panose="020B0604020202020204" pitchFamily="34" charset="0"/>
                <a:cs typeface="Arial" panose="020B0604020202020204" pitchFamily="34" charset="0"/>
              </a:defRPr>
            </a:lvl1pPr>
            <a:lvl2pPr marL="742950" indent="-285750">
              <a:tabLst>
                <a:tab pos="911225" algn="l"/>
                <a:tab pos="1825625" algn="l"/>
                <a:tab pos="2740025" algn="l"/>
                <a:tab pos="3654425" algn="l"/>
                <a:tab pos="4568825" algn="l"/>
                <a:tab pos="5483225" algn="l"/>
                <a:tab pos="6397625" algn="l"/>
                <a:tab pos="7312025" algn="l"/>
                <a:tab pos="8226425" algn="l"/>
                <a:tab pos="9140825" algn="l"/>
                <a:tab pos="10055225" algn="l"/>
              </a:tabLst>
              <a:defRPr sz="1400" b="1">
                <a:solidFill>
                  <a:schemeClr val="bg1"/>
                </a:solidFill>
                <a:latin typeface="Arial" panose="020B0604020202020204" pitchFamily="34" charset="0"/>
                <a:cs typeface="Arial" panose="020B0604020202020204" pitchFamily="34" charset="0"/>
              </a:defRPr>
            </a:lvl2pPr>
            <a:lvl3pPr marL="11430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sz="1400" b="1">
                <a:solidFill>
                  <a:schemeClr val="bg1"/>
                </a:solidFill>
                <a:latin typeface="Arial" panose="020B0604020202020204" pitchFamily="34" charset="0"/>
                <a:cs typeface="Arial" panose="020B0604020202020204" pitchFamily="34" charset="0"/>
              </a:defRPr>
            </a:lvl3pPr>
            <a:lvl4pPr marL="16002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sz="1400" b="1">
                <a:solidFill>
                  <a:schemeClr val="bg1"/>
                </a:solidFill>
                <a:latin typeface="Arial" panose="020B0604020202020204" pitchFamily="34" charset="0"/>
                <a:cs typeface="Arial" panose="020B0604020202020204" pitchFamily="34" charset="0"/>
              </a:defRPr>
            </a:lvl4pPr>
            <a:lvl5pPr marL="20574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sz="1400" b="1">
                <a:solidFill>
                  <a:schemeClr val="bg1"/>
                </a:solidFill>
                <a:latin typeface="Arial" panose="020B0604020202020204" pitchFamily="34" charset="0"/>
                <a:cs typeface="Arial" panose="020B0604020202020204" pitchFamily="34" charset="0"/>
              </a:defRPr>
            </a:lvl5pPr>
            <a:lvl6pPr marL="2514600" indent="-228600" defTabSz="449263" fontAlgn="base">
              <a:lnSpc>
                <a:spcPct val="93000"/>
              </a:lnSpc>
              <a:spcBef>
                <a:spcPct val="0"/>
              </a:spcBef>
              <a:spcAft>
                <a:spcPct val="0"/>
              </a:spcAft>
              <a:buClr>
                <a:srgbClr val="000000"/>
              </a:buClr>
              <a:buSzPct val="100000"/>
              <a:buFont typeface="Arial" panose="020B0604020202020204" pitchFamily="34" charset="0"/>
              <a:tabLst>
                <a:tab pos="911225" algn="l"/>
                <a:tab pos="1825625" algn="l"/>
                <a:tab pos="2740025" algn="l"/>
                <a:tab pos="3654425" algn="l"/>
                <a:tab pos="4568825" algn="l"/>
                <a:tab pos="5483225" algn="l"/>
                <a:tab pos="6397625" algn="l"/>
                <a:tab pos="7312025" algn="l"/>
                <a:tab pos="8226425" algn="l"/>
                <a:tab pos="9140825" algn="l"/>
                <a:tab pos="10055225" algn="l"/>
              </a:tabLst>
              <a:defRPr sz="1400" b="1">
                <a:solidFill>
                  <a:schemeClr val="bg1"/>
                </a:solidFill>
                <a:latin typeface="Arial" panose="020B0604020202020204" pitchFamily="34" charset="0"/>
                <a:cs typeface="Arial" panose="020B0604020202020204" pitchFamily="34" charset="0"/>
              </a:defRPr>
            </a:lvl6pPr>
            <a:lvl7pPr marL="2971800" indent="-228600" defTabSz="449263" fontAlgn="base">
              <a:lnSpc>
                <a:spcPct val="93000"/>
              </a:lnSpc>
              <a:spcBef>
                <a:spcPct val="0"/>
              </a:spcBef>
              <a:spcAft>
                <a:spcPct val="0"/>
              </a:spcAft>
              <a:buClr>
                <a:srgbClr val="000000"/>
              </a:buClr>
              <a:buSzPct val="100000"/>
              <a:buFont typeface="Arial" panose="020B0604020202020204" pitchFamily="34" charset="0"/>
              <a:tabLst>
                <a:tab pos="911225" algn="l"/>
                <a:tab pos="1825625" algn="l"/>
                <a:tab pos="2740025" algn="l"/>
                <a:tab pos="3654425" algn="l"/>
                <a:tab pos="4568825" algn="l"/>
                <a:tab pos="5483225" algn="l"/>
                <a:tab pos="6397625" algn="l"/>
                <a:tab pos="7312025" algn="l"/>
                <a:tab pos="8226425" algn="l"/>
                <a:tab pos="9140825" algn="l"/>
                <a:tab pos="10055225" algn="l"/>
              </a:tabLst>
              <a:defRPr sz="1400" b="1">
                <a:solidFill>
                  <a:schemeClr val="bg1"/>
                </a:solidFill>
                <a:latin typeface="Arial" panose="020B0604020202020204" pitchFamily="34" charset="0"/>
                <a:cs typeface="Arial" panose="020B0604020202020204" pitchFamily="34" charset="0"/>
              </a:defRPr>
            </a:lvl7pPr>
            <a:lvl8pPr marL="3429000" indent="-228600" defTabSz="449263" fontAlgn="base">
              <a:lnSpc>
                <a:spcPct val="93000"/>
              </a:lnSpc>
              <a:spcBef>
                <a:spcPct val="0"/>
              </a:spcBef>
              <a:spcAft>
                <a:spcPct val="0"/>
              </a:spcAft>
              <a:buClr>
                <a:srgbClr val="000000"/>
              </a:buClr>
              <a:buSzPct val="100000"/>
              <a:buFont typeface="Arial" panose="020B0604020202020204" pitchFamily="34" charset="0"/>
              <a:tabLst>
                <a:tab pos="911225" algn="l"/>
                <a:tab pos="1825625" algn="l"/>
                <a:tab pos="2740025" algn="l"/>
                <a:tab pos="3654425" algn="l"/>
                <a:tab pos="4568825" algn="l"/>
                <a:tab pos="5483225" algn="l"/>
                <a:tab pos="6397625" algn="l"/>
                <a:tab pos="7312025" algn="l"/>
                <a:tab pos="8226425" algn="l"/>
                <a:tab pos="9140825" algn="l"/>
                <a:tab pos="10055225" algn="l"/>
              </a:tabLst>
              <a:defRPr sz="1400" b="1">
                <a:solidFill>
                  <a:schemeClr val="bg1"/>
                </a:solidFill>
                <a:latin typeface="Arial" panose="020B0604020202020204" pitchFamily="34" charset="0"/>
                <a:cs typeface="Arial" panose="020B0604020202020204" pitchFamily="34" charset="0"/>
              </a:defRPr>
            </a:lvl8pPr>
            <a:lvl9pPr marL="3886200" indent="-228600" defTabSz="449263" fontAlgn="base">
              <a:lnSpc>
                <a:spcPct val="93000"/>
              </a:lnSpc>
              <a:spcBef>
                <a:spcPct val="0"/>
              </a:spcBef>
              <a:spcAft>
                <a:spcPct val="0"/>
              </a:spcAft>
              <a:buClr>
                <a:srgbClr val="000000"/>
              </a:buClr>
              <a:buSzPct val="100000"/>
              <a:buFont typeface="Arial" panose="020B0604020202020204" pitchFamily="34" charset="0"/>
              <a:tabLst>
                <a:tab pos="911225" algn="l"/>
                <a:tab pos="1825625" algn="l"/>
                <a:tab pos="2740025" algn="l"/>
                <a:tab pos="3654425" algn="l"/>
                <a:tab pos="4568825" algn="l"/>
                <a:tab pos="5483225" algn="l"/>
                <a:tab pos="6397625" algn="l"/>
                <a:tab pos="7312025" algn="l"/>
                <a:tab pos="8226425" algn="l"/>
                <a:tab pos="9140825" algn="l"/>
                <a:tab pos="10055225" algn="l"/>
              </a:tabLst>
              <a:defRPr sz="1400" b="1">
                <a:solidFill>
                  <a:schemeClr val="bg1"/>
                </a:solidFill>
                <a:latin typeface="Arial" panose="020B0604020202020204" pitchFamily="34" charset="0"/>
                <a:cs typeface="Arial" panose="020B0604020202020204" pitchFamily="34" charset="0"/>
              </a:defRPr>
            </a:lvl9pPr>
          </a:lstStyle>
          <a:p>
            <a:pPr>
              <a:spcBef>
                <a:spcPts val="525"/>
              </a:spcBef>
              <a:buClr>
                <a:srgbClr val="DD8047"/>
              </a:buClr>
              <a:buSzPct val="60000"/>
            </a:pPr>
            <a:r>
              <a:rPr lang="en-GB" altLang="pl-PL" sz="1800" b="0">
                <a:solidFill>
                  <a:srgbClr val="000000"/>
                </a:solidFill>
                <a:latin typeface="Tw Cen MT" panose="020B0602020104020603" pitchFamily="34" charset="-18"/>
              </a:rPr>
              <a:t>CEL: </a:t>
            </a:r>
            <a:r>
              <a:rPr lang="en-GB" altLang="pl-PL" sz="1800">
                <a:solidFill>
                  <a:srgbClr val="7B3D17"/>
                </a:solidFill>
                <a:latin typeface="Tw Cen MT" panose="020B0602020104020603" pitchFamily="34" charset="-18"/>
              </a:rPr>
              <a:t>BUDOWANIE GOTOWOŚCI SPOŁECZNOŚCI DO ZMIANY</a:t>
            </a:r>
          </a:p>
          <a:p>
            <a:pPr>
              <a:spcBef>
                <a:spcPts val="525"/>
              </a:spcBef>
              <a:buClr>
                <a:srgbClr val="DD8047"/>
              </a:buClr>
              <a:buSzPct val="60000"/>
              <a:buFont typeface="Wingdings" panose="05000000000000000000" pitchFamily="2" charset="2"/>
              <a:buChar char=""/>
            </a:pPr>
            <a:r>
              <a:rPr lang="en-GB" altLang="pl-PL" sz="1800">
                <a:solidFill>
                  <a:srgbClr val="000000"/>
                </a:solidFill>
                <a:latin typeface="Tw Cen MT" panose="020B0602020104020603" pitchFamily="34" charset="-18"/>
              </a:rPr>
              <a:t>By rozwój lokalny mógł rzeczywiście </a:t>
            </a:r>
            <a:r>
              <a:rPr lang="en-GB" altLang="pl-PL" sz="1800" b="0">
                <a:solidFill>
                  <a:srgbClr val="7B3D17"/>
                </a:solidFill>
                <a:latin typeface="Tw Cen MT" panose="020B0602020104020603" pitchFamily="34" charset="-18"/>
              </a:rPr>
              <a:t>„bazować na lokalnych zasobach</a:t>
            </a:r>
            <a:r>
              <a:rPr lang="ja-JP" altLang="en-GB" sz="1800" b="0">
                <a:solidFill>
                  <a:srgbClr val="7B3D17"/>
                </a:solidFill>
                <a:latin typeface="Tw Cen MT" panose="020B0602020104020603" pitchFamily="34" charset="-18"/>
                <a:ea typeface="MS PGothic" panose="020B0600070205080204" pitchFamily="34" charset="-128"/>
              </a:rPr>
              <a:t>”</a:t>
            </a:r>
            <a:endParaRPr lang="en-GB" altLang="ja-JP" sz="1800" b="0">
              <a:solidFill>
                <a:srgbClr val="7B3D17"/>
              </a:solidFill>
              <a:latin typeface="Tw Cen MT" panose="020B0602020104020603" pitchFamily="34" charset="-18"/>
              <a:ea typeface="MS PGothic" panose="020B0600070205080204" pitchFamily="34" charset="-128"/>
            </a:endParaRPr>
          </a:p>
          <a:p>
            <a:pPr>
              <a:spcBef>
                <a:spcPts val="525"/>
              </a:spcBef>
              <a:buClr>
                <a:srgbClr val="DD8047"/>
              </a:buClr>
              <a:buSzPct val="60000"/>
              <a:buFont typeface="Wingdings" panose="05000000000000000000" pitchFamily="2" charset="2"/>
              <a:buChar char=""/>
            </a:pPr>
            <a:r>
              <a:rPr lang="en-GB" altLang="pl-PL" sz="1800">
                <a:solidFill>
                  <a:srgbClr val="000000"/>
                </a:solidFill>
                <a:latin typeface="Tw Cen MT" panose="020B0602020104020603" pitchFamily="34" charset="-18"/>
              </a:rPr>
              <a:t>By „celem była </a:t>
            </a:r>
            <a:r>
              <a:rPr lang="en-GB" altLang="pl-PL" sz="1800" b="0">
                <a:solidFill>
                  <a:srgbClr val="7B3D17"/>
                </a:solidFill>
                <a:latin typeface="Tw Cen MT" panose="020B0602020104020603" pitchFamily="34" charset="-18"/>
              </a:rPr>
              <a:t>poprawa jakości życia</a:t>
            </a:r>
            <a:r>
              <a:rPr lang="ja-JP" altLang="en-GB" sz="1800">
                <a:solidFill>
                  <a:srgbClr val="000000"/>
                </a:solidFill>
                <a:latin typeface="Tw Cen MT" panose="020B0602020104020603" pitchFamily="34" charset="-18"/>
                <a:ea typeface="MS PGothic" panose="020B0600070205080204" pitchFamily="34" charset="-128"/>
              </a:rPr>
              <a:t>”</a:t>
            </a:r>
            <a:endParaRPr lang="en-GB" altLang="ja-JP" sz="1800">
              <a:solidFill>
                <a:srgbClr val="000000"/>
              </a:solidFill>
              <a:latin typeface="Tw Cen MT" panose="020B0602020104020603" pitchFamily="34" charset="-18"/>
              <a:ea typeface="MS PGothic" panose="020B0600070205080204" pitchFamily="34" charset="-128"/>
            </a:endParaRPr>
          </a:p>
          <a:p>
            <a:pPr>
              <a:spcBef>
                <a:spcPts val="525"/>
              </a:spcBef>
              <a:buClr>
                <a:srgbClr val="DD8047"/>
              </a:buClr>
              <a:buSzPct val="60000"/>
              <a:buFont typeface="Wingdings" panose="05000000000000000000" pitchFamily="2" charset="2"/>
              <a:buChar char=""/>
            </a:pPr>
            <a:r>
              <a:rPr lang="en-GB" altLang="pl-PL" sz="1800">
                <a:solidFill>
                  <a:srgbClr val="000000"/>
                </a:solidFill>
                <a:latin typeface="Tw Cen MT" panose="020B0602020104020603" pitchFamily="34" charset="-18"/>
              </a:rPr>
              <a:t>By zmiana trafiała na </a:t>
            </a:r>
            <a:r>
              <a:rPr lang="en-GB" altLang="pl-PL" sz="1800" b="0">
                <a:solidFill>
                  <a:srgbClr val="7B3D17"/>
                </a:solidFill>
                <a:latin typeface="Tw Cen MT" panose="020B0602020104020603" pitchFamily="34" charset="-18"/>
              </a:rPr>
              <a:t>„przygotowany grunt – mentalną gotowość ludzi</a:t>
            </a:r>
            <a:r>
              <a:rPr lang="ja-JP" altLang="en-GB" sz="1800" b="0">
                <a:solidFill>
                  <a:srgbClr val="7B3D17"/>
                </a:solidFill>
                <a:latin typeface="Tw Cen MT" panose="020B0602020104020603" pitchFamily="34" charset="-18"/>
                <a:ea typeface="MS PGothic" panose="020B0600070205080204" pitchFamily="34" charset="-128"/>
              </a:rPr>
              <a:t>”</a:t>
            </a:r>
            <a:endParaRPr lang="en-GB" altLang="ja-JP" sz="1800" b="0">
              <a:solidFill>
                <a:srgbClr val="7B3D17"/>
              </a:solidFill>
              <a:latin typeface="Tw Cen MT" panose="020B0602020104020603" pitchFamily="34" charset="-18"/>
              <a:ea typeface="MS PGothic" panose="020B0600070205080204" pitchFamily="34" charset="-128"/>
            </a:endParaRPr>
          </a:p>
          <a:p>
            <a:pPr>
              <a:spcBef>
                <a:spcPts val="525"/>
              </a:spcBef>
              <a:buClr>
                <a:srgbClr val="DD8047"/>
              </a:buClr>
              <a:buSzPct val="60000"/>
              <a:buFont typeface="Wingdings" panose="05000000000000000000" pitchFamily="2" charset="2"/>
              <a:buChar char=""/>
            </a:pPr>
            <a:r>
              <a:rPr lang="en-GB" altLang="pl-PL" sz="1800">
                <a:solidFill>
                  <a:srgbClr val="000000"/>
                </a:solidFill>
                <a:latin typeface="Tw Cen MT" panose="020B0602020104020603" pitchFamily="34" charset="-18"/>
              </a:rPr>
              <a:t>By nie dominowało </a:t>
            </a:r>
            <a:r>
              <a:rPr lang="en-GB" altLang="pl-PL" sz="1800" b="0">
                <a:solidFill>
                  <a:srgbClr val="7B3D17"/>
                </a:solidFill>
                <a:latin typeface="Tw Cen MT" panose="020B0602020104020603" pitchFamily="34" charset="-18"/>
              </a:rPr>
              <a:t>„zewnętrzne, eksperckie podejście </a:t>
            </a:r>
            <a:r>
              <a:rPr lang="en-GB" altLang="pl-PL" sz="1800">
                <a:solidFill>
                  <a:srgbClr val="000000"/>
                </a:solidFill>
                <a:latin typeface="Tw Cen MT" panose="020B0602020104020603" pitchFamily="34" charset="-18"/>
              </a:rPr>
              <a:t>– imperializm kulturowy</a:t>
            </a:r>
            <a:r>
              <a:rPr lang="ja-JP" altLang="en-GB" sz="1800">
                <a:solidFill>
                  <a:srgbClr val="000000"/>
                </a:solidFill>
                <a:latin typeface="Tw Cen MT" panose="020B0602020104020603" pitchFamily="34" charset="-18"/>
                <a:ea typeface="MS PGothic" panose="020B0600070205080204" pitchFamily="34" charset="-128"/>
              </a:rPr>
              <a:t>”</a:t>
            </a:r>
            <a:endParaRPr lang="en-GB" altLang="ja-JP" sz="1800">
              <a:solidFill>
                <a:srgbClr val="000000"/>
              </a:solidFill>
              <a:latin typeface="Tw Cen MT" panose="020B0602020104020603" pitchFamily="34" charset="-18"/>
              <a:ea typeface="MS PGothic" panose="020B0600070205080204" pitchFamily="34" charset="-128"/>
            </a:endParaRPr>
          </a:p>
          <a:p>
            <a:pPr>
              <a:spcBef>
                <a:spcPts val="525"/>
              </a:spcBef>
              <a:buClr>
                <a:srgbClr val="DD8047"/>
              </a:buClr>
              <a:buSzPct val="60000"/>
              <a:buFont typeface="Wingdings" panose="05000000000000000000" pitchFamily="2" charset="2"/>
              <a:buChar char=""/>
            </a:pPr>
            <a:r>
              <a:rPr lang="en-GB" altLang="pl-PL" sz="1800">
                <a:solidFill>
                  <a:srgbClr val="000000"/>
                </a:solidFill>
                <a:latin typeface="Tw Cen MT" panose="020B0602020104020603" pitchFamily="34" charset="-18"/>
              </a:rPr>
              <a:t>By tworzone, konkretne projekty </a:t>
            </a:r>
            <a:r>
              <a:rPr lang="en-GB" altLang="pl-PL" sz="1800" b="0">
                <a:solidFill>
                  <a:srgbClr val="7B3D17"/>
                </a:solidFill>
                <a:latin typeface="Tw Cen MT" panose="020B0602020104020603" pitchFamily="34" charset="-18"/>
              </a:rPr>
              <a:t>służyły realizacji wyżej wymienionych zasad </a:t>
            </a:r>
            <a:r>
              <a:rPr lang="en-GB" altLang="pl-PL" sz="1800">
                <a:solidFill>
                  <a:srgbClr val="000000"/>
                </a:solidFill>
                <a:latin typeface="Tw Cen MT" panose="020B0602020104020603" pitchFamily="34" charset="-18"/>
              </a:rPr>
              <a:t>– co umiejscawia je na </a:t>
            </a:r>
            <a:r>
              <a:rPr lang="en-GB" altLang="pl-PL" sz="1800" b="0">
                <a:solidFill>
                  <a:srgbClr val="7B3D17"/>
                </a:solidFill>
                <a:latin typeface="Tw Cen MT" panose="020B0602020104020603" pitchFamily="34" charset="-18"/>
              </a:rPr>
              <a:t>drugorzędnej, służebnej pozycji względem procesu społecznego</a:t>
            </a:r>
            <a:r>
              <a:rPr lang="ja-JP" altLang="en-GB" sz="1800">
                <a:solidFill>
                  <a:srgbClr val="000000"/>
                </a:solidFill>
                <a:latin typeface="Tw Cen MT" panose="020B0602020104020603" pitchFamily="34" charset="-18"/>
                <a:ea typeface="MS PGothic" panose="020B0600070205080204" pitchFamily="34" charset="-128"/>
              </a:rPr>
              <a:t>”</a:t>
            </a:r>
            <a:r>
              <a:rPr lang="en-GB" altLang="ja-JP" sz="1800">
                <a:solidFill>
                  <a:srgbClr val="000000"/>
                </a:solidFill>
                <a:latin typeface="Tw Cen MT" panose="020B0602020104020603" pitchFamily="34" charset="-18"/>
                <a:ea typeface="MS PGothic" panose="020B0600070205080204" pitchFamily="34" charset="-128"/>
              </a:rPr>
              <a:t>  </a:t>
            </a:r>
          </a:p>
          <a:p>
            <a:pPr>
              <a:spcBef>
                <a:spcPts val="525"/>
              </a:spcBef>
              <a:buClr>
                <a:srgbClr val="DD8047"/>
              </a:buClr>
              <a:buSzPct val="60000"/>
            </a:pPr>
            <a:r>
              <a:rPr lang="en-GB" altLang="pl-PL" sz="1350" b="0">
                <a:solidFill>
                  <a:srgbClr val="000000"/>
                </a:solidFill>
                <a:latin typeface="Tw Cen MT" panose="020B0602020104020603" pitchFamily="34" charset="-18"/>
              </a:rPr>
              <a:t>Cytaty pochodzą z referatu prof. A. Kalety (materiały niepublikowane z konferencji UMK w Toruniu, czerwiec 2007)</a:t>
            </a:r>
          </a:p>
          <a:p>
            <a:pPr>
              <a:spcBef>
                <a:spcPts val="525"/>
              </a:spcBef>
              <a:buClr>
                <a:srgbClr val="DD8047"/>
              </a:buClr>
              <a:buSzPct val="60000"/>
            </a:pPr>
            <a:endParaRPr lang="en-GB" altLang="pl-PL" sz="1800" b="0">
              <a:solidFill>
                <a:srgbClr val="000000"/>
              </a:solidFill>
              <a:latin typeface="Tw Cen MT" panose="020B0602020104020603" pitchFamily="34" charset="-18"/>
            </a:endParaRPr>
          </a:p>
          <a:p>
            <a:pPr>
              <a:spcBef>
                <a:spcPts val="525"/>
              </a:spcBef>
              <a:buClr>
                <a:srgbClr val="DD8047"/>
              </a:buClr>
              <a:buSzPct val="60000"/>
            </a:pPr>
            <a:endParaRPr lang="en-GB" altLang="pl-PL" sz="1800" b="0">
              <a:solidFill>
                <a:srgbClr val="000000"/>
              </a:solidFill>
              <a:latin typeface="Tw Cen MT" panose="020B0602020104020603" pitchFamily="34" charset="-18"/>
            </a:endParaRPr>
          </a:p>
          <a:p>
            <a:pPr>
              <a:spcBef>
                <a:spcPts val="525"/>
              </a:spcBef>
              <a:buClr>
                <a:srgbClr val="DD8047"/>
              </a:buClr>
              <a:buSzPct val="60000"/>
            </a:pPr>
            <a:endParaRPr lang="en-GB" altLang="pl-PL" sz="1800" b="0">
              <a:solidFill>
                <a:srgbClr val="000000"/>
              </a:solidFill>
              <a:latin typeface="Tw Cen MT" panose="020B0602020104020603" pitchFamily="34" charset="-18"/>
            </a:endParaRPr>
          </a:p>
        </p:txBody>
      </p:sp>
    </p:spTree>
    <p:extLst>
      <p:ext uri="{BB962C8B-B14F-4D97-AF65-F5344CB8AC3E}">
        <p14:creationId xmlns:p14="http://schemas.microsoft.com/office/powerpoint/2010/main" val="208622335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Effect transition="in" filter="wipe(left)">
                                      <p:cBhvr>
                                        <p:cTn id="7" dur="500"/>
                                        <p:tgtEl>
                                          <p:spTgt spid="337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3794">
                                            <p:txEl>
                                              <p:pRg st="1" end="1"/>
                                            </p:txEl>
                                          </p:spTgt>
                                        </p:tgtEl>
                                        <p:attrNameLst>
                                          <p:attrName>style.visibility</p:attrName>
                                        </p:attrNameLst>
                                      </p:cBhvr>
                                      <p:to>
                                        <p:strVal val="visible"/>
                                      </p:to>
                                    </p:set>
                                    <p:animEffect transition="in" filter="wipe(left)">
                                      <p:cBhvr>
                                        <p:cTn id="12" dur="500"/>
                                        <p:tgtEl>
                                          <p:spTgt spid="3379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3794">
                                            <p:txEl>
                                              <p:pRg st="2" end="2"/>
                                            </p:txEl>
                                          </p:spTgt>
                                        </p:tgtEl>
                                        <p:attrNameLst>
                                          <p:attrName>style.visibility</p:attrName>
                                        </p:attrNameLst>
                                      </p:cBhvr>
                                      <p:to>
                                        <p:strVal val="visible"/>
                                      </p:to>
                                    </p:set>
                                    <p:animEffect transition="in" filter="wipe(left)">
                                      <p:cBhvr>
                                        <p:cTn id="17" dur="500"/>
                                        <p:tgtEl>
                                          <p:spTgt spid="3379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3794">
                                            <p:txEl>
                                              <p:pRg st="3" end="3"/>
                                            </p:txEl>
                                          </p:spTgt>
                                        </p:tgtEl>
                                        <p:attrNameLst>
                                          <p:attrName>style.visibility</p:attrName>
                                        </p:attrNameLst>
                                      </p:cBhvr>
                                      <p:to>
                                        <p:strVal val="visible"/>
                                      </p:to>
                                    </p:set>
                                    <p:animEffect transition="in" filter="wipe(left)">
                                      <p:cBhvr>
                                        <p:cTn id="22" dur="500"/>
                                        <p:tgtEl>
                                          <p:spTgt spid="3379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3794">
                                            <p:txEl>
                                              <p:pRg st="4" end="4"/>
                                            </p:txEl>
                                          </p:spTgt>
                                        </p:tgtEl>
                                        <p:attrNameLst>
                                          <p:attrName>style.visibility</p:attrName>
                                        </p:attrNameLst>
                                      </p:cBhvr>
                                      <p:to>
                                        <p:strVal val="visible"/>
                                      </p:to>
                                    </p:set>
                                    <p:animEffect transition="in" filter="wipe(left)">
                                      <p:cBhvr>
                                        <p:cTn id="27" dur="500"/>
                                        <p:tgtEl>
                                          <p:spTgt spid="3379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3794">
                                            <p:txEl>
                                              <p:pRg st="5" end="5"/>
                                            </p:txEl>
                                          </p:spTgt>
                                        </p:tgtEl>
                                        <p:attrNameLst>
                                          <p:attrName>style.visibility</p:attrName>
                                        </p:attrNameLst>
                                      </p:cBhvr>
                                      <p:to>
                                        <p:strVal val="visible"/>
                                      </p:to>
                                    </p:set>
                                    <p:animEffect transition="in" filter="wipe(left)">
                                      <p:cBhvr>
                                        <p:cTn id="32" dur="500"/>
                                        <p:tgtEl>
                                          <p:spTgt spid="33794">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33794">
                                            <p:txEl>
                                              <p:pRg st="6" end="6"/>
                                            </p:txEl>
                                          </p:spTgt>
                                        </p:tgtEl>
                                        <p:attrNameLst>
                                          <p:attrName>style.visibility</p:attrName>
                                        </p:attrNameLst>
                                      </p:cBhvr>
                                      <p:to>
                                        <p:strVal val="visible"/>
                                      </p:to>
                                    </p:set>
                                    <p:animEffect transition="in" filter="wipe(left)">
                                      <p:cBhvr>
                                        <p:cTn id="37" dur="500"/>
                                        <p:tgtEl>
                                          <p:spTgt spid="3379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normAutofit fontScale="90000"/>
          </a:bodyPr>
          <a:lstStyle/>
          <a:p>
            <a:r>
              <a:rPr lang="pl-PL" b="1" dirty="0">
                <a:solidFill>
                  <a:schemeClr val="tx1">
                    <a:lumMod val="65000"/>
                    <a:lumOff val="35000"/>
                  </a:schemeClr>
                </a:solidFill>
              </a:rPr>
              <a:t>Dziesięć przykazań   </a:t>
            </a:r>
            <a:br>
              <a:rPr lang="pl-PL" b="1" dirty="0">
                <a:solidFill>
                  <a:schemeClr val="tx1">
                    <a:lumMod val="65000"/>
                    <a:lumOff val="35000"/>
                  </a:schemeClr>
                </a:solidFill>
              </a:rPr>
            </a:br>
            <a:r>
              <a:rPr lang="pl-PL" b="1" dirty="0">
                <a:solidFill>
                  <a:schemeClr val="tx1">
                    <a:lumMod val="65000"/>
                    <a:lumOff val="35000"/>
                  </a:schemeClr>
                </a:solidFill>
              </a:rPr>
              <a:t>poniesienia porażki w zmianie</a:t>
            </a:r>
          </a:p>
        </p:txBody>
      </p:sp>
      <p:sp>
        <p:nvSpPr>
          <p:cNvPr id="295939" name="Rectangle 3"/>
          <p:cNvSpPr>
            <a:spLocks noGrp="1" noChangeArrowheads="1"/>
          </p:cNvSpPr>
          <p:nvPr>
            <p:ph sz="quarter" idx="1"/>
          </p:nvPr>
        </p:nvSpPr>
        <p:spPr/>
        <p:txBody>
          <a:bodyPr>
            <a:noAutofit/>
          </a:bodyPr>
          <a:lstStyle/>
          <a:p>
            <a:pPr>
              <a:spcAft>
                <a:spcPts val="900"/>
              </a:spcAft>
            </a:pPr>
            <a:r>
              <a:rPr lang="pl-PL" sz="2000" dirty="0"/>
              <a:t>Krytykuj swego poprzednika – to on nawalił</a:t>
            </a:r>
          </a:p>
          <a:p>
            <a:pPr>
              <a:spcAft>
                <a:spcPts val="900"/>
              </a:spcAft>
            </a:pPr>
            <a:r>
              <a:rPr lang="pl-PL" sz="2000" dirty="0"/>
              <a:t>Cicho sza dopóki nie dopracujesz ostatniego szczegółu</a:t>
            </a:r>
          </a:p>
          <a:p>
            <a:pPr>
              <a:spcAft>
                <a:spcPts val="900"/>
              </a:spcAft>
            </a:pPr>
            <a:r>
              <a:rPr lang="pl-PL" sz="2000" dirty="0"/>
              <a:t>Kłam</a:t>
            </a:r>
          </a:p>
          <a:p>
            <a:pPr>
              <a:spcAft>
                <a:spcPts val="900"/>
              </a:spcAft>
            </a:pPr>
            <a:r>
              <a:rPr lang="pl-PL" sz="2000" dirty="0"/>
              <a:t>Zarządź zaciemnienie komunikacyjne</a:t>
            </a:r>
          </a:p>
          <a:p>
            <a:pPr>
              <a:spcAft>
                <a:spcPts val="900"/>
              </a:spcAft>
            </a:pPr>
            <a:r>
              <a:rPr lang="pl-PL" sz="2000" dirty="0"/>
              <a:t>Ogłoś zmiany i próbuj je wprowadzić w życie</a:t>
            </a:r>
          </a:p>
          <a:p>
            <a:pPr>
              <a:spcAft>
                <a:spcPts val="900"/>
              </a:spcAft>
            </a:pPr>
            <a:r>
              <a:rPr lang="pl-PL" sz="2000" dirty="0"/>
              <a:t>Zaplanuj czas realizacji zmian na piątek po południu przed Bożym Narodzeniem </a:t>
            </a:r>
          </a:p>
          <a:p>
            <a:pPr>
              <a:spcAft>
                <a:spcPts val="900"/>
              </a:spcAft>
            </a:pPr>
            <a:endParaRPr lang="pl-PL" sz="2000" dirty="0"/>
          </a:p>
        </p:txBody>
      </p:sp>
      <p:sp>
        <p:nvSpPr>
          <p:cNvPr id="4" name="pole tekstowe 3"/>
          <p:cNvSpPr txBox="1"/>
          <p:nvPr/>
        </p:nvSpPr>
        <p:spPr>
          <a:xfrm>
            <a:off x="1464447" y="4607733"/>
            <a:ext cx="3482603" cy="300082"/>
          </a:xfrm>
          <a:prstGeom prst="rect">
            <a:avLst/>
          </a:prstGeom>
          <a:noFill/>
        </p:spPr>
        <p:txBody>
          <a:bodyPr wrap="square" rtlCol="0">
            <a:spAutoFit/>
          </a:bodyPr>
          <a:lstStyle/>
          <a:p>
            <a:r>
              <a:rPr lang="pl-PL" sz="1350" dirty="0">
                <a:solidFill>
                  <a:schemeClr val="tx1">
                    <a:lumMod val="75000"/>
                    <a:lumOff val="25000"/>
                  </a:schemeClr>
                </a:solidFill>
              </a:rPr>
              <a:t>Za: Clarke L. (1997) Zarządzanie zmianą </a:t>
            </a:r>
          </a:p>
        </p:txBody>
      </p:sp>
    </p:spTree>
    <p:extLst>
      <p:ext uri="{BB962C8B-B14F-4D97-AF65-F5344CB8AC3E}">
        <p14:creationId xmlns:p14="http://schemas.microsoft.com/office/powerpoint/2010/main" val="357627425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sz="quarter" idx="1"/>
          </p:nvPr>
        </p:nvSpPr>
        <p:spPr/>
        <p:txBody>
          <a:bodyPr>
            <a:noAutofit/>
          </a:bodyPr>
          <a:lstStyle/>
          <a:p>
            <a:pPr>
              <a:spcAft>
                <a:spcPts val="900"/>
              </a:spcAft>
            </a:pPr>
            <a:r>
              <a:rPr lang="pl-PL" sz="2400" dirty="0"/>
              <a:t>Bądź autokratą – autokrata nie urządza konsultacji</a:t>
            </a:r>
          </a:p>
          <a:p>
            <a:pPr>
              <a:spcAft>
                <a:spcPts val="900"/>
              </a:spcAft>
            </a:pPr>
            <a:r>
              <a:rPr lang="pl-PL" sz="2400" dirty="0"/>
              <a:t>Zniechęć ludzi do krytykowania i mówienia tego, co myślą – ich odpowiedzi mogą Ci się   nie podobać</a:t>
            </a:r>
          </a:p>
          <a:p>
            <a:pPr>
              <a:spcAft>
                <a:spcPts val="900"/>
              </a:spcAft>
            </a:pPr>
            <a:r>
              <a:rPr lang="pl-PL" sz="2400" dirty="0"/>
              <a:t>Polegaj na notatkach służbowych – rozmowy     z pracownikami to strata czasu   </a:t>
            </a:r>
          </a:p>
          <a:p>
            <a:pPr>
              <a:spcAft>
                <a:spcPts val="900"/>
              </a:spcAft>
            </a:pPr>
            <a:r>
              <a:rPr lang="pl-PL" sz="2400" dirty="0"/>
              <a:t>Nie zapomnij, że to Twoja zmiana a nie ich!!!</a:t>
            </a:r>
          </a:p>
          <a:p>
            <a:pPr>
              <a:spcAft>
                <a:spcPts val="900"/>
              </a:spcAft>
            </a:pPr>
            <a:endParaRPr lang="pl-PL" sz="2400" dirty="0"/>
          </a:p>
        </p:txBody>
      </p:sp>
      <p:sp>
        <p:nvSpPr>
          <p:cNvPr id="4" name="Rectangle 2"/>
          <p:cNvSpPr>
            <a:spLocks noGrp="1" noChangeArrowheads="1"/>
          </p:cNvSpPr>
          <p:nvPr>
            <p:ph type="title"/>
          </p:nvPr>
        </p:nvSpPr>
        <p:spPr/>
        <p:txBody>
          <a:bodyPr>
            <a:normAutofit fontScale="90000"/>
          </a:bodyPr>
          <a:lstStyle/>
          <a:p>
            <a:r>
              <a:rPr lang="pl-PL" b="1" dirty="0">
                <a:solidFill>
                  <a:schemeClr val="tx1">
                    <a:lumMod val="65000"/>
                    <a:lumOff val="35000"/>
                  </a:schemeClr>
                </a:solidFill>
              </a:rPr>
              <a:t>Dziesięć przykazań   </a:t>
            </a:r>
            <a:br>
              <a:rPr lang="pl-PL" b="1" dirty="0">
                <a:solidFill>
                  <a:schemeClr val="tx1">
                    <a:lumMod val="65000"/>
                    <a:lumOff val="35000"/>
                  </a:schemeClr>
                </a:solidFill>
              </a:rPr>
            </a:br>
            <a:r>
              <a:rPr lang="pl-PL" b="1" dirty="0">
                <a:solidFill>
                  <a:schemeClr val="tx1">
                    <a:lumMod val="65000"/>
                    <a:lumOff val="35000"/>
                  </a:schemeClr>
                </a:solidFill>
              </a:rPr>
              <a:t>poniesienia porażki w zmianie</a:t>
            </a:r>
          </a:p>
        </p:txBody>
      </p:sp>
      <p:sp>
        <p:nvSpPr>
          <p:cNvPr id="5" name="pole tekstowe 4"/>
          <p:cNvSpPr txBox="1"/>
          <p:nvPr/>
        </p:nvSpPr>
        <p:spPr>
          <a:xfrm>
            <a:off x="1464447" y="4607733"/>
            <a:ext cx="3482603" cy="300082"/>
          </a:xfrm>
          <a:prstGeom prst="rect">
            <a:avLst/>
          </a:prstGeom>
          <a:noFill/>
        </p:spPr>
        <p:txBody>
          <a:bodyPr wrap="square" rtlCol="0">
            <a:spAutoFit/>
          </a:bodyPr>
          <a:lstStyle/>
          <a:p>
            <a:r>
              <a:rPr lang="pl-PL" sz="1350" dirty="0">
                <a:solidFill>
                  <a:schemeClr val="tx1">
                    <a:lumMod val="75000"/>
                    <a:lumOff val="25000"/>
                  </a:schemeClr>
                </a:solidFill>
              </a:rPr>
              <a:t>Za: Clarke L. (1997) Zarządzanie zmianą </a:t>
            </a:r>
          </a:p>
        </p:txBody>
      </p:sp>
    </p:spTree>
    <p:extLst>
      <p:ext uri="{BB962C8B-B14F-4D97-AF65-F5344CB8AC3E}">
        <p14:creationId xmlns:p14="http://schemas.microsoft.com/office/powerpoint/2010/main" val="9377893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3"/>
          <p:cNvGrpSpPr/>
          <p:nvPr/>
        </p:nvGrpSpPr>
        <p:grpSpPr>
          <a:xfrm>
            <a:off x="1318319" y="1967276"/>
            <a:ext cx="1836204" cy="1891031"/>
            <a:chOff x="1572" y="2062929"/>
            <a:chExt cx="1963874" cy="1986202"/>
          </a:xfrm>
          <a:solidFill>
            <a:schemeClr val="accent3">
              <a:lumMod val="60000"/>
              <a:lumOff val="40000"/>
            </a:schemeClr>
          </a:solidFill>
        </p:grpSpPr>
        <p:sp>
          <p:nvSpPr>
            <p:cNvPr id="22" name="Prostokąt zaokrąglony 21"/>
            <p:cNvSpPr/>
            <p:nvPr/>
          </p:nvSpPr>
          <p:spPr>
            <a:xfrm>
              <a:off x="1572" y="2062929"/>
              <a:ext cx="1963874" cy="1986202"/>
            </a:xfrm>
            <a:prstGeom prst="roundRect">
              <a:avLst>
                <a:gd name="adj" fmla="val 10000"/>
              </a:avLst>
            </a:prstGeom>
            <a:grpFill/>
          </p:spPr>
          <p:style>
            <a:lnRef idx="2">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sp>
        <p:sp>
          <p:nvSpPr>
            <p:cNvPr id="23" name="Prostokąt 22"/>
            <p:cNvSpPr/>
            <p:nvPr/>
          </p:nvSpPr>
          <p:spPr>
            <a:xfrm>
              <a:off x="47280" y="2114099"/>
              <a:ext cx="1846158" cy="178992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2869" tIns="92869" rIns="92869" bIns="92869" numCol="1" spcCol="1270" anchor="t" anchorCtr="0">
              <a:noAutofit/>
            </a:bodyPr>
            <a:lstStyle/>
            <a:p>
              <a:pPr marL="42863" lvl="1" indent="-42863" defTabSz="316706">
                <a:lnSpc>
                  <a:spcPct val="90000"/>
                </a:lnSpc>
                <a:spcBef>
                  <a:spcPct val="0"/>
                </a:spcBef>
                <a:spcAft>
                  <a:spcPct val="15000"/>
                </a:spcAft>
                <a:buChar char="••"/>
              </a:pPr>
              <a:r>
                <a:rPr lang="pl-PL" sz="1125" dirty="0"/>
                <a:t>Jakie były moje oczekiwania i nadzieje?</a:t>
              </a:r>
            </a:p>
            <a:p>
              <a:pPr marL="42863" lvl="1" indent="-42863" defTabSz="316706">
                <a:lnSpc>
                  <a:spcPct val="90000"/>
                </a:lnSpc>
                <a:spcBef>
                  <a:spcPct val="0"/>
                </a:spcBef>
                <a:spcAft>
                  <a:spcPct val="15000"/>
                </a:spcAft>
                <a:buChar char="••"/>
              </a:pPr>
              <a:r>
                <a:rPr lang="pl-PL" sz="1125" dirty="0"/>
                <a:t>Jakie korzyści mam z udziału  w kursie?</a:t>
              </a:r>
            </a:p>
            <a:p>
              <a:pPr marL="42863" lvl="1" indent="-42863" defTabSz="316706">
                <a:lnSpc>
                  <a:spcPct val="90000"/>
                </a:lnSpc>
                <a:spcBef>
                  <a:spcPct val="0"/>
                </a:spcBef>
                <a:spcAft>
                  <a:spcPct val="15000"/>
                </a:spcAft>
                <a:buChar char="••"/>
              </a:pPr>
              <a:r>
                <a:rPr lang="pl-PL" sz="1125" dirty="0">
                  <a:solidFill>
                    <a:schemeClr val="tx1"/>
                  </a:solidFill>
                </a:rPr>
                <a:t>Co się dzieje z moją inicjatywą, jak reaguję                 na inicjatywę innych?</a:t>
              </a:r>
            </a:p>
            <a:p>
              <a:pPr marL="42863" lvl="1" indent="-42863" defTabSz="316706">
                <a:lnSpc>
                  <a:spcPct val="90000"/>
                </a:lnSpc>
                <a:spcBef>
                  <a:spcPct val="0"/>
                </a:spcBef>
                <a:spcAft>
                  <a:spcPct val="15000"/>
                </a:spcAft>
                <a:buChar char="••"/>
              </a:pPr>
              <a:r>
                <a:rPr lang="pl-PL" sz="1125" dirty="0">
                  <a:solidFill>
                    <a:schemeClr val="tx1"/>
                  </a:solidFill>
                </a:rPr>
                <a:t>jaki jest mój styl aktywizowania się?</a:t>
              </a:r>
            </a:p>
          </p:txBody>
        </p:sp>
      </p:grpSp>
      <p:grpSp>
        <p:nvGrpSpPr>
          <p:cNvPr id="3" name="Grupa 5"/>
          <p:cNvGrpSpPr/>
          <p:nvPr/>
        </p:nvGrpSpPr>
        <p:grpSpPr>
          <a:xfrm>
            <a:off x="2071900" y="3619421"/>
            <a:ext cx="1419761" cy="477771"/>
            <a:chOff x="256501" y="3807848"/>
            <a:chExt cx="1893015" cy="637028"/>
          </a:xfrm>
        </p:grpSpPr>
        <p:sp>
          <p:nvSpPr>
            <p:cNvPr id="20" name="Prostokąt zaokrąglony 19"/>
            <p:cNvSpPr/>
            <p:nvPr/>
          </p:nvSpPr>
          <p:spPr>
            <a:xfrm>
              <a:off x="256501" y="3807848"/>
              <a:ext cx="1893015" cy="637028"/>
            </a:xfrm>
            <a:prstGeom prst="roundRect">
              <a:avLst>
                <a:gd name="adj" fmla="val 10000"/>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Prostokąt 20"/>
            <p:cNvSpPr/>
            <p:nvPr/>
          </p:nvSpPr>
          <p:spPr>
            <a:xfrm>
              <a:off x="275159" y="3826506"/>
              <a:ext cx="1855699" cy="5997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003" tIns="13335" rIns="20003" bIns="13335" numCol="1" spcCol="1270" anchor="ctr" anchorCtr="0">
              <a:noAutofit/>
            </a:bodyPr>
            <a:lstStyle/>
            <a:p>
              <a:pPr algn="ctr" defTabSz="466725">
                <a:lnSpc>
                  <a:spcPct val="90000"/>
                </a:lnSpc>
                <a:spcBef>
                  <a:spcPct val="0"/>
                </a:spcBef>
                <a:spcAft>
                  <a:spcPct val="35000"/>
                </a:spcAft>
              </a:pPr>
              <a:r>
                <a:rPr lang="pl-PL" sz="1050" b="1" dirty="0">
                  <a:solidFill>
                    <a:sysClr val="windowText" lastClr="000000"/>
                  </a:solidFill>
                </a:rPr>
                <a:t>podsumowanie doświadczeń, aktywność i inicjatywa</a:t>
              </a:r>
            </a:p>
          </p:txBody>
        </p:sp>
      </p:grpSp>
      <p:grpSp>
        <p:nvGrpSpPr>
          <p:cNvPr id="4" name="Grupa 6"/>
          <p:cNvGrpSpPr/>
          <p:nvPr/>
        </p:nvGrpSpPr>
        <p:grpSpPr>
          <a:xfrm>
            <a:off x="3532566" y="1922857"/>
            <a:ext cx="1957537" cy="2084111"/>
            <a:chOff x="2260758" y="2003995"/>
            <a:chExt cx="2336385" cy="2243350"/>
          </a:xfrm>
          <a:solidFill>
            <a:schemeClr val="accent6">
              <a:lumMod val="60000"/>
              <a:lumOff val="40000"/>
            </a:schemeClr>
          </a:solidFill>
        </p:grpSpPr>
        <p:sp>
          <p:nvSpPr>
            <p:cNvPr id="18" name="Prostokąt zaokrąglony 17"/>
            <p:cNvSpPr/>
            <p:nvPr/>
          </p:nvSpPr>
          <p:spPr>
            <a:xfrm>
              <a:off x="2260758" y="2003995"/>
              <a:ext cx="2336385" cy="2243350"/>
            </a:xfrm>
            <a:prstGeom prst="roundRect">
              <a:avLst>
                <a:gd name="adj" fmla="val 10000"/>
              </a:avLst>
            </a:prstGeom>
            <a:grpFill/>
          </p:spPr>
          <p:style>
            <a:lnRef idx="2">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sp>
        <p:sp>
          <p:nvSpPr>
            <p:cNvPr id="19" name="Prostokąt 18"/>
            <p:cNvSpPr/>
            <p:nvPr/>
          </p:nvSpPr>
          <p:spPr>
            <a:xfrm>
              <a:off x="2312383" y="2116579"/>
              <a:ext cx="2284760" cy="202764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2869" tIns="92869" rIns="92869" bIns="92869" numCol="1" spcCol="1270" anchor="t" anchorCtr="0">
              <a:noAutofit/>
            </a:bodyPr>
            <a:lstStyle/>
            <a:p>
              <a:pPr marL="42863" lvl="1" indent="-42863" defTabSz="316706">
                <a:lnSpc>
                  <a:spcPct val="90000"/>
                </a:lnSpc>
                <a:spcBef>
                  <a:spcPct val="0"/>
                </a:spcBef>
                <a:spcAft>
                  <a:spcPct val="15000"/>
                </a:spcAft>
                <a:buChar char="••"/>
              </a:pPr>
              <a:r>
                <a:rPr lang="pl-PL" sz="1050" dirty="0"/>
                <a:t>Moje mocne strony w służbie inicjatywy</a:t>
              </a:r>
            </a:p>
            <a:p>
              <a:pPr marL="42863" lvl="1" indent="-42863" defTabSz="316706">
                <a:lnSpc>
                  <a:spcPct val="90000"/>
                </a:lnSpc>
                <a:spcBef>
                  <a:spcPct val="0"/>
                </a:spcBef>
                <a:spcAft>
                  <a:spcPct val="15000"/>
                </a:spcAft>
                <a:buChar char="••"/>
              </a:pPr>
              <a:r>
                <a:rPr lang="pl-PL" sz="1050" dirty="0"/>
                <a:t>Reaktywność i </a:t>
              </a:r>
              <a:r>
                <a:rPr lang="pl-PL" sz="1050" dirty="0" err="1"/>
                <a:t>proaktywność</a:t>
              </a:r>
              <a:endParaRPr lang="pl-PL" sz="1050" dirty="0"/>
            </a:p>
            <a:p>
              <a:pPr marL="42863" lvl="1" indent="-42863" defTabSz="316706">
                <a:lnSpc>
                  <a:spcPct val="90000"/>
                </a:lnSpc>
                <a:spcBef>
                  <a:spcPct val="0"/>
                </a:spcBef>
                <a:spcAft>
                  <a:spcPct val="15000"/>
                </a:spcAft>
                <a:buChar char="••"/>
              </a:pPr>
              <a:r>
                <a:rPr lang="pl-PL" sz="1050" dirty="0"/>
                <a:t>Mój krąg wpływu</a:t>
              </a:r>
            </a:p>
            <a:p>
              <a:pPr marL="42863" lvl="1" indent="-42863" defTabSz="316706">
                <a:lnSpc>
                  <a:spcPct val="90000"/>
                </a:lnSpc>
                <a:spcBef>
                  <a:spcPct val="0"/>
                </a:spcBef>
                <a:spcAft>
                  <a:spcPct val="15000"/>
                </a:spcAft>
                <a:buChar char="••"/>
              </a:pPr>
              <a:r>
                <a:rPr lang="pl-PL" sz="1050" dirty="0"/>
                <a:t>Mój krąg zainteresowań</a:t>
              </a:r>
            </a:p>
            <a:p>
              <a:pPr marL="42863" lvl="1" indent="-42863" defTabSz="316706">
                <a:lnSpc>
                  <a:spcPct val="90000"/>
                </a:lnSpc>
                <a:spcBef>
                  <a:spcPct val="0"/>
                </a:spcBef>
                <a:spcAft>
                  <a:spcPct val="15000"/>
                </a:spcAft>
                <a:buChar char="••"/>
              </a:pPr>
              <a:r>
                <a:rPr lang="pl-PL" sz="1050" dirty="0"/>
                <a:t>Jak mogę poszerzyć swój krąg wpływu jako animator?</a:t>
              </a:r>
            </a:p>
            <a:p>
              <a:pPr marL="42863" lvl="1" indent="-42863" defTabSz="316706">
                <a:lnSpc>
                  <a:spcPct val="90000"/>
                </a:lnSpc>
                <a:spcBef>
                  <a:spcPct val="0"/>
                </a:spcBef>
                <a:spcAft>
                  <a:spcPct val="15000"/>
                </a:spcAft>
                <a:buChar char="••"/>
              </a:pPr>
              <a:r>
                <a:rPr lang="pl-PL" sz="1050" dirty="0"/>
                <a:t> </a:t>
              </a:r>
              <a:r>
                <a:rPr lang="pl-PL" sz="1050" dirty="0">
                  <a:solidFill>
                    <a:sysClr val="windowText" lastClr="000000"/>
                  </a:solidFill>
                </a:rPr>
                <a:t>Skąd czerpać inspirację do działania?</a:t>
              </a:r>
            </a:p>
            <a:p>
              <a:pPr marL="42863" lvl="1" indent="-42863" defTabSz="316706">
                <a:lnSpc>
                  <a:spcPct val="90000"/>
                </a:lnSpc>
                <a:spcBef>
                  <a:spcPct val="0"/>
                </a:spcBef>
                <a:spcAft>
                  <a:spcPct val="15000"/>
                </a:spcAft>
                <a:buChar char="••"/>
              </a:pPr>
              <a:r>
                <a:rPr lang="pl-PL" sz="1050" dirty="0">
                  <a:solidFill>
                    <a:sysClr val="windowText" lastClr="000000"/>
                  </a:solidFill>
                </a:rPr>
                <a:t>Jak czerpać siłę i wiedzę z doświadczeń innych</a:t>
              </a:r>
            </a:p>
            <a:p>
              <a:pPr marL="42863" lvl="1" indent="-42863" defTabSz="316706">
                <a:lnSpc>
                  <a:spcPct val="90000"/>
                </a:lnSpc>
                <a:spcBef>
                  <a:spcPct val="0"/>
                </a:spcBef>
                <a:spcAft>
                  <a:spcPct val="15000"/>
                </a:spcAft>
                <a:buChar char="••"/>
              </a:pPr>
              <a:endParaRPr lang="pl-PL" sz="713" dirty="0">
                <a:solidFill>
                  <a:sysClr val="windowText" lastClr="000000"/>
                </a:solidFill>
              </a:endParaRPr>
            </a:p>
            <a:p>
              <a:pPr marL="42863" lvl="1" indent="-42863" defTabSz="316706">
                <a:lnSpc>
                  <a:spcPct val="90000"/>
                </a:lnSpc>
                <a:spcBef>
                  <a:spcPct val="0"/>
                </a:spcBef>
                <a:spcAft>
                  <a:spcPct val="15000"/>
                </a:spcAft>
                <a:buChar char="••"/>
              </a:pPr>
              <a:endParaRPr lang="pl-PL" sz="713" dirty="0">
                <a:solidFill>
                  <a:sysClr val="windowText" lastClr="000000"/>
                </a:solidFill>
              </a:endParaRPr>
            </a:p>
            <a:p>
              <a:pPr marL="42863" lvl="1" indent="-42863" defTabSz="316706">
                <a:lnSpc>
                  <a:spcPct val="90000"/>
                </a:lnSpc>
                <a:spcBef>
                  <a:spcPct val="0"/>
                </a:spcBef>
                <a:spcAft>
                  <a:spcPct val="15000"/>
                </a:spcAft>
                <a:buChar char="••"/>
              </a:pPr>
              <a:endParaRPr lang="pl-PL" sz="713" dirty="0">
                <a:solidFill>
                  <a:sysClr val="windowText" lastClr="000000"/>
                </a:solidFill>
              </a:endParaRPr>
            </a:p>
            <a:p>
              <a:pPr marL="42863" lvl="1" indent="-42863" defTabSz="316706">
                <a:lnSpc>
                  <a:spcPct val="90000"/>
                </a:lnSpc>
                <a:spcBef>
                  <a:spcPct val="0"/>
                </a:spcBef>
                <a:spcAft>
                  <a:spcPct val="15000"/>
                </a:spcAft>
                <a:buChar char="••"/>
              </a:pPr>
              <a:endParaRPr lang="pl-PL" sz="713" dirty="0">
                <a:solidFill>
                  <a:sysClr val="windowText" lastClr="000000"/>
                </a:solidFill>
              </a:endParaRPr>
            </a:p>
            <a:p>
              <a:pPr marL="42863" lvl="1" indent="-42863" defTabSz="316706">
                <a:lnSpc>
                  <a:spcPct val="90000"/>
                </a:lnSpc>
                <a:spcBef>
                  <a:spcPct val="0"/>
                </a:spcBef>
                <a:spcAft>
                  <a:spcPct val="15000"/>
                </a:spcAft>
                <a:buChar char="••"/>
              </a:pPr>
              <a:endParaRPr lang="pl-PL" sz="713" dirty="0">
                <a:solidFill>
                  <a:sysClr val="windowText" lastClr="000000"/>
                </a:solidFill>
              </a:endParaRPr>
            </a:p>
            <a:p>
              <a:pPr marL="42863" lvl="1" indent="-42863" defTabSz="316706">
                <a:lnSpc>
                  <a:spcPct val="90000"/>
                </a:lnSpc>
                <a:spcBef>
                  <a:spcPct val="0"/>
                </a:spcBef>
                <a:spcAft>
                  <a:spcPct val="15000"/>
                </a:spcAft>
                <a:buChar char="••"/>
              </a:pPr>
              <a:endParaRPr lang="pl-PL" sz="713" dirty="0">
                <a:solidFill>
                  <a:sysClr val="windowText" lastClr="000000"/>
                </a:solidFill>
              </a:endParaRPr>
            </a:p>
            <a:p>
              <a:pPr marL="42863" lvl="1" indent="-42863" defTabSz="316706">
                <a:lnSpc>
                  <a:spcPct val="90000"/>
                </a:lnSpc>
                <a:spcBef>
                  <a:spcPct val="0"/>
                </a:spcBef>
                <a:spcAft>
                  <a:spcPct val="15000"/>
                </a:spcAft>
                <a:buChar char="••"/>
              </a:pPr>
              <a:endParaRPr lang="pl-PL" sz="713" dirty="0">
                <a:solidFill>
                  <a:sysClr val="windowText" lastClr="000000"/>
                </a:solidFill>
              </a:endParaRPr>
            </a:p>
            <a:p>
              <a:pPr marL="42863" lvl="1" indent="-42863" defTabSz="316706">
                <a:lnSpc>
                  <a:spcPct val="90000"/>
                </a:lnSpc>
                <a:spcBef>
                  <a:spcPct val="0"/>
                </a:spcBef>
                <a:spcAft>
                  <a:spcPct val="15000"/>
                </a:spcAft>
                <a:buChar char="••"/>
              </a:pPr>
              <a:endParaRPr lang="pl-PL" sz="713" dirty="0">
                <a:solidFill>
                  <a:sysClr val="windowText" lastClr="000000"/>
                </a:solidFill>
              </a:endParaRPr>
            </a:p>
          </p:txBody>
        </p:sp>
      </p:grpSp>
      <p:grpSp>
        <p:nvGrpSpPr>
          <p:cNvPr id="5" name="Grupa 8"/>
          <p:cNvGrpSpPr/>
          <p:nvPr/>
        </p:nvGrpSpPr>
        <p:grpSpPr>
          <a:xfrm>
            <a:off x="4668820" y="1606949"/>
            <a:ext cx="1201436" cy="477771"/>
            <a:chOff x="3167674" y="1795585"/>
            <a:chExt cx="1601915" cy="637028"/>
          </a:xfrm>
        </p:grpSpPr>
        <p:sp>
          <p:nvSpPr>
            <p:cNvPr id="16" name="Prostokąt zaokrąglony 15"/>
            <p:cNvSpPr/>
            <p:nvPr/>
          </p:nvSpPr>
          <p:spPr>
            <a:xfrm>
              <a:off x="3167674" y="1795585"/>
              <a:ext cx="1601915" cy="637028"/>
            </a:xfrm>
            <a:prstGeom prst="roundRect">
              <a:avLst>
                <a:gd name="adj" fmla="val 10000"/>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Prostokąt 16"/>
            <p:cNvSpPr/>
            <p:nvPr/>
          </p:nvSpPr>
          <p:spPr>
            <a:xfrm>
              <a:off x="3186332" y="1814243"/>
              <a:ext cx="1564599" cy="5997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003" tIns="13335" rIns="20003" bIns="13335" numCol="1" spcCol="1270" anchor="ctr" anchorCtr="0">
              <a:noAutofit/>
            </a:bodyPr>
            <a:lstStyle/>
            <a:p>
              <a:pPr algn="ctr" defTabSz="466725">
                <a:lnSpc>
                  <a:spcPct val="90000"/>
                </a:lnSpc>
                <a:spcBef>
                  <a:spcPct val="0"/>
                </a:spcBef>
                <a:spcAft>
                  <a:spcPct val="35000"/>
                </a:spcAft>
              </a:pPr>
              <a:r>
                <a:rPr lang="pl-PL" sz="1050" b="1"/>
                <a:t>budowanie postawy proaktywnej</a:t>
              </a:r>
            </a:p>
          </p:txBody>
        </p:sp>
      </p:grpSp>
      <p:grpSp>
        <p:nvGrpSpPr>
          <p:cNvPr id="6" name="Grupa 9"/>
          <p:cNvGrpSpPr/>
          <p:nvPr/>
        </p:nvGrpSpPr>
        <p:grpSpPr>
          <a:xfrm>
            <a:off x="6028104" y="1922857"/>
            <a:ext cx="1905571" cy="2036150"/>
            <a:chOff x="4755114" y="1861653"/>
            <a:chExt cx="2258454" cy="2364295"/>
          </a:xfrm>
        </p:grpSpPr>
        <p:sp>
          <p:nvSpPr>
            <p:cNvPr id="14" name="Prostokąt zaokrąglony 13"/>
            <p:cNvSpPr/>
            <p:nvPr/>
          </p:nvSpPr>
          <p:spPr>
            <a:xfrm>
              <a:off x="4805773" y="1861653"/>
              <a:ext cx="2048226" cy="2364295"/>
            </a:xfrm>
            <a:prstGeom prst="roundRect">
              <a:avLst>
                <a:gd name="adj" fmla="val 10000"/>
              </a:avLst>
            </a:prstGeom>
            <a:solidFill>
              <a:schemeClr val="accent4">
                <a:lumMod val="40000"/>
                <a:lumOff val="60000"/>
                <a:alpha val="90000"/>
              </a:schemeClr>
            </a:solidFill>
          </p:spPr>
          <p:style>
            <a:lnRef idx="2">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sp>
        <p:sp>
          <p:nvSpPr>
            <p:cNvPr id="15" name="Prostokąt 14"/>
            <p:cNvSpPr/>
            <p:nvPr/>
          </p:nvSpPr>
          <p:spPr>
            <a:xfrm>
              <a:off x="4755114" y="1875072"/>
              <a:ext cx="2258454" cy="224255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2869" tIns="92869" rIns="92869" bIns="92869" numCol="1" spcCol="1270" anchor="t" anchorCtr="0">
              <a:noAutofit/>
            </a:bodyPr>
            <a:lstStyle/>
            <a:p>
              <a:pPr marL="42863" lvl="1" indent="-42863" defTabSz="300038">
                <a:lnSpc>
                  <a:spcPct val="90000"/>
                </a:lnSpc>
                <a:spcBef>
                  <a:spcPct val="0"/>
                </a:spcBef>
                <a:spcAft>
                  <a:spcPct val="15000"/>
                </a:spcAft>
                <a:buChar char="••"/>
              </a:pPr>
              <a:r>
                <a:rPr lang="pl-PL" sz="1050" b="1" dirty="0">
                  <a:solidFill>
                    <a:srgbClr val="C00000"/>
                  </a:solidFill>
                </a:rPr>
                <a:t>Analiza obecnej sytuacji</a:t>
              </a:r>
            </a:p>
            <a:p>
              <a:pPr marL="42863" lvl="1" indent="-42863" defTabSz="300038">
                <a:lnSpc>
                  <a:spcPct val="90000"/>
                </a:lnSpc>
                <a:spcBef>
                  <a:spcPct val="0"/>
                </a:spcBef>
                <a:spcAft>
                  <a:spcPct val="15000"/>
                </a:spcAft>
                <a:buChar char="••"/>
              </a:pPr>
              <a:r>
                <a:rPr lang="pl-PL" sz="1050" b="1" dirty="0">
                  <a:solidFill>
                    <a:srgbClr val="C00000"/>
                  </a:solidFill>
                </a:rPr>
                <a:t>Wyznaczanie celu w pracy animacyjnej:</a:t>
              </a:r>
            </a:p>
            <a:p>
              <a:pPr marL="42863" lvl="1" indent="-42863" defTabSz="300038">
                <a:lnSpc>
                  <a:spcPct val="90000"/>
                </a:lnSpc>
                <a:spcBef>
                  <a:spcPct val="0"/>
                </a:spcBef>
                <a:spcAft>
                  <a:spcPct val="15000"/>
                </a:spcAft>
                <a:buChar char="••"/>
              </a:pPr>
              <a:r>
                <a:rPr lang="pl-PL" sz="1050" b="1" dirty="0">
                  <a:solidFill>
                    <a:srgbClr val="C00000"/>
                  </a:solidFill>
                </a:rPr>
                <a:t>Jakie siły wspierają mnie w dążeniu do celu?</a:t>
              </a:r>
            </a:p>
            <a:p>
              <a:pPr marL="42863" lvl="1" indent="-42863" defTabSz="300038">
                <a:lnSpc>
                  <a:spcPct val="90000"/>
                </a:lnSpc>
                <a:spcBef>
                  <a:spcPct val="0"/>
                </a:spcBef>
                <a:spcAft>
                  <a:spcPct val="15000"/>
                </a:spcAft>
                <a:buChar char="••"/>
              </a:pPr>
              <a:r>
                <a:rPr lang="pl-PL" sz="1050" b="1" dirty="0">
                  <a:solidFill>
                    <a:srgbClr val="C00000"/>
                  </a:solidFill>
                </a:rPr>
                <a:t>Jakie siły ograniczają mnie w dążeniu do celu?</a:t>
              </a:r>
            </a:p>
            <a:p>
              <a:pPr marL="42863" lvl="1" indent="-42863" defTabSz="300038">
                <a:lnSpc>
                  <a:spcPct val="90000"/>
                </a:lnSpc>
                <a:spcBef>
                  <a:spcPct val="0"/>
                </a:spcBef>
                <a:spcAft>
                  <a:spcPct val="15000"/>
                </a:spcAft>
                <a:buChar char="••"/>
              </a:pPr>
              <a:r>
                <a:rPr lang="pl-PL" sz="1050" b="1" dirty="0">
                  <a:solidFill>
                    <a:srgbClr val="C00000"/>
                  </a:solidFill>
                </a:rPr>
                <a:t>Jak mogę zredukować siły hamujące?</a:t>
              </a:r>
            </a:p>
            <a:p>
              <a:pPr marL="42863" lvl="1" indent="-42863" defTabSz="300038">
                <a:lnSpc>
                  <a:spcPct val="90000"/>
                </a:lnSpc>
                <a:spcBef>
                  <a:spcPct val="0"/>
                </a:spcBef>
                <a:spcAft>
                  <a:spcPct val="15000"/>
                </a:spcAft>
                <a:buChar char="••"/>
              </a:pPr>
              <a:r>
                <a:rPr lang="pl-PL" sz="1050" b="1" dirty="0">
                  <a:solidFill>
                    <a:srgbClr val="C00000"/>
                  </a:solidFill>
                </a:rPr>
                <a:t>Mój plan działania-Co?, Czym?, Kiedy? Gdzie?</a:t>
              </a:r>
            </a:p>
          </p:txBody>
        </p:sp>
      </p:grpSp>
      <p:grpSp>
        <p:nvGrpSpPr>
          <p:cNvPr id="7" name="Grupa 10"/>
          <p:cNvGrpSpPr/>
          <p:nvPr/>
        </p:nvGrpSpPr>
        <p:grpSpPr>
          <a:xfrm>
            <a:off x="6020644" y="3768082"/>
            <a:ext cx="1201436" cy="477771"/>
            <a:chOff x="5207725" y="4049131"/>
            <a:chExt cx="1601915" cy="637028"/>
          </a:xfrm>
        </p:grpSpPr>
        <p:sp>
          <p:nvSpPr>
            <p:cNvPr id="12" name="Prostokąt zaokrąglony 11"/>
            <p:cNvSpPr/>
            <p:nvPr/>
          </p:nvSpPr>
          <p:spPr>
            <a:xfrm>
              <a:off x="5207725" y="4049131"/>
              <a:ext cx="1601915" cy="637028"/>
            </a:xfrm>
            <a:prstGeom prst="roundRect">
              <a:avLst>
                <a:gd name="adj" fmla="val 10000"/>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Prostokąt 12"/>
            <p:cNvSpPr/>
            <p:nvPr/>
          </p:nvSpPr>
          <p:spPr>
            <a:xfrm>
              <a:off x="5226383" y="4067789"/>
              <a:ext cx="1564599" cy="5997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003" tIns="13335" rIns="20003" bIns="13335" numCol="1" spcCol="1270" anchor="ctr" anchorCtr="0">
              <a:noAutofit/>
            </a:bodyPr>
            <a:lstStyle/>
            <a:p>
              <a:pPr algn="ctr" defTabSz="466725">
                <a:lnSpc>
                  <a:spcPct val="90000"/>
                </a:lnSpc>
                <a:spcBef>
                  <a:spcPct val="0"/>
                </a:spcBef>
                <a:spcAft>
                  <a:spcPct val="35000"/>
                </a:spcAft>
              </a:pPr>
              <a:r>
                <a:rPr lang="pl-PL" sz="1050" b="1" dirty="0"/>
                <a:t>planowanie zmiany w pracy animacyjnej</a:t>
              </a:r>
            </a:p>
          </p:txBody>
        </p:sp>
      </p:grpSp>
      <p:sp>
        <p:nvSpPr>
          <p:cNvPr id="32" name="Strzałka zakrzywiona w dół 31"/>
          <p:cNvSpPr/>
          <p:nvPr/>
        </p:nvSpPr>
        <p:spPr>
          <a:xfrm rot="403309">
            <a:off x="4959954" y="737224"/>
            <a:ext cx="2279852" cy="888185"/>
          </a:xfrm>
          <a:prstGeom prst="curvedDownArrow">
            <a:avLst>
              <a:gd name="adj1" fmla="val 25000"/>
              <a:gd name="adj2" fmla="val 34508"/>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a:solidFill>
                <a:schemeClr val="tx1"/>
              </a:solidFill>
            </a:endParaRPr>
          </a:p>
        </p:txBody>
      </p:sp>
      <p:sp>
        <p:nvSpPr>
          <p:cNvPr id="34" name="Strzałka zakrzywiona w górę 33"/>
          <p:cNvSpPr/>
          <p:nvPr/>
        </p:nvSpPr>
        <p:spPr>
          <a:xfrm>
            <a:off x="2681790" y="4097193"/>
            <a:ext cx="2106234" cy="74281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a:solidFill>
                <a:schemeClr val="tx1"/>
              </a:solidFill>
            </a:endParaRPr>
          </a:p>
        </p:txBody>
      </p:sp>
    </p:spTree>
    <p:extLst>
      <p:ext uri="{BB962C8B-B14F-4D97-AF65-F5344CB8AC3E}">
        <p14:creationId xmlns:p14="http://schemas.microsoft.com/office/powerpoint/2010/main" val="441335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8C449E1-5D6D-4796-A129-7B53310BDA87}"/>
              </a:ext>
            </a:extLst>
          </p:cNvPr>
          <p:cNvSpPr>
            <a:spLocks noGrp="1"/>
          </p:cNvSpPr>
          <p:nvPr>
            <p:ph type="title"/>
          </p:nvPr>
        </p:nvSpPr>
        <p:spPr/>
        <p:txBody>
          <a:bodyPr/>
          <a:lstStyle/>
          <a:p>
            <a:r>
              <a:rPr lang="pl-PL" dirty="0"/>
              <a:t>Animacja</a:t>
            </a:r>
          </a:p>
        </p:txBody>
      </p:sp>
      <p:sp>
        <p:nvSpPr>
          <p:cNvPr id="3" name="Symbol zastępczy zawartości 2">
            <a:extLst>
              <a:ext uri="{FF2B5EF4-FFF2-40B4-BE49-F238E27FC236}">
                <a16:creationId xmlns:a16="http://schemas.microsoft.com/office/drawing/2014/main" xmlns="" id="{B1F7F028-9F3B-479E-879D-D8E97E1E20B7}"/>
              </a:ext>
            </a:extLst>
          </p:cNvPr>
          <p:cNvSpPr>
            <a:spLocks noGrp="1"/>
          </p:cNvSpPr>
          <p:nvPr>
            <p:ph idx="1"/>
          </p:nvPr>
        </p:nvSpPr>
        <p:spPr/>
        <p:txBody>
          <a:bodyPr>
            <a:normAutofit/>
          </a:bodyPr>
          <a:lstStyle/>
          <a:p>
            <a:pPr marL="0" indent="0">
              <a:buNone/>
            </a:pPr>
            <a:r>
              <a:rPr lang="pl-PL" dirty="0"/>
              <a:t>To przede wszystkim:</a:t>
            </a:r>
          </a:p>
          <a:p>
            <a:pPr marL="0" indent="0">
              <a:buNone/>
            </a:pPr>
            <a:endParaRPr lang="pl-PL" dirty="0"/>
          </a:p>
          <a:p>
            <a:r>
              <a:rPr lang="pl-PL" dirty="0"/>
              <a:t>Edukacja środowiskowa</a:t>
            </a:r>
          </a:p>
          <a:p>
            <a:r>
              <a:rPr lang="pl-PL" dirty="0"/>
              <a:t>Kreowanie możliwości współpracy</a:t>
            </a:r>
          </a:p>
        </p:txBody>
      </p:sp>
    </p:spTree>
    <p:extLst>
      <p:ext uri="{BB962C8B-B14F-4D97-AF65-F5344CB8AC3E}">
        <p14:creationId xmlns:p14="http://schemas.microsoft.com/office/powerpoint/2010/main" val="8332391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72B967D4-CFD3-4DC7-9F28-BDA208F5015A}"/>
              </a:ext>
            </a:extLst>
          </p:cNvPr>
          <p:cNvSpPr>
            <a:spLocks noGrp="1"/>
          </p:cNvSpPr>
          <p:nvPr>
            <p:ph type="title"/>
          </p:nvPr>
        </p:nvSpPr>
        <p:spPr/>
        <p:txBody>
          <a:bodyPr/>
          <a:lstStyle/>
          <a:p>
            <a:r>
              <a:rPr lang="pl-PL" dirty="0"/>
              <a:t>Animacja a edukacja</a:t>
            </a:r>
          </a:p>
        </p:txBody>
      </p:sp>
      <p:sp>
        <p:nvSpPr>
          <p:cNvPr id="3" name="Symbol zastępczy zawartości 2">
            <a:extLst>
              <a:ext uri="{FF2B5EF4-FFF2-40B4-BE49-F238E27FC236}">
                <a16:creationId xmlns:a16="http://schemas.microsoft.com/office/drawing/2014/main" xmlns="" id="{E50FF196-E375-46DC-B150-0D85582DA92B}"/>
              </a:ext>
            </a:extLst>
          </p:cNvPr>
          <p:cNvSpPr>
            <a:spLocks noGrp="1"/>
          </p:cNvSpPr>
          <p:nvPr>
            <p:ph idx="1"/>
          </p:nvPr>
        </p:nvSpPr>
        <p:spPr>
          <a:xfrm>
            <a:off x="457200" y="1635646"/>
            <a:ext cx="8229600" cy="3394472"/>
          </a:xfrm>
        </p:spPr>
        <p:txBody>
          <a:bodyPr>
            <a:normAutofit/>
          </a:bodyPr>
          <a:lstStyle/>
          <a:p>
            <a:r>
              <a:rPr lang="pl-PL" dirty="0"/>
              <a:t>Aktywizacja całej społeczności dla znaczących jej przeobrażeń.</a:t>
            </a:r>
          </a:p>
          <a:p>
            <a:r>
              <a:rPr lang="pl-PL" dirty="0"/>
              <a:t>Kształtowanie postaw, wzorów i wartości sprzyjających rozwojowi społecznemu.</a:t>
            </a:r>
          </a:p>
        </p:txBody>
      </p:sp>
    </p:spTree>
    <p:extLst>
      <p:ext uri="{BB962C8B-B14F-4D97-AF65-F5344CB8AC3E}">
        <p14:creationId xmlns:p14="http://schemas.microsoft.com/office/powerpoint/2010/main" val="4045513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188548F-0C1F-4005-92F0-36B5DF613F75}"/>
              </a:ext>
            </a:extLst>
          </p:cNvPr>
          <p:cNvSpPr>
            <a:spLocks noGrp="1"/>
          </p:cNvSpPr>
          <p:nvPr>
            <p:ph type="ctrTitle"/>
          </p:nvPr>
        </p:nvSpPr>
        <p:spPr/>
        <p:txBody>
          <a:bodyPr/>
          <a:lstStyle/>
          <a:p>
            <a:r>
              <a:rPr lang="pl-PL" dirty="0"/>
              <a:t>WIZJA LOKALNA</a:t>
            </a:r>
          </a:p>
        </p:txBody>
      </p:sp>
      <p:sp>
        <p:nvSpPr>
          <p:cNvPr id="3" name="Podtytuł 2">
            <a:extLst>
              <a:ext uri="{FF2B5EF4-FFF2-40B4-BE49-F238E27FC236}">
                <a16:creationId xmlns:a16="http://schemas.microsoft.com/office/drawing/2014/main" xmlns="" id="{8A881866-B900-4626-A665-F89DA2734355}"/>
              </a:ext>
            </a:extLst>
          </p:cNvPr>
          <p:cNvSpPr>
            <a:spLocks noGrp="1"/>
          </p:cNvSpPr>
          <p:nvPr>
            <p:ph type="subTitle" idx="1"/>
          </p:nvPr>
        </p:nvSpPr>
        <p:spPr/>
        <p:txBody>
          <a:bodyPr/>
          <a:lstStyle/>
          <a:p>
            <a:r>
              <a:rPr lang="pl-PL" dirty="0"/>
              <a:t>Analiza wyników pracy domowej</a:t>
            </a:r>
          </a:p>
        </p:txBody>
      </p:sp>
    </p:spTree>
    <p:extLst>
      <p:ext uri="{BB962C8B-B14F-4D97-AF65-F5344CB8AC3E}">
        <p14:creationId xmlns:p14="http://schemas.microsoft.com/office/powerpoint/2010/main" val="38511901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4C9EF90-4B6C-4C96-A99B-BB5E6729F7C2}"/>
              </a:ext>
            </a:extLst>
          </p:cNvPr>
          <p:cNvSpPr>
            <a:spLocks noGrp="1"/>
          </p:cNvSpPr>
          <p:nvPr>
            <p:ph type="title"/>
          </p:nvPr>
        </p:nvSpPr>
        <p:spPr/>
        <p:txBody>
          <a:bodyPr/>
          <a:lstStyle/>
          <a:p>
            <a:r>
              <a:rPr lang="pl-PL" dirty="0"/>
              <a:t>Animacja a grupy</a:t>
            </a:r>
          </a:p>
        </p:txBody>
      </p:sp>
      <p:sp>
        <p:nvSpPr>
          <p:cNvPr id="3" name="Symbol zastępczy zawartości 2">
            <a:extLst>
              <a:ext uri="{FF2B5EF4-FFF2-40B4-BE49-F238E27FC236}">
                <a16:creationId xmlns:a16="http://schemas.microsoft.com/office/drawing/2014/main" xmlns="" id="{0E8E6DB1-1CD9-4C03-A9B5-B34A18332FCE}"/>
              </a:ext>
            </a:extLst>
          </p:cNvPr>
          <p:cNvSpPr>
            <a:spLocks noGrp="1"/>
          </p:cNvSpPr>
          <p:nvPr>
            <p:ph idx="1"/>
          </p:nvPr>
        </p:nvSpPr>
        <p:spPr/>
        <p:txBody>
          <a:bodyPr>
            <a:normAutofit/>
          </a:bodyPr>
          <a:lstStyle/>
          <a:p>
            <a:r>
              <a:rPr lang="pl-PL" dirty="0"/>
              <a:t>Tworzy warunki do współdziałania i współtworzenia rożnych inicjatyw, często na rzecz </a:t>
            </a:r>
            <a:r>
              <a:rPr lang="pl-PL" dirty="0" err="1"/>
              <a:t>defaworyzowanych</a:t>
            </a:r>
            <a:r>
              <a:rPr lang="pl-PL" dirty="0"/>
              <a:t> grup społecznych.</a:t>
            </a:r>
          </a:p>
          <a:p>
            <a:pPr marL="0" indent="0">
              <a:buNone/>
            </a:pPr>
            <a:r>
              <a:rPr lang="pl-PL" dirty="0"/>
              <a:t> </a:t>
            </a:r>
          </a:p>
          <a:p>
            <a:r>
              <a:rPr lang="pl-PL" dirty="0"/>
              <a:t>Uczy współpracy i buduje kapitał społeczny.</a:t>
            </a:r>
          </a:p>
        </p:txBody>
      </p:sp>
    </p:spTree>
    <p:extLst>
      <p:ext uri="{BB962C8B-B14F-4D97-AF65-F5344CB8AC3E}">
        <p14:creationId xmlns:p14="http://schemas.microsoft.com/office/powerpoint/2010/main" val="14275946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B29C08B-D78F-4AC5-8D5B-3EFB2659E33E}"/>
              </a:ext>
            </a:extLst>
          </p:cNvPr>
          <p:cNvSpPr>
            <a:spLocks noGrp="1"/>
          </p:cNvSpPr>
          <p:nvPr>
            <p:ph type="title"/>
          </p:nvPr>
        </p:nvSpPr>
        <p:spPr/>
        <p:txBody>
          <a:bodyPr/>
          <a:lstStyle/>
          <a:p>
            <a:r>
              <a:rPr lang="pl-PL" dirty="0"/>
              <a:t>Animacja a jednostka</a:t>
            </a:r>
          </a:p>
        </p:txBody>
      </p:sp>
      <p:sp>
        <p:nvSpPr>
          <p:cNvPr id="3" name="Symbol zastępczy zawartości 2">
            <a:extLst>
              <a:ext uri="{FF2B5EF4-FFF2-40B4-BE49-F238E27FC236}">
                <a16:creationId xmlns:a16="http://schemas.microsoft.com/office/drawing/2014/main" xmlns="" id="{4B661D56-529F-419D-99A8-BD49A55499A9}"/>
              </a:ext>
            </a:extLst>
          </p:cNvPr>
          <p:cNvSpPr>
            <a:spLocks noGrp="1"/>
          </p:cNvSpPr>
          <p:nvPr>
            <p:ph idx="1"/>
          </p:nvPr>
        </p:nvSpPr>
        <p:spPr/>
        <p:txBody>
          <a:bodyPr>
            <a:normAutofit/>
          </a:bodyPr>
          <a:lstStyle/>
          <a:p>
            <a:r>
              <a:rPr lang="pl-PL" dirty="0"/>
              <a:t>Buduje odpowiedzialność i wiarę we własne możliwości.</a:t>
            </a:r>
          </a:p>
          <a:p>
            <a:r>
              <a:rPr lang="pl-PL" dirty="0"/>
              <a:t>Daje siłę dla nieskrępowanej twórczości i radości z </a:t>
            </a:r>
            <a:r>
              <a:rPr lang="pl-PL" dirty="0" err="1"/>
              <a:t>wspołuczestnictwa</a:t>
            </a:r>
            <a:r>
              <a:rPr lang="pl-PL" dirty="0"/>
              <a:t>.</a:t>
            </a:r>
          </a:p>
        </p:txBody>
      </p:sp>
    </p:spTree>
    <p:extLst>
      <p:ext uri="{BB962C8B-B14F-4D97-AF65-F5344CB8AC3E}">
        <p14:creationId xmlns:p14="http://schemas.microsoft.com/office/powerpoint/2010/main" val="20340233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DED957F5-68E0-4A28-8267-D8CD75466BB9}"/>
              </a:ext>
            </a:extLst>
          </p:cNvPr>
          <p:cNvSpPr>
            <a:spLocks noGrp="1"/>
          </p:cNvSpPr>
          <p:nvPr>
            <p:ph type="title"/>
          </p:nvPr>
        </p:nvSpPr>
        <p:spPr/>
        <p:txBody>
          <a:bodyPr/>
          <a:lstStyle/>
          <a:p>
            <a:r>
              <a:rPr lang="pl-PL" dirty="0"/>
              <a:t>Etapy planowania diagnozy</a:t>
            </a:r>
          </a:p>
        </p:txBody>
      </p:sp>
      <p:sp>
        <p:nvSpPr>
          <p:cNvPr id="3" name="Symbol zastępczy zawartości 2">
            <a:extLst>
              <a:ext uri="{FF2B5EF4-FFF2-40B4-BE49-F238E27FC236}">
                <a16:creationId xmlns:a16="http://schemas.microsoft.com/office/drawing/2014/main" xmlns="" id="{3A1DB695-D65F-4B50-AB70-A513877B7DAC}"/>
              </a:ext>
            </a:extLst>
          </p:cNvPr>
          <p:cNvSpPr>
            <a:spLocks noGrp="1"/>
          </p:cNvSpPr>
          <p:nvPr>
            <p:ph idx="1"/>
          </p:nvPr>
        </p:nvSpPr>
        <p:spPr>
          <a:xfrm>
            <a:off x="457200" y="1543049"/>
            <a:ext cx="8229600" cy="3394472"/>
          </a:xfrm>
        </p:spPr>
        <p:txBody>
          <a:bodyPr>
            <a:normAutofit/>
          </a:bodyPr>
          <a:lstStyle/>
          <a:p>
            <a:pPr marL="0" indent="0">
              <a:buNone/>
            </a:pPr>
            <a:r>
              <a:rPr lang="pl-PL" dirty="0"/>
              <a:t>1. Cel po co ?</a:t>
            </a:r>
          </a:p>
          <a:p>
            <a:pPr marL="0" indent="0">
              <a:buNone/>
            </a:pPr>
            <a:r>
              <a:rPr lang="pl-PL" dirty="0"/>
              <a:t>2. Przedmiot co chcemy zbadać?</a:t>
            </a:r>
          </a:p>
          <a:p>
            <a:pPr marL="0" indent="0">
              <a:buNone/>
            </a:pPr>
            <a:r>
              <a:rPr lang="pl-PL" dirty="0"/>
              <a:t>3. Kogo będziemy badać? Kto ma informacje?</a:t>
            </a:r>
          </a:p>
          <a:p>
            <a:pPr marL="0" indent="0">
              <a:buNone/>
            </a:pPr>
            <a:r>
              <a:rPr lang="pl-PL" dirty="0"/>
              <a:t>4. Strategia działania, kiedy, kto, co, za ile?</a:t>
            </a:r>
          </a:p>
        </p:txBody>
      </p:sp>
    </p:spTree>
    <p:extLst>
      <p:ext uri="{BB962C8B-B14F-4D97-AF65-F5344CB8AC3E}">
        <p14:creationId xmlns:p14="http://schemas.microsoft.com/office/powerpoint/2010/main" val="9370095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57C7A6F2-0D07-489E-9728-3B3D0FECB7AD}"/>
              </a:ext>
            </a:extLst>
          </p:cNvPr>
          <p:cNvSpPr>
            <a:spLocks noGrp="1"/>
          </p:cNvSpPr>
          <p:nvPr>
            <p:ph type="title"/>
          </p:nvPr>
        </p:nvSpPr>
        <p:spPr/>
        <p:txBody>
          <a:bodyPr/>
          <a:lstStyle/>
          <a:p>
            <a:r>
              <a:rPr lang="pl-PL" dirty="0"/>
              <a:t>Diagnoza jako podstawa</a:t>
            </a:r>
          </a:p>
        </p:txBody>
      </p:sp>
      <p:sp>
        <p:nvSpPr>
          <p:cNvPr id="3" name="Symbol zastępczy zawartości 2">
            <a:extLst>
              <a:ext uri="{FF2B5EF4-FFF2-40B4-BE49-F238E27FC236}">
                <a16:creationId xmlns:a16="http://schemas.microsoft.com/office/drawing/2014/main" xmlns="" id="{6FCEE7CC-26C4-4810-895D-48B7ED6AE6FA}"/>
              </a:ext>
            </a:extLst>
          </p:cNvPr>
          <p:cNvSpPr>
            <a:spLocks noGrp="1"/>
          </p:cNvSpPr>
          <p:nvPr>
            <p:ph idx="1"/>
          </p:nvPr>
        </p:nvSpPr>
        <p:spPr/>
        <p:txBody>
          <a:bodyPr>
            <a:normAutofit/>
          </a:bodyPr>
          <a:lstStyle/>
          <a:p>
            <a:r>
              <a:rPr lang="pl-PL" dirty="0"/>
              <a:t>Dostarcza odpowiedzi na pytanie jak jest i dlaczego tak jest?</a:t>
            </a:r>
          </a:p>
          <a:p>
            <a:r>
              <a:rPr lang="pl-PL" dirty="0"/>
              <a:t>Odnosi się do potrzeb społecznych stopnia i sposobów ich zaspokojenia.</a:t>
            </a:r>
          </a:p>
          <a:p>
            <a:r>
              <a:rPr lang="pl-PL" dirty="0"/>
              <a:t>Wiedza jakiej dostarcza diagnoza pozwala na dobór adekwatnych działań.</a:t>
            </a:r>
          </a:p>
        </p:txBody>
      </p:sp>
    </p:spTree>
    <p:extLst>
      <p:ext uri="{BB962C8B-B14F-4D97-AF65-F5344CB8AC3E}">
        <p14:creationId xmlns:p14="http://schemas.microsoft.com/office/powerpoint/2010/main" val="33145150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75E899EF-042D-4272-B6CF-9678C2BCE983}"/>
              </a:ext>
            </a:extLst>
          </p:cNvPr>
          <p:cNvSpPr>
            <a:spLocks noGrp="1"/>
          </p:cNvSpPr>
          <p:nvPr>
            <p:ph type="title"/>
          </p:nvPr>
        </p:nvSpPr>
        <p:spPr/>
        <p:txBody>
          <a:bodyPr/>
          <a:lstStyle/>
          <a:p>
            <a:r>
              <a:rPr lang="pl-PL" dirty="0"/>
              <a:t>Diagnoza pozwala</a:t>
            </a:r>
          </a:p>
        </p:txBody>
      </p:sp>
      <p:sp>
        <p:nvSpPr>
          <p:cNvPr id="3" name="Symbol zastępczy zawartości 2">
            <a:extLst>
              <a:ext uri="{FF2B5EF4-FFF2-40B4-BE49-F238E27FC236}">
                <a16:creationId xmlns:a16="http://schemas.microsoft.com/office/drawing/2014/main" xmlns="" id="{D3EE77DD-B442-4FEA-80BF-7EC4526F1927}"/>
              </a:ext>
            </a:extLst>
          </p:cNvPr>
          <p:cNvSpPr>
            <a:spLocks noGrp="1"/>
          </p:cNvSpPr>
          <p:nvPr>
            <p:ph idx="1"/>
          </p:nvPr>
        </p:nvSpPr>
        <p:spPr/>
        <p:txBody>
          <a:bodyPr>
            <a:normAutofit fontScale="85000" lnSpcReduction="10000"/>
          </a:bodyPr>
          <a:lstStyle/>
          <a:p>
            <a:r>
              <a:rPr lang="pl-PL" b="1" dirty="0"/>
              <a:t>Główne problemy społeczne i skalę ich występowania.</a:t>
            </a:r>
          </a:p>
          <a:p>
            <a:r>
              <a:rPr lang="pl-PL" b="1" dirty="0"/>
              <a:t>Określić przyczyny, skutki.</a:t>
            </a:r>
          </a:p>
          <a:p>
            <a:r>
              <a:rPr lang="pl-PL" b="1" dirty="0"/>
              <a:t>Wskazać grupy społeczne, których problemy dotyczą.</a:t>
            </a:r>
          </a:p>
          <a:p>
            <a:r>
              <a:rPr lang="pl-PL" b="1" dirty="0"/>
              <a:t>Unaocznić występowanie problemów „niemych”.</a:t>
            </a:r>
          </a:p>
          <a:p>
            <a:r>
              <a:rPr lang="pl-PL" b="1" dirty="0"/>
              <a:t>Zasoby niezbędne dla eliminacji negatywnych zjawisk.</a:t>
            </a:r>
            <a:endParaRPr lang="pl-PL" dirty="0"/>
          </a:p>
        </p:txBody>
      </p:sp>
    </p:spTree>
    <p:extLst>
      <p:ext uri="{BB962C8B-B14F-4D97-AF65-F5344CB8AC3E}">
        <p14:creationId xmlns:p14="http://schemas.microsoft.com/office/powerpoint/2010/main" val="39793689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6EFB98D0-6293-4B56-AABC-C3D023506087}"/>
              </a:ext>
            </a:extLst>
          </p:cNvPr>
          <p:cNvSpPr>
            <a:spLocks noGrp="1"/>
          </p:cNvSpPr>
          <p:nvPr>
            <p:ph type="title"/>
          </p:nvPr>
        </p:nvSpPr>
        <p:spPr/>
        <p:txBody>
          <a:bodyPr/>
          <a:lstStyle/>
          <a:p>
            <a:r>
              <a:rPr lang="pl-PL" dirty="0"/>
              <a:t>Problem społeczny</a:t>
            </a:r>
          </a:p>
        </p:txBody>
      </p:sp>
      <p:sp>
        <p:nvSpPr>
          <p:cNvPr id="3" name="Symbol zastępczy zawartości 2">
            <a:extLst>
              <a:ext uri="{FF2B5EF4-FFF2-40B4-BE49-F238E27FC236}">
                <a16:creationId xmlns:a16="http://schemas.microsoft.com/office/drawing/2014/main" xmlns="" id="{5E3F8840-8CA9-4518-A6D2-1CDA29BB3E5E}"/>
              </a:ext>
            </a:extLst>
          </p:cNvPr>
          <p:cNvSpPr>
            <a:spLocks noGrp="1"/>
          </p:cNvSpPr>
          <p:nvPr>
            <p:ph idx="1"/>
          </p:nvPr>
        </p:nvSpPr>
        <p:spPr/>
        <p:txBody>
          <a:bodyPr>
            <a:normAutofit lnSpcReduction="10000"/>
          </a:bodyPr>
          <a:lstStyle/>
          <a:p>
            <a:r>
              <a:rPr lang="pl-PL" dirty="0"/>
              <a:t>Jaka jest jego istota&gt;?</a:t>
            </a:r>
          </a:p>
          <a:p>
            <a:r>
              <a:rPr lang="pl-PL" dirty="0"/>
              <a:t>Na czym polega?</a:t>
            </a:r>
          </a:p>
          <a:p>
            <a:r>
              <a:rPr lang="pl-PL" dirty="0"/>
              <a:t>Kogo dotyczy jakiej grupy?</a:t>
            </a:r>
          </a:p>
          <a:p>
            <a:r>
              <a:rPr lang="pl-PL" dirty="0"/>
              <a:t>Jakie są jego przyczyny?</a:t>
            </a:r>
          </a:p>
          <a:p>
            <a:r>
              <a:rPr lang="pl-PL" dirty="0"/>
              <a:t>Jakie wywołuje skutki?</a:t>
            </a:r>
          </a:p>
          <a:p>
            <a:r>
              <a:rPr lang="pl-PL" dirty="0"/>
              <a:t>Kto i co robi aby rozwiązać problem?</a:t>
            </a:r>
          </a:p>
        </p:txBody>
      </p:sp>
    </p:spTree>
    <p:extLst>
      <p:ext uri="{BB962C8B-B14F-4D97-AF65-F5344CB8AC3E}">
        <p14:creationId xmlns:p14="http://schemas.microsoft.com/office/powerpoint/2010/main" val="42059426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7963056-ED8A-47A8-8343-563ACD0AF7AC}"/>
              </a:ext>
            </a:extLst>
          </p:cNvPr>
          <p:cNvSpPr>
            <a:spLocks noGrp="1"/>
          </p:cNvSpPr>
          <p:nvPr>
            <p:ph type="title"/>
          </p:nvPr>
        </p:nvSpPr>
        <p:spPr/>
        <p:txBody>
          <a:bodyPr/>
          <a:lstStyle/>
          <a:p>
            <a:r>
              <a:rPr lang="pl-PL" dirty="0"/>
              <a:t>Źródła informacji</a:t>
            </a:r>
          </a:p>
        </p:txBody>
      </p:sp>
      <p:sp>
        <p:nvSpPr>
          <p:cNvPr id="3" name="Symbol zastępczy zawartości 2">
            <a:extLst>
              <a:ext uri="{FF2B5EF4-FFF2-40B4-BE49-F238E27FC236}">
                <a16:creationId xmlns:a16="http://schemas.microsoft.com/office/drawing/2014/main" xmlns="" id="{6EACAEDA-F70C-48E4-9299-9381565C2511}"/>
              </a:ext>
            </a:extLst>
          </p:cNvPr>
          <p:cNvSpPr>
            <a:spLocks noGrp="1"/>
          </p:cNvSpPr>
          <p:nvPr>
            <p:ph idx="1"/>
          </p:nvPr>
        </p:nvSpPr>
        <p:spPr/>
        <p:txBody>
          <a:bodyPr>
            <a:normAutofit fontScale="77500" lnSpcReduction="20000"/>
          </a:bodyPr>
          <a:lstStyle/>
          <a:p>
            <a:r>
              <a:rPr lang="pl-PL" dirty="0"/>
              <a:t>Diagnozy, badania, analizy wykonane we wcześniejszych latach</a:t>
            </a:r>
          </a:p>
          <a:p>
            <a:r>
              <a:rPr lang="pl-PL" dirty="0"/>
              <a:t>Dokumenty planistyczne i strategiczne obowiązujące na danym terenie</a:t>
            </a:r>
          </a:p>
          <a:p>
            <a:r>
              <a:rPr lang="pl-PL" dirty="0"/>
              <a:t>Statystyki instytucji publicznych</a:t>
            </a:r>
          </a:p>
          <a:p>
            <a:r>
              <a:rPr lang="pl-PL" dirty="0"/>
              <a:t>Dane organizacji pozarządowych</a:t>
            </a:r>
          </a:p>
          <a:p>
            <a:r>
              <a:rPr lang="pl-PL" dirty="0"/>
              <a:t>www.mojapolis.pl</a:t>
            </a:r>
          </a:p>
          <a:p>
            <a:r>
              <a:rPr lang="pl-PL" dirty="0"/>
              <a:t>Bank Danych Lokalnych</a:t>
            </a:r>
          </a:p>
          <a:p>
            <a:r>
              <a:rPr lang="pl-PL" dirty="0"/>
              <a:t>• Naszakasa.org.pl</a:t>
            </a:r>
          </a:p>
        </p:txBody>
      </p:sp>
    </p:spTree>
    <p:extLst>
      <p:ext uri="{BB962C8B-B14F-4D97-AF65-F5344CB8AC3E}">
        <p14:creationId xmlns:p14="http://schemas.microsoft.com/office/powerpoint/2010/main" val="3876465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31F6433-C3F0-48C4-8812-CDD3844839D3}"/>
              </a:ext>
            </a:extLst>
          </p:cNvPr>
          <p:cNvSpPr>
            <a:spLocks noGrp="1"/>
          </p:cNvSpPr>
          <p:nvPr>
            <p:ph type="title"/>
          </p:nvPr>
        </p:nvSpPr>
        <p:spPr/>
        <p:txBody>
          <a:bodyPr/>
          <a:lstStyle/>
          <a:p>
            <a:r>
              <a:rPr lang="pl-PL" dirty="0"/>
              <a:t>Metody badawcze</a:t>
            </a:r>
          </a:p>
        </p:txBody>
      </p:sp>
      <p:sp>
        <p:nvSpPr>
          <p:cNvPr id="3" name="Symbol zastępczy zawartości 2">
            <a:extLst>
              <a:ext uri="{FF2B5EF4-FFF2-40B4-BE49-F238E27FC236}">
                <a16:creationId xmlns:a16="http://schemas.microsoft.com/office/drawing/2014/main" xmlns="" id="{AE2EEE40-C2D1-47BA-9610-2A6F50AD55B6}"/>
              </a:ext>
            </a:extLst>
          </p:cNvPr>
          <p:cNvSpPr>
            <a:spLocks noGrp="1"/>
          </p:cNvSpPr>
          <p:nvPr>
            <p:ph idx="1"/>
          </p:nvPr>
        </p:nvSpPr>
        <p:spPr>
          <a:xfrm>
            <a:off x="457200" y="1200151"/>
            <a:ext cx="7931224" cy="3099791"/>
          </a:xfrm>
        </p:spPr>
        <p:txBody>
          <a:bodyPr>
            <a:normAutofit fontScale="62500" lnSpcReduction="20000"/>
          </a:bodyPr>
          <a:lstStyle/>
          <a:p>
            <a:r>
              <a:rPr lang="pl-PL" dirty="0"/>
              <a:t> Ilościowe</a:t>
            </a:r>
          </a:p>
          <a:p>
            <a:pPr marL="0" indent="0">
              <a:buNone/>
            </a:pPr>
            <a:r>
              <a:rPr lang="pl-PL" dirty="0"/>
              <a:t> Analiza danych statystycznych</a:t>
            </a:r>
          </a:p>
          <a:p>
            <a:pPr marL="0" indent="0">
              <a:buNone/>
            </a:pPr>
            <a:r>
              <a:rPr lang="pl-PL" dirty="0"/>
              <a:t>--‐ Ankiety</a:t>
            </a:r>
          </a:p>
          <a:p>
            <a:pPr marL="0" indent="0">
              <a:buNone/>
            </a:pPr>
            <a:r>
              <a:rPr lang="pl-PL" dirty="0"/>
              <a:t>--‐ Sondaże</a:t>
            </a:r>
          </a:p>
          <a:p>
            <a:pPr marL="0" indent="0">
              <a:buNone/>
            </a:pPr>
            <a:r>
              <a:rPr lang="pl-PL" dirty="0"/>
              <a:t>--‐ Wywiady kwestionariuszowe</a:t>
            </a:r>
          </a:p>
          <a:p>
            <a:pPr marL="0" indent="0">
              <a:buNone/>
            </a:pPr>
            <a:endParaRPr lang="pl-PL" dirty="0"/>
          </a:p>
          <a:p>
            <a:pPr marL="0" indent="0">
              <a:buNone/>
            </a:pPr>
            <a:r>
              <a:rPr lang="pl-PL" dirty="0"/>
              <a:t>• Jakościowe </a:t>
            </a:r>
          </a:p>
          <a:p>
            <a:pPr marL="0" indent="0">
              <a:buNone/>
            </a:pPr>
            <a:r>
              <a:rPr lang="pl-PL" dirty="0"/>
              <a:t>--‐ Wywiady indywidualne i grupowe</a:t>
            </a:r>
          </a:p>
          <a:p>
            <a:pPr marL="0" indent="0">
              <a:buNone/>
            </a:pPr>
            <a:r>
              <a:rPr lang="pl-PL" dirty="0"/>
              <a:t>--‐ Warsztaty i rożne inne formy spotkań</a:t>
            </a:r>
          </a:p>
          <a:p>
            <a:pPr marL="0" indent="0">
              <a:buNone/>
            </a:pPr>
            <a:r>
              <a:rPr lang="pl-PL" dirty="0"/>
              <a:t>--‐ Spacery badawcze</a:t>
            </a:r>
          </a:p>
          <a:p>
            <a:endParaRPr lang="pl-PL" dirty="0"/>
          </a:p>
        </p:txBody>
      </p:sp>
    </p:spTree>
    <p:extLst>
      <p:ext uri="{BB962C8B-B14F-4D97-AF65-F5344CB8AC3E}">
        <p14:creationId xmlns:p14="http://schemas.microsoft.com/office/powerpoint/2010/main" val="21319982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793CFB37-BA74-4929-A81F-C5AC652AD784}"/>
              </a:ext>
            </a:extLst>
          </p:cNvPr>
          <p:cNvSpPr>
            <a:spLocks noGrp="1"/>
          </p:cNvSpPr>
          <p:nvPr>
            <p:ph type="title"/>
          </p:nvPr>
        </p:nvSpPr>
        <p:spPr/>
        <p:txBody>
          <a:bodyPr/>
          <a:lstStyle/>
          <a:p>
            <a:r>
              <a:rPr lang="pl-PL" dirty="0"/>
              <a:t>Metody analizy problemu</a:t>
            </a:r>
          </a:p>
        </p:txBody>
      </p:sp>
      <p:sp>
        <p:nvSpPr>
          <p:cNvPr id="3" name="Symbol zastępczy zawartości 2">
            <a:extLst>
              <a:ext uri="{FF2B5EF4-FFF2-40B4-BE49-F238E27FC236}">
                <a16:creationId xmlns:a16="http://schemas.microsoft.com/office/drawing/2014/main" xmlns="" id="{F359845F-62E1-4D65-A7F1-160AFCA0E272}"/>
              </a:ext>
            </a:extLst>
          </p:cNvPr>
          <p:cNvSpPr>
            <a:spLocks noGrp="1"/>
          </p:cNvSpPr>
          <p:nvPr>
            <p:ph idx="1"/>
          </p:nvPr>
        </p:nvSpPr>
        <p:spPr/>
        <p:txBody>
          <a:bodyPr>
            <a:normAutofit lnSpcReduction="10000"/>
          </a:bodyPr>
          <a:lstStyle/>
          <a:p>
            <a:pPr marL="0" indent="0">
              <a:buNone/>
            </a:pPr>
            <a:r>
              <a:rPr lang="pl-PL" dirty="0"/>
              <a:t>1. Drzewo problemów - przyczyna, problem, skutek</a:t>
            </a:r>
          </a:p>
          <a:p>
            <a:pPr marL="0" indent="0">
              <a:buNone/>
            </a:pPr>
            <a:r>
              <a:rPr lang="pl-PL" dirty="0"/>
              <a:t>2. 5 dlaczego?</a:t>
            </a:r>
          </a:p>
          <a:p>
            <a:pPr marL="0" indent="0">
              <a:buNone/>
            </a:pPr>
            <a:r>
              <a:rPr lang="pl-PL" dirty="0"/>
              <a:t>3. Meta plan</a:t>
            </a:r>
          </a:p>
          <a:p>
            <a:pPr marL="0" indent="0">
              <a:buNone/>
            </a:pPr>
            <a:r>
              <a:rPr lang="pl-PL" dirty="0"/>
              <a:t>4. Myślowe kapelusze de Bono.</a:t>
            </a:r>
          </a:p>
          <a:p>
            <a:pPr marL="0" indent="0">
              <a:buNone/>
            </a:pPr>
            <a:r>
              <a:rPr lang="pl-PL" dirty="0"/>
              <a:t>5. Dialog z problemem – F. </a:t>
            </a:r>
            <a:r>
              <a:rPr lang="pl-PL" dirty="0" err="1"/>
              <a:t>Fisher’a</a:t>
            </a:r>
            <a:endParaRPr lang="pl-PL" dirty="0"/>
          </a:p>
        </p:txBody>
      </p:sp>
    </p:spTree>
    <p:extLst>
      <p:ext uri="{BB962C8B-B14F-4D97-AF65-F5344CB8AC3E}">
        <p14:creationId xmlns:p14="http://schemas.microsoft.com/office/powerpoint/2010/main" val="30857618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0387E52-60FF-4A8F-A262-1881ADFABA96}"/>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xmlns="" id="{833264A5-CA4B-4F14-B721-AF99237210BF}"/>
              </a:ext>
            </a:extLst>
          </p:cNvPr>
          <p:cNvSpPr>
            <a:spLocks noGrp="1"/>
          </p:cNvSpPr>
          <p:nvPr>
            <p:ph idx="1"/>
          </p:nvPr>
        </p:nvSpPr>
        <p:spPr/>
        <p:txBody>
          <a:bodyPr/>
          <a:lstStyle/>
          <a:p>
            <a:pPr marL="0" indent="0">
              <a:buNone/>
            </a:pPr>
            <a:endParaRPr lang="pl-PL" dirty="0"/>
          </a:p>
          <a:p>
            <a:pPr marL="0" indent="0">
              <a:buNone/>
            </a:pPr>
            <a:endParaRPr lang="pl-PL" dirty="0"/>
          </a:p>
          <a:p>
            <a:pPr marL="0" indent="0">
              <a:buNone/>
            </a:pPr>
            <a:r>
              <a:rPr lang="pl-PL" dirty="0"/>
              <a:t>Mapa zasobów </a:t>
            </a:r>
            <a:r>
              <a:rPr lang="pl-PL"/>
              <a:t>i potrzeb. </a:t>
            </a:r>
          </a:p>
        </p:txBody>
      </p:sp>
    </p:spTree>
    <p:extLst>
      <p:ext uri="{BB962C8B-B14F-4D97-AF65-F5344CB8AC3E}">
        <p14:creationId xmlns:p14="http://schemas.microsoft.com/office/powerpoint/2010/main" val="2336931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490364"/>
            <a:ext cx="8229600" cy="857250"/>
          </a:xfrm>
        </p:spPr>
        <p:txBody>
          <a:bodyPr>
            <a:normAutofit fontScale="90000"/>
          </a:bodyPr>
          <a:lstStyle/>
          <a:p>
            <a:pPr algn="r"/>
            <a:r>
              <a:rPr lang="pl-PL" sz="3100" dirty="0"/>
              <a:t>Diagnoza środowiska – jak się za to zabrać</a:t>
            </a:r>
            <a:r>
              <a:rPr lang="pl-PL" dirty="0"/>
              <a:t>?</a:t>
            </a:r>
            <a:br>
              <a:rPr lang="pl-PL" dirty="0"/>
            </a:br>
            <a:r>
              <a:rPr lang="pl-PL" dirty="0"/>
              <a:t>ZAINSPIRUJ SIĘ!! </a:t>
            </a:r>
            <a:r>
              <a:rPr lang="cs-CZ" sz="2000" b="1" dirty="0">
                <a:solidFill>
                  <a:srgbClr val="3366FF"/>
                </a:solidFill>
              </a:rPr>
              <a:t>http://</a:t>
            </a:r>
            <a:r>
              <a:rPr lang="cs-CZ" sz="2000" b="1" dirty="0" err="1">
                <a:solidFill>
                  <a:srgbClr val="3366FF"/>
                </a:solidFill>
              </a:rPr>
              <a:t>pomysly.e.org.pl</a:t>
            </a:r>
            <a:r>
              <a:rPr lang="pl-PL" sz="2000" b="1" dirty="0">
                <a:solidFill>
                  <a:srgbClr val="3366FF"/>
                </a:solidFill>
              </a:rPr>
              <a:t> </a:t>
            </a:r>
            <a:endParaRPr lang="pl-PL" b="1" dirty="0">
              <a:solidFill>
                <a:srgbClr val="3366FF"/>
              </a:solidFill>
            </a:endParaRPr>
          </a:p>
        </p:txBody>
      </p:sp>
      <p:pic>
        <p:nvPicPr>
          <p:cNvPr id="4" name="Symbol zastępczy zawartości 3"/>
          <p:cNvPicPr>
            <a:picLocks noGrp="1" noChangeAspect="1"/>
          </p:cNvPicPr>
          <p:nvPr>
            <p:ph idx="1"/>
          </p:nvPr>
        </p:nvPicPr>
        <p:blipFill>
          <a:blip r:embed="rId2"/>
          <a:srcRect t="18837" b="18837"/>
          <a:stretch>
            <a:fillRect/>
          </a:stretch>
        </p:blipFill>
        <p:spPr>
          <a:xfrm>
            <a:off x="467544" y="1995686"/>
            <a:ext cx="8208912" cy="3168352"/>
          </a:xfrm>
        </p:spPr>
      </p:pic>
    </p:spTree>
    <p:extLst>
      <p:ext uri="{BB962C8B-B14F-4D97-AF65-F5344CB8AC3E}">
        <p14:creationId xmlns:p14="http://schemas.microsoft.com/office/powerpoint/2010/main" val="9140960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BBBEAEB-BF21-496B-8CC1-5CEAF44F7967}"/>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xmlns="" id="{D57BD45F-8D3E-4AA9-AD9F-8CD1599E9F4C}"/>
              </a:ext>
            </a:extLst>
          </p:cNvPr>
          <p:cNvSpPr>
            <a:spLocks noGrp="1"/>
          </p:cNvSpPr>
          <p:nvPr>
            <p:ph idx="1"/>
          </p:nvPr>
        </p:nvSpPr>
        <p:spPr/>
        <p:txBody>
          <a:bodyPr/>
          <a:lstStyle/>
          <a:p>
            <a:pPr marL="0" indent="0">
              <a:buNone/>
            </a:pPr>
            <a:endParaRPr lang="pl-PL" dirty="0"/>
          </a:p>
          <a:p>
            <a:pPr marL="0" indent="0">
              <a:buNone/>
            </a:pPr>
            <a:endParaRPr lang="pl-PL" dirty="0"/>
          </a:p>
          <a:p>
            <a:pPr marL="0" indent="0" algn="ctr">
              <a:buNone/>
            </a:pPr>
            <a:r>
              <a:rPr lang="pl-PL" dirty="0"/>
              <a:t>Szukaj zasobów nie problemów!</a:t>
            </a:r>
          </a:p>
        </p:txBody>
      </p:sp>
    </p:spTree>
    <p:extLst>
      <p:ext uri="{BB962C8B-B14F-4D97-AF65-F5344CB8AC3E}">
        <p14:creationId xmlns:p14="http://schemas.microsoft.com/office/powerpoint/2010/main" val="41819244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A46884F-3F11-4E5A-ACD5-8097354DA272}"/>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xmlns="" id="{D4E34E79-ABF7-480E-8846-B3705B0E313A}"/>
              </a:ext>
            </a:extLst>
          </p:cNvPr>
          <p:cNvSpPr>
            <a:spLocks noGrp="1"/>
          </p:cNvSpPr>
          <p:nvPr>
            <p:ph idx="1"/>
          </p:nvPr>
        </p:nvSpPr>
        <p:spPr/>
        <p:txBody>
          <a:bodyPr>
            <a:normAutofit/>
          </a:bodyPr>
          <a:lstStyle/>
          <a:p>
            <a:endParaRPr lang="pl-PL" dirty="0"/>
          </a:p>
          <a:p>
            <a:r>
              <a:rPr lang="pl-PL" dirty="0"/>
              <a:t>Zasoby środki umożliwiające działanie.</a:t>
            </a:r>
          </a:p>
          <a:p>
            <a:r>
              <a:rPr lang="pl-PL" dirty="0"/>
              <a:t>Zasoby materialne i niematerialne.</a:t>
            </a:r>
          </a:p>
          <a:p>
            <a:r>
              <a:rPr lang="pl-PL" dirty="0"/>
              <a:t>Zasoby instytucje i ludzie.</a:t>
            </a:r>
          </a:p>
        </p:txBody>
      </p:sp>
    </p:spTree>
    <p:extLst>
      <p:ext uri="{BB962C8B-B14F-4D97-AF65-F5344CB8AC3E}">
        <p14:creationId xmlns:p14="http://schemas.microsoft.com/office/powerpoint/2010/main" val="39253509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6BF684A-B8CF-471D-81B1-40CAFDF88A4F}"/>
              </a:ext>
            </a:extLst>
          </p:cNvPr>
          <p:cNvSpPr>
            <a:spLocks noGrp="1"/>
          </p:cNvSpPr>
          <p:nvPr>
            <p:ph type="title"/>
          </p:nvPr>
        </p:nvSpPr>
        <p:spPr/>
        <p:txBody>
          <a:bodyPr/>
          <a:lstStyle/>
          <a:p>
            <a:r>
              <a:rPr lang="pl-PL" dirty="0"/>
              <a:t>Zasoby</a:t>
            </a:r>
          </a:p>
        </p:txBody>
      </p:sp>
      <p:sp>
        <p:nvSpPr>
          <p:cNvPr id="3" name="Symbol zastępczy zawartości 2">
            <a:extLst>
              <a:ext uri="{FF2B5EF4-FFF2-40B4-BE49-F238E27FC236}">
                <a16:creationId xmlns:a16="http://schemas.microsoft.com/office/drawing/2014/main" xmlns="" id="{26A8362F-B4DD-4788-8731-F6352514B0CA}"/>
              </a:ext>
            </a:extLst>
          </p:cNvPr>
          <p:cNvSpPr>
            <a:spLocks noGrp="1"/>
          </p:cNvSpPr>
          <p:nvPr>
            <p:ph idx="1"/>
          </p:nvPr>
        </p:nvSpPr>
        <p:spPr/>
        <p:txBody>
          <a:bodyPr>
            <a:normAutofit fontScale="85000" lnSpcReduction="20000"/>
          </a:bodyPr>
          <a:lstStyle/>
          <a:p>
            <a:r>
              <a:rPr lang="pl-PL" dirty="0"/>
              <a:t>Lokalni liderzy</a:t>
            </a:r>
          </a:p>
          <a:p>
            <a:r>
              <a:rPr lang="pl-PL" dirty="0"/>
              <a:t>Instytucje i miejsca ważne dla społeczności</a:t>
            </a:r>
          </a:p>
          <a:p>
            <a:r>
              <a:rPr lang="pl-PL" dirty="0"/>
              <a:t>Lokalne organizacje, grupy nieformalne</a:t>
            </a:r>
          </a:p>
          <a:p>
            <a:r>
              <a:rPr lang="pl-PL" dirty="0"/>
              <a:t>Lokalne kanały komunikacji</a:t>
            </a:r>
          </a:p>
          <a:p>
            <a:r>
              <a:rPr lang="pl-PL" dirty="0"/>
              <a:t>Tradycje, legendy i historia</a:t>
            </a:r>
          </a:p>
          <a:p>
            <a:r>
              <a:rPr lang="pl-PL" dirty="0"/>
              <a:t>Przykłady wspólnego działania</a:t>
            </a:r>
          </a:p>
          <a:p>
            <a:r>
              <a:rPr lang="pl-PL" dirty="0"/>
              <a:t>Wiedza, umiejętności członków społeczności</a:t>
            </a:r>
          </a:p>
          <a:p>
            <a:r>
              <a:rPr lang="pl-PL" dirty="0"/>
              <a:t>lokalnej</a:t>
            </a:r>
          </a:p>
        </p:txBody>
      </p:sp>
    </p:spTree>
    <p:extLst>
      <p:ext uri="{BB962C8B-B14F-4D97-AF65-F5344CB8AC3E}">
        <p14:creationId xmlns:p14="http://schemas.microsoft.com/office/powerpoint/2010/main" val="1497125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FE4E8DD7-9976-4DA2-8CFC-25246236C06E}"/>
              </a:ext>
            </a:extLst>
          </p:cNvPr>
          <p:cNvSpPr>
            <a:spLocks noGrp="1"/>
          </p:cNvSpPr>
          <p:nvPr>
            <p:ph type="title"/>
          </p:nvPr>
        </p:nvSpPr>
        <p:spPr/>
        <p:txBody>
          <a:bodyPr/>
          <a:lstStyle/>
          <a:p>
            <a:r>
              <a:rPr lang="pl-PL" dirty="0"/>
              <a:t>Stopień wykorzystania zasobów</a:t>
            </a:r>
          </a:p>
        </p:txBody>
      </p:sp>
      <p:sp>
        <p:nvSpPr>
          <p:cNvPr id="3" name="Symbol zastępczy zawartości 2">
            <a:extLst>
              <a:ext uri="{FF2B5EF4-FFF2-40B4-BE49-F238E27FC236}">
                <a16:creationId xmlns:a16="http://schemas.microsoft.com/office/drawing/2014/main" xmlns="" id="{98D20C48-07F0-4205-AAA7-11166045D88B}"/>
              </a:ext>
            </a:extLst>
          </p:cNvPr>
          <p:cNvSpPr>
            <a:spLocks noGrp="1"/>
          </p:cNvSpPr>
          <p:nvPr>
            <p:ph idx="1"/>
          </p:nvPr>
        </p:nvSpPr>
        <p:spPr/>
        <p:txBody>
          <a:bodyPr>
            <a:normAutofit lnSpcReduction="10000"/>
          </a:bodyPr>
          <a:lstStyle/>
          <a:p>
            <a:pPr marL="0" indent="0">
              <a:buNone/>
            </a:pPr>
            <a:r>
              <a:rPr lang="pl-PL" dirty="0"/>
              <a:t>1. Przez kogo zasób jest wykorzystywany?</a:t>
            </a:r>
          </a:p>
          <a:p>
            <a:pPr marL="0" indent="0">
              <a:buNone/>
            </a:pPr>
            <a:r>
              <a:rPr lang="pl-PL" dirty="0"/>
              <a:t>2. W jaki sposób jest wykorzystywany?</a:t>
            </a:r>
          </a:p>
          <a:p>
            <a:pPr marL="0" indent="0">
              <a:buNone/>
            </a:pPr>
            <a:r>
              <a:rPr lang="pl-PL" dirty="0"/>
              <a:t>3. W jaki inny sposób można wykorzystać istniejący zasób?</a:t>
            </a:r>
          </a:p>
          <a:p>
            <a:pPr marL="0" indent="0">
              <a:buNone/>
            </a:pPr>
            <a:r>
              <a:rPr lang="pl-PL" dirty="0"/>
              <a:t>4. Kto jeszcze mógłby korzystać z zasobu?</a:t>
            </a:r>
          </a:p>
          <a:p>
            <a:pPr marL="0" indent="0">
              <a:buNone/>
            </a:pPr>
            <a:r>
              <a:rPr lang="pl-PL" dirty="0"/>
              <a:t>5. Jaki jest stopień wykorzystania zasobu ?</a:t>
            </a:r>
          </a:p>
        </p:txBody>
      </p:sp>
    </p:spTree>
    <p:extLst>
      <p:ext uri="{BB962C8B-B14F-4D97-AF65-F5344CB8AC3E}">
        <p14:creationId xmlns:p14="http://schemas.microsoft.com/office/powerpoint/2010/main" val="38423324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400B117-6E94-4E54-B2E4-97185F45184A}"/>
              </a:ext>
            </a:extLst>
          </p:cNvPr>
          <p:cNvSpPr>
            <a:spLocks noGrp="1"/>
          </p:cNvSpPr>
          <p:nvPr>
            <p:ph type="title"/>
          </p:nvPr>
        </p:nvSpPr>
        <p:spPr/>
        <p:txBody>
          <a:bodyPr/>
          <a:lstStyle/>
          <a:p>
            <a:r>
              <a:rPr lang="pl-PL" dirty="0"/>
              <a:t>Jakie są główne trudności?</a:t>
            </a:r>
          </a:p>
        </p:txBody>
      </p:sp>
      <p:sp>
        <p:nvSpPr>
          <p:cNvPr id="3" name="Symbol zastępczy zawartości 2">
            <a:extLst>
              <a:ext uri="{FF2B5EF4-FFF2-40B4-BE49-F238E27FC236}">
                <a16:creationId xmlns:a16="http://schemas.microsoft.com/office/drawing/2014/main" xmlns="" id="{00F11850-FD60-481E-8C7B-4256739B1E55}"/>
              </a:ext>
            </a:extLst>
          </p:cNvPr>
          <p:cNvSpPr>
            <a:spLocks noGrp="1"/>
          </p:cNvSpPr>
          <p:nvPr>
            <p:ph idx="1"/>
          </p:nvPr>
        </p:nvSpPr>
        <p:spPr>
          <a:xfrm>
            <a:off x="755576" y="1995686"/>
            <a:ext cx="8229600" cy="3394472"/>
          </a:xfrm>
        </p:spPr>
        <p:txBody>
          <a:bodyPr>
            <a:normAutofit/>
          </a:bodyPr>
          <a:lstStyle/>
          <a:p>
            <a:pPr marL="0" indent="0">
              <a:buNone/>
            </a:pPr>
            <a:r>
              <a:rPr lang="pl-PL" dirty="0"/>
              <a:t>1. Jakie są główne trudności związane z wykorzystaniem zasobu?</a:t>
            </a:r>
          </a:p>
          <a:p>
            <a:pPr marL="0" indent="0">
              <a:buNone/>
            </a:pPr>
            <a:r>
              <a:rPr lang="pl-PL" dirty="0"/>
              <a:t>2. Jak można im przeciwdziałać?</a:t>
            </a:r>
          </a:p>
        </p:txBody>
      </p:sp>
    </p:spTree>
    <p:extLst>
      <p:ext uri="{BB962C8B-B14F-4D97-AF65-F5344CB8AC3E}">
        <p14:creationId xmlns:p14="http://schemas.microsoft.com/office/powerpoint/2010/main" val="14457806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D1B75D70-89DD-4F17-B102-A21A9A7EF480}"/>
              </a:ext>
            </a:extLst>
          </p:cNvPr>
          <p:cNvSpPr>
            <a:spLocks noGrp="1"/>
          </p:cNvSpPr>
          <p:nvPr>
            <p:ph type="title"/>
          </p:nvPr>
        </p:nvSpPr>
        <p:spPr/>
        <p:txBody>
          <a:bodyPr/>
          <a:lstStyle/>
          <a:p>
            <a:r>
              <a:rPr lang="pl-PL" dirty="0"/>
              <a:t>Zasoby instytucjonalne</a:t>
            </a:r>
          </a:p>
        </p:txBody>
      </p:sp>
      <p:sp>
        <p:nvSpPr>
          <p:cNvPr id="3" name="Symbol zastępczy zawartości 2">
            <a:extLst>
              <a:ext uri="{FF2B5EF4-FFF2-40B4-BE49-F238E27FC236}">
                <a16:creationId xmlns:a16="http://schemas.microsoft.com/office/drawing/2014/main" xmlns="" id="{7D487559-2BFC-4A00-A699-8350E983D7C2}"/>
              </a:ext>
            </a:extLst>
          </p:cNvPr>
          <p:cNvSpPr>
            <a:spLocks noGrp="1"/>
          </p:cNvSpPr>
          <p:nvPr>
            <p:ph idx="1"/>
          </p:nvPr>
        </p:nvSpPr>
        <p:spPr/>
        <p:txBody>
          <a:bodyPr>
            <a:normAutofit/>
          </a:bodyPr>
          <a:lstStyle/>
          <a:p>
            <a:r>
              <a:rPr lang="pl-PL" dirty="0"/>
              <a:t>Wykaz instytucji, organizacji działających lokalnie</a:t>
            </a:r>
          </a:p>
          <a:p>
            <a:r>
              <a:rPr lang="pl-PL" dirty="0"/>
              <a:t>Dane kontaktowe do konkretnych osób z instytucji, organizacji</a:t>
            </a:r>
          </a:p>
          <a:p>
            <a:r>
              <a:rPr lang="pl-PL" dirty="0"/>
              <a:t>Opis działalności, zasoby, cele</a:t>
            </a:r>
          </a:p>
        </p:txBody>
      </p:sp>
    </p:spTree>
    <p:extLst>
      <p:ext uri="{BB962C8B-B14F-4D97-AF65-F5344CB8AC3E}">
        <p14:creationId xmlns:p14="http://schemas.microsoft.com/office/powerpoint/2010/main" val="30474158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EF1A8722-42F4-4FA3-B0DB-9C8A23BB6FD9}"/>
              </a:ext>
            </a:extLst>
          </p:cNvPr>
          <p:cNvSpPr>
            <a:spLocks noGrp="1"/>
          </p:cNvSpPr>
          <p:nvPr>
            <p:ph type="title"/>
          </p:nvPr>
        </p:nvSpPr>
        <p:spPr/>
        <p:txBody>
          <a:bodyPr/>
          <a:lstStyle/>
          <a:p>
            <a:r>
              <a:rPr lang="pl-PL" dirty="0"/>
              <a:t>Zasoby naturalne</a:t>
            </a:r>
          </a:p>
        </p:txBody>
      </p:sp>
      <p:sp>
        <p:nvSpPr>
          <p:cNvPr id="3" name="Symbol zastępczy zawartości 2">
            <a:extLst>
              <a:ext uri="{FF2B5EF4-FFF2-40B4-BE49-F238E27FC236}">
                <a16:creationId xmlns:a16="http://schemas.microsoft.com/office/drawing/2014/main" xmlns="" id="{FF0237D0-4BEC-4451-8C02-1D20D6E29EF6}"/>
              </a:ext>
            </a:extLst>
          </p:cNvPr>
          <p:cNvSpPr>
            <a:spLocks noGrp="1"/>
          </p:cNvSpPr>
          <p:nvPr>
            <p:ph idx="1"/>
          </p:nvPr>
        </p:nvSpPr>
        <p:spPr/>
        <p:txBody>
          <a:bodyPr>
            <a:normAutofit/>
          </a:bodyPr>
          <a:lstStyle/>
          <a:p>
            <a:r>
              <a:rPr lang="pl-PL" dirty="0"/>
              <a:t>Zasoby wykorzystywane na co dzień </a:t>
            </a:r>
          </a:p>
          <a:p>
            <a:pPr marL="0" indent="0">
              <a:buNone/>
            </a:pPr>
            <a:r>
              <a:rPr lang="pl-PL" dirty="0"/>
              <a:t>plac, park, lokalne święto</a:t>
            </a:r>
          </a:p>
          <a:p>
            <a:pPr marL="0" indent="0">
              <a:buNone/>
            </a:pPr>
            <a:r>
              <a:rPr lang="pl-PL" dirty="0"/>
              <a:t>• Zasoby możliwe do wykorzystania w przyszłości: </a:t>
            </a:r>
          </a:p>
          <a:p>
            <a:pPr marL="0" indent="0">
              <a:buNone/>
            </a:pPr>
            <a:r>
              <a:rPr lang="pl-PL" dirty="0"/>
              <a:t>las, pomnik przyrody, zabytek</a:t>
            </a:r>
          </a:p>
        </p:txBody>
      </p:sp>
    </p:spTree>
    <p:extLst>
      <p:ext uri="{BB962C8B-B14F-4D97-AF65-F5344CB8AC3E}">
        <p14:creationId xmlns:p14="http://schemas.microsoft.com/office/powerpoint/2010/main" val="11525011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7648C303-B756-48FD-9121-BB14BC1BD135}"/>
              </a:ext>
            </a:extLst>
          </p:cNvPr>
          <p:cNvSpPr>
            <a:spLocks noGrp="1"/>
          </p:cNvSpPr>
          <p:nvPr>
            <p:ph type="title"/>
          </p:nvPr>
        </p:nvSpPr>
        <p:spPr/>
        <p:txBody>
          <a:bodyPr/>
          <a:lstStyle/>
          <a:p>
            <a:r>
              <a:rPr lang="pl-PL" dirty="0"/>
              <a:t>Ludzie</a:t>
            </a:r>
          </a:p>
        </p:txBody>
      </p:sp>
      <p:sp>
        <p:nvSpPr>
          <p:cNvPr id="3" name="Symbol zastępczy zawartości 2">
            <a:extLst>
              <a:ext uri="{FF2B5EF4-FFF2-40B4-BE49-F238E27FC236}">
                <a16:creationId xmlns:a16="http://schemas.microsoft.com/office/drawing/2014/main" xmlns="" id="{DBD84FD0-7FB7-4319-8025-00A1A3EADE6B}"/>
              </a:ext>
            </a:extLst>
          </p:cNvPr>
          <p:cNvSpPr>
            <a:spLocks noGrp="1"/>
          </p:cNvSpPr>
          <p:nvPr>
            <p:ph idx="1"/>
          </p:nvPr>
        </p:nvSpPr>
        <p:spPr>
          <a:xfrm>
            <a:off x="539552" y="1543049"/>
            <a:ext cx="8229600" cy="3394472"/>
          </a:xfrm>
        </p:spPr>
        <p:txBody>
          <a:bodyPr/>
          <a:lstStyle/>
          <a:p>
            <a:r>
              <a:rPr lang="pl-PL" dirty="0"/>
              <a:t>Lokalni liderzy</a:t>
            </a:r>
          </a:p>
          <a:p>
            <a:r>
              <a:rPr lang="pl-PL" dirty="0"/>
              <a:t>Autorytety</a:t>
            </a:r>
          </a:p>
          <a:p>
            <a:r>
              <a:rPr lang="pl-PL" dirty="0"/>
              <a:t>Ludzie pasji</a:t>
            </a:r>
          </a:p>
        </p:txBody>
      </p:sp>
    </p:spTree>
    <p:extLst>
      <p:ext uri="{BB962C8B-B14F-4D97-AF65-F5344CB8AC3E}">
        <p14:creationId xmlns:p14="http://schemas.microsoft.com/office/powerpoint/2010/main" val="31173714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686233A-6406-4DBD-ABF3-6468F4A31099}"/>
              </a:ext>
            </a:extLst>
          </p:cNvPr>
          <p:cNvSpPr>
            <a:spLocks noGrp="1"/>
          </p:cNvSpPr>
          <p:nvPr>
            <p:ph type="title"/>
          </p:nvPr>
        </p:nvSpPr>
        <p:spPr/>
        <p:txBody>
          <a:bodyPr/>
          <a:lstStyle/>
          <a:p>
            <a:r>
              <a:rPr lang="pl-PL" dirty="0"/>
              <a:t>Struktura mapy</a:t>
            </a:r>
          </a:p>
        </p:txBody>
      </p:sp>
      <p:sp>
        <p:nvSpPr>
          <p:cNvPr id="3" name="Symbol zastępczy zawartości 2">
            <a:extLst>
              <a:ext uri="{FF2B5EF4-FFF2-40B4-BE49-F238E27FC236}">
                <a16:creationId xmlns:a16="http://schemas.microsoft.com/office/drawing/2014/main" xmlns="" id="{13BC0FE3-B58B-4419-A216-EE65276F8308}"/>
              </a:ext>
            </a:extLst>
          </p:cNvPr>
          <p:cNvSpPr>
            <a:spLocks noGrp="1"/>
          </p:cNvSpPr>
          <p:nvPr>
            <p:ph idx="1"/>
          </p:nvPr>
        </p:nvSpPr>
        <p:spPr/>
        <p:txBody>
          <a:bodyPr>
            <a:normAutofit lnSpcReduction="10000"/>
          </a:bodyPr>
          <a:lstStyle/>
          <a:p>
            <a:pPr marL="0" indent="0">
              <a:buNone/>
            </a:pPr>
            <a:r>
              <a:rPr lang="pl-PL" dirty="0"/>
              <a:t>1. Opis społeczności lokalnej</a:t>
            </a:r>
          </a:p>
          <a:p>
            <a:pPr marL="0" indent="0">
              <a:buNone/>
            </a:pPr>
            <a:r>
              <a:rPr lang="pl-PL" dirty="0"/>
              <a:t>2. Zasoby społeczności lokalnej</a:t>
            </a:r>
          </a:p>
          <a:p>
            <a:pPr marL="0" indent="0">
              <a:buNone/>
            </a:pPr>
            <a:r>
              <a:rPr lang="pl-PL" dirty="0"/>
              <a:t>3. Charakterystyka mieszkańców głównych problemów i potrzeb</a:t>
            </a:r>
          </a:p>
          <a:p>
            <a:pPr marL="0" indent="0">
              <a:buNone/>
            </a:pPr>
            <a:r>
              <a:rPr lang="pl-PL" dirty="0"/>
              <a:t>4. Potencjał społeczności</a:t>
            </a:r>
          </a:p>
          <a:p>
            <a:pPr marL="0" indent="0">
              <a:buNone/>
            </a:pPr>
            <a:r>
              <a:rPr lang="pl-PL" dirty="0"/>
              <a:t>5. Podsumowanie i wnioski</a:t>
            </a:r>
          </a:p>
        </p:txBody>
      </p:sp>
    </p:spTree>
    <p:extLst>
      <p:ext uri="{BB962C8B-B14F-4D97-AF65-F5344CB8AC3E}">
        <p14:creationId xmlns:p14="http://schemas.microsoft.com/office/powerpoint/2010/main" val="2918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D4CEA8B7-85EF-4891-A9BA-10D8CDA5A32F}"/>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xmlns="" id="{7EA82820-7624-40AB-87D1-D5B81AD155BF}"/>
              </a:ext>
            </a:extLst>
          </p:cNvPr>
          <p:cNvSpPr>
            <a:spLocks noGrp="1"/>
          </p:cNvSpPr>
          <p:nvPr>
            <p:ph idx="1"/>
          </p:nvPr>
        </p:nvSpPr>
        <p:spPr/>
        <p:txBody>
          <a:bodyPr>
            <a:normAutofit fontScale="92500" lnSpcReduction="20000"/>
          </a:bodyPr>
          <a:lstStyle/>
          <a:p>
            <a:r>
              <a:rPr lang="pl-PL" dirty="0"/>
              <a:t>Pytanie do FAOW:</a:t>
            </a:r>
          </a:p>
          <a:p>
            <a:pPr lvl="1"/>
            <a:r>
              <a:rPr lang="pl-PL" dirty="0"/>
              <a:t>Czy certyfikat na III zjeździe będzie wręczany</a:t>
            </a:r>
          </a:p>
          <a:p>
            <a:pPr lvl="1"/>
            <a:r>
              <a:rPr lang="pl-PL" dirty="0"/>
              <a:t>Czy udział w wyjeździe studyjnym/seminarium  jest obligatoryjny</a:t>
            </a:r>
          </a:p>
          <a:p>
            <a:pPr lvl="1"/>
            <a:r>
              <a:rPr lang="pl-PL" dirty="0"/>
              <a:t>Zamiast kolacji ognisko na III zjeździe 1 dnia (piątek)</a:t>
            </a:r>
          </a:p>
          <a:p>
            <a:pPr lvl="1"/>
            <a:r>
              <a:rPr lang="pl-PL" dirty="0"/>
              <a:t>Kiełbaski, </a:t>
            </a:r>
            <a:r>
              <a:rPr lang="pl-PL" dirty="0" err="1"/>
              <a:t>itp</a:t>
            </a:r>
            <a:r>
              <a:rPr lang="pl-PL" dirty="0"/>
              <a:t>… </a:t>
            </a:r>
          </a:p>
          <a:p>
            <a:pPr lvl="1"/>
            <a:r>
              <a:rPr lang="pl-PL" dirty="0"/>
              <a:t>Pies</a:t>
            </a:r>
          </a:p>
          <a:p>
            <a:pPr lvl="1"/>
            <a:r>
              <a:rPr lang="pl-PL" dirty="0"/>
              <a:t>Ciepłą woda do kąpieli</a:t>
            </a:r>
          </a:p>
        </p:txBody>
      </p:sp>
    </p:spTree>
    <p:extLst>
      <p:ext uri="{BB962C8B-B14F-4D97-AF65-F5344CB8AC3E}">
        <p14:creationId xmlns:p14="http://schemas.microsoft.com/office/powerpoint/2010/main" val="2705548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5E3C42D1-06D2-46F4-9317-AD61DABF3ABC}"/>
              </a:ext>
            </a:extLst>
          </p:cNvPr>
          <p:cNvSpPr>
            <a:spLocks noGrp="1"/>
          </p:cNvSpPr>
          <p:nvPr>
            <p:ph type="title"/>
          </p:nvPr>
        </p:nvSpPr>
        <p:spPr/>
        <p:txBody>
          <a:bodyPr/>
          <a:lstStyle/>
          <a:p>
            <a:r>
              <a:rPr lang="pl-PL" dirty="0"/>
              <a:t>Wzór raportu diagnostycznego </a:t>
            </a:r>
          </a:p>
        </p:txBody>
      </p:sp>
      <p:sp>
        <p:nvSpPr>
          <p:cNvPr id="3" name="Symbol zastępczy zawartości 2">
            <a:extLst>
              <a:ext uri="{FF2B5EF4-FFF2-40B4-BE49-F238E27FC236}">
                <a16:creationId xmlns:a16="http://schemas.microsoft.com/office/drawing/2014/main" xmlns="" id="{A6945AC0-FC79-46AD-B31F-8BD3571B139A}"/>
              </a:ext>
            </a:extLst>
          </p:cNvPr>
          <p:cNvSpPr>
            <a:spLocks noGrp="1"/>
          </p:cNvSpPr>
          <p:nvPr>
            <p:ph idx="1"/>
          </p:nvPr>
        </p:nvSpPr>
        <p:spPr/>
        <p:txBody>
          <a:bodyPr>
            <a:normAutofit fontScale="92500"/>
          </a:bodyPr>
          <a:lstStyle/>
          <a:p>
            <a:pPr marL="514350" indent="-514350">
              <a:buFont typeface="+mj-lt"/>
              <a:buAutoNum type="arabicPeriod"/>
            </a:pPr>
            <a:r>
              <a:rPr lang="pl-PL" sz="2400" dirty="0"/>
              <a:t>Osoba prowadząca diagnozę </a:t>
            </a:r>
          </a:p>
          <a:p>
            <a:pPr marL="514350" indent="-514350">
              <a:buFont typeface="+mj-lt"/>
              <a:buAutoNum type="arabicPeriod"/>
            </a:pPr>
            <a:r>
              <a:rPr lang="pl-PL" sz="2400" dirty="0"/>
              <a:t>Grupa diagnozowana (liczebność, opis grupy)</a:t>
            </a:r>
          </a:p>
          <a:p>
            <a:pPr marL="514350" indent="-514350">
              <a:buFont typeface="+mj-lt"/>
              <a:buAutoNum type="arabicPeriod"/>
            </a:pPr>
            <a:r>
              <a:rPr lang="pl-PL" sz="2400" dirty="0"/>
              <a:t>Cel diagnozy </a:t>
            </a:r>
          </a:p>
          <a:p>
            <a:pPr marL="514350" indent="-514350">
              <a:buFont typeface="+mj-lt"/>
              <a:buAutoNum type="arabicPeriod"/>
            </a:pPr>
            <a:r>
              <a:rPr lang="pl-PL" sz="2400" dirty="0"/>
              <a:t>Pytania diagnostyczne oraz stosowane metody diagnostyczne</a:t>
            </a:r>
          </a:p>
          <a:p>
            <a:pPr marL="514350" indent="-514350">
              <a:buFont typeface="+mj-lt"/>
              <a:buAutoNum type="arabicPeriod"/>
            </a:pPr>
            <a:r>
              <a:rPr lang="pl-PL" sz="2400" dirty="0"/>
              <a:t>Wyniki diagnozy (uzyskane odpowiedzi na pytania diagnostyczne) </a:t>
            </a:r>
          </a:p>
          <a:p>
            <a:pPr marL="514350" indent="-514350">
              <a:buFont typeface="+mj-lt"/>
              <a:buAutoNum type="arabicPeriod"/>
            </a:pPr>
            <a:r>
              <a:rPr lang="pl-PL" sz="2400" dirty="0"/>
              <a:t>Komentarz dot. zastosowanych metod diagnostycznych</a:t>
            </a:r>
          </a:p>
          <a:p>
            <a:pPr marL="514350" indent="-514350">
              <a:buFont typeface="+mj-lt"/>
              <a:buAutoNum type="arabicPeriod"/>
            </a:pPr>
            <a:r>
              <a:rPr lang="pl-PL" sz="2400" dirty="0"/>
              <a:t>Wnioski z diagnozy</a:t>
            </a:r>
          </a:p>
          <a:p>
            <a:pPr marL="514350" indent="-514350">
              <a:buFont typeface="+mj-lt"/>
              <a:buAutoNum type="arabicPeriod"/>
            </a:pPr>
            <a:r>
              <a:rPr lang="pl-PL" sz="2400" dirty="0"/>
              <a:t>Sposób upowszechnienia wyników diagnozy</a:t>
            </a:r>
          </a:p>
          <a:p>
            <a:pPr marL="0" indent="0">
              <a:buNone/>
            </a:pPr>
            <a:endParaRPr lang="pl-PL" sz="2400" dirty="0"/>
          </a:p>
        </p:txBody>
      </p:sp>
    </p:spTree>
    <p:extLst>
      <p:ext uri="{BB962C8B-B14F-4D97-AF65-F5344CB8AC3E}">
        <p14:creationId xmlns:p14="http://schemas.microsoft.com/office/powerpoint/2010/main" val="3914641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5E3C42D1-06D2-46F4-9317-AD61DABF3ABC}"/>
              </a:ext>
            </a:extLst>
          </p:cNvPr>
          <p:cNvSpPr>
            <a:spLocks noGrp="1"/>
          </p:cNvSpPr>
          <p:nvPr>
            <p:ph type="title"/>
          </p:nvPr>
        </p:nvSpPr>
        <p:spPr/>
        <p:txBody>
          <a:bodyPr/>
          <a:lstStyle/>
          <a:p>
            <a:r>
              <a:rPr lang="pl-PL" dirty="0"/>
              <a:t>Prezentacja inicjatywy społecznej</a:t>
            </a:r>
          </a:p>
        </p:txBody>
      </p:sp>
      <p:sp>
        <p:nvSpPr>
          <p:cNvPr id="3" name="Symbol zastępczy zawartości 2">
            <a:extLst>
              <a:ext uri="{FF2B5EF4-FFF2-40B4-BE49-F238E27FC236}">
                <a16:creationId xmlns:a16="http://schemas.microsoft.com/office/drawing/2014/main" xmlns="" id="{A6945AC0-FC79-46AD-B31F-8BD3571B139A}"/>
              </a:ext>
            </a:extLst>
          </p:cNvPr>
          <p:cNvSpPr>
            <a:spLocks noGrp="1"/>
          </p:cNvSpPr>
          <p:nvPr>
            <p:ph idx="1"/>
          </p:nvPr>
        </p:nvSpPr>
        <p:spPr/>
        <p:txBody>
          <a:bodyPr>
            <a:normAutofit lnSpcReduction="10000"/>
          </a:bodyPr>
          <a:lstStyle/>
          <a:p>
            <a:pPr marL="514350" indent="-514350">
              <a:buFont typeface="+mj-lt"/>
              <a:buAutoNum type="arabicPeriod"/>
            </a:pPr>
            <a:r>
              <a:rPr lang="pl-PL" sz="2000" dirty="0"/>
              <a:t>Forma dowolna (kolaż, film, komiks, pecha </a:t>
            </a:r>
            <a:r>
              <a:rPr lang="pl-PL" sz="2000" dirty="0" err="1"/>
              <a:t>kucha</a:t>
            </a:r>
            <a:r>
              <a:rPr lang="pl-PL" sz="2000" dirty="0"/>
              <a:t> – 20 slajdów po 20 sekund, itp.)</a:t>
            </a:r>
          </a:p>
          <a:p>
            <a:pPr marL="514350" indent="-514350">
              <a:buFont typeface="+mj-lt"/>
              <a:buAutoNum type="arabicPeriod"/>
            </a:pPr>
            <a:r>
              <a:rPr lang="pl-PL" sz="2000" dirty="0"/>
              <a:t>Elementy kluczowe prezentacji: </a:t>
            </a:r>
          </a:p>
          <a:p>
            <a:pPr marL="914400" lvl="1" indent="-514350">
              <a:buFont typeface="+mj-lt"/>
              <a:buAutoNum type="arabicPeriod"/>
            </a:pPr>
            <a:r>
              <a:rPr lang="pl-PL" sz="1800" dirty="0"/>
              <a:t>Potrzeba realizacji</a:t>
            </a:r>
          </a:p>
          <a:p>
            <a:pPr marL="914400" lvl="1" indent="-514350">
              <a:buFont typeface="+mj-lt"/>
              <a:buAutoNum type="arabicPeriod"/>
            </a:pPr>
            <a:r>
              <a:rPr lang="pl-PL" sz="1800" dirty="0"/>
              <a:t>Cel inicjatywy</a:t>
            </a:r>
          </a:p>
          <a:p>
            <a:pPr marL="914400" lvl="1" indent="-514350">
              <a:buFont typeface="+mj-lt"/>
              <a:buAutoNum type="arabicPeriod"/>
            </a:pPr>
            <a:r>
              <a:rPr lang="pl-PL" sz="1800" dirty="0"/>
              <a:t>Uczestnicy inicjatywy</a:t>
            </a:r>
          </a:p>
          <a:p>
            <a:pPr marL="914400" lvl="1" indent="-514350">
              <a:buFont typeface="+mj-lt"/>
              <a:buAutoNum type="arabicPeriod"/>
            </a:pPr>
            <a:r>
              <a:rPr lang="pl-PL" sz="1800" dirty="0"/>
              <a:t>Działania </a:t>
            </a:r>
          </a:p>
          <a:p>
            <a:pPr marL="914400" lvl="1" indent="-514350">
              <a:buFont typeface="+mj-lt"/>
              <a:buAutoNum type="arabicPeriod"/>
            </a:pPr>
            <a:r>
              <a:rPr lang="pl-PL" sz="1800" dirty="0"/>
              <a:t>Rezultaty</a:t>
            </a:r>
          </a:p>
          <a:p>
            <a:pPr marL="914400" lvl="1" indent="-514350">
              <a:buFont typeface="+mj-lt"/>
              <a:buAutoNum type="arabicPeriod"/>
            </a:pPr>
            <a:r>
              <a:rPr lang="pl-PL" sz="1800" dirty="0"/>
              <a:t>Dlaczego inicjatywa jest </a:t>
            </a:r>
            <a:r>
              <a:rPr lang="pl-PL" sz="1800" dirty="0" err="1"/>
              <a:t>sexi</a:t>
            </a:r>
            <a:endParaRPr lang="pl-PL" sz="1800" dirty="0"/>
          </a:p>
          <a:p>
            <a:pPr marL="514350" indent="-514350">
              <a:buFont typeface="+mj-lt"/>
              <a:buAutoNum type="arabicPeriod"/>
            </a:pPr>
            <a:r>
              <a:rPr lang="pl-PL" sz="2000" dirty="0"/>
              <a:t>Prezentacja podczas ostatniego zjazdu – ok. 5 min na 1 inicjatywę</a:t>
            </a:r>
          </a:p>
          <a:p>
            <a:pPr marL="0" indent="0">
              <a:buNone/>
            </a:pPr>
            <a:endParaRPr lang="pl-PL" sz="2000" dirty="0"/>
          </a:p>
        </p:txBody>
      </p:sp>
    </p:spTree>
    <p:extLst>
      <p:ext uri="{BB962C8B-B14F-4D97-AF65-F5344CB8AC3E}">
        <p14:creationId xmlns:p14="http://schemas.microsoft.com/office/powerpoint/2010/main" val="3798268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188548F-0C1F-4005-92F0-36B5DF613F75}"/>
              </a:ext>
            </a:extLst>
          </p:cNvPr>
          <p:cNvSpPr>
            <a:spLocks noGrp="1"/>
          </p:cNvSpPr>
          <p:nvPr>
            <p:ph type="ctrTitle"/>
          </p:nvPr>
        </p:nvSpPr>
        <p:spPr/>
        <p:txBody>
          <a:bodyPr/>
          <a:lstStyle/>
          <a:p>
            <a:r>
              <a:rPr lang="pl-PL" dirty="0"/>
              <a:t>ZARZĄDZANIE ZMIANĄ</a:t>
            </a:r>
          </a:p>
        </p:txBody>
      </p:sp>
      <p:sp>
        <p:nvSpPr>
          <p:cNvPr id="3" name="Podtytuł 2">
            <a:extLst>
              <a:ext uri="{FF2B5EF4-FFF2-40B4-BE49-F238E27FC236}">
                <a16:creationId xmlns:a16="http://schemas.microsoft.com/office/drawing/2014/main" xmlns="" id="{8A881866-B900-4626-A665-F89DA2734355}"/>
              </a:ext>
            </a:extLst>
          </p:cNvPr>
          <p:cNvSpPr>
            <a:spLocks noGrp="1"/>
          </p:cNvSpPr>
          <p:nvPr>
            <p:ph type="subTitle" idx="1"/>
          </p:nvPr>
        </p:nvSpPr>
        <p:spPr/>
        <p:txBody>
          <a:bodyPr/>
          <a:lstStyle/>
          <a:p>
            <a:endParaRPr lang="pl-PL" dirty="0"/>
          </a:p>
        </p:txBody>
      </p:sp>
    </p:spTree>
    <p:extLst>
      <p:ext uri="{BB962C8B-B14F-4D97-AF65-F5344CB8AC3E}">
        <p14:creationId xmlns:p14="http://schemas.microsoft.com/office/powerpoint/2010/main" val="1466650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rot="10800000">
            <a:off x="1439466" y="1383506"/>
            <a:ext cx="6318647" cy="3024188"/>
            <a:chOff x="1248" y="240"/>
            <a:chExt cx="4176" cy="3600"/>
          </a:xfrm>
        </p:grpSpPr>
        <p:sp>
          <p:nvSpPr>
            <p:cNvPr id="293891" name="Pyr1"/>
            <p:cNvSpPr>
              <a:spLocks noEditPoints="1" noChangeArrowheads="1"/>
            </p:cNvSpPr>
            <p:nvPr/>
          </p:nvSpPr>
          <p:spPr bwMode="auto">
            <a:xfrm>
              <a:off x="2873" y="240"/>
              <a:ext cx="936" cy="798"/>
            </a:xfrm>
            <a:custGeom>
              <a:avLst/>
              <a:gdLst>
                <a:gd name="T0" fmla="*/ 10800 w 21600"/>
                <a:gd name="T1" fmla="*/ 0 h 21600"/>
                <a:gd name="T2" fmla="*/ 21600 w 21600"/>
                <a:gd name="T3" fmla="*/ 21600 h 21600"/>
                <a:gd name="T4" fmla="*/ 0 w 21600"/>
                <a:gd name="T5" fmla="*/ 21600 h 21600"/>
                <a:gd name="T6" fmla="*/ 5400 w 21600"/>
                <a:gd name="T7" fmla="*/ 11800 h 21600"/>
                <a:gd name="T8" fmla="*/ 16200 w 21600"/>
                <a:gd name="T9" fmla="*/ 20600 h 21600"/>
              </a:gdLst>
              <a:ahLst/>
              <a:cxnLst>
                <a:cxn ang="0">
                  <a:pos x="T0" y="T1"/>
                </a:cxn>
                <a:cxn ang="0">
                  <a:pos x="T2" y="T3"/>
                </a:cxn>
                <a:cxn ang="0">
                  <a:pos x="T4" y="T5"/>
                </a:cxn>
              </a:cxnLst>
              <a:rect l="T6" t="T7" r="T8" b="T9"/>
              <a:pathLst>
                <a:path w="21600" h="21600">
                  <a:moveTo>
                    <a:pt x="10800" y="0"/>
                  </a:moveTo>
                  <a:lnTo>
                    <a:pt x="21600" y="21600"/>
                  </a:lnTo>
                  <a:lnTo>
                    <a:pt x="0" y="21600"/>
                  </a:lnTo>
                  <a:lnTo>
                    <a:pt x="10800" y="0"/>
                  </a:lnTo>
                  <a:close/>
                </a:path>
              </a:pathLst>
            </a:custGeom>
            <a:solidFill>
              <a:srgbClr val="D8EBB3"/>
            </a:solidFill>
            <a:ln w="9525">
              <a:solidFill>
                <a:srgbClr val="000000"/>
              </a:solidFill>
              <a:miter lim="800000"/>
              <a:headEnd/>
              <a:tailEnd/>
            </a:ln>
          </p:spPr>
          <p:txBody>
            <a:bodyPr/>
            <a:lstStyle/>
            <a:p>
              <a:endParaRPr lang="pl-PL" sz="1350"/>
            </a:p>
          </p:txBody>
        </p:sp>
        <p:sp>
          <p:nvSpPr>
            <p:cNvPr id="293892" name="Pyr2"/>
            <p:cNvSpPr>
              <a:spLocks noEditPoints="1" noChangeArrowheads="1"/>
            </p:cNvSpPr>
            <p:nvPr/>
          </p:nvSpPr>
          <p:spPr bwMode="auto">
            <a:xfrm>
              <a:off x="2331" y="1038"/>
              <a:ext cx="2015" cy="936"/>
            </a:xfrm>
            <a:custGeom>
              <a:avLst/>
              <a:gdLst>
                <a:gd name="T0" fmla="*/ 5787 w 21600"/>
                <a:gd name="T1" fmla="*/ 0 h 21600"/>
                <a:gd name="T2" fmla="*/ 15812 w 21600"/>
                <a:gd name="T3" fmla="*/ 0 h 21600"/>
                <a:gd name="T4" fmla="*/ 21600 w 21600"/>
                <a:gd name="T5" fmla="*/ 21600 h 21600"/>
                <a:gd name="T6" fmla="*/ 0 w 21600"/>
                <a:gd name="T7" fmla="*/ 21600 h 21600"/>
                <a:gd name="T8" fmla="*/ 5787 w 21600"/>
                <a:gd name="T9" fmla="*/ 500 h 21600"/>
                <a:gd name="T10" fmla="*/ 15812 w 21600"/>
                <a:gd name="T11" fmla="*/ 21100 h 21600"/>
              </a:gdLst>
              <a:ahLst/>
              <a:cxnLst>
                <a:cxn ang="0">
                  <a:pos x="T0" y="T1"/>
                </a:cxn>
                <a:cxn ang="0">
                  <a:pos x="T2" y="T3"/>
                </a:cxn>
                <a:cxn ang="0">
                  <a:pos x="T4" y="T5"/>
                </a:cxn>
                <a:cxn ang="0">
                  <a:pos x="T6" y="T7"/>
                </a:cxn>
              </a:cxnLst>
              <a:rect l="T8" t="T9" r="T10" b="T11"/>
              <a:pathLst>
                <a:path w="21600" h="21600">
                  <a:moveTo>
                    <a:pt x="5787" y="0"/>
                  </a:moveTo>
                  <a:lnTo>
                    <a:pt x="15812" y="0"/>
                  </a:lnTo>
                  <a:lnTo>
                    <a:pt x="21600" y="21600"/>
                  </a:lnTo>
                  <a:lnTo>
                    <a:pt x="0" y="21600"/>
                  </a:lnTo>
                  <a:lnTo>
                    <a:pt x="5787" y="0"/>
                  </a:lnTo>
                  <a:close/>
                </a:path>
              </a:pathLst>
            </a:custGeom>
            <a:solidFill>
              <a:srgbClr val="CCCCFF"/>
            </a:solidFill>
            <a:ln w="9525">
              <a:solidFill>
                <a:srgbClr val="000000"/>
              </a:solidFill>
              <a:miter lim="800000"/>
              <a:headEnd/>
              <a:tailEnd/>
            </a:ln>
          </p:spPr>
          <p:txBody>
            <a:bodyPr/>
            <a:lstStyle/>
            <a:p>
              <a:endParaRPr lang="pl-PL" sz="1350"/>
            </a:p>
          </p:txBody>
        </p:sp>
        <p:sp>
          <p:nvSpPr>
            <p:cNvPr id="293893" name="Pyr3"/>
            <p:cNvSpPr>
              <a:spLocks noEditPoints="1" noChangeArrowheads="1"/>
            </p:cNvSpPr>
            <p:nvPr/>
          </p:nvSpPr>
          <p:spPr bwMode="auto">
            <a:xfrm>
              <a:off x="1795" y="1974"/>
              <a:ext cx="3087" cy="935"/>
            </a:xfrm>
            <a:custGeom>
              <a:avLst/>
              <a:gdLst>
                <a:gd name="T0" fmla="*/ 3768 w 21600"/>
                <a:gd name="T1" fmla="*/ 0 h 21600"/>
                <a:gd name="T2" fmla="*/ 17831 w 21600"/>
                <a:gd name="T3" fmla="*/ 0 h 21600"/>
                <a:gd name="T4" fmla="*/ 21600 w 21600"/>
                <a:gd name="T5" fmla="*/ 21600 h 21600"/>
                <a:gd name="T6" fmla="*/ 0 w 21600"/>
                <a:gd name="T7" fmla="*/ 21600 h 21600"/>
                <a:gd name="T8" fmla="*/ 5287 w 21600"/>
                <a:gd name="T9" fmla="*/ 500 h 21600"/>
                <a:gd name="T10" fmla="*/ 16312 w 21600"/>
                <a:gd name="T11" fmla="*/ 21100 h 21600"/>
              </a:gdLst>
              <a:ahLst/>
              <a:cxnLst>
                <a:cxn ang="0">
                  <a:pos x="T0" y="T1"/>
                </a:cxn>
                <a:cxn ang="0">
                  <a:pos x="T2" y="T3"/>
                </a:cxn>
                <a:cxn ang="0">
                  <a:pos x="T4" y="T5"/>
                </a:cxn>
                <a:cxn ang="0">
                  <a:pos x="T6" y="T7"/>
                </a:cxn>
              </a:cxnLst>
              <a:rect l="T8" t="T9" r="T10" b="T11"/>
              <a:pathLst>
                <a:path w="21600" h="21600">
                  <a:moveTo>
                    <a:pt x="3768" y="0"/>
                  </a:moveTo>
                  <a:lnTo>
                    <a:pt x="17831" y="0"/>
                  </a:lnTo>
                  <a:lnTo>
                    <a:pt x="21600" y="21600"/>
                  </a:lnTo>
                  <a:lnTo>
                    <a:pt x="0" y="21600"/>
                  </a:lnTo>
                  <a:lnTo>
                    <a:pt x="3768" y="0"/>
                  </a:lnTo>
                  <a:close/>
                </a:path>
              </a:pathLst>
            </a:custGeom>
            <a:solidFill>
              <a:srgbClr val="FFBE7D"/>
            </a:solidFill>
            <a:ln w="9525">
              <a:solidFill>
                <a:srgbClr val="000000"/>
              </a:solidFill>
              <a:miter lim="800000"/>
              <a:headEnd/>
              <a:tailEnd/>
            </a:ln>
          </p:spPr>
          <p:txBody>
            <a:bodyPr rot="10800000"/>
            <a:lstStyle/>
            <a:p>
              <a:pPr algn="ctr"/>
              <a:endParaRPr lang="pl-PL" sz="1500"/>
            </a:p>
          </p:txBody>
        </p:sp>
        <p:sp>
          <p:nvSpPr>
            <p:cNvPr id="293894" name="Pyr4"/>
            <p:cNvSpPr>
              <a:spLocks noEditPoints="1" noChangeArrowheads="1"/>
            </p:cNvSpPr>
            <p:nvPr/>
          </p:nvSpPr>
          <p:spPr bwMode="auto">
            <a:xfrm>
              <a:off x="1248" y="2904"/>
              <a:ext cx="4176" cy="936"/>
            </a:xfrm>
            <a:custGeom>
              <a:avLst/>
              <a:gdLst>
                <a:gd name="T0" fmla="*/ 2793 w 21600"/>
                <a:gd name="T1" fmla="*/ 0 h 21600"/>
                <a:gd name="T2" fmla="*/ 18806 w 21600"/>
                <a:gd name="T3" fmla="*/ 0 h 21600"/>
                <a:gd name="T4" fmla="*/ 21600 w 21600"/>
                <a:gd name="T5" fmla="*/ 21600 h 21600"/>
                <a:gd name="T6" fmla="*/ 0 w 21600"/>
                <a:gd name="T7" fmla="*/ 21600 h 21600"/>
                <a:gd name="T8" fmla="*/ 3287 w 21600"/>
                <a:gd name="T9" fmla="*/ 500 h 21600"/>
                <a:gd name="T10" fmla="*/ 17312 w 21600"/>
                <a:gd name="T11" fmla="*/ 21100 h 21600"/>
              </a:gdLst>
              <a:ahLst/>
              <a:cxnLst>
                <a:cxn ang="0">
                  <a:pos x="T0" y="T1"/>
                </a:cxn>
                <a:cxn ang="0">
                  <a:pos x="T2" y="T3"/>
                </a:cxn>
                <a:cxn ang="0">
                  <a:pos x="T4" y="T5"/>
                </a:cxn>
                <a:cxn ang="0">
                  <a:pos x="T6" y="T7"/>
                </a:cxn>
              </a:cxnLst>
              <a:rect l="T8" t="T9" r="T10" b="T11"/>
              <a:pathLst>
                <a:path w="21600" h="21600">
                  <a:moveTo>
                    <a:pt x="2793" y="0"/>
                  </a:moveTo>
                  <a:lnTo>
                    <a:pt x="18806" y="0"/>
                  </a:lnTo>
                  <a:lnTo>
                    <a:pt x="21600" y="21600"/>
                  </a:lnTo>
                  <a:lnTo>
                    <a:pt x="0" y="21600"/>
                  </a:lnTo>
                  <a:lnTo>
                    <a:pt x="2793" y="0"/>
                  </a:lnTo>
                  <a:close/>
                </a:path>
              </a:pathLst>
            </a:custGeom>
            <a:solidFill>
              <a:srgbClr val="FFFFCC"/>
            </a:solidFill>
            <a:ln w="9525">
              <a:solidFill>
                <a:srgbClr val="000000"/>
              </a:solidFill>
              <a:miter lim="800000"/>
              <a:headEnd/>
              <a:tailEnd/>
            </a:ln>
          </p:spPr>
          <p:txBody>
            <a:bodyPr/>
            <a:lstStyle/>
            <a:p>
              <a:pPr algn="ctr"/>
              <a:r>
                <a:rPr lang="pl-PL" sz="2100">
                  <a:latin typeface="Trebuchet MS" pitchFamily="34" charset="0"/>
                </a:rPr>
                <a:t> </a:t>
              </a:r>
            </a:p>
          </p:txBody>
        </p:sp>
      </p:grpSp>
      <p:sp>
        <p:nvSpPr>
          <p:cNvPr id="293895" name="Rectangle 7"/>
          <p:cNvSpPr>
            <a:spLocks noGrp="1" noChangeArrowheads="1"/>
          </p:cNvSpPr>
          <p:nvPr>
            <p:ph type="title"/>
          </p:nvPr>
        </p:nvSpPr>
        <p:spPr/>
        <p:txBody>
          <a:bodyPr>
            <a:normAutofit/>
          </a:bodyPr>
          <a:lstStyle/>
          <a:p>
            <a:r>
              <a:rPr lang="pl-PL" sz="3000" b="1">
                <a:solidFill>
                  <a:srgbClr val="666633"/>
                </a:solidFill>
                <a:latin typeface="Arial" charset="0"/>
              </a:rPr>
              <a:t>Elementy procesu zmiany</a:t>
            </a:r>
          </a:p>
        </p:txBody>
      </p:sp>
      <p:sp>
        <p:nvSpPr>
          <p:cNvPr id="293896" name="Rectangle 8"/>
          <p:cNvSpPr>
            <a:spLocks noGrp="1" noChangeArrowheads="1"/>
          </p:cNvSpPr>
          <p:nvPr>
            <p:ph sz="quarter" idx="1"/>
          </p:nvPr>
        </p:nvSpPr>
        <p:spPr>
          <a:xfrm>
            <a:off x="457200" y="987574"/>
            <a:ext cx="8229600" cy="3607049"/>
          </a:xfrm>
        </p:spPr>
        <p:txBody>
          <a:bodyPr>
            <a:normAutofit/>
          </a:bodyPr>
          <a:lstStyle/>
          <a:p>
            <a:pPr algn="ctr">
              <a:buFontTx/>
              <a:buNone/>
            </a:pPr>
            <a:r>
              <a:rPr lang="pl-PL" sz="1800" b="1" dirty="0"/>
              <a:t>Wizja zmiany</a:t>
            </a:r>
          </a:p>
          <a:p>
            <a:pPr algn="ctr">
              <a:buFontTx/>
              <a:buNone/>
            </a:pPr>
            <a:r>
              <a:rPr lang="pl-PL" sz="2000" b="1" dirty="0"/>
              <a:t>Budzenie zaangażowania </a:t>
            </a:r>
          </a:p>
          <a:p>
            <a:pPr algn="ctr">
              <a:spcBef>
                <a:spcPts val="0"/>
              </a:spcBef>
              <a:buNone/>
            </a:pPr>
            <a:r>
              <a:rPr lang="pl-PL" sz="2000" b="1" dirty="0"/>
              <a:t>i przezwyciężanie oporu</a:t>
            </a:r>
          </a:p>
          <a:p>
            <a:pPr algn="ctr">
              <a:spcBef>
                <a:spcPts val="0"/>
              </a:spcBef>
              <a:buNone/>
            </a:pPr>
            <a:endParaRPr lang="pl-PL" sz="300" b="1" dirty="0"/>
          </a:p>
          <a:p>
            <a:pPr>
              <a:spcBef>
                <a:spcPts val="0"/>
              </a:spcBef>
              <a:buNone/>
            </a:pPr>
            <a:endParaRPr lang="pl-PL" sz="100" dirty="0"/>
          </a:p>
          <a:p>
            <a:pPr algn="ctr">
              <a:spcBef>
                <a:spcPts val="0"/>
              </a:spcBef>
              <a:buNone/>
            </a:pPr>
            <a:endParaRPr lang="pl-PL" sz="2000" b="1" dirty="0"/>
          </a:p>
          <a:p>
            <a:pPr algn="ctr">
              <a:spcBef>
                <a:spcPts val="0"/>
              </a:spcBef>
              <a:buNone/>
            </a:pPr>
            <a:r>
              <a:rPr lang="pl-PL" sz="2000" b="1" dirty="0"/>
              <a:t>Destabilizacja status quo</a:t>
            </a:r>
          </a:p>
          <a:p>
            <a:pPr algn="ctr">
              <a:buFontTx/>
              <a:buNone/>
            </a:pPr>
            <a:endParaRPr lang="pl-PL" sz="2000" b="1" dirty="0"/>
          </a:p>
          <a:p>
            <a:pPr algn="ctr">
              <a:buFontTx/>
              <a:buNone/>
            </a:pPr>
            <a:r>
              <a:rPr lang="pl-PL" sz="2000" b="1" dirty="0"/>
              <a:t>Realizowanie zmian</a:t>
            </a:r>
          </a:p>
          <a:p>
            <a:pPr algn="ctr">
              <a:buFontTx/>
              <a:buNone/>
            </a:pPr>
            <a:endParaRPr lang="pl-PL" sz="2000" b="1" dirty="0"/>
          </a:p>
          <a:p>
            <a:pPr algn="ctr">
              <a:buFontTx/>
              <a:buNone/>
            </a:pPr>
            <a:r>
              <a:rPr lang="pl-PL" sz="2000" b="1" dirty="0"/>
              <a:t>Wzmacnianie i utrwalanie zmian</a:t>
            </a:r>
            <a:endParaRPr lang="pl-PL" sz="2800" dirty="0"/>
          </a:p>
          <a:p>
            <a:pPr algn="ctr">
              <a:buFontTx/>
              <a:buNone/>
            </a:pPr>
            <a:endParaRPr lang="pl-PL" sz="1600" b="1" dirty="0"/>
          </a:p>
        </p:txBody>
      </p:sp>
    </p:spTree>
    <p:extLst>
      <p:ext uri="{BB962C8B-B14F-4D97-AF65-F5344CB8AC3E}">
        <p14:creationId xmlns:p14="http://schemas.microsoft.com/office/powerpoint/2010/main" val="654246233"/>
      </p:ext>
    </p:extLst>
  </p:cSld>
  <p:clrMapOvr>
    <a:masterClrMapping/>
  </p:clrMapOvr>
  <p:transition/>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12071</TotalTime>
  <Words>2527</Words>
  <Application>Microsoft Office PowerPoint</Application>
  <PresentationFormat>Pokaz na ekranie (16:9)</PresentationFormat>
  <Paragraphs>428</Paragraphs>
  <Slides>59</Slides>
  <Notes>11</Notes>
  <HiddenSlides>0</HiddenSlides>
  <MMClips>0</MMClips>
  <ScaleCrop>false</ScaleCrop>
  <HeadingPairs>
    <vt:vector size="4" baseType="variant">
      <vt:variant>
        <vt:lpstr>Motyw</vt:lpstr>
      </vt:variant>
      <vt:variant>
        <vt:i4>1</vt:i4>
      </vt:variant>
      <vt:variant>
        <vt:lpstr>Tytuły slajdów</vt:lpstr>
      </vt:variant>
      <vt:variant>
        <vt:i4>59</vt:i4>
      </vt:variant>
    </vt:vector>
  </HeadingPairs>
  <TitlesOfParts>
    <vt:vector size="60" baseType="lpstr">
      <vt:lpstr>Motyw pakietu Office</vt:lpstr>
      <vt:lpstr>AKADEMIA UMIEJĘTNOŚCI ANIMATORA LGD</vt:lpstr>
      <vt:lpstr>AKADEMIA  UMIEJĘTNOŚCI  ANIMATORA  LGD </vt:lpstr>
      <vt:lpstr>AKADEMIA  UMIEJĘTNOŚCI  ANIMATORA  LGD II zjazd – co w programie?</vt:lpstr>
      <vt:lpstr>WIZJA LOKALNA</vt:lpstr>
      <vt:lpstr>Diagnoza środowiska – jak się za to zabrać? ZAINSPIRUJ SIĘ!! http://pomysly.e.org.pl </vt:lpstr>
      <vt:lpstr>Wzór raportu diagnostycznego </vt:lpstr>
      <vt:lpstr>Prezentacja inicjatywy społecznej</vt:lpstr>
      <vt:lpstr>ZARZĄDZANIE ZMIANĄ</vt:lpstr>
      <vt:lpstr>Elementy procesu zmiany</vt:lpstr>
      <vt:lpstr>Czas i sukces w zmianie</vt:lpstr>
      <vt:lpstr>Poczucie własnej wartości w procesie zmian</vt:lpstr>
      <vt:lpstr>Dlaczego ludzie boją się zmian?</vt:lpstr>
      <vt:lpstr>Prezentacja programu PowerPoint</vt:lpstr>
      <vt:lpstr>Na kogo możesz liczyć?</vt:lpstr>
      <vt:lpstr>Prezentacja programu PowerPoint</vt:lpstr>
      <vt:lpstr>Prezentacja programu PowerPoint</vt:lpstr>
      <vt:lpstr>Prezentacja programu PowerPoint</vt:lpstr>
      <vt:lpstr>W jaki sposób mogę podchodzić do życiowych wyzwań?</vt:lpstr>
      <vt:lpstr>Co to jest proaktywność?</vt:lpstr>
      <vt:lpstr>W jakim stopniu działam proaktywnie?</vt:lpstr>
      <vt:lpstr>W jakim stopniu działam proaktywnie?</vt:lpstr>
      <vt:lpstr>Ile czasu poświęcam na to, co mnie interesuje,  a ile na to, na co mam faktyczny wpływ?</vt:lpstr>
      <vt:lpstr>  Analiza pola sił  Otwieranie możliwości                                     do wprowadzania zmian </vt:lpstr>
      <vt:lpstr>Kurt Lewin  (1890-1947)</vt:lpstr>
      <vt:lpstr> Analiza pola sił Kurta Lewina </vt:lpstr>
      <vt:lpstr>Model ogólny procesu zmiany</vt:lpstr>
      <vt:lpstr>Analiza pola sił i Model K. Lewina</vt:lpstr>
      <vt:lpstr>Analiza pola sił</vt:lpstr>
      <vt:lpstr>Analiza pola sił</vt:lpstr>
      <vt:lpstr>Analiza pola sił i Model K. Lewina</vt:lpstr>
      <vt:lpstr>Prezentacja programu PowerPoint</vt:lpstr>
      <vt:lpstr>Model Zarzadzania zmianą K. Lewina</vt:lpstr>
      <vt:lpstr>Prezentacja programu PowerPoint</vt:lpstr>
      <vt:lpstr>Prezentacja programu PowerPoint</vt:lpstr>
      <vt:lpstr>Dziesięć przykazań    poniesienia porażki w zmianie</vt:lpstr>
      <vt:lpstr>Dziesięć przykazań    poniesienia porażki w zmianie</vt:lpstr>
      <vt:lpstr>Prezentacja programu PowerPoint</vt:lpstr>
      <vt:lpstr>Animacja</vt:lpstr>
      <vt:lpstr>Animacja a edukacja</vt:lpstr>
      <vt:lpstr>Animacja a grupy</vt:lpstr>
      <vt:lpstr>Animacja a jednostka</vt:lpstr>
      <vt:lpstr>Etapy planowania diagnozy</vt:lpstr>
      <vt:lpstr>Diagnoza jako podstawa</vt:lpstr>
      <vt:lpstr>Diagnoza pozwala</vt:lpstr>
      <vt:lpstr>Problem społeczny</vt:lpstr>
      <vt:lpstr>Źródła informacji</vt:lpstr>
      <vt:lpstr>Metody badawcze</vt:lpstr>
      <vt:lpstr>Metody analizy problemu</vt:lpstr>
      <vt:lpstr>Prezentacja programu PowerPoint</vt:lpstr>
      <vt:lpstr>Prezentacja programu PowerPoint</vt:lpstr>
      <vt:lpstr>Prezentacja programu PowerPoint</vt:lpstr>
      <vt:lpstr>Zasoby</vt:lpstr>
      <vt:lpstr>Stopień wykorzystania zasobów</vt:lpstr>
      <vt:lpstr>Jakie są główne trudności?</vt:lpstr>
      <vt:lpstr>Zasoby instytucjonalne</vt:lpstr>
      <vt:lpstr>Zasoby naturalne</vt:lpstr>
      <vt:lpstr>Ludzie</vt:lpstr>
      <vt:lpstr>Struktura mapy</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Użytkownik systemu Windows</dc:creator>
  <cp:lastModifiedBy>USER</cp:lastModifiedBy>
  <cp:revision>174</cp:revision>
  <cp:lastPrinted>2018-05-20T19:12:34Z</cp:lastPrinted>
  <dcterms:created xsi:type="dcterms:W3CDTF">2017-08-28T07:55:28Z</dcterms:created>
  <dcterms:modified xsi:type="dcterms:W3CDTF">2018-08-22T10:59:55Z</dcterms:modified>
</cp:coreProperties>
</file>