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89" r:id="rId4"/>
    <p:sldId id="305" r:id="rId5"/>
    <p:sldId id="308" r:id="rId6"/>
    <p:sldId id="307" r:id="rId7"/>
    <p:sldId id="304" r:id="rId8"/>
    <p:sldId id="310" r:id="rId9"/>
    <p:sldId id="311" r:id="rId10"/>
    <p:sldId id="290" r:id="rId11"/>
  </p:sldIdLst>
  <p:sldSz cx="9144000" cy="6858000" type="screen4x3"/>
  <p:notesSz cx="6858000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" y="1"/>
            <a:ext cx="297147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916" y="1"/>
            <a:ext cx="2963452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44538"/>
            <a:ext cx="4949825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480" y="4714875"/>
            <a:ext cx="5479015" cy="445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1" y="9426576"/>
            <a:ext cx="297147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916" y="9428163"/>
            <a:ext cx="2963452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A52B85-1070-43D6-BB26-7304751B090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26196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E7A1117-C4ED-448E-8285-4F4A119977E6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744539"/>
            <a:ext cx="45720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876"/>
            <a:ext cx="5480621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0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744539"/>
            <a:ext cx="45720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876"/>
            <a:ext cx="5480621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4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744539"/>
            <a:ext cx="45720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876"/>
            <a:ext cx="5480621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744539"/>
            <a:ext cx="45720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876"/>
            <a:ext cx="5480621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744539"/>
            <a:ext cx="45720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876"/>
            <a:ext cx="5480621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2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744539"/>
            <a:ext cx="45720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876"/>
            <a:ext cx="5480621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9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744539"/>
            <a:ext cx="45720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876"/>
            <a:ext cx="5480621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6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2E2896D-C0EE-4B36-BBB0-CB6D5CC966A7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43000" y="744539"/>
            <a:ext cx="45720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876"/>
            <a:ext cx="5480621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9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12E3-775C-478E-9F94-EA9DFF5CB06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3469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4C5AE-28C4-46CF-8DDB-4255DF7A859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3055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F4CD5-0AD3-4CBA-8C3F-77F13A53BC7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3077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1663" cy="143351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9178-6BF5-4A44-9A12-42151E2614DB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08663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B798-4DA1-4959-8173-1258BBF6F42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21720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720D-7CDC-42C2-A1F8-3B8FF306A646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54405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970B-CFC3-4487-A2D4-753629AA548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04021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CBFC0-EE4F-4821-B4F3-012D6F8F2DD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76654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6F2F-85F7-426F-9D3B-00B3EC39316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71517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EAA9-0920-4B71-8ED0-017AF07BC1D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86674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8B07-FBB3-4097-878D-644D0513FC4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74138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51B6-EAB2-4775-9D9C-EB7BC378342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29031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966DB1-8FB7-43B3-8031-D79619BDCF6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34963" indent="-334963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5013" indent="-277813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69025" y="908720"/>
            <a:ext cx="8080126" cy="11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None/>
            </a:pPr>
            <a:r>
              <a:rPr lang="en-GB" sz="1200" dirty="0"/>
              <a:t>„Europe</a:t>
            </a:r>
            <a:r>
              <a:rPr lang="pl-PL" sz="1200" dirty="0" err="1"/>
              <a:t>jski</a:t>
            </a:r>
            <a:r>
              <a:rPr lang="pl-PL" sz="1200" dirty="0"/>
              <a:t> Fundusz Rolny na rzecz Rozwoju Obszarów Wiejskich: Europa inwestująca w obszary wiejskie</a:t>
            </a:r>
            <a:r>
              <a:rPr lang="en-GB" sz="1200" dirty="0"/>
              <a:t>”</a:t>
            </a:r>
            <a:endParaRPr lang="pl-PL" sz="1200" dirty="0"/>
          </a:p>
          <a:p>
            <a:pPr>
              <a:buNone/>
            </a:pPr>
            <a:r>
              <a:rPr lang="pl-PL" sz="1200" dirty="0"/>
              <a:t>Instytucja Zarządzająca Programem Rozwoju Obszarów Wiejskich na lata 2014-2020- Minister Rolnictwa i Rozwoju Wsi. Materiał współfinansowany ze środków Unii Europejskiej w ramach Schematu II Pomocy Technicznej „Krajowa Sieć Obszarów Wiejskich” Programu Rozwoju Obszarów Wiejskich na lata 2014-2020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268538" y="63087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pl-PL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8338" y="2924944"/>
            <a:ext cx="77724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pl-PL" altLang="pl-PL" sz="24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pl-PL" sz="2800" b="1" dirty="0">
                <a:solidFill>
                  <a:schemeClr val="tx1"/>
                </a:solidFill>
              </a:rPr>
              <a:t>An example of Polish NRN activities for supporting </a:t>
            </a:r>
            <a:r>
              <a:rPr lang="en-GB" altLang="pl-PL" sz="2800" b="1" dirty="0" err="1">
                <a:solidFill>
                  <a:schemeClr val="tx1"/>
                </a:solidFill>
              </a:rPr>
              <a:t>Bioeconomy</a:t>
            </a:r>
            <a:r>
              <a:rPr lang="en-GB" altLang="pl-PL" sz="2800" b="1" dirty="0">
                <a:solidFill>
                  <a:schemeClr val="tx1"/>
                </a:solidFill>
              </a:rPr>
              <a:t> Solutions</a:t>
            </a:r>
            <a:r>
              <a:rPr lang="en-US" altLang="pl-PL" sz="2800" b="1" dirty="0">
                <a:solidFill>
                  <a:schemeClr val="tx1"/>
                </a:solidFill>
              </a:rPr>
              <a:t>- </a:t>
            </a:r>
            <a:endParaRPr lang="pl-PL" altLang="pl-PL" sz="28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pl-PL" altLang="pl-PL" sz="28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pl-PL" altLang="pl-PL" sz="20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pl-PL" altLang="pl-PL" sz="2000" b="1" dirty="0">
                <a:solidFill>
                  <a:schemeClr val="tx1"/>
                </a:solidFill>
              </a:rPr>
              <a:t>12</a:t>
            </a:r>
            <a:r>
              <a:rPr lang="pl-PL" altLang="pl-PL" sz="2000" b="1" baseline="30000" dirty="0">
                <a:solidFill>
                  <a:schemeClr val="tx1"/>
                </a:solidFill>
              </a:rPr>
              <a:t>th</a:t>
            </a:r>
            <a:r>
              <a:rPr lang="pl-PL" altLang="pl-PL" sz="2000" b="1" dirty="0">
                <a:solidFill>
                  <a:schemeClr val="tx1"/>
                </a:solidFill>
              </a:rPr>
              <a:t> NRN </a:t>
            </a:r>
            <a:r>
              <a:rPr lang="en-GB" altLang="pl-PL" sz="2000" b="1" dirty="0">
                <a:solidFill>
                  <a:schemeClr val="tx1"/>
                </a:solidFill>
              </a:rPr>
              <a:t>meeting, Estonia</a:t>
            </a: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pl-PL" sz="2000" b="1" dirty="0">
                <a:solidFill>
                  <a:schemeClr val="tx1"/>
                </a:solidFill>
              </a:rPr>
              <a:t>September </a:t>
            </a:r>
            <a:r>
              <a:rPr lang="pl-PL" altLang="pl-PL" sz="2000" b="1" dirty="0">
                <a:solidFill>
                  <a:schemeClr val="tx1"/>
                </a:solidFill>
              </a:rPr>
              <a:t>2018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Obraz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343735"/>
            <a:ext cx="1908312" cy="7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PROW-2014-2020-logo-k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073607" cy="6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32656"/>
            <a:ext cx="1028723" cy="7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92263" y="539750"/>
            <a:ext cx="597535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87450" y="2133600"/>
            <a:ext cx="7272338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GB" altLang="pl-PL" sz="2400" dirty="0">
                <a:solidFill>
                  <a:schemeClr val="tx1"/>
                </a:solidFill>
              </a:rPr>
              <a:t>Thank you 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l-PL" altLang="pl-PL" sz="2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GB" altLang="pl-PL" sz="2400" dirty="0">
                <a:solidFill>
                  <a:schemeClr val="tx1"/>
                </a:solidFill>
              </a:rPr>
              <a:t>National Rural Network Division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GB" altLang="pl-PL" sz="2400" dirty="0">
                <a:solidFill>
                  <a:schemeClr val="tx1"/>
                </a:solidFill>
              </a:rPr>
              <a:t>Agricultural Advisory Centre </a:t>
            </a:r>
            <a:r>
              <a:rPr lang="en-GB" altLang="pl-PL" sz="2400" dirty="0" err="1">
                <a:solidFill>
                  <a:schemeClr val="tx1"/>
                </a:solidFill>
              </a:rPr>
              <a:t>i</a:t>
            </a:r>
            <a:r>
              <a:rPr lang="pl-PL" altLang="pl-PL" sz="2400" dirty="0">
                <a:solidFill>
                  <a:schemeClr val="tx1"/>
                </a:solidFill>
              </a:rPr>
              <a:t>n Brwinów</a:t>
            </a:r>
            <a:r>
              <a:rPr lang="en-GB" altLang="pl-PL" sz="2400" dirty="0">
                <a:solidFill>
                  <a:schemeClr val="tx1"/>
                </a:solidFill>
              </a:rPr>
              <a:t> </a:t>
            </a:r>
            <a:endParaRPr lang="pl-PL" altLang="pl-PL" sz="2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GB" altLang="pl-PL" sz="2400" dirty="0">
                <a:solidFill>
                  <a:schemeClr val="tx1"/>
                </a:solidFill>
              </a:rPr>
              <a:t>Warsaw Branch Office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l-PL" sz="2400" dirty="0" err="1">
                <a:solidFill>
                  <a:schemeClr val="tx1"/>
                </a:solidFill>
              </a:rPr>
              <a:t>a.markuszewska@</a:t>
            </a:r>
            <a:r>
              <a:rPr lang="pl-PL" sz="2400" err="1">
                <a:solidFill>
                  <a:schemeClr val="tx1"/>
                </a:solidFill>
              </a:rPr>
              <a:t>cdr</a:t>
            </a:r>
            <a:r>
              <a:rPr lang="pl-PL" sz="2400">
                <a:solidFill>
                  <a:schemeClr val="tx1"/>
                </a:solidFill>
              </a:rPr>
              <a:t>.gov.pl</a:t>
            </a:r>
            <a:endParaRPr lang="en-US" sz="2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l-PL" sz="2400" dirty="0">
                <a:solidFill>
                  <a:schemeClr val="tx1"/>
                </a:solidFill>
              </a:rPr>
              <a:t>www.ksow.pl</a:t>
            </a:r>
            <a:endParaRPr lang="en-GB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101FBF9-B5B0-41E8-A47E-9438E5DA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"/>
            <a:ext cx="4536504" cy="19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2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505060" y="1337468"/>
            <a:ext cx="82819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84325" y="428812"/>
            <a:ext cx="597535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>
                <a:solidFill>
                  <a:schemeClr val="tx1"/>
                </a:solidFill>
                <a:latin typeface="+mn-lt"/>
                <a:ea typeface="+mn-ea"/>
              </a:rPr>
              <a:t>Eutrophication of the Baltic </a:t>
            </a:r>
            <a:r>
              <a:rPr lang="pl-PL" sz="2800" b="1" dirty="0">
                <a:solidFill>
                  <a:schemeClr val="tx1"/>
                </a:solidFill>
                <a:latin typeface="+mn-lt"/>
                <a:ea typeface="+mn-ea"/>
              </a:rPr>
              <a:t>Sea</a:t>
            </a:r>
            <a:endParaRPr lang="en-GB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6" name="Prostokąt 1"/>
          <p:cNvSpPr>
            <a:spLocks noChangeArrowheads="1"/>
          </p:cNvSpPr>
          <p:nvPr/>
        </p:nvSpPr>
        <p:spPr bwMode="auto">
          <a:xfrm>
            <a:off x="647458" y="1484784"/>
            <a:ext cx="7849083" cy="361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99</a:t>
            </a:r>
            <a:r>
              <a:rPr lang="pl-PL" sz="18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7% of Poland’s </a:t>
            </a:r>
            <a:r>
              <a:rPr lang="en-GB" sz="1800" dirty="0">
                <a:solidFill>
                  <a:schemeClr val="tx1"/>
                </a:solidFill>
              </a:rPr>
              <a:t>land surface </a:t>
            </a:r>
            <a:r>
              <a:rPr lang="en-US" sz="1800" dirty="0">
                <a:solidFill>
                  <a:schemeClr val="tx1"/>
                </a:solidFill>
              </a:rPr>
              <a:t>is within the catchment of the Baltic Sea.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Protection of waters against pollution of agricultural origin –– farmers are working to reduce (N) and (P) emissions to the sea and to practice sustainable agriculture</a:t>
            </a:r>
            <a:r>
              <a:rPr lang="pl-PL" sz="2000" dirty="0">
                <a:solidFill>
                  <a:schemeClr val="tx1"/>
                </a:solidFill>
              </a:rPr>
              <a:t> - </a:t>
            </a:r>
            <a:r>
              <a:rPr lang="en-US" sz="2000" dirty="0">
                <a:solidFill>
                  <a:schemeClr val="tx1"/>
                </a:solidFill>
              </a:rPr>
              <a:t>initiatives aimed at limiting the flow of agricultural pollution into waters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4000"/>
              </a:lnSpc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buNone/>
            </a:pPr>
            <a:r>
              <a:rPr lang="pl-PL" sz="1800" b="1" dirty="0">
                <a:solidFill>
                  <a:schemeClr val="tx1"/>
                </a:solidFill>
              </a:rPr>
              <a:t>NRN Action Plan </a:t>
            </a:r>
            <a:r>
              <a:rPr lang="en-US" sz="1800" b="1" dirty="0">
                <a:solidFill>
                  <a:schemeClr val="tx1"/>
                </a:solidFill>
              </a:rPr>
              <a:t>– </a:t>
            </a:r>
            <a:r>
              <a:rPr lang="pl-PL" sz="1800" dirty="0">
                <a:solidFill>
                  <a:schemeClr val="tx1"/>
                </a:solidFill>
              </a:rPr>
              <a:t>development of </a:t>
            </a:r>
            <a:r>
              <a:rPr lang="en-US" sz="1800" dirty="0">
                <a:solidFill>
                  <a:schemeClr val="tx1"/>
                </a:solidFill>
              </a:rPr>
              <a:t>cycle of films </a:t>
            </a:r>
            <a:endParaRPr lang="pl-PL" sz="18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on Modern farming methods, one entitled</a:t>
            </a:r>
            <a:r>
              <a:rPr lang="pl-PL" sz="1800" dirty="0">
                <a:solidFill>
                  <a:schemeClr val="tx1"/>
                </a:solidFill>
              </a:rPr>
              <a:t>: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pl-PL" sz="18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„Preventing water </a:t>
            </a:r>
            <a:r>
              <a:rPr lang="en-GB" sz="1800" dirty="0">
                <a:solidFill>
                  <a:schemeClr val="tx1"/>
                </a:solidFill>
              </a:rPr>
              <a:t>pollution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C59421E-0BC3-4B1C-B588-C2175F0B8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33" y="3068960"/>
            <a:ext cx="2808312" cy="36389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611560" y="1370262"/>
            <a:ext cx="82819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01725" y="296218"/>
            <a:ext cx="6940549" cy="15094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</a:rPr>
              <a:t>Farm as a good practice</a:t>
            </a:r>
            <a:endParaRPr lang="en-GB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6" name="Prostokąt 1"/>
          <p:cNvSpPr>
            <a:spLocks noChangeArrowheads="1"/>
          </p:cNvSpPr>
          <p:nvPr/>
        </p:nvSpPr>
        <p:spPr bwMode="auto">
          <a:xfrm>
            <a:off x="853642" y="1370262"/>
            <a:ext cx="7632848" cy="28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pl-PL" sz="1800" dirty="0" err="1">
                <a:solidFill>
                  <a:schemeClr val="tx1"/>
                </a:solidFill>
              </a:rPr>
              <a:t>Mrs</a:t>
            </a:r>
            <a:r>
              <a:rPr lang="en-US" altLang="pl-PL" sz="1800" dirty="0">
                <a:solidFill>
                  <a:schemeClr val="tx1"/>
                </a:solidFill>
              </a:rPr>
              <a:t> Elisabeth </a:t>
            </a:r>
            <a:r>
              <a:rPr lang="en-US" altLang="pl-PL" sz="1800" dirty="0" err="1">
                <a:solidFill>
                  <a:schemeClr val="tx1"/>
                </a:solidFill>
              </a:rPr>
              <a:t>Reitzig’s</a:t>
            </a:r>
            <a:r>
              <a:rPr lang="en-US" altLang="pl-PL" sz="1800" dirty="0">
                <a:solidFill>
                  <a:schemeClr val="tx1"/>
                </a:solidFill>
              </a:rPr>
              <a:t> farm in </a:t>
            </a:r>
            <a:r>
              <a:rPr lang="en-US" altLang="pl-PL" sz="1800" dirty="0" err="1">
                <a:solidFill>
                  <a:schemeClr val="tx1"/>
                </a:solidFill>
              </a:rPr>
              <a:t>Stefanowo</a:t>
            </a:r>
            <a:r>
              <a:rPr lang="en-US" altLang="pl-PL" sz="1800" dirty="0">
                <a:solidFill>
                  <a:schemeClr val="tx1"/>
                </a:solidFill>
              </a:rPr>
              <a:t> (</a:t>
            </a:r>
            <a:r>
              <a:rPr lang="en-US" altLang="pl-PL" sz="1800" dirty="0" err="1">
                <a:solidFill>
                  <a:schemeClr val="tx1"/>
                </a:solidFill>
              </a:rPr>
              <a:t>Wielkopolska</a:t>
            </a:r>
            <a:r>
              <a:rPr lang="en-US" altLang="pl-PL" sz="1800" dirty="0">
                <a:solidFill>
                  <a:schemeClr val="tx1"/>
                </a:solidFill>
              </a:rPr>
              <a:t> region in Poland) – 115 hectares of poor soils and 140 cows plus horses. 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pl-PL" sz="1800" dirty="0">
                <a:solidFill>
                  <a:schemeClr val="tx1"/>
                </a:solidFill>
              </a:rPr>
              <a:t>Organic certification, production of Hereford meat cattle.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pl-PL" sz="1800" dirty="0">
                <a:solidFill>
                  <a:schemeClr val="tx1"/>
                </a:solidFill>
              </a:rPr>
              <a:t>Agri-environmental </a:t>
            </a:r>
            <a:r>
              <a:rPr lang="en-US" altLang="pl-PL" sz="1800" dirty="0" err="1">
                <a:solidFill>
                  <a:schemeClr val="tx1"/>
                </a:solidFill>
              </a:rPr>
              <a:t>programmes</a:t>
            </a:r>
            <a:r>
              <a:rPr lang="en-US" altLang="pl-PL" sz="1800" dirty="0">
                <a:solidFill>
                  <a:schemeClr val="tx1"/>
                </a:solidFill>
              </a:rPr>
              <a:t> - “extensive farming in meadows and pastures” and “protection of bird breeding habitats” activities.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altLang="pl-PL" sz="1800" dirty="0">
                <a:solidFill>
                  <a:schemeClr val="tx1"/>
                </a:solidFill>
              </a:rPr>
              <a:t>Located in the </a:t>
            </a:r>
            <a:r>
              <a:rPr lang="en-US" altLang="pl-PL" sz="1800" dirty="0" err="1">
                <a:solidFill>
                  <a:schemeClr val="tx1"/>
                </a:solidFill>
              </a:rPr>
              <a:t>Drawa</a:t>
            </a:r>
            <a:r>
              <a:rPr lang="en-US" altLang="pl-PL" sz="1800" dirty="0">
                <a:solidFill>
                  <a:schemeClr val="tx1"/>
                </a:solidFill>
              </a:rPr>
              <a:t> river basin, which flows through </a:t>
            </a:r>
            <a:r>
              <a:rPr lang="en-US" altLang="pl-PL" sz="1800" dirty="0" err="1">
                <a:solidFill>
                  <a:schemeClr val="tx1"/>
                </a:solidFill>
              </a:rPr>
              <a:t>Noteć</a:t>
            </a:r>
            <a:r>
              <a:rPr lang="en-US" altLang="pl-PL" sz="1800" dirty="0">
                <a:solidFill>
                  <a:schemeClr val="tx1"/>
                </a:solidFill>
              </a:rPr>
              <a:t>, Warta, Odra rivers and finally into the Baltic Sea.</a:t>
            </a:r>
          </a:p>
          <a:p>
            <a:pPr eaLnBrk="1" hangingPunct="1">
              <a:spcBef>
                <a:spcPts val="600"/>
              </a:spcBef>
              <a:buNone/>
            </a:pPr>
            <a:endParaRPr lang="pl-PL" altLang="pl-PL" sz="1800" dirty="0">
              <a:solidFill>
                <a:schemeClr val="tx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E9345B-05B0-485A-95E4-0B25EA1C69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0" y="4005064"/>
            <a:ext cx="4283968" cy="244205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55A9AD6-EA7E-4EF3-9B81-CB3C97FF8C94}"/>
              </a:ext>
            </a:extLst>
          </p:cNvPr>
          <p:cNvSpPr txBox="1"/>
          <p:nvPr/>
        </p:nvSpPr>
        <p:spPr>
          <a:xfrm>
            <a:off x="1475656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Baltic Sea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7" name="Gwiazda: 5 punktów 6">
            <a:extLst>
              <a:ext uri="{FF2B5EF4-FFF2-40B4-BE49-F238E27FC236}">
                <a16:creationId xmlns:a16="http://schemas.microsoft.com/office/drawing/2014/main" id="{3F375235-9394-4286-B5D3-0FC34EA1FBB5}"/>
              </a:ext>
            </a:extLst>
          </p:cNvPr>
          <p:cNvSpPr/>
          <p:nvPr/>
        </p:nvSpPr>
        <p:spPr bwMode="auto">
          <a:xfrm>
            <a:off x="2483768" y="5373216"/>
            <a:ext cx="144016" cy="11452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19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611188" y="1628775"/>
            <a:ext cx="82819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92262" y="263824"/>
            <a:ext cx="6940549" cy="15094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</a:rPr>
              <a:t>Factors </a:t>
            </a:r>
            <a:r>
              <a:rPr lang="en-GB" sz="2800" b="1" dirty="0">
                <a:solidFill>
                  <a:schemeClr val="tx1"/>
                </a:solidFill>
                <a:latin typeface="+mn-lt"/>
                <a:ea typeface="+mn-ea"/>
              </a:rPr>
              <a:t>used at a </a:t>
            </a:r>
            <a:r>
              <a:rPr lang="pl-PL" sz="2800" b="1" dirty="0">
                <a:solidFill>
                  <a:schemeClr val="tx1"/>
                </a:solidFill>
                <a:latin typeface="+mn-lt"/>
                <a:ea typeface="+mn-ea"/>
              </a:rPr>
              <a:t>farm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</a:rPr>
              <a:t>that are conducive to stopping the flow of nutrients into the water</a:t>
            </a:r>
            <a:endParaRPr lang="en-GB" sz="28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6" name="Prostokąt 1"/>
          <p:cNvSpPr>
            <a:spLocks noChangeArrowheads="1"/>
          </p:cNvSpPr>
          <p:nvPr/>
        </p:nvSpPr>
        <p:spPr bwMode="auto">
          <a:xfrm>
            <a:off x="827584" y="1649413"/>
            <a:ext cx="8065591" cy="462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Cattle breeding on an extensive, rotational pasture-grazing system,  </a:t>
            </a:r>
          </a:p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Proper </a:t>
            </a:r>
            <a:r>
              <a:rPr lang="pl-PL" altLang="pl-PL" sz="1800" dirty="0">
                <a:solidFill>
                  <a:schemeClr val="tx1"/>
                </a:solidFill>
              </a:rPr>
              <a:t>and </a:t>
            </a:r>
            <a:r>
              <a:rPr lang="en-GB" altLang="pl-PL" sz="1800" dirty="0">
                <a:solidFill>
                  <a:schemeClr val="tx1"/>
                </a:solidFill>
              </a:rPr>
              <a:t>optimal </a:t>
            </a:r>
            <a:r>
              <a:rPr lang="en-US" altLang="pl-PL" sz="1800" dirty="0">
                <a:solidFill>
                  <a:schemeClr val="tx1"/>
                </a:solidFill>
              </a:rPr>
              <a:t>management of the weaker soils,</a:t>
            </a:r>
          </a:p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Intensity of cattle stock - 10 large animals per hectare</a:t>
            </a:r>
            <a:r>
              <a:rPr lang="pl-PL" altLang="pl-PL" sz="1800" dirty="0">
                <a:solidFill>
                  <a:schemeClr val="tx1"/>
                </a:solidFill>
              </a:rPr>
              <a:t>,</a:t>
            </a:r>
            <a:endParaRPr lang="en-US" altLang="pl-PL" sz="1800" dirty="0">
              <a:solidFill>
                <a:schemeClr val="tx1"/>
              </a:solidFill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Short grazing period</a:t>
            </a:r>
            <a:r>
              <a:rPr lang="pl-PL" altLang="pl-PL" sz="1800" dirty="0">
                <a:solidFill>
                  <a:schemeClr val="tx1"/>
                </a:solidFill>
              </a:rPr>
              <a:t>,</a:t>
            </a:r>
            <a:endParaRPr lang="en-US" altLang="pl-PL" sz="1800" dirty="0">
              <a:solidFill>
                <a:schemeClr val="tx1"/>
              </a:solidFill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Meadows are systematically fertilized with the manure of grazing herds,</a:t>
            </a:r>
          </a:p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Silage is not used in the cattle feed</a:t>
            </a:r>
            <a:r>
              <a:rPr lang="pl-PL" altLang="pl-PL" sz="1800" dirty="0">
                <a:solidFill>
                  <a:schemeClr val="tx1"/>
                </a:solidFill>
              </a:rPr>
              <a:t>,</a:t>
            </a:r>
            <a:r>
              <a:rPr lang="en-US" altLang="pl-PL" sz="1800" dirty="0">
                <a:solidFill>
                  <a:schemeClr val="tx1"/>
                </a:solidFill>
              </a:rPr>
              <a:t> </a:t>
            </a:r>
          </a:p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Shortest edge of pasture section is adjacent to the river</a:t>
            </a:r>
            <a:r>
              <a:rPr lang="pl-PL" altLang="pl-PL" sz="1800" dirty="0">
                <a:solidFill>
                  <a:schemeClr val="tx1"/>
                </a:solidFill>
              </a:rPr>
              <a:t>,</a:t>
            </a:r>
            <a:endParaRPr lang="en-US" altLang="pl-PL" sz="1800" dirty="0">
              <a:solidFill>
                <a:schemeClr val="tx1"/>
              </a:solidFill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Natural buffer zones (ponds and trees) alongside water courses at the farm</a:t>
            </a:r>
            <a:r>
              <a:rPr lang="pl-PL" altLang="pl-PL" sz="1800" dirty="0">
                <a:solidFill>
                  <a:schemeClr val="tx1"/>
                </a:solidFill>
              </a:rPr>
              <a:t>,</a:t>
            </a:r>
            <a:endParaRPr lang="en-US" altLang="pl-PL" sz="1800" dirty="0">
              <a:solidFill>
                <a:schemeClr val="tx1"/>
              </a:solidFill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Meadows are a buffer for the arable land of </a:t>
            </a:r>
            <a:r>
              <a:rPr lang="en-GB" altLang="pl-PL" sz="1800" dirty="0">
                <a:solidFill>
                  <a:schemeClr val="tx1"/>
                </a:solidFill>
              </a:rPr>
              <a:t>neighbouring </a:t>
            </a:r>
            <a:r>
              <a:rPr lang="en-US" altLang="pl-PL" sz="1800" dirty="0">
                <a:solidFill>
                  <a:schemeClr val="tx1"/>
                </a:solidFill>
              </a:rPr>
              <a:t>farms</a:t>
            </a:r>
            <a:r>
              <a:rPr lang="pl-PL" altLang="pl-PL" sz="1800" dirty="0">
                <a:solidFill>
                  <a:schemeClr val="tx1"/>
                </a:solidFill>
              </a:rPr>
              <a:t>,</a:t>
            </a:r>
            <a:endParaRPr lang="en-US" altLang="pl-PL" sz="1800" dirty="0">
              <a:solidFill>
                <a:schemeClr val="tx1"/>
              </a:solidFill>
            </a:endParaRPr>
          </a:p>
          <a:p>
            <a:pPr marL="285750" indent="-285750" eaLnBrk="1" hangingPunct="1">
              <a:lnSpc>
                <a:spcPct val="114000"/>
              </a:lnSpc>
              <a:spcBef>
                <a:spcPts val="600"/>
              </a:spcBef>
            </a:pPr>
            <a:r>
              <a:rPr lang="en-US" altLang="pl-PL" sz="1800" dirty="0">
                <a:solidFill>
                  <a:schemeClr val="tx1"/>
                </a:solidFill>
              </a:rPr>
              <a:t>Meadows are mowed in August</a:t>
            </a:r>
            <a:r>
              <a:rPr lang="pl-PL" altLang="pl-PL" sz="1800" dirty="0">
                <a:solidFill>
                  <a:schemeClr val="tx1"/>
                </a:solidFill>
              </a:rPr>
              <a:t>.</a:t>
            </a:r>
            <a:endParaRPr lang="en-US" altLang="pl-PL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buNone/>
            </a:pPr>
            <a:endParaRPr lang="en-US" alt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9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01B82E1-0E6E-4F30-8091-399E3BCA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350100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C18082C-92DB-4AEB-B8FB-74E1F162D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1008"/>
            <a:ext cx="9144000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8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611188" y="1628775"/>
            <a:ext cx="82819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92262" y="263824"/>
            <a:ext cx="6940549" cy="15094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>
                <a:solidFill>
                  <a:schemeClr val="tx1"/>
                </a:solidFill>
                <a:latin typeface="+mn-lt"/>
                <a:ea typeface="+mn-ea"/>
              </a:rPr>
              <a:t>Other technical solutions</a:t>
            </a:r>
            <a:endParaRPr lang="pl-PL" sz="28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800" b="1" dirty="0">
                <a:solidFill>
                  <a:schemeClr val="tx1"/>
                </a:solidFill>
                <a:latin typeface="+mn-lt"/>
                <a:ea typeface="+mn-ea"/>
              </a:rPr>
              <a:t>applied </a:t>
            </a:r>
            <a:r>
              <a:rPr lang="en-GB" sz="2800" b="1" dirty="0">
                <a:solidFill>
                  <a:schemeClr val="tx1"/>
                </a:solidFill>
                <a:latin typeface="+mn-lt"/>
                <a:ea typeface="+mn-ea"/>
              </a:rPr>
              <a:t>on </a:t>
            </a:r>
            <a:r>
              <a:rPr lang="pl-PL" sz="2800" b="1" dirty="0">
                <a:solidFill>
                  <a:schemeClr val="tx1"/>
                </a:solidFill>
                <a:latin typeface="+mn-lt"/>
                <a:ea typeface="+mn-ea"/>
              </a:rPr>
              <a:t>the </a:t>
            </a:r>
            <a:r>
              <a:rPr lang="en-GB" sz="2800" b="1" dirty="0">
                <a:solidFill>
                  <a:schemeClr val="tx1"/>
                </a:solidFill>
                <a:latin typeface="+mn-lt"/>
                <a:ea typeface="+mn-ea"/>
              </a:rPr>
              <a:t>farm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5062C37-75D7-4C4F-B465-4CC36B46A008}"/>
              </a:ext>
            </a:extLst>
          </p:cNvPr>
          <p:cNvSpPr/>
          <p:nvPr/>
        </p:nvSpPr>
        <p:spPr>
          <a:xfrm>
            <a:off x="937155" y="1628775"/>
            <a:ext cx="7472933" cy="2584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The farm also has a 40-bed facility with guests all year round. It has: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domestic biological wastewater treatment plant – the clean water is drained to the meadows and pastures distributed by a drainage system – once in a while, the sediment is disposed of</a:t>
            </a:r>
            <a:r>
              <a:rPr lang="pl-PL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biomass</a:t>
            </a:r>
            <a:r>
              <a:rPr lang="en-GB" dirty="0">
                <a:solidFill>
                  <a:schemeClr val="tx1"/>
                </a:solidFill>
              </a:rPr>
              <a:t>-fired </a:t>
            </a:r>
            <a:r>
              <a:rPr lang="en-US" dirty="0">
                <a:solidFill>
                  <a:schemeClr val="tx1"/>
                </a:solidFill>
              </a:rPr>
              <a:t>central heating system</a:t>
            </a:r>
            <a:r>
              <a:rPr lang="pl-PL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solar collectors; and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plans </a:t>
            </a:r>
            <a:r>
              <a:rPr lang="en-US" dirty="0">
                <a:solidFill>
                  <a:schemeClr val="tx1"/>
                </a:solidFill>
              </a:rPr>
              <a:t>for future – photovoltaics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heat pumps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F5C2010-DB9A-49B7-85E5-05384ADF7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28" y="4352528"/>
            <a:ext cx="4608944" cy="208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92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799805" y="980623"/>
            <a:ext cx="8092675" cy="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403646" y="379196"/>
            <a:ext cx="6940549" cy="834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>
                <a:solidFill>
                  <a:schemeClr val="tx1"/>
                </a:solidFill>
                <a:latin typeface="+mn-lt"/>
                <a:ea typeface="+mn-ea"/>
              </a:rPr>
              <a:t>Achievements of the farm</a:t>
            </a:r>
          </a:p>
        </p:txBody>
      </p:sp>
      <p:sp>
        <p:nvSpPr>
          <p:cNvPr id="5126" name="Prostokąt 1"/>
          <p:cNvSpPr>
            <a:spLocks noChangeArrowheads="1"/>
          </p:cNvSpPr>
          <p:nvPr/>
        </p:nvSpPr>
        <p:spPr bwMode="auto">
          <a:xfrm>
            <a:off x="539552" y="980622"/>
            <a:ext cx="8352928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pl-PL" sz="1800" dirty="0">
                <a:solidFill>
                  <a:schemeClr val="tx1"/>
                </a:solidFill>
              </a:rPr>
              <a:t>In 20</a:t>
            </a:r>
            <a:r>
              <a:rPr lang="pl-PL" altLang="pl-PL" sz="1800" dirty="0">
                <a:solidFill>
                  <a:schemeClr val="tx1"/>
                </a:solidFill>
              </a:rPr>
              <a:t>1</a:t>
            </a:r>
            <a:r>
              <a:rPr lang="en-GB" altLang="pl-PL" sz="1800" dirty="0">
                <a:solidFill>
                  <a:schemeClr val="tx1"/>
                </a:solidFill>
              </a:rPr>
              <a:t>4 it won second place in the national competition of the Ministry of Agriculture and Rural Development for the “Best Organic Farm” in the category “Commercial Organic Farming”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pl-PL" sz="1800" dirty="0">
                <a:solidFill>
                  <a:schemeClr val="tx1"/>
                </a:solidFill>
              </a:rPr>
              <a:t>In 2015 it won the national competition “Baltic Sea Farmer of the Year”  organised by WWF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pl-PL" sz="1800" dirty="0">
                <a:solidFill>
                  <a:schemeClr val="tx1"/>
                </a:solidFill>
              </a:rPr>
              <a:t>It became one </a:t>
            </a:r>
            <a:r>
              <a:rPr lang="en-US" altLang="pl-PL" sz="1800" dirty="0">
                <a:solidFill>
                  <a:schemeClr val="tx1"/>
                </a:solidFill>
              </a:rPr>
              <a:t>of 48 demonstration farms within a network of demonstration farms in Poland promoting good practices friendly to the Baltic Sea – training</a:t>
            </a:r>
            <a:r>
              <a:rPr lang="pl-PL" altLang="pl-PL" sz="1800" dirty="0">
                <a:solidFill>
                  <a:schemeClr val="tx1"/>
                </a:solidFill>
              </a:rPr>
              <a:t> </a:t>
            </a:r>
            <a:r>
              <a:rPr lang="en-US" altLang="pl-PL" sz="1800" dirty="0">
                <a:solidFill>
                  <a:schemeClr val="tx1"/>
                </a:solidFill>
              </a:rPr>
              <a:t>sessions and meeting for farmers and agricultural advisers are organized there to demonstrate closing the nutrient cycle in agriculture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pl-PL" sz="1800" dirty="0">
                <a:solidFill>
                  <a:schemeClr val="tx1"/>
                </a:solidFill>
              </a:rPr>
              <a:t>A </a:t>
            </a:r>
            <a:r>
              <a:rPr lang="en-GB" altLang="pl-PL" sz="1800" dirty="0">
                <a:solidFill>
                  <a:schemeClr val="tx1"/>
                </a:solidFill>
              </a:rPr>
              <a:t>film presenting the </a:t>
            </a:r>
            <a:r>
              <a:rPr lang="en-US" altLang="pl-PL" sz="1800" dirty="0">
                <a:solidFill>
                  <a:schemeClr val="tx1"/>
                </a:solidFill>
              </a:rPr>
              <a:t>farm </a:t>
            </a:r>
            <a:r>
              <a:rPr lang="en-GB" altLang="pl-PL" sz="1800" dirty="0">
                <a:solidFill>
                  <a:schemeClr val="tx1"/>
                </a:solidFill>
              </a:rPr>
              <a:t>was made </a:t>
            </a:r>
            <a:r>
              <a:rPr lang="pl-PL" altLang="pl-PL" sz="1800" dirty="0">
                <a:solidFill>
                  <a:schemeClr val="tx1"/>
                </a:solidFill>
              </a:rPr>
              <a:t>by NRN </a:t>
            </a:r>
            <a:r>
              <a:rPr lang="en-US" altLang="pl-PL" sz="1800" dirty="0">
                <a:solidFill>
                  <a:schemeClr val="tx1"/>
                </a:solidFill>
              </a:rPr>
              <a:t>as a good tool for transferring knowledge and promoting pro-environmental attitudes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FF008A7-62C0-4ECF-9EBB-50DC62FD2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000" y="4358793"/>
            <a:ext cx="6940549" cy="24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5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736503" y="1340768"/>
            <a:ext cx="8092675" cy="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403646" y="379196"/>
            <a:ext cx="6940549" cy="834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>
                <a:solidFill>
                  <a:schemeClr val="tx1"/>
                </a:solidFill>
                <a:latin typeface="+mn-lt"/>
                <a:ea typeface="+mn-ea"/>
              </a:rPr>
              <a:t>Dissemination of good practice</a:t>
            </a:r>
          </a:p>
        </p:txBody>
      </p:sp>
      <p:sp>
        <p:nvSpPr>
          <p:cNvPr id="5126" name="Prostokąt 1"/>
          <p:cNvSpPr>
            <a:spLocks noChangeArrowheads="1"/>
          </p:cNvSpPr>
          <p:nvPr/>
        </p:nvSpPr>
        <p:spPr bwMode="auto">
          <a:xfrm>
            <a:off x="476250" y="1340768"/>
            <a:ext cx="8352928" cy="338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14000"/>
              </a:lnSpc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Film on cattle breeding carried out in a Baltic-friendly manner as a standard of closing the nutrient cycle on the farm, was disseminated through: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1"/>
                </a:solidFill>
              </a:rPr>
              <a:t>emissions in TVP in September</a:t>
            </a:r>
            <a:r>
              <a:rPr lang="en-US" sz="1800" dirty="0">
                <a:solidFill>
                  <a:schemeClr val="tx1"/>
                </a:solidFill>
              </a:rPr>
              <a:t>, October, November, December 2017,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published on You Tube Centrum </a:t>
            </a:r>
            <a:r>
              <a:rPr lang="en-US" sz="1800" dirty="0" err="1">
                <a:solidFill>
                  <a:schemeClr val="tx1"/>
                </a:solidFill>
              </a:rPr>
              <a:t>Doradztwa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Rolniczego</a:t>
            </a:r>
            <a:r>
              <a:rPr lang="en-US" sz="1800" dirty="0">
                <a:solidFill>
                  <a:schemeClr val="tx1"/>
                </a:solidFill>
              </a:rPr>
              <a:t> w </a:t>
            </a:r>
            <a:r>
              <a:rPr lang="en-US" sz="1800" dirty="0" err="1">
                <a:solidFill>
                  <a:schemeClr val="tx1"/>
                </a:solidFill>
              </a:rPr>
              <a:t>Brwinowie</a:t>
            </a:r>
            <a:r>
              <a:rPr lang="en-US" sz="1800" dirty="0">
                <a:solidFill>
                  <a:schemeClr val="tx1"/>
                </a:solidFill>
              </a:rPr>
              <a:t> (https://www.youtube.com/user/CDRBrwinow/videos)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distributed in 1200 copies of CD among Agricultural Advisory </a:t>
            </a:r>
            <a:r>
              <a:rPr lang="en-US" sz="1800" dirty="0" err="1">
                <a:solidFill>
                  <a:schemeClr val="tx1"/>
                </a:solidFill>
              </a:rPr>
              <a:t>Centres</a:t>
            </a:r>
            <a:r>
              <a:rPr lang="en-US" sz="1800" dirty="0">
                <a:solidFill>
                  <a:schemeClr val="tx1"/>
                </a:solidFill>
              </a:rPr>
              <a:t> and Voivodeship Agricultural Advisory Units </a:t>
            </a:r>
            <a:endParaRPr lang="en-GB" sz="1800" dirty="0"/>
          </a:p>
          <a:p>
            <a:pPr eaLnBrk="1" hangingPunct="1">
              <a:spcBef>
                <a:spcPts val="600"/>
              </a:spcBef>
              <a:buNone/>
            </a:pPr>
            <a:endParaRPr lang="en-US" alt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91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13EDDAF-D439-473E-A801-FF3937EF7B23}"/>
              </a:ext>
            </a:extLst>
          </p:cNvPr>
          <p:cNvSpPr txBox="1"/>
          <p:nvPr/>
        </p:nvSpPr>
        <p:spPr>
          <a:xfrm>
            <a:off x="455240" y="54868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You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welcome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see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shorter</a:t>
            </a:r>
            <a:r>
              <a:rPr lang="pl-PL" dirty="0">
                <a:solidFill>
                  <a:schemeClr val="tx1"/>
                </a:solidFill>
              </a:rPr>
              <a:t> version of the film with English </a:t>
            </a:r>
            <a:r>
              <a:rPr lang="pl-PL" dirty="0" err="1">
                <a:solidFill>
                  <a:schemeClr val="tx1"/>
                </a:solidFill>
              </a:rPr>
              <a:t>subtitles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876F95B-C4CB-4DF5-BFB5-34427A3E9DEA}"/>
              </a:ext>
            </a:extLst>
          </p:cNvPr>
          <p:cNvSpPr/>
          <p:nvPr/>
        </p:nvSpPr>
        <p:spPr>
          <a:xfrm>
            <a:off x="1547664" y="17008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https://www.youtube.com/watch?v=5HVJzB4GUV8</a:t>
            </a:r>
          </a:p>
        </p:txBody>
      </p:sp>
    </p:spTree>
    <p:extLst>
      <p:ext uri="{BB962C8B-B14F-4D97-AF65-F5344CB8AC3E}">
        <p14:creationId xmlns:p14="http://schemas.microsoft.com/office/powerpoint/2010/main" val="3974756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KSOW_presentation_2015</Template>
  <TotalTime>2752</TotalTime>
  <Words>705</Words>
  <Application>Microsoft Office PowerPoint</Application>
  <PresentationFormat>Pokaz na ekranie (4:3)</PresentationFormat>
  <Paragraphs>69</Paragraphs>
  <Slides>10</Slides>
  <Notes>8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Lucida Sans Unicode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</dc:creator>
  <cp:lastModifiedBy>joanna</cp:lastModifiedBy>
  <cp:revision>186</cp:revision>
  <cp:lastPrinted>2018-09-11T14:23:58Z</cp:lastPrinted>
  <dcterms:created xsi:type="dcterms:W3CDTF">2015-03-16T00:49:20Z</dcterms:created>
  <dcterms:modified xsi:type="dcterms:W3CDTF">2018-10-16T07:57:49Z</dcterms:modified>
</cp:coreProperties>
</file>