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09" r:id="rId1"/>
  </p:sldMasterIdLst>
  <p:notesMasterIdLst>
    <p:notesMasterId r:id="rId17"/>
  </p:notesMasterIdLst>
  <p:handoutMasterIdLst>
    <p:handoutMasterId r:id="rId18"/>
  </p:handoutMasterIdLst>
  <p:sldIdLst>
    <p:sldId id="394" r:id="rId2"/>
    <p:sldId id="566" r:id="rId3"/>
    <p:sldId id="588" r:id="rId4"/>
    <p:sldId id="589" r:id="rId5"/>
    <p:sldId id="590" r:id="rId6"/>
    <p:sldId id="591" r:id="rId7"/>
    <p:sldId id="592" r:id="rId8"/>
    <p:sldId id="593" r:id="rId9"/>
    <p:sldId id="595" r:id="rId10"/>
    <p:sldId id="601" r:id="rId11"/>
    <p:sldId id="602" r:id="rId12"/>
    <p:sldId id="598" r:id="rId13"/>
    <p:sldId id="603" r:id="rId14"/>
    <p:sldId id="604" r:id="rId15"/>
    <p:sldId id="511" r:id="rId16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C05350"/>
    <a:srgbClr val="9B3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84" autoAdjust="0"/>
    <p:restoredTop sz="86381" autoAdjust="0"/>
  </p:normalViewPr>
  <p:slideViewPr>
    <p:cSldViewPr>
      <p:cViewPr varScale="1">
        <p:scale>
          <a:sx n="74" d="100"/>
          <a:sy n="74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5274" y="1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5274" y="9428243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5274" y="1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637" y="4714123"/>
            <a:ext cx="5486727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5274" y="9428243"/>
            <a:ext cx="2971093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8C8EF-9FD2-44B3-B863-1B77502882A5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32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5748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7061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upa 12"/>
          <p:cNvGrpSpPr>
            <a:grpSpLocks/>
          </p:cNvGrpSpPr>
          <p:nvPr/>
        </p:nvGrpSpPr>
        <p:grpSpPr bwMode="auto">
          <a:xfrm>
            <a:off x="0" y="4652963"/>
            <a:ext cx="9144000" cy="1362075"/>
            <a:chOff x="0" y="5373218"/>
            <a:chExt cx="9143997" cy="1361669"/>
          </a:xfrm>
        </p:grpSpPr>
        <p:pic>
          <p:nvPicPr>
            <p:cNvPr id="8" name="Obraz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2" t="49094" r="58620" b="33083"/>
            <a:stretch>
              <a:fillRect/>
            </a:stretch>
          </p:blipFill>
          <p:spPr bwMode="auto">
            <a:xfrm>
              <a:off x="134889" y="5423068"/>
              <a:ext cx="1045356" cy="74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upa 8"/>
            <p:cNvGrpSpPr>
              <a:grpSpLocks/>
            </p:cNvGrpSpPr>
            <p:nvPr/>
          </p:nvGrpSpPr>
          <p:grpSpPr bwMode="auto">
            <a:xfrm>
              <a:off x="0" y="5373218"/>
              <a:ext cx="9143997" cy="1361669"/>
              <a:chOff x="1115616" y="5589241"/>
              <a:chExt cx="8014482" cy="979993"/>
            </a:xfrm>
          </p:grpSpPr>
          <p:pic>
            <p:nvPicPr>
              <p:cNvPr id="11" name="Obraz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40" t="15797" r="22289" b="20673"/>
              <a:stretch>
                <a:fillRect/>
              </a:stretch>
            </p:blipFill>
            <p:spPr bwMode="auto">
              <a:xfrm>
                <a:off x="7836725" y="5589241"/>
                <a:ext cx="1194759" cy="5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upa 10"/>
              <p:cNvGrpSpPr>
                <a:grpSpLocks/>
              </p:cNvGrpSpPr>
              <p:nvPr/>
            </p:nvGrpSpPr>
            <p:grpSpPr bwMode="auto">
              <a:xfrm>
                <a:off x="1115616" y="5598457"/>
                <a:ext cx="8014482" cy="970777"/>
                <a:chOff x="1115616" y="5598457"/>
                <a:chExt cx="8014482" cy="970777"/>
              </a:xfrm>
            </p:grpSpPr>
            <p:sp>
              <p:nvSpPr>
                <p:cNvPr id="13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1115616" y="6236858"/>
                  <a:ext cx="8014482" cy="332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pl-PL" altLang="pl-PL" sz="800" smtClean="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„Europejski Fundusz Rolny na rzecz Rozwoju Obszarów Wiejskich: Europa inwestująca w obszary wiejskie.”</a:t>
                  </a:r>
                </a:p>
                <a:p>
                  <a:pPr algn="ctr">
                    <a:defRPr/>
                  </a:pPr>
                  <a:r>
                    <a:rPr lang="pl-PL" altLang="pl-PL" sz="800" smtClean="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Prezentacja opracowana przez Departament Rozwoju Obszarów Wiejskich Ministerstwa Rolnictwa i Rozwoju Wsi.</a:t>
                  </a:r>
                </a:p>
                <a:p>
                  <a:pPr algn="ctr">
                    <a:defRPr/>
                  </a:pPr>
                  <a:r>
                    <a:rPr lang="pl-PL" altLang="pl-PL" sz="800" smtClean="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Instytucja Zarządzająca Programem Rozwoju Obszarów Wiejskich na lata 2014-2020 – Minister Rolnictwa i Rozwoju Wsi.</a:t>
                  </a:r>
                </a:p>
              </p:txBody>
            </p:sp>
            <p:pic>
              <p:nvPicPr>
                <p:cNvPr id="14" name="Obraz 23" descr="logo_ministerstwa.jp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4178" y="5598457"/>
                  <a:ext cx="698323" cy="566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612648" y="1646312"/>
            <a:ext cx="8153400" cy="2934816"/>
          </a:xfrm>
        </p:spPr>
        <p:txBody>
          <a:bodyPr>
            <a:normAutofit/>
          </a:bodyPr>
          <a:lstStyle>
            <a:lvl1pPr algn="ctr">
              <a:defRPr lang="pl-P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02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02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7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1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23" descr="logo_ministerstw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876925"/>
            <a:ext cx="862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26125"/>
            <a:ext cx="13684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encrypted-tbn0.gstatic.com/images?q=tbn:ANd9GcTkX0Rh93x6eulLN4WKMtl8Fd9ma6thXQiEPf0DXT7GMoNw0TyEu4dve7z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189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619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74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30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8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15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19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6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58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4E100D-2B49-444E-B401-C053A8D0F0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4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98F4E26-6D2E-4C4E-9903-CFDD9A28B2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0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B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  <a:endParaRPr lang="en-US" alt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  <a:endParaRPr lang="en-US" alt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22.03.2018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38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21" r:id="rId12"/>
    <p:sldLayoutId id="2147485302" r:id="rId13"/>
    <p:sldLayoutId id="2147485305" r:id="rId14"/>
    <p:sldLayoutId id="2147485306" r:id="rId15"/>
    <p:sldLayoutId id="2147485307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0B05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tekstu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Ministerstwo Rolnictwa i Rozwoju Wsi</a:t>
            </a:r>
          </a:p>
        </p:txBody>
      </p:sp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648" y="1484784"/>
            <a:ext cx="8153400" cy="3096344"/>
          </a:xfrm>
        </p:spPr>
        <p:txBody>
          <a:bodyPr>
            <a:normAutofit/>
          </a:bodyPr>
          <a:lstStyle/>
          <a:p>
            <a:r>
              <a:rPr lang="pl-PL" b="1" dirty="0" smtClean="0"/>
              <a:t>LEADER/RLKS po 2020 r.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2000" b="1" dirty="0" smtClean="0"/>
              <a:t>Ryszard Zarudzki</a:t>
            </a:r>
            <a:br>
              <a:rPr lang="pl-PL" sz="2000" b="1" dirty="0" smtClean="0"/>
            </a:br>
            <a:r>
              <a:rPr lang="pl-PL" sz="2000" b="1" dirty="0" smtClean="0"/>
              <a:t>Podsekretarz Stanu</a:t>
            </a:r>
            <a:br>
              <a:rPr lang="pl-PL" sz="2000" b="1" dirty="0" smtClean="0"/>
            </a:br>
            <a:r>
              <a:rPr lang="pl-PL" sz="2000" b="1" dirty="0" err="1" smtClean="0"/>
              <a:t>MRiRW</a:t>
            </a:r>
            <a:endParaRPr lang="pl-P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7</a:t>
            </a:r>
            <a:r>
              <a:rPr lang="pl-PL" sz="3200" dirty="0" smtClean="0"/>
              <a:t> </a:t>
            </a:r>
            <a:r>
              <a:rPr lang="pl-PL" sz="3200" dirty="0"/>
              <a:t>cech podejścia LEADER w kontekście 20 lat doświadczeń jego wdrażania - wyzwania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lokalne </a:t>
            </a:r>
            <a:r>
              <a:rPr lang="pl-PL" dirty="0"/>
              <a:t>partnerstwo </a:t>
            </a:r>
            <a:r>
              <a:rPr lang="pl-PL" dirty="0" smtClean="0"/>
              <a:t>– sprawne partnerstwo</a:t>
            </a:r>
          </a:p>
          <a:p>
            <a:r>
              <a:rPr lang="pl-PL" dirty="0" smtClean="0"/>
              <a:t>oddolność </a:t>
            </a:r>
            <a:r>
              <a:rPr lang="pl-PL" dirty="0"/>
              <a:t>i współuczestnictwo </a:t>
            </a:r>
            <a:r>
              <a:rPr lang="pl-PL" dirty="0" smtClean="0"/>
              <a:t>– obciążenia administracyjne</a:t>
            </a:r>
          </a:p>
          <a:p>
            <a:r>
              <a:rPr lang="pl-PL" dirty="0" smtClean="0"/>
              <a:t>tworzenie </a:t>
            </a:r>
            <a:r>
              <a:rPr lang="pl-PL" dirty="0"/>
              <a:t>powiązań i współpraca </a:t>
            </a:r>
            <a:r>
              <a:rPr lang="pl-PL" dirty="0" smtClean="0"/>
              <a:t>– wzmocnienie sieciowania</a:t>
            </a:r>
          </a:p>
          <a:p>
            <a:r>
              <a:rPr lang="pl-PL" dirty="0" smtClean="0"/>
              <a:t>innowacje – ukierunkowanie społeczne</a:t>
            </a:r>
          </a:p>
        </p:txBody>
      </p:sp>
    </p:spTree>
    <p:extLst>
      <p:ext uri="{BB962C8B-B14F-4D97-AF65-F5344CB8AC3E}">
        <p14:creationId xmlns:p14="http://schemas.microsoft.com/office/powerpoint/2010/main" val="35607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7</a:t>
            </a:r>
            <a:r>
              <a:rPr lang="pl-PL" sz="3200" dirty="0" smtClean="0"/>
              <a:t> </a:t>
            </a:r>
            <a:r>
              <a:rPr lang="pl-PL" sz="3200" dirty="0"/>
              <a:t>cech podejścia LEADER w kontekście 20 lat doświadczeń jego wdrażania - wyzwania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zintegrowanie </a:t>
            </a:r>
            <a:r>
              <a:rPr lang="pl-PL" dirty="0"/>
              <a:t>i </a:t>
            </a:r>
            <a:r>
              <a:rPr lang="pl-PL" dirty="0" err="1"/>
              <a:t>wielosektorowość</a:t>
            </a:r>
            <a:r>
              <a:rPr lang="pl-PL" dirty="0"/>
              <a:t> </a:t>
            </a:r>
            <a:r>
              <a:rPr lang="pl-PL" dirty="0" smtClean="0"/>
              <a:t>działań – zharmonizowana </a:t>
            </a:r>
            <a:r>
              <a:rPr lang="pl-PL" dirty="0" err="1" smtClean="0"/>
              <a:t>wielofunduszowość</a:t>
            </a:r>
            <a:endParaRPr lang="pl-PL" dirty="0" smtClean="0"/>
          </a:p>
          <a:p>
            <a:r>
              <a:rPr lang="pl-PL" dirty="0" smtClean="0"/>
              <a:t>terytorialność – pomost miasto-wieś</a:t>
            </a:r>
          </a:p>
          <a:p>
            <a:r>
              <a:rPr lang="pl-PL" dirty="0" smtClean="0"/>
              <a:t>lokalne finansowanie i zarządzanie – większa samodzielność</a:t>
            </a:r>
          </a:p>
        </p:txBody>
      </p:sp>
    </p:spTree>
    <p:extLst>
      <p:ext uri="{BB962C8B-B14F-4D97-AF65-F5344CB8AC3E}">
        <p14:creationId xmlns:p14="http://schemas.microsoft.com/office/powerpoint/2010/main" val="21558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LEADER/RLKS po 2020 r. – potrzeba dyskusji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Jak </a:t>
            </a:r>
            <a:r>
              <a:rPr lang="pl-PL" sz="3100" dirty="0"/>
              <a:t>zharmonizować zasady wdrażania RLKS, aby umożliwić jego bardziej efektywne i jednolite wdrażanie?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Jaka </a:t>
            </a:r>
            <a:r>
              <a:rPr lang="pl-PL" sz="3100" dirty="0"/>
              <a:t>powinna być rola LGD, tak aby zapewnić skuteczne działanie partnerstwa?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Czy </a:t>
            </a:r>
            <a:r>
              <a:rPr lang="pl-PL" sz="3100" dirty="0"/>
              <a:t>konieczne jest dostosowanie zadań i wymagań do zróżnicowanych potencjałów LGD?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Jaki </a:t>
            </a:r>
            <a:r>
              <a:rPr lang="pl-PL" sz="3100" dirty="0"/>
              <a:t>powinien być charakter i zakres LSR, tak aby był to dokument wskazujący </a:t>
            </a:r>
            <a:r>
              <a:rPr lang="pl-PL" sz="3100" dirty="0" smtClean="0"/>
              <a:t>kierunki </a:t>
            </a:r>
            <a:r>
              <a:rPr lang="pl-PL" sz="3100" dirty="0"/>
              <a:t>rozwoju lokalnego?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W </a:t>
            </a:r>
            <a:r>
              <a:rPr lang="pl-PL" sz="3100" dirty="0"/>
              <a:t>jaki sposób uprościć rozliczanie  finansowania LGD i LSR?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100" dirty="0" smtClean="0"/>
              <a:t>Jak </a:t>
            </a:r>
            <a:r>
              <a:rPr lang="pl-PL" sz="3100" dirty="0"/>
              <a:t>poprawić skuteczność wykorzystania RLKS w ramach innych niż EFRROW funduszy?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 anchor="ctr"/>
          <a:lstStyle/>
          <a:p>
            <a:pPr algn="l"/>
            <a:r>
              <a:rPr lang="pl-PL" dirty="0" smtClean="0"/>
              <a:t>Podejście tradycyjne ……</a:t>
            </a:r>
          </a:p>
        </p:txBody>
      </p:sp>
      <p:sp>
        <p:nvSpPr>
          <p:cNvPr id="15" name="Elipsa 14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2428875" y="4643438"/>
            <a:ext cx="357188" cy="3571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749" name="pole tekstowe 20"/>
          <p:cNvSpPr txBox="1">
            <a:spLocks noChangeArrowheads="1"/>
          </p:cNvSpPr>
          <p:nvPr/>
        </p:nvSpPr>
        <p:spPr bwMode="auto">
          <a:xfrm>
            <a:off x="1331640" y="5877272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prywatne podmioty gospodarcze</a:t>
            </a:r>
          </a:p>
        </p:txBody>
      </p:sp>
      <p:sp>
        <p:nvSpPr>
          <p:cNvPr id="31750" name="pole tekstowe 21"/>
          <p:cNvSpPr txBox="1">
            <a:spLocks noChangeArrowheads="1"/>
          </p:cNvSpPr>
          <p:nvPr/>
        </p:nvSpPr>
        <p:spPr bwMode="auto">
          <a:xfrm>
            <a:off x="6372200" y="566124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organizacje społeczne</a:t>
            </a:r>
          </a:p>
        </p:txBody>
      </p:sp>
      <p:sp>
        <p:nvSpPr>
          <p:cNvPr id="26" name="Elipsa 25"/>
          <p:cNvSpPr/>
          <p:nvPr/>
        </p:nvSpPr>
        <p:spPr>
          <a:xfrm>
            <a:off x="2214563" y="5357813"/>
            <a:ext cx="357187" cy="3571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2000250" y="4714875"/>
            <a:ext cx="357188" cy="357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1714500" y="5000625"/>
            <a:ext cx="357188" cy="357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6643688" y="4429125"/>
            <a:ext cx="357187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6858000" y="4857750"/>
            <a:ext cx="357188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7072313" y="5357813"/>
            <a:ext cx="357187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6429375" y="5214938"/>
            <a:ext cx="35718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6286500" y="4714875"/>
            <a:ext cx="357188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35" name="Łącznik prosty ze strzałką 34"/>
          <p:cNvCxnSpPr>
            <a:endCxn id="27" idx="0"/>
          </p:cNvCxnSpPr>
          <p:nvPr/>
        </p:nvCxnSpPr>
        <p:spPr>
          <a:xfrm flipH="1">
            <a:off x="2178844" y="2276872"/>
            <a:ext cx="1601066" cy="243800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3851920" y="2204864"/>
            <a:ext cx="576064" cy="36004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>
            <a:off x="2843808" y="2348880"/>
            <a:ext cx="2592288" cy="26971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4716016" y="2276872"/>
            <a:ext cx="1607566" cy="24374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6516216" y="2348880"/>
            <a:ext cx="360040" cy="19888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>
            <a:endCxn id="78" idx="0"/>
          </p:cNvCxnSpPr>
          <p:nvPr/>
        </p:nvCxnSpPr>
        <p:spPr>
          <a:xfrm flipH="1">
            <a:off x="4964907" y="2276872"/>
            <a:ext cx="1119261" cy="329525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4067944" y="2348881"/>
            <a:ext cx="1584176" cy="324035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/>
          <p:cNvSpPr txBox="1">
            <a:spLocks noChangeArrowheads="1"/>
          </p:cNvSpPr>
          <p:nvPr/>
        </p:nvSpPr>
        <p:spPr bwMode="auto">
          <a:xfrm rot="-5400000">
            <a:off x="6117431" y="3596482"/>
            <a:ext cx="78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69" name="pole tekstowe 68"/>
          <p:cNvSpPr txBox="1">
            <a:spLocks noChangeArrowheads="1"/>
          </p:cNvSpPr>
          <p:nvPr/>
        </p:nvSpPr>
        <p:spPr bwMode="auto">
          <a:xfrm rot="-4606558">
            <a:off x="5547518" y="2891632"/>
            <a:ext cx="81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1" name="pole tekstowe 70"/>
          <p:cNvSpPr txBox="1">
            <a:spLocks noChangeArrowheads="1"/>
          </p:cNvSpPr>
          <p:nvPr/>
        </p:nvSpPr>
        <p:spPr bwMode="auto">
          <a:xfrm rot="-3172050">
            <a:off x="2388394" y="3401219"/>
            <a:ext cx="80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2" name="pole tekstowe 71"/>
          <p:cNvSpPr txBox="1">
            <a:spLocks noChangeArrowheads="1"/>
          </p:cNvSpPr>
          <p:nvPr/>
        </p:nvSpPr>
        <p:spPr bwMode="auto">
          <a:xfrm rot="-3890822">
            <a:off x="2063750" y="2933701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3" name="pole tekstowe 72"/>
          <p:cNvSpPr txBox="1">
            <a:spLocks noChangeArrowheads="1"/>
          </p:cNvSpPr>
          <p:nvPr/>
        </p:nvSpPr>
        <p:spPr bwMode="auto">
          <a:xfrm rot="-2420614">
            <a:off x="2843498" y="4167422"/>
            <a:ext cx="836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projekt </a:t>
            </a:r>
          </a:p>
        </p:txBody>
      </p:sp>
      <p:sp>
        <p:nvSpPr>
          <p:cNvPr id="74" name="pole tekstowe 73"/>
          <p:cNvSpPr txBox="1">
            <a:spLocks noChangeArrowheads="1"/>
          </p:cNvSpPr>
          <p:nvPr/>
        </p:nvSpPr>
        <p:spPr bwMode="auto">
          <a:xfrm rot="-3386388">
            <a:off x="4159348" y="3983568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projekt </a:t>
            </a:r>
          </a:p>
        </p:txBody>
      </p:sp>
      <p:sp>
        <p:nvSpPr>
          <p:cNvPr id="75" name="pole tekstowe 74"/>
          <p:cNvSpPr txBox="1">
            <a:spLocks noChangeArrowheads="1"/>
          </p:cNvSpPr>
          <p:nvPr/>
        </p:nvSpPr>
        <p:spPr bwMode="auto">
          <a:xfrm rot="2659508">
            <a:off x="5924871" y="4188618"/>
            <a:ext cx="855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projekt </a:t>
            </a:r>
          </a:p>
        </p:txBody>
      </p:sp>
      <p:sp>
        <p:nvSpPr>
          <p:cNvPr id="76" name="Elipsa 75"/>
          <p:cNvSpPr/>
          <p:nvPr/>
        </p:nvSpPr>
        <p:spPr>
          <a:xfrm>
            <a:off x="5143500" y="5857875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4286250" y="5857875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4786313" y="557212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9" name="Elipsa 78"/>
          <p:cNvSpPr/>
          <p:nvPr/>
        </p:nvSpPr>
        <p:spPr>
          <a:xfrm>
            <a:off x="3786188" y="5715000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778" name="pole tekstowe 79"/>
          <p:cNvSpPr txBox="1">
            <a:spLocks noChangeArrowheads="1"/>
          </p:cNvSpPr>
          <p:nvPr/>
        </p:nvSpPr>
        <p:spPr bwMode="auto">
          <a:xfrm>
            <a:off x="3487294" y="6448772"/>
            <a:ext cx="2214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instytucje publiczne</a:t>
            </a:r>
          </a:p>
        </p:txBody>
      </p:sp>
      <p:sp>
        <p:nvSpPr>
          <p:cNvPr id="94" name="pole tekstowe 93"/>
          <p:cNvSpPr txBox="1"/>
          <p:nvPr/>
        </p:nvSpPr>
        <p:spPr>
          <a:xfrm>
            <a:off x="2915816" y="928688"/>
            <a:ext cx="5256584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Wójt; Radni; Rada Gminy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5" name="pole tekstowe 94"/>
          <p:cNvSpPr txBox="1"/>
          <p:nvPr/>
        </p:nvSpPr>
        <p:spPr>
          <a:xfrm>
            <a:off x="4571999" y="1714500"/>
            <a:ext cx="242887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Administracja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6" name="pole tekstowe 95"/>
          <p:cNvSpPr txBox="1"/>
          <p:nvPr/>
        </p:nvSpPr>
        <p:spPr>
          <a:xfrm>
            <a:off x="2214562" y="1714500"/>
            <a:ext cx="221342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Administracja 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97" name="Łącznik prosty ze strzałką 96"/>
          <p:cNvCxnSpPr/>
          <p:nvPr/>
        </p:nvCxnSpPr>
        <p:spPr>
          <a:xfrm>
            <a:off x="4643438" y="1428750"/>
            <a:ext cx="571500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 rot="10800000" flipV="1">
            <a:off x="3357563" y="1428750"/>
            <a:ext cx="571500" cy="2857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H="1">
            <a:off x="5436096" y="2285256"/>
            <a:ext cx="944489" cy="3448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/>
          <p:nvPr/>
        </p:nvCxnSpPr>
        <p:spPr>
          <a:xfrm flipH="1">
            <a:off x="1763688" y="2276872"/>
            <a:ext cx="1296144" cy="266429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026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69" grpId="1"/>
      <p:bldP spid="71" grpId="0"/>
      <p:bldP spid="72" grpId="0"/>
      <p:bldP spid="73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 anchor="ctr"/>
          <a:lstStyle/>
          <a:p>
            <a:pPr algn="l"/>
            <a:r>
              <a:rPr lang="pl-PL" dirty="0" smtClean="0"/>
              <a:t>Nowe podejście …..</a:t>
            </a:r>
          </a:p>
        </p:txBody>
      </p:sp>
      <p:sp>
        <p:nvSpPr>
          <p:cNvPr id="7" name="Elipsa 6"/>
          <p:cNvSpPr/>
          <p:nvPr/>
        </p:nvSpPr>
        <p:spPr>
          <a:xfrm>
            <a:off x="5143500" y="57864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286250" y="578643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786313" y="5500688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786188" y="5643563"/>
            <a:ext cx="357187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2500313" y="5000625"/>
            <a:ext cx="357187" cy="357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2428875" y="4572000"/>
            <a:ext cx="357188" cy="357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3786188" y="607218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instytucje publiczne</a:t>
            </a:r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1285875" y="5786438"/>
            <a:ext cx="221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prywatne podmioty gospodarcze</a:t>
            </a:r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6072188" y="5715000"/>
            <a:ext cx="2214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latin typeface="Calibri" pitchFamily="34" charset="0"/>
              </a:rPr>
              <a:t>organizacje społeczne</a:t>
            </a:r>
          </a:p>
        </p:txBody>
      </p:sp>
      <p:sp>
        <p:nvSpPr>
          <p:cNvPr id="26" name="Elipsa 25"/>
          <p:cNvSpPr/>
          <p:nvPr/>
        </p:nvSpPr>
        <p:spPr>
          <a:xfrm>
            <a:off x="2214563" y="5286375"/>
            <a:ext cx="357187" cy="3571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2000250" y="4643438"/>
            <a:ext cx="357188" cy="3571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1714500" y="4929188"/>
            <a:ext cx="357188" cy="3571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6643688" y="4357688"/>
            <a:ext cx="357187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6858000" y="4786313"/>
            <a:ext cx="35718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7072313" y="5286375"/>
            <a:ext cx="357187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6429375" y="5143500"/>
            <a:ext cx="357188" cy="357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3" name="Elipsa 32"/>
          <p:cNvSpPr/>
          <p:nvPr/>
        </p:nvSpPr>
        <p:spPr>
          <a:xfrm>
            <a:off x="6286500" y="4643438"/>
            <a:ext cx="357188" cy="357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41" name="Łącznik prosty ze strzałką 40"/>
          <p:cNvCxnSpPr/>
          <p:nvPr/>
        </p:nvCxnSpPr>
        <p:spPr>
          <a:xfrm rot="10800000" flipV="1">
            <a:off x="5357813" y="2428875"/>
            <a:ext cx="1928812" cy="78581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rot="10800000">
            <a:off x="5715000" y="4572000"/>
            <a:ext cx="1857375" cy="7143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rot="10800000">
            <a:off x="5786438" y="3857625"/>
            <a:ext cx="2000250" cy="714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e tekstowe 66"/>
          <p:cNvSpPr txBox="1">
            <a:spLocks noChangeArrowheads="1"/>
          </p:cNvSpPr>
          <p:nvPr/>
        </p:nvSpPr>
        <p:spPr bwMode="auto">
          <a:xfrm rot="-1202922">
            <a:off x="6303963" y="2390775"/>
            <a:ext cx="86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projekt </a:t>
            </a:r>
          </a:p>
        </p:txBody>
      </p:sp>
      <p:sp>
        <p:nvSpPr>
          <p:cNvPr id="68" name="pole tekstowe 67"/>
          <p:cNvSpPr txBox="1">
            <a:spLocks noChangeArrowheads="1"/>
          </p:cNvSpPr>
          <p:nvPr/>
        </p:nvSpPr>
        <p:spPr bwMode="auto">
          <a:xfrm rot="2946549">
            <a:off x="5434013" y="53340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69" name="pole tekstowe 68"/>
          <p:cNvSpPr txBox="1">
            <a:spLocks noChangeArrowheads="1"/>
          </p:cNvSpPr>
          <p:nvPr/>
        </p:nvSpPr>
        <p:spPr bwMode="auto">
          <a:xfrm rot="-2706681">
            <a:off x="3055144" y="5590382"/>
            <a:ext cx="8477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2" name="pole tekstowe 71"/>
          <p:cNvSpPr txBox="1">
            <a:spLocks noChangeArrowheads="1"/>
          </p:cNvSpPr>
          <p:nvPr/>
        </p:nvSpPr>
        <p:spPr bwMode="auto">
          <a:xfrm rot="263264">
            <a:off x="6948488" y="363855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3" name="pole tekstowe 72"/>
          <p:cNvSpPr txBox="1">
            <a:spLocks noChangeArrowheads="1"/>
          </p:cNvSpPr>
          <p:nvPr/>
        </p:nvSpPr>
        <p:spPr bwMode="auto">
          <a:xfrm rot="-958459">
            <a:off x="973138" y="5110163"/>
            <a:ext cx="8429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4" name="pole tekstowe 73"/>
          <p:cNvSpPr txBox="1">
            <a:spLocks noChangeArrowheads="1"/>
          </p:cNvSpPr>
          <p:nvPr/>
        </p:nvSpPr>
        <p:spPr bwMode="auto">
          <a:xfrm rot="983896">
            <a:off x="1239838" y="3108325"/>
            <a:ext cx="8080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75" name="pole tekstowe 74"/>
          <p:cNvSpPr txBox="1">
            <a:spLocks noChangeArrowheads="1"/>
          </p:cNvSpPr>
          <p:nvPr/>
        </p:nvSpPr>
        <p:spPr bwMode="auto">
          <a:xfrm rot="1444268">
            <a:off x="6954838" y="4873625"/>
            <a:ext cx="85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alibri" pitchFamily="34" charset="0"/>
              </a:rPr>
              <a:t>projekt </a:t>
            </a:r>
          </a:p>
        </p:txBody>
      </p:sp>
      <p:sp>
        <p:nvSpPr>
          <p:cNvPr id="42" name="Elipsa 41"/>
          <p:cNvSpPr/>
          <p:nvPr/>
        </p:nvSpPr>
        <p:spPr>
          <a:xfrm>
            <a:off x="2928938" y="2857500"/>
            <a:ext cx="2928937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44" name="Łącznik prosty 43"/>
          <p:cNvCxnSpPr>
            <a:stCxn id="42" idx="1"/>
          </p:cNvCxnSpPr>
          <p:nvPr/>
        </p:nvCxnSpPr>
        <p:spPr>
          <a:xfrm rot="16200000" flipH="1">
            <a:off x="3438525" y="3152776"/>
            <a:ext cx="909637" cy="107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rot="5400000">
            <a:off x="3571875" y="4500563"/>
            <a:ext cx="1214438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>
            <a:endCxn id="42" idx="6"/>
          </p:cNvCxnSpPr>
          <p:nvPr/>
        </p:nvCxnSpPr>
        <p:spPr>
          <a:xfrm>
            <a:off x="4429125" y="4143375"/>
            <a:ext cx="1428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rostokąt 64"/>
          <p:cNvSpPr/>
          <p:nvPr/>
        </p:nvSpPr>
        <p:spPr>
          <a:xfrm>
            <a:off x="3347864" y="3286124"/>
            <a:ext cx="216024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Wójt; Rada Gminy, Radni, Administracja; Lokalna społeczność; Partnerstwo</a:t>
            </a:r>
            <a:endParaRPr lang="pl-PL" sz="16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80" name="Łącznik prosty ze strzałką 79"/>
          <p:cNvCxnSpPr/>
          <p:nvPr/>
        </p:nvCxnSpPr>
        <p:spPr>
          <a:xfrm rot="5400000" flipH="1" flipV="1">
            <a:off x="3250406" y="5393532"/>
            <a:ext cx="714375" cy="6429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>
            <a:stCxn id="73" idx="2"/>
          </p:cNvCxnSpPr>
          <p:nvPr/>
        </p:nvCxnSpPr>
        <p:spPr>
          <a:xfrm rot="5400000" flipH="1" flipV="1">
            <a:off x="1954212" y="4284663"/>
            <a:ext cx="606425" cy="16446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/>
          <p:nvPr/>
        </p:nvCxnSpPr>
        <p:spPr>
          <a:xfrm rot="16200000" flipV="1">
            <a:off x="5250657" y="5179219"/>
            <a:ext cx="928687" cy="7143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>
            <a:off x="1071563" y="3286125"/>
            <a:ext cx="1928812" cy="5000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trzałka w dół 117"/>
          <p:cNvSpPr/>
          <p:nvPr/>
        </p:nvSpPr>
        <p:spPr>
          <a:xfrm>
            <a:off x="3071813" y="2143125"/>
            <a:ext cx="2786062" cy="71437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9" name="pole tekstowe 118"/>
          <p:cNvSpPr txBox="1"/>
          <p:nvPr/>
        </p:nvSpPr>
        <p:spPr>
          <a:xfrm>
            <a:off x="3714750" y="2286000"/>
            <a:ext cx="1500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FUNDUSZE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683568" y="90872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Płużnicki </a:t>
            </a:r>
            <a:r>
              <a:rPr lang="pl-PL" sz="3200" b="1" dirty="0">
                <a:solidFill>
                  <a:srgbClr val="FF0000"/>
                </a:solidFill>
              </a:rPr>
              <a:t>Model Współpracy władz gminy  z organizacjami pozarządowymi</a:t>
            </a:r>
            <a:endParaRPr lang="pl-PL" sz="3200" dirty="0">
              <a:solidFill>
                <a:srgbClr val="FF0000"/>
              </a:solidFill>
            </a:endParaRPr>
          </a:p>
          <a:p>
            <a:pPr algn="ctr"/>
            <a:r>
              <a:rPr lang="pl-PL" sz="3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405538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014E-8 L 0.12761 0.0178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9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30435E-6 C 0.03073 0.03261 0.06181 0.06568 0.075 0.04972 C 0.08837 0.03399 0.08334 -0.0303 0.07848 -0.09436 " pathEditMode="relative" rAng="0" ptsTypes="aaA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2886E-6 C 0.01701 -0.05736 0.0342 -0.11448 0.05937 -0.13738 C 0.08437 -0.16027 0.11736 -0.14894 0.15069 -0.13738 " pathEditMode="relative" rAng="0" ptsTypes="aaA">
                                      <p:cBhvr>
                                        <p:cTn id="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4394 C -0.00243 -0.1087 0.00173 -0.17322 0.02482 -0.19311 C 0.04791 -0.213 0.0901 -0.18825 0.13229 -0.16328 " pathEditMode="relative" rAng="0" ptsTypes="aaA">
                                      <p:cBhvr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8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1536E-6 L 0.05087 -0.18062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9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2359E-6 L 0.04219 -0.11749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5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2535E-7 C -0.01563 -0.04464 -0.03108 -0.08881 -0.03716 -0.1154 C -0.04323 -0.14177 -0.04028 -0.15079 -0.03716 -0.15911 " pathEditMode="relative" rAng="0" ptsTypes="aaA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2845 C -0.04201 -0.1309 -0.08073 -0.23312 -0.13472 -0.26087 C -0.18872 -0.28862 -0.25799 -0.24214 -0.32726 -0.19542 " pathEditMode="relative" ptsTypes="aaA">
                                      <p:cBhvr>
                                        <p:cTn id="2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0204E-6 C 0.02604 -0.09505 0.05208 -0.1901 0.00156 -0.23473 C -0.04896 -0.27937 -0.25139 -0.26225 -0.30295 -0.2685 " pathEditMode="relative" ptsTypes="aaA">
                                      <p:cBhvr>
                                        <p:cTn id="2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3774E-7 C -0.04114 -0.1265 -0.08194 -0.25254 -0.11753 -0.30065 C -0.15329 -0.34852 -0.1993 -0.29117 -0.21475 -0.29001 " pathEditMode="relative" rAng="0" ptsTypes="aaA">
                                      <p:cBhvr>
                                        <p:cTn id="2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17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1 -0.00347 C -0.18403 0.05967 -0.29097 0.12326 -0.33923 0.06175 C -0.38715 0.00023 -0.38767 -0.31013 -0.3651 -0.37165 C -0.34253 -0.4327 -0.27274 -0.3698 -0.20312 -0.30643 " pathEditMode="relative" rAng="0" ptsTypes="aaaA">
                                      <p:cBhvr>
                                        <p:cTn id="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0232 C -0.09063 -0.02128 -0.15573 -0.04001 -0.16875 -0.06198 C -0.18177 -0.08395 -0.14254 -0.10893 -0.10313 -0.13368 " pathEditMode="relative" ptsTypes="aaA">
                                      <p:cBhvr>
                                        <p:cTn id="3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C -1.94444E-6 0.00046 -0.01666 -0.179 -0.03281 -0.357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1272 L 0.00781 -0.081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4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059E-6 L -0.03767 -0.223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5" grpId="0" animBg="1"/>
      <p:bldP spid="16" grpId="0" animBg="1"/>
      <p:bldP spid="20" grpId="0"/>
      <p:bldP spid="21" grpId="0"/>
      <p:bldP spid="22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7" grpId="0"/>
      <p:bldP spid="68" grpId="0"/>
      <p:bldP spid="69" grpId="0"/>
      <p:bldP spid="72" grpId="0"/>
      <p:bldP spid="73" grpId="0"/>
      <p:bldP spid="74" grpId="0"/>
      <p:bldP spid="75" grpId="0"/>
      <p:bldP spid="42" grpId="0" animBg="1"/>
      <p:bldP spid="118" grpId="0" animBg="1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 smtClean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4400" b="1" dirty="0" smtClean="0">
              <a:solidFill>
                <a:srgbClr val="00843C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pl-PL" sz="4400" b="1" dirty="0">
              <a:solidFill>
                <a:srgbClr val="00843C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843C"/>
                </a:solidFill>
                <a:ea typeface="+mj-ea"/>
                <a:cs typeface="+mj-cs"/>
              </a:rPr>
              <a:t>Dziękuję</a:t>
            </a:r>
            <a:r>
              <a:rPr lang="pl-PL" sz="4400" dirty="0" smtClean="0">
                <a:solidFill>
                  <a:srgbClr val="00843C"/>
                </a:solidFill>
                <a:ea typeface="+mj-ea"/>
                <a:cs typeface="+mj-cs"/>
              </a:rPr>
              <a:t> </a:t>
            </a:r>
            <a:r>
              <a:rPr lang="pl-PL" sz="4400" b="1" dirty="0">
                <a:solidFill>
                  <a:srgbClr val="00843C"/>
                </a:solidFill>
                <a:ea typeface="+mj-ea"/>
                <a:cs typeface="+mj-cs"/>
              </a:rPr>
              <a:t>za</a:t>
            </a:r>
            <a:r>
              <a:rPr lang="pl-PL" sz="4400" dirty="0">
                <a:solidFill>
                  <a:srgbClr val="00843C"/>
                </a:solidFill>
                <a:ea typeface="+mj-ea"/>
                <a:cs typeface="+mj-cs"/>
              </a:rPr>
              <a:t> </a:t>
            </a:r>
            <a:r>
              <a:rPr lang="pl-PL" sz="4400" b="1" dirty="0">
                <a:solidFill>
                  <a:srgbClr val="00843C"/>
                </a:solidFill>
                <a:ea typeface="+mj-ea"/>
                <a:cs typeface="+mj-cs"/>
              </a:rPr>
              <a:t>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LEADER – skromne początki, rosnąca rola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LEADER I (1991-1993)</a:t>
            </a:r>
          </a:p>
          <a:p>
            <a:r>
              <a:rPr lang="pl-PL" sz="2800" dirty="0"/>
              <a:t>LEADER II (</a:t>
            </a:r>
            <a:r>
              <a:rPr lang="pl-PL" sz="2800" dirty="0" smtClean="0"/>
              <a:t>1994-1999)</a:t>
            </a:r>
          </a:p>
          <a:p>
            <a:r>
              <a:rPr lang="pl-PL" sz="2800" dirty="0"/>
              <a:t>LEADER + </a:t>
            </a:r>
            <a:r>
              <a:rPr lang="pl-PL" sz="2800" dirty="0" smtClean="0"/>
              <a:t>(2000-2006)</a:t>
            </a:r>
          </a:p>
          <a:p>
            <a:r>
              <a:rPr lang="pl-PL" sz="2800" dirty="0" smtClean="0"/>
              <a:t>oś 4 LEADER w ramach programów rozwoju obszarów </a:t>
            </a:r>
            <a:r>
              <a:rPr lang="pl-PL" sz="2800" dirty="0"/>
              <a:t>wiejskich </a:t>
            </a:r>
            <a:r>
              <a:rPr lang="pl-PL" sz="2800" dirty="0" smtClean="0"/>
              <a:t>(2007-2013)</a:t>
            </a:r>
          </a:p>
          <a:p>
            <a:r>
              <a:rPr lang="pl-PL" sz="2800" dirty="0" smtClean="0"/>
              <a:t>RLKS/LEADER (2014-2020)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49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LEADER – sukcesy i porażki</a:t>
            </a:r>
            <a:br>
              <a:rPr lang="pl-PL" sz="3600" dirty="0" smtClean="0"/>
            </a:br>
            <a:r>
              <a:rPr lang="pl-PL" sz="3600" dirty="0" smtClean="0"/>
              <a:t>2004 -2018; 14 lat wdrażania 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609600" y="1844824"/>
            <a:ext cx="3886200" cy="4174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Sukcesy</a:t>
            </a:r>
            <a:endParaRPr lang="pl-PL" dirty="0"/>
          </a:p>
          <a:p>
            <a:pPr lvl="0"/>
            <a:r>
              <a:rPr lang="pl-PL" sz="2000" dirty="0" smtClean="0"/>
              <a:t>LGD </a:t>
            </a:r>
            <a:r>
              <a:rPr lang="pl-PL" sz="2000" dirty="0"/>
              <a:t>jako </a:t>
            </a:r>
            <a:r>
              <a:rPr lang="pl-PL" sz="2000" dirty="0" smtClean="0"/>
              <a:t>generator rozwoju w swoich regionach; </a:t>
            </a:r>
          </a:p>
          <a:p>
            <a:pPr lvl="0"/>
            <a:r>
              <a:rPr lang="pl-PL" sz="2000" dirty="0" smtClean="0"/>
              <a:t>LGD jako animator lokalny kultury, społeczny</a:t>
            </a:r>
          </a:p>
          <a:p>
            <a:pPr lvl="0"/>
            <a:r>
              <a:rPr lang="pl-PL" sz="2000" dirty="0" smtClean="0"/>
              <a:t>Dialog różnych sektorów </a:t>
            </a:r>
            <a:endParaRPr lang="pl-PL" sz="2000" dirty="0"/>
          </a:p>
          <a:p>
            <a:pPr lvl="0"/>
            <a:r>
              <a:rPr lang="pl-PL" sz="2000" dirty="0"/>
              <a:t>LGD jako promotor produktów </a:t>
            </a:r>
            <a:r>
              <a:rPr lang="pl-PL" sz="2000" dirty="0" smtClean="0"/>
              <a:t>lokalnych, turystycznych</a:t>
            </a:r>
          </a:p>
          <a:p>
            <a:pPr lvl="0"/>
            <a:r>
              <a:rPr lang="pl-PL" sz="2000" dirty="0" smtClean="0"/>
              <a:t>LGD jako ambasador swoich regionów</a:t>
            </a:r>
          </a:p>
          <a:p>
            <a:pPr lvl="0"/>
            <a:r>
              <a:rPr lang="pl-PL" sz="2000" dirty="0" smtClean="0"/>
              <a:t>LGD </a:t>
            </a:r>
            <a:r>
              <a:rPr lang="pl-PL" sz="2000" dirty="0"/>
              <a:t>jako łącznik pomiędzy miastem a </a:t>
            </a:r>
            <a:r>
              <a:rPr lang="pl-PL" sz="2000" dirty="0" smtClean="0"/>
              <a:t>wsią</a:t>
            </a:r>
            <a:endParaRPr lang="pl-PL" sz="20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4"/>
          </p:nvPr>
        </p:nvSpPr>
        <p:spPr>
          <a:xfrm>
            <a:off x="4800600" y="1772816"/>
            <a:ext cx="3886200" cy="3581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Porażki</a:t>
            </a:r>
            <a:endParaRPr lang="pl-PL" sz="2000" dirty="0" smtClean="0"/>
          </a:p>
          <a:p>
            <a:pPr lvl="0"/>
            <a:r>
              <a:rPr lang="pl-PL" sz="2000" dirty="0" smtClean="0"/>
              <a:t>W wielu przypadkach  całkowita zależność od środków publicznych</a:t>
            </a:r>
          </a:p>
          <a:p>
            <a:pPr lvl="0"/>
            <a:r>
              <a:rPr lang="pl-PL" sz="2000" dirty="0" smtClean="0"/>
              <a:t>LGD różnej prędkości i jakości  działań merytorycznych, finansowych i instytucjonalnych</a:t>
            </a:r>
          </a:p>
          <a:p>
            <a:pPr lvl="0"/>
            <a:r>
              <a:rPr lang="pl-PL" sz="2000" dirty="0" smtClean="0"/>
              <a:t>Dominacja sektora publicznego nie tylko w samej LGD, ale także w jej organie decyzyjnym</a:t>
            </a:r>
          </a:p>
          <a:p>
            <a:pPr lvl="0"/>
            <a:r>
              <a:rPr lang="pl-PL" sz="2000" dirty="0" smtClean="0"/>
              <a:t>Niechęć </a:t>
            </a:r>
            <a:r>
              <a:rPr lang="pl-PL" sz="2000" dirty="0"/>
              <a:t>do sieciowania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9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LEADER/RLKS – co dalej</a:t>
            </a:r>
            <a:r>
              <a:rPr lang="pl-PL" sz="3600" dirty="0" smtClean="0"/>
              <a:t>?  Co należy zrobić? Jaką drogę wybrać?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/>
              <a:t>Komunikat Komisji </a:t>
            </a:r>
            <a:r>
              <a:rPr lang="pl-PL" b="1" dirty="0"/>
              <a:t>Europejskiej </a:t>
            </a:r>
            <a:r>
              <a:rPr lang="pl-PL" b="1" dirty="0" smtClean="0"/>
              <a:t>pt</a:t>
            </a:r>
            <a:r>
              <a:rPr lang="pl-PL" b="1" dirty="0"/>
              <a:t>. „Przyszłość rolnictwa i produkcji żywności</a:t>
            </a:r>
            <a:r>
              <a:rPr lang="pl-PL" b="1" dirty="0" smtClean="0"/>
              <a:t>” z dnia 29 </a:t>
            </a:r>
            <a:r>
              <a:rPr lang="pl-PL" b="1" dirty="0"/>
              <a:t>listopada 2017 r. </a:t>
            </a:r>
            <a:endParaRPr lang="pl-PL" dirty="0"/>
          </a:p>
          <a:p>
            <a:pPr marL="0" indent="0" algn="just">
              <a:buNone/>
            </a:pPr>
            <a:r>
              <a:rPr lang="pl-PL" i="1" dirty="0" smtClean="0"/>
              <a:t>„Oddolne</a:t>
            </a:r>
            <a:r>
              <a:rPr lang="pl-PL" i="1" dirty="0"/>
              <a:t>,   realizowane   na   szczeblu   lokalnym podejście  LEADER okazało  się </a:t>
            </a:r>
            <a:endParaRPr lang="pl-PL" i="1" dirty="0" smtClean="0"/>
          </a:p>
          <a:p>
            <a:pPr marL="0" indent="0" algn="just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(1)skutecznym </a:t>
            </a:r>
            <a:r>
              <a:rPr lang="pl-PL" b="1" i="1" dirty="0">
                <a:solidFill>
                  <a:srgbClr val="FF0000"/>
                </a:solidFill>
              </a:rPr>
              <a:t>sposobem budowania lokalnego potencjału</a:t>
            </a:r>
            <a:r>
              <a:rPr lang="pl-PL" i="1" dirty="0"/>
              <a:t>,  </a:t>
            </a:r>
            <a:r>
              <a:rPr lang="pl-PL" i="1" dirty="0" smtClean="0"/>
              <a:t>a także </a:t>
            </a:r>
          </a:p>
          <a:p>
            <a:pPr marL="0" indent="0" algn="just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(2)wspierania </a:t>
            </a:r>
            <a:r>
              <a:rPr lang="pl-PL" b="1" i="1" dirty="0">
                <a:solidFill>
                  <a:srgbClr val="00B050"/>
                </a:solidFill>
              </a:rPr>
              <a:t>włączenia społecznego</a:t>
            </a:r>
            <a:r>
              <a:rPr lang="pl-PL" i="1" dirty="0"/>
              <a:t>, </a:t>
            </a:r>
            <a:endParaRPr lang="pl-PL" i="1" dirty="0" smtClean="0"/>
          </a:p>
          <a:p>
            <a:pPr marL="0" indent="0" algn="just">
              <a:buNone/>
            </a:pPr>
            <a:r>
              <a:rPr lang="pl-PL" b="1" i="1" dirty="0" smtClean="0"/>
              <a:t>(3)ograniczania </a:t>
            </a:r>
            <a:r>
              <a:rPr lang="pl-PL" b="1" i="1" dirty="0"/>
              <a:t>ubóstwa </a:t>
            </a:r>
            <a:r>
              <a:rPr lang="pl-PL" i="1" dirty="0"/>
              <a:t>i </a:t>
            </a:r>
            <a:endParaRPr lang="pl-PL" i="1" dirty="0" smtClean="0"/>
          </a:p>
          <a:p>
            <a:pPr marL="0" indent="0" algn="just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(4)tworzenia </a:t>
            </a:r>
            <a:r>
              <a:rPr lang="pl-PL" b="1" i="1" dirty="0">
                <a:solidFill>
                  <a:srgbClr val="FF0000"/>
                </a:solidFill>
              </a:rPr>
              <a:t>miejsc pracy w lokalnej gospodarce</a:t>
            </a:r>
            <a:r>
              <a:rPr lang="pl-PL" i="1" dirty="0"/>
              <a:t>. </a:t>
            </a:r>
            <a:endParaRPr lang="pl-PL" i="1" dirty="0" smtClean="0"/>
          </a:p>
          <a:p>
            <a:pPr marL="0" indent="0" algn="just">
              <a:buNone/>
            </a:pPr>
            <a:endParaRPr lang="pl-PL" b="1" i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pl-PL" b="1" i="1" dirty="0" smtClean="0">
                <a:solidFill>
                  <a:srgbClr val="000099"/>
                </a:solidFill>
              </a:rPr>
              <a:t>Aby </a:t>
            </a:r>
            <a:r>
              <a:rPr lang="pl-PL" b="1" i="1" dirty="0">
                <a:solidFill>
                  <a:srgbClr val="000099"/>
                </a:solidFill>
              </a:rPr>
              <a:t>w pełni  uruchomić  potencjał  obszarów  wiejskich,  należy  zapewnić  </a:t>
            </a:r>
            <a:r>
              <a:rPr lang="pl-PL" b="1" i="1" u="sng" dirty="0">
                <a:solidFill>
                  <a:srgbClr val="000099"/>
                </a:solidFill>
              </a:rPr>
              <a:t>lepszą  synergię i koordynację działań z władzami samorządowymi i lokalnymi </a:t>
            </a:r>
            <a:r>
              <a:rPr lang="pl-PL" b="1" i="1" u="sng" dirty="0" smtClean="0">
                <a:solidFill>
                  <a:srgbClr val="000099"/>
                </a:solidFill>
              </a:rPr>
              <a:t>agencjami</a:t>
            </a:r>
            <a:r>
              <a:rPr lang="pl-PL" b="1" i="1" dirty="0" smtClean="0">
                <a:solidFill>
                  <a:srgbClr val="000099"/>
                </a:solidFill>
              </a:rPr>
              <a:t>.”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386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LEADER/RLKS – co dalej?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Wartość dodana (korzyści uzyskane dzięki odpowiedniemu i skutecznemu stosowaniu metody LEADER)</a:t>
            </a:r>
          </a:p>
          <a:p>
            <a:r>
              <a:rPr lang="pl-PL" b="1" dirty="0"/>
              <a:t>M</a:t>
            </a:r>
            <a:r>
              <a:rPr lang="pl-PL" b="1" dirty="0" smtClean="0"/>
              <a:t>ierzona na podstawie: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/>
              <a:t> </a:t>
            </a:r>
            <a:r>
              <a:rPr lang="pl-PL" b="1" u="sng" dirty="0" smtClean="0">
                <a:solidFill>
                  <a:srgbClr val="FF0000"/>
                </a:solidFill>
              </a:rPr>
              <a:t>zwiększenia kapitału społecznego </a:t>
            </a:r>
            <a:r>
              <a:rPr lang="pl-PL" b="1" dirty="0" smtClean="0"/>
              <a:t>wśród zaangażowanych stron, 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smtClean="0"/>
              <a:t> poprawy w </a:t>
            </a:r>
            <a:r>
              <a:rPr lang="pl-PL" b="1" u="sng" dirty="0" smtClean="0">
                <a:solidFill>
                  <a:srgbClr val="FF0000"/>
                </a:solidFill>
              </a:rPr>
              <a:t>zarządzaniu unijnym programem </a:t>
            </a:r>
            <a:r>
              <a:rPr lang="pl-PL" b="1" dirty="0" smtClean="0"/>
              <a:t>pomocowym na poziomie lokalnym i horyzontalnym w kontekście LEADER/RLKS</a:t>
            </a: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b="1" u="sng" dirty="0" smtClean="0">
                <a:solidFill>
                  <a:srgbClr val="FF0000"/>
                </a:solidFill>
              </a:rPr>
              <a:t>oceny pozytywnych efektów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/>
              <a:t>osiągniętych dzięki LEADER/RLKS (przekładających się na zakładane rezultaty i oddziaływanie wdrażanego programu unijnego).</a:t>
            </a:r>
            <a:endParaRPr lang="pl-PL" dirty="0" smtClean="0"/>
          </a:p>
          <a:p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Kapitał społeczny /Umiejętności społeczne</a:t>
            </a:r>
          </a:p>
          <a:p>
            <a:pPr marL="0" indent="0">
              <a:buNone/>
            </a:pPr>
            <a:r>
              <a:rPr lang="pl-PL" b="1" dirty="0" smtClean="0"/>
              <a:t>Wzmocnienie kapitału społecznego, który należy przede wszystkim rozumieć jako nabywanie umiejętności społecznych, tzn.  nawiązywania i utrzymywania kontaktów, jak również funkcjonowania w mniej lub bardziej formalnych powiązaniach (sieciach).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323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-99392"/>
            <a:ext cx="8153400" cy="1544216"/>
          </a:xfrm>
        </p:spPr>
        <p:txBody>
          <a:bodyPr>
            <a:normAutofit/>
          </a:bodyPr>
          <a:lstStyle/>
          <a:p>
            <a:r>
              <a:rPr lang="pl-PL" sz="3000" dirty="0" smtClean="0"/>
              <a:t>RLKS w regulacjach unijnych/</a:t>
            </a:r>
            <a:r>
              <a:rPr lang="pl-PL" sz="3000" i="1" dirty="0" smtClean="0"/>
              <a:t> </a:t>
            </a:r>
            <a:r>
              <a:rPr lang="pl-PL" sz="3000" dirty="0" smtClean="0"/>
              <a:t>LEADER –  jako metoda rozwoju społeczno - gospodarczego</a:t>
            </a:r>
            <a:endParaRPr lang="pl-PL" sz="3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i="1" dirty="0" smtClean="0"/>
              <a:t>Należałoby wskazać: </a:t>
            </a:r>
          </a:p>
          <a:p>
            <a:r>
              <a:rPr lang="pl-PL" i="1" dirty="0" smtClean="0"/>
              <a:t>podstawowe elementy charakteryzujące tę metodę, w szczególności partnerstwo, zintegrowanie sektorów, oddolność, współpracę</a:t>
            </a:r>
          </a:p>
          <a:p>
            <a:r>
              <a:rPr lang="pl-PL" i="1" dirty="0" smtClean="0"/>
              <a:t>Zdefiniowanie roli LGD w systemie wdrażania funduszy unijnych, by raz na zawsze uniknąć dublowania się zadań realizowanych przez poszczególne instytucje</a:t>
            </a:r>
            <a:endParaRPr lang="pl-PL" dirty="0" smtClean="0"/>
          </a:p>
          <a:p>
            <a:r>
              <a:rPr lang="pl-PL" i="1" dirty="0"/>
              <a:t>W</a:t>
            </a:r>
            <a:r>
              <a:rPr lang="pl-PL" i="1" dirty="0" smtClean="0"/>
              <a:t>ykorzystanie tej metody w sposób horyzontalny w każdym państwie członkowskim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Jednym z najlepszych sposobów zapewnienia realizacji tego celu byłoby odrębne rozporządzenie/rozdział w przepisach horyzontalnych nt. RLKS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26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Jaka LGD </a:t>
            </a:r>
            <a:r>
              <a:rPr lang="pl-PL" sz="3600" dirty="0"/>
              <a:t>po 2020 r</a:t>
            </a:r>
            <a:r>
              <a:rPr lang="pl-PL" sz="3600" dirty="0" smtClean="0"/>
              <a:t>.? </a:t>
            </a:r>
            <a:r>
              <a:rPr lang="pl-PL" sz="3600" dirty="0"/>
              <a:t>– efektywna administracja, aktywna </a:t>
            </a:r>
            <a:r>
              <a:rPr lang="pl-PL" sz="3600" dirty="0" smtClean="0"/>
              <a:t>LGD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Funkcje </a:t>
            </a:r>
            <a:r>
              <a:rPr lang="pl-PL" dirty="0"/>
              <a:t>administracyjne LGD vs. funkcje animacyjne </a:t>
            </a:r>
            <a:r>
              <a:rPr lang="pl-PL" dirty="0" smtClean="0"/>
              <a:t>LGD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Dalsza </a:t>
            </a:r>
            <a:r>
              <a:rPr lang="pl-PL" dirty="0"/>
              <a:t>profesjonalizacja </a:t>
            </a:r>
            <a:r>
              <a:rPr lang="pl-PL" dirty="0" smtClean="0"/>
              <a:t>LGD vs</a:t>
            </a:r>
            <a:r>
              <a:rPr lang="pl-PL" dirty="0"/>
              <a:t>. współpraca ze </a:t>
            </a:r>
            <a:r>
              <a:rPr lang="pl-PL" dirty="0" smtClean="0"/>
              <a:t>społeczeństwem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Czerpanie </a:t>
            </a:r>
            <a:r>
              <a:rPr lang="pl-PL" dirty="0"/>
              <a:t>z doświadczeń innych podmiotów i inicjatyw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840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LSR </a:t>
            </a:r>
            <a:r>
              <a:rPr lang="pl-PL" sz="3600" dirty="0"/>
              <a:t>po 2020 r. – </a:t>
            </a:r>
            <a:r>
              <a:rPr lang="pl-PL" sz="3600" dirty="0" smtClean="0"/>
              <a:t>filary rozwoju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 szerokim zakresie </a:t>
            </a:r>
            <a:r>
              <a:rPr lang="pl-PL" dirty="0"/>
              <a:t>vs. </a:t>
            </a:r>
            <a:r>
              <a:rPr lang="pl-PL" dirty="0" smtClean="0"/>
              <a:t>o wąskim zakresie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Zintegrowana </a:t>
            </a:r>
            <a:r>
              <a:rPr lang="pl-PL" dirty="0"/>
              <a:t>vs. </a:t>
            </a:r>
            <a:r>
              <a:rPr lang="pl-PL" dirty="0" smtClean="0"/>
              <a:t>wielosektorowa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Ukierunkowana</a:t>
            </a:r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40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Finansowanie podejścia LEADER/RLKS po 2020 r.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err="1" smtClean="0"/>
              <a:t>Wielofunduszowość</a:t>
            </a:r>
            <a:r>
              <a:rPr lang="pl-PL" dirty="0" smtClean="0"/>
              <a:t> </a:t>
            </a:r>
            <a:r>
              <a:rPr lang="pl-PL" dirty="0"/>
              <a:t>vs. </a:t>
            </a:r>
            <a:r>
              <a:rPr lang="pl-PL" dirty="0" err="1"/>
              <a:t>wieloproceduralność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777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1">
  <a:themeElements>
    <a:clrScheme name="Niestandardowy 9">
      <a:dk1>
        <a:sysClr val="windowText" lastClr="000000"/>
      </a:dk1>
      <a:lt1>
        <a:srgbClr val="44884F"/>
      </a:lt1>
      <a:dk2>
        <a:srgbClr val="00843C"/>
      </a:dk2>
      <a:lt2>
        <a:srgbClr val="EBDDC3"/>
      </a:lt2>
      <a:accent1>
        <a:srgbClr val="44884F"/>
      </a:accent1>
      <a:accent2>
        <a:srgbClr val="44884F"/>
      </a:accent2>
      <a:accent3>
        <a:srgbClr val="A5AB81"/>
      </a:accent3>
      <a:accent4>
        <a:srgbClr val="00B050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322FBDC6-6DE4-4CF2-9DB9-7C2285CE5A29}" vid="{78906EFC-EFD0-4B48-AC01-00CDADB035B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9">
    <a:dk1>
      <a:sysClr val="windowText" lastClr="000000"/>
    </a:dk1>
    <a:lt1>
      <a:srgbClr val="44884F"/>
    </a:lt1>
    <a:dk2>
      <a:srgbClr val="00843C"/>
    </a:dk2>
    <a:lt2>
      <a:srgbClr val="EBDDC3"/>
    </a:lt2>
    <a:accent1>
      <a:srgbClr val="44884F"/>
    </a:accent1>
    <a:accent2>
      <a:srgbClr val="44884F"/>
    </a:accent2>
    <a:accent3>
      <a:srgbClr val="A5AB81"/>
    </a:accent3>
    <a:accent4>
      <a:srgbClr val="00B050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8184</TotalTime>
  <Words>666</Words>
  <Application>Microsoft Office PowerPoint</Application>
  <PresentationFormat>Pokaz na ekranie (4:3)</PresentationFormat>
  <Paragraphs>110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Tw Cen MT</vt:lpstr>
      <vt:lpstr>Wingdings</vt:lpstr>
      <vt:lpstr>Wingdings 2</vt:lpstr>
      <vt:lpstr>Motyw1</vt:lpstr>
      <vt:lpstr>LEADER/RLKS po 2020 r.   Ryszard Zarudzki Podsekretarz Stanu MRiRW</vt:lpstr>
      <vt:lpstr>LEADER – skromne początki, rosnąca rola</vt:lpstr>
      <vt:lpstr>LEADER – sukcesy i porażki 2004 -2018; 14 lat wdrażania </vt:lpstr>
      <vt:lpstr>LEADER/RLKS – co dalej?  Co należy zrobić? Jaką drogę wybrać?</vt:lpstr>
      <vt:lpstr>LEADER/RLKS – co dalej?</vt:lpstr>
      <vt:lpstr>RLKS w regulacjach unijnych/ LEADER –  jako metoda rozwoju społeczno - gospodarczego</vt:lpstr>
      <vt:lpstr>Jaka LGD po 2020 r.? – efektywna administracja, aktywna LGD</vt:lpstr>
      <vt:lpstr>LSR po 2020 r. – filary rozwoju</vt:lpstr>
      <vt:lpstr>Finansowanie podejścia LEADER/RLKS po 2020 r. </vt:lpstr>
      <vt:lpstr>7 cech podejścia LEADER w kontekście 20 lat doświadczeń jego wdrażania - wyzwania</vt:lpstr>
      <vt:lpstr>7 cech podejścia LEADER w kontekście 20 lat doświadczeń jego wdrażania - wyzwania</vt:lpstr>
      <vt:lpstr>LEADER/RLKS po 2020 r. – potrzeba dyskusji</vt:lpstr>
      <vt:lpstr>Podejście tradycyjne ……</vt:lpstr>
      <vt:lpstr>Nowe podejście …..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Ministerstwo</cp:lastModifiedBy>
  <cp:revision>783</cp:revision>
  <cp:lastPrinted>2018-03-21T07:34:47Z</cp:lastPrinted>
  <dcterms:created xsi:type="dcterms:W3CDTF">2009-06-02T12:46:28Z</dcterms:created>
  <dcterms:modified xsi:type="dcterms:W3CDTF">2018-03-22T05:39:48Z</dcterms:modified>
</cp:coreProperties>
</file>