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8" r:id="rId2"/>
  </p:sldMasterIdLst>
  <p:notesMasterIdLst>
    <p:notesMasterId r:id="rId15"/>
  </p:notesMasterIdLst>
  <p:sldIdLst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A89A-EDEA-48A8-A171-7EE5B44AA0DA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1C7C-1D69-434B-91EB-5E3ED8F914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188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8B03F-DA40-4759-87FB-48B353A82E5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7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546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04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399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301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9805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200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133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25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224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785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08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7700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010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2304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510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526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1743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4610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6370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3371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286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458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5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3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586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632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828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786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881AED-1C90-4EDA-90FA-17071773825C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F1EAF-9482-4CDB-A2FE-758A476FB0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02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kwatera@onet.p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4825750" y="1470438"/>
            <a:ext cx="7114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5400" b="1" dirty="0">
                <a:latin typeface="+mj-lt"/>
                <a:cs typeface="Calibri" panose="020F0502020204030204" pitchFamily="34" charset="0"/>
              </a:rPr>
              <a:t>Stanowisko ELARD </a:t>
            </a:r>
            <a:br>
              <a:rPr lang="pl-PL" sz="5400" b="1" dirty="0">
                <a:latin typeface="+mj-lt"/>
                <a:cs typeface="Calibri" panose="020F0502020204030204" pitchFamily="34" charset="0"/>
              </a:rPr>
            </a:br>
            <a:r>
              <a:rPr lang="pl-PL" sz="5400" b="1" dirty="0" err="1">
                <a:latin typeface="+mj-lt"/>
                <a:cs typeface="Calibri" panose="020F0502020204030204" pitchFamily="34" charset="0"/>
              </a:rPr>
              <a:t>ws</a:t>
            </a:r>
            <a:r>
              <a:rPr lang="pl-PL" sz="5400" b="1" dirty="0">
                <a:latin typeface="+mj-lt"/>
                <a:cs typeface="Calibri" panose="020F0502020204030204" pitchFamily="34" charset="0"/>
              </a:rPr>
              <a:t>. przyszłości RLKS</a:t>
            </a:r>
          </a:p>
          <a:p>
            <a:pPr algn="ctr"/>
            <a:endParaRPr lang="pl-PL" sz="2100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pl-PL" sz="3600" b="1" dirty="0">
                <a:latin typeface="+mj-lt"/>
                <a:cs typeface="Calibri" panose="020F0502020204030204" pitchFamily="34" charset="0"/>
              </a:rPr>
              <a:t>Supraśl, 22 marca 2018 r. </a:t>
            </a:r>
          </a:p>
          <a:p>
            <a:pPr algn="ctr"/>
            <a:endParaRPr lang="pl-PL" sz="2100" b="1" dirty="0">
              <a:latin typeface="+mj-lt"/>
              <a:cs typeface="Calibri" panose="020F0502020204030204" pitchFamily="34" charset="0"/>
            </a:endParaRPr>
          </a:p>
          <a:p>
            <a:pPr algn="ctr"/>
            <a:endParaRPr lang="pl-PL" sz="2100" b="1" dirty="0">
              <a:latin typeface="+mj-lt"/>
              <a:cs typeface="Calibri" panose="020F0502020204030204" pitchFamily="34" charset="0"/>
            </a:endParaRPr>
          </a:p>
          <a:p>
            <a:pPr algn="r"/>
            <a:r>
              <a:rPr lang="pl-PL" sz="3200" b="1" dirty="0">
                <a:latin typeface="+mj-lt"/>
                <a:cs typeface="Calibri" panose="020F0502020204030204" pitchFamily="34" charset="0"/>
              </a:rPr>
              <a:t>Krzysztof Kwatera </a:t>
            </a:r>
          </a:p>
          <a:p>
            <a:pPr algn="r"/>
            <a:r>
              <a:rPr lang="pl-PL" sz="2400" dirty="0">
                <a:latin typeface="+mj-lt"/>
                <a:cs typeface="Calibri" panose="020F0502020204030204" pitchFamily="34" charset="0"/>
              </a:rPr>
              <a:t>Prezes Zarządu LGD „Dolina Raby” </a:t>
            </a:r>
          </a:p>
          <a:p>
            <a:pPr algn="r"/>
            <a:r>
              <a:rPr lang="pl-PL" sz="2400" dirty="0">
                <a:latin typeface="+mj-lt"/>
                <a:cs typeface="Calibri" panose="020F0502020204030204" pitchFamily="34" charset="0"/>
              </a:rPr>
              <a:t>Pełnomocnik Zarządu Polskiej Sieci LGD ds. współpracy</a:t>
            </a:r>
          </a:p>
        </p:txBody>
      </p:sp>
      <p:grpSp>
        <p:nvGrpSpPr>
          <p:cNvPr id="6" name="Grupa 9"/>
          <p:cNvGrpSpPr>
            <a:grpSpLocks/>
          </p:cNvGrpSpPr>
          <p:nvPr/>
        </p:nvGrpSpPr>
        <p:grpSpPr bwMode="auto">
          <a:xfrm>
            <a:off x="5189085" y="422227"/>
            <a:ext cx="5544343" cy="880326"/>
            <a:chOff x="2843808" y="5823230"/>
            <a:chExt cx="5544616" cy="879951"/>
          </a:xfrm>
        </p:grpSpPr>
        <p:graphicFrame>
          <p:nvGraphicFramePr>
            <p:cNvPr id="7" name="Obiekt 2"/>
            <p:cNvGraphicFramePr>
              <a:graphicFrameLocks noChangeAspect="1"/>
            </p:cNvGraphicFramePr>
            <p:nvPr/>
          </p:nvGraphicFramePr>
          <p:xfrm>
            <a:off x="2843808" y="5823232"/>
            <a:ext cx="1428263" cy="772384"/>
          </p:xfrm>
          <a:graphic>
            <a:graphicData uri="http://schemas.openxmlformats.org/presentationml/2006/ole">
              <p:oleObj spid="_x0000_s1054" r:id="rId4" imgW="2606040" imgH="1411224" progId="">
                <p:embed/>
              </p:oleObj>
            </a:graphicData>
          </a:graphic>
        </p:graphicFrame>
        <p:graphicFrame>
          <p:nvGraphicFramePr>
            <p:cNvPr id="8" name="Obiekt 3"/>
            <p:cNvGraphicFramePr>
              <a:graphicFrameLocks noChangeAspect="1"/>
            </p:cNvGraphicFramePr>
            <p:nvPr/>
          </p:nvGraphicFramePr>
          <p:xfrm>
            <a:off x="4716015" y="5853772"/>
            <a:ext cx="2012913" cy="785717"/>
          </p:xfrm>
          <a:graphic>
            <a:graphicData uri="http://schemas.openxmlformats.org/presentationml/2006/ole">
              <p:oleObj spid="_x0000_s1055" r:id="rId5" imgW="6519672" imgH="2542032" progId="">
                <p:embed/>
              </p:oleObj>
            </a:graphicData>
          </a:graphic>
        </p:graphicFrame>
        <p:pic>
          <p:nvPicPr>
            <p:cNvPr id="10" name="Obraz 1" descr="PROW-2014-2020-logo-mon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823230"/>
              <a:ext cx="1296144" cy="87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854" y="422228"/>
            <a:ext cx="1397896" cy="9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711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869" y="-34256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Opinia EKES nt.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59684"/>
            <a:ext cx="10203272" cy="4748169"/>
          </a:xfrm>
        </p:spPr>
        <p:txBody>
          <a:bodyPr>
            <a:normAutofit/>
          </a:bodyPr>
          <a:lstStyle/>
          <a:p>
            <a:r>
              <a:rPr lang="pl-PL" sz="3200" dirty="0"/>
              <a:t>EKES – Europejski Komitet Ekonomiczno-Społeczny jest jednym z dwóch, obok Komitetu Regionów, ciałem doradczym Unii Europejskiej. Składa się z przedstawicieli organizacji pracodawców, pracowników i innych, niepublicznych (Komitet Regionów – podmioty publiczne).</a:t>
            </a:r>
          </a:p>
          <a:p>
            <a:r>
              <a:rPr lang="pl-PL" sz="3200" dirty="0"/>
              <a:t>W dniu 7 grudnia 2017 r. EKES przyjął Opinię całkowicie uwzględniającą stanowisko ELARD.   </a:t>
            </a:r>
          </a:p>
        </p:txBody>
      </p:sp>
    </p:spTree>
    <p:extLst>
      <p:ext uri="{BB962C8B-B14F-4D97-AF65-F5344CB8AC3E}">
        <p14:creationId xmlns:p14="http://schemas.microsoft.com/office/powerpoint/2010/main" xmlns="" val="32102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B88A40E-0E34-40A8-BECF-CF46BD96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88" y="167028"/>
            <a:ext cx="10089672" cy="63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93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7AFC02E9-FD65-49B7-BF55-168D3A5F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365" y="2272717"/>
            <a:ext cx="8930747" cy="2110382"/>
          </a:xfrm>
        </p:spPr>
        <p:txBody>
          <a:bodyPr/>
          <a:lstStyle/>
          <a:p>
            <a:r>
              <a:rPr lang="pl-PL" b="1" dirty="0"/>
              <a:t>Krzysztof Kwatera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6D2EEBA6-28A8-4050-BD14-F712A4540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7365" y="4383099"/>
            <a:ext cx="8930748" cy="860400"/>
          </a:xfrm>
        </p:spPr>
        <p:txBody>
          <a:bodyPr>
            <a:noAutofit/>
          </a:bodyPr>
          <a:lstStyle/>
          <a:p>
            <a:r>
              <a:rPr lang="pl-PL" sz="3600" dirty="0">
                <a:hlinkClick r:id="rId2"/>
              </a:rPr>
              <a:t>kwatera@onet.pl</a:t>
            </a:r>
            <a:endParaRPr lang="pl-PL" sz="3600" dirty="0"/>
          </a:p>
          <a:p>
            <a:r>
              <a:rPr lang="pl-PL" sz="3600" dirty="0"/>
              <a:t>Tel. 600 856 375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B8EFB6B-9D16-4F23-8A86-7B41EA0CE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990" y="383795"/>
            <a:ext cx="3829069" cy="23342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3D18CF-4AEB-4835-A484-C5AF7B2CF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697" y="100496"/>
            <a:ext cx="2944536" cy="29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53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65890A-3F98-4DB7-B262-DC74509F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535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ELARD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99A90A-923D-4E06-B9E0-A9BBD25F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866" y="1434517"/>
            <a:ext cx="10018713" cy="4739780"/>
          </a:xfrm>
        </p:spPr>
        <p:txBody>
          <a:bodyPr>
            <a:noAutofit/>
          </a:bodyPr>
          <a:lstStyle/>
          <a:p>
            <a:r>
              <a:rPr lang="pl-PL" sz="3200" dirty="0"/>
              <a:t>Europejskie stowarzyszenie LGD, działa od ponad 10 lat</a:t>
            </a:r>
          </a:p>
          <a:p>
            <a:r>
              <a:rPr lang="pl-PL" sz="3200" dirty="0"/>
              <a:t>Skupia sieci krajowe i regionalne - obecnie jest 25 członków, w tym kraje spoza UE – Serbia i Republika Macedonii (ok. 2000 LGD); członkiem jest Polska Sieć LGD</a:t>
            </a:r>
          </a:p>
          <a:p>
            <a:r>
              <a:rPr lang="pl-PL" sz="3200" dirty="0"/>
              <a:t>Przewodnictwo jest przejściowe – obecnie, na lata 2018-2019 należy do Portugalii; poprzednie dwa lata – do Estonii (Przewodnicząca </a:t>
            </a:r>
            <a:r>
              <a:rPr lang="pl-PL" sz="3200" dirty="0" err="1"/>
              <a:t>Kristiina</a:t>
            </a:r>
            <a:r>
              <a:rPr lang="pl-PL" sz="3200" dirty="0"/>
              <a:t> </a:t>
            </a:r>
            <a:r>
              <a:rPr lang="pl-PL" sz="3200" dirty="0" err="1"/>
              <a:t>Tammets</a:t>
            </a:r>
            <a:r>
              <a:rPr lang="pl-PL" sz="3200" dirty="0"/>
              <a:t>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239DB26-A0EF-47BD-9332-90F7C7CB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741" y="5750431"/>
            <a:ext cx="2301808" cy="9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4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13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Stanowisko ELARD </a:t>
            </a:r>
            <a:r>
              <a:rPr lang="pl-PL" sz="4400" b="1" dirty="0" err="1"/>
              <a:t>ws</a:t>
            </a:r>
            <a:r>
              <a:rPr lang="pl-PL" sz="4400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313" y="1257650"/>
            <a:ext cx="10018713" cy="2079072"/>
          </a:xfrm>
        </p:spPr>
        <p:txBody>
          <a:bodyPr>
            <a:normAutofit/>
          </a:bodyPr>
          <a:lstStyle/>
          <a:p>
            <a:r>
              <a:rPr lang="pl-PL" sz="3600" dirty="0"/>
              <a:t>Przyjęto zostało na 15 Walnym Zgromadzeniu </a:t>
            </a:r>
            <a:br>
              <a:rPr lang="pl-PL" sz="3600" dirty="0"/>
            </a:br>
            <a:r>
              <a:rPr lang="pl-PL" sz="3600" dirty="0"/>
              <a:t>w dniu 23 listopada 2017 r. w  </a:t>
            </a:r>
            <a:r>
              <a:rPr lang="pl-PL" sz="3600" dirty="0" err="1"/>
              <a:t>Laulasmaa</a:t>
            </a:r>
            <a:r>
              <a:rPr lang="pl-PL" sz="3600" dirty="0"/>
              <a:t> (Estonia)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DFA0CE9-233D-46DE-80AE-6348D066E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092" y="3233258"/>
            <a:ext cx="4785491" cy="28712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7381A03-7AEA-4562-BC49-1EF17EFDC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473" y="3233258"/>
            <a:ext cx="4785491" cy="28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74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10018713" cy="1752599"/>
          </a:xfrm>
        </p:spPr>
        <p:txBody>
          <a:bodyPr/>
          <a:lstStyle/>
          <a:p>
            <a:r>
              <a:rPr lang="pl-PL" b="1" dirty="0"/>
              <a:t>Stanowisko ELARD </a:t>
            </a:r>
            <a:r>
              <a:rPr lang="pl-PL" b="1" dirty="0" err="1"/>
              <a:t>ws</a:t>
            </a:r>
            <a:r>
              <a:rPr lang="pl-PL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44" y="2155271"/>
            <a:ext cx="10018713" cy="31242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600" dirty="0"/>
              <a:t>Wdrożenie wielofunduszowego RLKS winno być zapewnione </a:t>
            </a:r>
            <a:r>
              <a:rPr lang="pl-PL" sz="3600" b="1" dirty="0"/>
              <a:t>we wszystkich krajach dla wszystkich typów obszarów: wiejskich, miejskich i zależnych od rybactwa</a:t>
            </a:r>
            <a:r>
              <a:rPr lang="pl-PL" sz="3600" dirty="0"/>
              <a:t>. </a:t>
            </a:r>
            <a:r>
              <a:rPr lang="pl-P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6210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Stanowisko ELARD </a:t>
            </a:r>
            <a:r>
              <a:rPr lang="pl-PL" sz="4400" b="1" dirty="0" err="1"/>
              <a:t>ws</a:t>
            </a:r>
            <a:r>
              <a:rPr lang="pl-PL" sz="4400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2631"/>
            <a:ext cx="10018713" cy="46810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3600" dirty="0"/>
              <a:t>Stworzenie </a:t>
            </a:r>
            <a:r>
              <a:rPr lang="pl-PL" sz="3600" b="1" dirty="0"/>
              <a:t>Rezerwowego Funduszu dla RLKS</a:t>
            </a:r>
            <a:r>
              <a:rPr lang="pl-PL" sz="3600" dirty="0"/>
              <a:t> na poziomie UE.</a:t>
            </a:r>
            <a:br>
              <a:rPr lang="pl-PL" sz="3600" dirty="0"/>
            </a:br>
            <a:r>
              <a:rPr lang="pl-PL" sz="3600" dirty="0"/>
              <a:t>Komisja Europejska powinna zapewnić, aby wszystkie kraje członkowskie miały </a:t>
            </a:r>
            <a:r>
              <a:rPr lang="pl-PL" sz="3600" b="1" dirty="0"/>
              <a:t>krajowe fundusze RLKS ze wszystkich czterech właściwych funduszy europejskich</a:t>
            </a:r>
            <a:r>
              <a:rPr lang="pl-PL" sz="3600" dirty="0"/>
              <a:t> (EFRROW, EFRR, EFS, EFMR).  </a:t>
            </a:r>
          </a:p>
        </p:txBody>
      </p:sp>
    </p:spTree>
    <p:extLst>
      <p:ext uri="{BB962C8B-B14F-4D97-AF65-F5344CB8AC3E}">
        <p14:creationId xmlns:p14="http://schemas.microsoft.com/office/powerpoint/2010/main" xmlns="" val="42907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Stanowisko ELARD </a:t>
            </a:r>
            <a:r>
              <a:rPr lang="pl-PL" sz="4400" b="1" dirty="0" err="1"/>
              <a:t>ws</a:t>
            </a:r>
            <a:r>
              <a:rPr lang="pl-PL" sz="4400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35" y="1560352"/>
            <a:ext cx="10018713" cy="43371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3600" dirty="0"/>
              <a:t>Ustanowienie przez Komisję Europejską zobowiązania dla krajów członkowskich, alokacji na Fundusz RLKS, przynajmniej </a:t>
            </a:r>
            <a:r>
              <a:rPr lang="pl-PL" sz="3600" b="1" dirty="0"/>
              <a:t>po 15% środków z każdego właściwego funduszu europejskiego</a:t>
            </a:r>
            <a:r>
              <a:rPr lang="pl-PL" sz="3600" dirty="0"/>
              <a:t>, które powinny być </a:t>
            </a:r>
            <a:r>
              <a:rPr lang="pl-PL" sz="3600" b="1" dirty="0"/>
              <a:t>wsparte z odpowiednich krajowych źródeł</a:t>
            </a:r>
            <a:r>
              <a:rPr lang="pl-PL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43785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Stanowisko ELARD </a:t>
            </a:r>
            <a:r>
              <a:rPr lang="pl-PL" sz="4400" b="1" dirty="0" err="1"/>
              <a:t>ws</a:t>
            </a:r>
            <a:r>
              <a:rPr lang="pl-PL" sz="4400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76463"/>
            <a:ext cx="10018713" cy="48656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3600" b="1" dirty="0"/>
              <a:t>Uproszczenie regulacji RLKS</a:t>
            </a:r>
            <a:r>
              <a:rPr lang="pl-PL" sz="3600" dirty="0"/>
              <a:t> - wypracowany na poziomie europejskim </a:t>
            </a:r>
            <a:r>
              <a:rPr lang="pl-PL" sz="3600" b="1" dirty="0"/>
              <a:t>jeden zbiór zasad</a:t>
            </a:r>
            <a:r>
              <a:rPr lang="pl-PL" sz="3600" dirty="0"/>
              <a:t>. </a:t>
            </a:r>
            <a:br>
              <a:rPr lang="pl-PL" sz="3600" dirty="0"/>
            </a:br>
            <a:r>
              <a:rPr lang="pl-PL" sz="3600" dirty="0"/>
              <a:t>Wdrażanie na poziomie krajowym musi się odbywać w ramach </a:t>
            </a:r>
            <a:r>
              <a:rPr lang="pl-PL" sz="3600" b="1" dirty="0"/>
              <a:t>krajowego</a:t>
            </a:r>
            <a:br>
              <a:rPr lang="pl-PL" sz="3600" b="1" dirty="0"/>
            </a:br>
            <a:r>
              <a:rPr lang="pl-PL" sz="3600" b="1" dirty="0"/>
              <a:t>programu operacyjnego</a:t>
            </a:r>
            <a:r>
              <a:rPr lang="pl-PL" sz="3600" dirty="0"/>
              <a:t>, który byłby koordynowany przez </a:t>
            </a:r>
            <a:r>
              <a:rPr lang="pl-PL" sz="3600" b="1" dirty="0"/>
              <a:t>jedną instytucję zarządzającą</a:t>
            </a:r>
            <a:r>
              <a:rPr lang="pl-PL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285688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F4B339-A5FB-4A7E-8A06-8B0752EC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4400" b="1" dirty="0"/>
              <a:t>Stanowisko ELARD </a:t>
            </a:r>
            <a:r>
              <a:rPr lang="pl-PL" sz="4400" b="1" dirty="0" err="1"/>
              <a:t>ws</a:t>
            </a:r>
            <a:r>
              <a:rPr lang="pl-PL" sz="4400" b="1" dirty="0"/>
              <a:t>. przyszłości RLKS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6F4417-F6C3-44F9-8223-A6F0B094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77" y="1752599"/>
            <a:ext cx="10018713" cy="42392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l-PL" sz="3600" dirty="0"/>
              <a:t>Lokalne Strategie Rozwoju będą wdrażane poprzez </a:t>
            </a:r>
            <a:r>
              <a:rPr lang="pl-PL" sz="3600" b="1" dirty="0"/>
              <a:t>działania zaprojektowane przez Lokalne Grupy Działania na poziomie lokalnym</a:t>
            </a:r>
            <a:r>
              <a:rPr lang="pl-PL" sz="3600" dirty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l-PL" sz="3600" dirty="0"/>
              <a:t>Proponuje się używać nazwy „</a:t>
            </a:r>
            <a:r>
              <a:rPr lang="pl-PL" sz="3600" b="1" dirty="0"/>
              <a:t>LEADER</a:t>
            </a:r>
            <a:r>
              <a:rPr lang="pl-PL" sz="3600" dirty="0"/>
              <a:t>” jako już dobrze znanej i akceptowalnej dla mechanizmu RLKS.</a:t>
            </a:r>
          </a:p>
        </p:txBody>
      </p:sp>
    </p:spTree>
    <p:extLst>
      <p:ext uri="{BB962C8B-B14F-4D97-AF65-F5344CB8AC3E}">
        <p14:creationId xmlns:p14="http://schemas.microsoft.com/office/powerpoint/2010/main" xmlns="" val="229107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FCBD810-3650-4F11-8017-6CA6121E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63"/>
            <a:ext cx="12122092" cy="64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0740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132</TotalTime>
  <Words>287</Words>
  <Application>Microsoft Office PowerPoint</Application>
  <PresentationFormat>Niestandardowy</PresentationFormat>
  <Paragraphs>33</Paragraphs>
  <Slides>12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HDOfficeLightV0</vt:lpstr>
      <vt:lpstr>Paralaksa</vt:lpstr>
      <vt:lpstr>Slajd 1</vt:lpstr>
      <vt:lpstr>ELARD</vt:lpstr>
      <vt:lpstr>Stanowisko ELARD ws. przyszłości RLKS</vt:lpstr>
      <vt:lpstr>Stanowisko ELARD ws. przyszłości RLKS</vt:lpstr>
      <vt:lpstr>Stanowisko ELARD ws. przyszłości RLKS</vt:lpstr>
      <vt:lpstr>Stanowisko ELARD ws. przyszłości RLKS</vt:lpstr>
      <vt:lpstr>Stanowisko ELARD ws. przyszłości RLKS</vt:lpstr>
      <vt:lpstr>Stanowisko ELARD ws. przyszłości RLKS</vt:lpstr>
      <vt:lpstr>Slajd 9</vt:lpstr>
      <vt:lpstr>Opinia EKES nt. RLKS</vt:lpstr>
      <vt:lpstr>Slajd 11</vt:lpstr>
      <vt:lpstr>Krzysztof Kwatera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Kwatera</dc:creator>
  <cp:lastModifiedBy>LGD-LENOVO</cp:lastModifiedBy>
  <cp:revision>19</cp:revision>
  <dcterms:created xsi:type="dcterms:W3CDTF">2018-03-21T11:08:22Z</dcterms:created>
  <dcterms:modified xsi:type="dcterms:W3CDTF">2018-03-21T14:01:13Z</dcterms:modified>
</cp:coreProperties>
</file>