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charts/colors6.xml" ContentType="application/vnd.ms-office.chartcolor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style9.xml" ContentType="application/vnd.ms-office.chart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5.xml" ContentType="application/vnd.ms-office.chart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theme/themeOverride6.xml" ContentType="application/vnd.openxmlformats-officedocument.themeOverride+xml"/>
  <Override PartName="/ppt/revisionInfo.xml" ContentType="application/vnd.ms-powerpoint.revisioninfo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6.xml" ContentType="application/vnd.ms-office.chart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chartEx1.xml" ContentType="application/vnd.ms-office.chartex+xml"/>
  <Override PartName="/ppt/charts/style4.xml" ContentType="application/vnd.ms-office.chartstyle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charts/colors4.xml" ContentType="application/vnd.ms-office.chartcolorstyl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olors10.xml" ContentType="application/vnd.ms-office.chartcolorstyle+xml"/>
  <Override PartName="/ppt/charts/style7.xml" ContentType="application/vnd.ms-office.chartstyl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3.xml" ContentType="application/vnd.ms-office.chartstyle+xml"/>
  <Override PartName="/ppt/theme/themeOverride51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6" r:id="rId6"/>
  </p:sldMasterIdLst>
  <p:notesMasterIdLst>
    <p:notesMasterId r:id="rId34"/>
  </p:notesMasterIdLst>
  <p:handoutMasterIdLst>
    <p:handoutMasterId r:id="rId35"/>
  </p:handoutMasterIdLst>
  <p:sldIdLst>
    <p:sldId id="345" r:id="rId7"/>
    <p:sldId id="371" r:id="rId8"/>
    <p:sldId id="369" r:id="rId9"/>
    <p:sldId id="262" r:id="rId10"/>
    <p:sldId id="348" r:id="rId11"/>
    <p:sldId id="349" r:id="rId12"/>
    <p:sldId id="264" r:id="rId13"/>
    <p:sldId id="315" r:id="rId14"/>
    <p:sldId id="372" r:id="rId15"/>
    <p:sldId id="316" r:id="rId16"/>
    <p:sldId id="380" r:id="rId17"/>
    <p:sldId id="266" r:id="rId18"/>
    <p:sldId id="381" r:id="rId19"/>
    <p:sldId id="373" r:id="rId20"/>
    <p:sldId id="374" r:id="rId21"/>
    <p:sldId id="346" r:id="rId22"/>
    <p:sldId id="375" r:id="rId23"/>
    <p:sldId id="321" r:id="rId24"/>
    <p:sldId id="330" r:id="rId25"/>
    <p:sldId id="352" r:id="rId26"/>
    <p:sldId id="377" r:id="rId27"/>
    <p:sldId id="378" r:id="rId28"/>
    <p:sldId id="355" r:id="rId29"/>
    <p:sldId id="357" r:id="rId30"/>
    <p:sldId id="379" r:id="rId31"/>
    <p:sldId id="366" r:id="rId32"/>
    <p:sldId id="344" r:id="rId3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B284C077-9B91-41A2-A4C5-5A30F7433178}">
          <p14:sldIdLst>
            <p14:sldId id="345"/>
            <p14:sldId id="371"/>
            <p14:sldId id="369"/>
          </p14:sldIdLst>
        </p14:section>
        <p14:section name="Untitled Section" id="{1829AFD3-3C7D-4360-B258-E1993BE6F2E4}">
          <p14:sldIdLst>
            <p14:sldId id="262"/>
            <p14:sldId id="348"/>
            <p14:sldId id="349"/>
            <p14:sldId id="264"/>
            <p14:sldId id="315"/>
            <p14:sldId id="372"/>
            <p14:sldId id="316"/>
            <p14:sldId id="380"/>
            <p14:sldId id="266"/>
            <p14:sldId id="381"/>
            <p14:sldId id="373"/>
            <p14:sldId id="374"/>
            <p14:sldId id="346"/>
            <p14:sldId id="375"/>
            <p14:sldId id="321"/>
            <p14:sldId id="330"/>
            <p14:sldId id="352"/>
            <p14:sldId id="377"/>
            <p14:sldId id="378"/>
            <p14:sldId id="355"/>
            <p14:sldId id="357"/>
            <p14:sldId id="379"/>
            <p14:sldId id="366"/>
            <p14:sldId id="34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Toth" initials="PT" lastIdx="12" clrIdx="0">
    <p:extLst/>
  </p:cmAuthor>
  <p:cmAuthor id="2" name="Peter Toth" initials="PT [2]" lastIdx="1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183"/>
    <a:srgbClr val="C0504D"/>
    <a:srgbClr val="399D9F"/>
    <a:srgbClr val="0C4C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48" autoAdjust="0"/>
    <p:restoredTop sz="73051" autoAdjust="0"/>
  </p:normalViewPr>
  <p:slideViewPr>
    <p:cSldViewPr>
      <p:cViewPr varScale="1">
        <p:scale>
          <a:sx n="52" d="100"/>
          <a:sy n="52" d="100"/>
        </p:scale>
        <p:origin x="-1014" y="-102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2928" y="3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Susan\Dropbox%20(Personal)\ENRD%202\Surveys\LAG%20Survey%20Analysis%202017\ENRD%20LAG%20Survey%202017_all%20responses%20v2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openxmlformats.org/officeDocument/2006/relationships/oleObject" Target="Book2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Peti\Documents\MUNKA\ENRD%20YR4\LAG%20SURVEY%202017\RESULTS_02DEC2017\Analysis\ENRD%20LAG%20Survey%202017_al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Relationship Id="rId1" Type="http://schemas.openxmlformats.org/officeDocument/2006/relationships/themeOverride" Target="../theme/themeOverride4.xml"/><Relationship Id="rId5" Type="http://schemas.microsoft.com/office/2011/relationships/chartStyle" Target="style6.xml"/><Relationship Id="rId4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oleObject" Target="file:///C:\Users\Susan\Dropbox%20(Personal)\ENRD%202\Surveys\LAG%20Survey%20Analysis%202017\January%202018\Consolidated%20data%20for%20LAG%20survey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8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oleObject" Target="file:///C:\Users\Susan\Dropbox%20(Personal)\ENRD%202\Surveys\LAG%20Survey%20Analysis%202017\January%202018\Consolidated%20data%20for%20LAG%20survey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9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Susan\Dropbox%20(Personal)\ENRD%202\Surveys\LAG%20Survey%20Analysis%202017\ENRD%20LAG%20Survey%202017_summary%20data%20by%20question%20v2.xlsx" TargetMode="External"/><Relationship Id="rId4" Type="http://schemas.openxmlformats.org/officeDocument/2006/relationships/themeOverride" Target="../theme/themeOverride5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Percentage of LAG budget spent on Animation and Administration by LAG Budget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'Q11'!$R$3</c:f>
              <c:strCache>
                <c:ptCount val="1"/>
                <c:pt idx="0">
                  <c:v>&lt; 10%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'Q11'!$S$2:$AA$2</c:f>
              <c:strCache>
                <c:ptCount val="9"/>
                <c:pt idx="0">
                  <c:v>&lt;€0.5m</c:v>
                </c:pt>
                <c:pt idx="1">
                  <c:v>€0.5 – 1m</c:v>
                </c:pt>
                <c:pt idx="2">
                  <c:v>€1 – 1.5m</c:v>
                </c:pt>
                <c:pt idx="3">
                  <c:v>€1.5 - 2m</c:v>
                </c:pt>
                <c:pt idx="4">
                  <c:v>€2 - 3m</c:v>
                </c:pt>
                <c:pt idx="5">
                  <c:v>€3 – 4m</c:v>
                </c:pt>
                <c:pt idx="6">
                  <c:v>€4- 5m</c:v>
                </c:pt>
                <c:pt idx="7">
                  <c:v>€5 – 10m</c:v>
                </c:pt>
                <c:pt idx="8">
                  <c:v>&gt;€10m</c:v>
                </c:pt>
              </c:strCache>
            </c:strRef>
          </c:cat>
          <c:val>
            <c:numRef>
              <c:f>'Q11'!$S$3:$AA$3</c:f>
              <c:numCache>
                <c:formatCode>General</c:formatCode>
                <c:ptCount val="9"/>
                <c:pt idx="0">
                  <c:v>8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11</c:v>
                </c:pt>
                <c:pt idx="5">
                  <c:v>15</c:v>
                </c:pt>
                <c:pt idx="6">
                  <c:v>5</c:v>
                </c:pt>
                <c:pt idx="7">
                  <c:v>11</c:v>
                </c:pt>
                <c:pt idx="8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E1-4FC8-852E-26D9CB3739B6}"/>
            </c:ext>
          </c:extLst>
        </c:ser>
        <c:ser>
          <c:idx val="1"/>
          <c:order val="1"/>
          <c:tx>
            <c:strRef>
              <c:f>'Q11'!$R$4</c:f>
              <c:strCache>
                <c:ptCount val="1"/>
                <c:pt idx="0">
                  <c:v>10 - 13%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'Q11'!$S$2:$AA$2</c:f>
              <c:strCache>
                <c:ptCount val="9"/>
                <c:pt idx="0">
                  <c:v>&lt;€0.5m</c:v>
                </c:pt>
                <c:pt idx="1">
                  <c:v>€0.5 – 1m</c:v>
                </c:pt>
                <c:pt idx="2">
                  <c:v>€1 – 1.5m</c:v>
                </c:pt>
                <c:pt idx="3">
                  <c:v>€1.5 - 2m</c:v>
                </c:pt>
                <c:pt idx="4">
                  <c:v>€2 - 3m</c:v>
                </c:pt>
                <c:pt idx="5">
                  <c:v>€3 – 4m</c:v>
                </c:pt>
                <c:pt idx="6">
                  <c:v>€4- 5m</c:v>
                </c:pt>
                <c:pt idx="7">
                  <c:v>€5 – 10m</c:v>
                </c:pt>
                <c:pt idx="8">
                  <c:v>&gt;€10m</c:v>
                </c:pt>
              </c:strCache>
            </c:strRef>
          </c:cat>
          <c:val>
            <c:numRef>
              <c:f>'Q11'!$S$4:$AA$4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12</c:v>
                </c:pt>
                <c:pt idx="5">
                  <c:v>19</c:v>
                </c:pt>
                <c:pt idx="6">
                  <c:v>14</c:v>
                </c:pt>
                <c:pt idx="7">
                  <c:v>12</c:v>
                </c:pt>
                <c:pt idx="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E1-4FC8-852E-26D9CB3739B6}"/>
            </c:ext>
          </c:extLst>
        </c:ser>
        <c:ser>
          <c:idx val="2"/>
          <c:order val="2"/>
          <c:tx>
            <c:strRef>
              <c:f>'Q11'!$R$5</c:f>
              <c:strCache>
                <c:ptCount val="1"/>
                <c:pt idx="0">
                  <c:v>14 - 16%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'Q11'!$S$2:$AA$2</c:f>
              <c:strCache>
                <c:ptCount val="9"/>
                <c:pt idx="0">
                  <c:v>&lt;€0.5m</c:v>
                </c:pt>
                <c:pt idx="1">
                  <c:v>€0.5 – 1m</c:v>
                </c:pt>
                <c:pt idx="2">
                  <c:v>€1 – 1.5m</c:v>
                </c:pt>
                <c:pt idx="3">
                  <c:v>€1.5 - 2m</c:v>
                </c:pt>
                <c:pt idx="4">
                  <c:v>€2 - 3m</c:v>
                </c:pt>
                <c:pt idx="5">
                  <c:v>€3 – 4m</c:v>
                </c:pt>
                <c:pt idx="6">
                  <c:v>€4- 5m</c:v>
                </c:pt>
                <c:pt idx="7">
                  <c:v>€5 – 10m</c:v>
                </c:pt>
                <c:pt idx="8">
                  <c:v>&gt;€10m</c:v>
                </c:pt>
              </c:strCache>
            </c:strRef>
          </c:cat>
          <c:val>
            <c:numRef>
              <c:f>'Q11'!$S$5:$AA$5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13</c:v>
                </c:pt>
                <c:pt idx="3">
                  <c:v>16</c:v>
                </c:pt>
                <c:pt idx="4">
                  <c:v>26</c:v>
                </c:pt>
                <c:pt idx="5">
                  <c:v>23</c:v>
                </c:pt>
                <c:pt idx="6">
                  <c:v>8</c:v>
                </c:pt>
                <c:pt idx="7">
                  <c:v>12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E1-4FC8-852E-26D9CB3739B6}"/>
            </c:ext>
          </c:extLst>
        </c:ser>
        <c:ser>
          <c:idx val="3"/>
          <c:order val="3"/>
          <c:tx>
            <c:strRef>
              <c:f>'Q11'!$R$6</c:f>
              <c:strCache>
                <c:ptCount val="1"/>
                <c:pt idx="0">
                  <c:v>17 - 20%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'Q11'!$S$2:$AA$2</c:f>
              <c:strCache>
                <c:ptCount val="9"/>
                <c:pt idx="0">
                  <c:v>&lt;€0.5m</c:v>
                </c:pt>
                <c:pt idx="1">
                  <c:v>€0.5 – 1m</c:v>
                </c:pt>
                <c:pt idx="2">
                  <c:v>€1 – 1.5m</c:v>
                </c:pt>
                <c:pt idx="3">
                  <c:v>€1.5 - 2m</c:v>
                </c:pt>
                <c:pt idx="4">
                  <c:v>€2 - 3m</c:v>
                </c:pt>
                <c:pt idx="5">
                  <c:v>€3 – 4m</c:v>
                </c:pt>
                <c:pt idx="6">
                  <c:v>€4- 5m</c:v>
                </c:pt>
                <c:pt idx="7">
                  <c:v>€5 – 10m</c:v>
                </c:pt>
                <c:pt idx="8">
                  <c:v>&gt;€10m</c:v>
                </c:pt>
              </c:strCache>
            </c:strRef>
          </c:cat>
          <c:val>
            <c:numRef>
              <c:f>'Q11'!$S$6:$AA$6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22</c:v>
                </c:pt>
                <c:pt idx="3">
                  <c:v>33</c:v>
                </c:pt>
                <c:pt idx="4">
                  <c:v>59</c:v>
                </c:pt>
                <c:pt idx="5">
                  <c:v>43</c:v>
                </c:pt>
                <c:pt idx="6">
                  <c:v>33</c:v>
                </c:pt>
                <c:pt idx="7">
                  <c:v>29</c:v>
                </c:pt>
                <c:pt idx="8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DE1-4FC8-852E-26D9CB3739B6}"/>
            </c:ext>
          </c:extLst>
        </c:ser>
        <c:ser>
          <c:idx val="4"/>
          <c:order val="4"/>
          <c:tx>
            <c:strRef>
              <c:f>'Q11'!$R$7</c:f>
              <c:strCache>
                <c:ptCount val="1"/>
                <c:pt idx="0">
                  <c:v>21 - 25%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'Q11'!$S$2:$AA$2</c:f>
              <c:strCache>
                <c:ptCount val="9"/>
                <c:pt idx="0">
                  <c:v>&lt;€0.5m</c:v>
                </c:pt>
                <c:pt idx="1">
                  <c:v>€0.5 – 1m</c:v>
                </c:pt>
                <c:pt idx="2">
                  <c:v>€1 – 1.5m</c:v>
                </c:pt>
                <c:pt idx="3">
                  <c:v>€1.5 - 2m</c:v>
                </c:pt>
                <c:pt idx="4">
                  <c:v>€2 - 3m</c:v>
                </c:pt>
                <c:pt idx="5">
                  <c:v>€3 – 4m</c:v>
                </c:pt>
                <c:pt idx="6">
                  <c:v>€4- 5m</c:v>
                </c:pt>
                <c:pt idx="7">
                  <c:v>€5 – 10m</c:v>
                </c:pt>
                <c:pt idx="8">
                  <c:v>&gt;€10m</c:v>
                </c:pt>
              </c:strCache>
            </c:strRef>
          </c:cat>
          <c:val>
            <c:numRef>
              <c:f>'Q11'!$S$7:$AA$7</c:f>
              <c:numCache>
                <c:formatCode>General</c:formatCode>
                <c:ptCount val="9"/>
                <c:pt idx="0">
                  <c:v>2</c:v>
                </c:pt>
                <c:pt idx="1">
                  <c:v>6</c:v>
                </c:pt>
                <c:pt idx="2">
                  <c:v>20</c:v>
                </c:pt>
                <c:pt idx="3">
                  <c:v>24</c:v>
                </c:pt>
                <c:pt idx="4">
                  <c:v>48</c:v>
                </c:pt>
                <c:pt idx="5">
                  <c:v>52</c:v>
                </c:pt>
                <c:pt idx="6">
                  <c:v>35</c:v>
                </c:pt>
                <c:pt idx="7">
                  <c:v>26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DE1-4FC8-852E-26D9CB3739B6}"/>
            </c:ext>
          </c:extLst>
        </c:ser>
        <c:dLbls/>
        <c:overlap val="100"/>
        <c:axId val="83625856"/>
        <c:axId val="83947520"/>
      </c:barChart>
      <c:catAx>
        <c:axId val="83625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3947520"/>
        <c:crosses val="autoZero"/>
        <c:auto val="1"/>
        <c:lblAlgn val="ctr"/>
        <c:lblOffset val="100"/>
      </c:catAx>
      <c:valAx>
        <c:axId val="83947520"/>
        <c:scaling>
          <c:orientation val="minMax"/>
          <c:max val="16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36258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Importance of</a:t>
            </a:r>
            <a:r>
              <a:rPr lang="en-GB" sz="1800" baseline="0"/>
              <a:t> </a:t>
            </a:r>
            <a:r>
              <a:rPr lang="en-GB" sz="1800"/>
              <a:t>Self Assessment</a:t>
            </a:r>
            <a:r>
              <a:rPr lang="en-GB" sz="1800" baseline="0"/>
              <a:t> of LDS to Improve LAGs' Operation </a:t>
            </a:r>
            <a:endParaRPr lang="en-GB" sz="1800"/>
          </a:p>
        </c:rich>
      </c:tx>
      <c:layout>
        <c:manualLayout>
          <c:xMode val="edge"/>
          <c:yMode val="edge"/>
          <c:x val="0.11635037627398126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Sheet1!$D$3</c:f>
              <c:strCache>
                <c:ptCount val="1"/>
                <c:pt idx="0">
                  <c:v>Not very important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Sheet1!$E$3</c:f>
              <c:numCache>
                <c:formatCode>0%</c:formatCode>
                <c:ptCount val="1"/>
                <c:pt idx="0">
                  <c:v>6.0000000000000005E-2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9CB-476F-B893-8DDC36817FF5}"/>
            </c:ext>
          </c:extLst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Moderate importance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Sheet1!$E$4</c:f>
              <c:numCache>
                <c:formatCode>0%</c:formatCode>
                <c:ptCount val="1"/>
                <c:pt idx="0">
                  <c:v>0.24000000000000002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9CB-476F-B893-8DDC36817FF5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Sheet1!$E$5</c:f>
              <c:numCache>
                <c:formatCode>0%</c:formatCode>
                <c:ptCount val="1"/>
                <c:pt idx="0">
                  <c:v>0.43000000000000005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9CB-476F-B893-8DDC36817FF5}"/>
            </c:ext>
          </c:extLst>
        </c:ser>
        <c:ser>
          <c:idx val="3"/>
          <c:order val="3"/>
          <c:tx>
            <c:strRef>
              <c:f>Sheet1!$D$6</c:f>
              <c:strCache>
                <c:ptCount val="1"/>
                <c:pt idx="0">
                  <c:v>Essential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Sheet1!$E$6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9CB-476F-B893-8DDC36817FF5}"/>
            </c:ext>
          </c:extLst>
        </c:ser>
        <c:dLbls>
          <c:showVal val="1"/>
        </c:dLbls>
        <c:gapWidth val="219"/>
        <c:overlap val="-27"/>
        <c:axId val="81308288"/>
        <c:axId val="81461632"/>
      </c:barChart>
      <c:catAx>
        <c:axId val="81308288"/>
        <c:scaling>
          <c:orientation val="minMax"/>
        </c:scaling>
        <c:delete val="1"/>
        <c:axPos val="b"/>
        <c:numFmt formatCode="General" sourceLinked="1"/>
        <c:tickLblPos val="nextTo"/>
        <c:crossAx val="81461632"/>
        <c:crosses val="autoZero"/>
        <c:auto val="1"/>
        <c:lblAlgn val="ctr"/>
        <c:lblOffset val="100"/>
      </c:catAx>
      <c:valAx>
        <c:axId val="81461632"/>
        <c:scaling>
          <c:orientation val="minMax"/>
          <c:max val="0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130828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ser>
          <c:idx val="4"/>
          <c:order val="0"/>
          <c:tx>
            <c:strRef>
              <c:f>'Q13 repaired'!$F$3</c:f>
              <c:strCache>
                <c:ptCount val="1"/>
                <c:pt idx="0">
                  <c:v>Essential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'Q13 repaired'!$A$4:$A$12</c:f>
              <c:strCache>
                <c:ptCount val="9"/>
                <c:pt idx="0">
                  <c:v>49% limitation on voting rights</c:v>
                </c:pt>
                <c:pt idx="1">
                  <c:v>Cooperation projects</c:v>
                </c:pt>
                <c:pt idx="2">
                  <c:v>50% requirement in project selection</c:v>
                </c:pt>
                <c:pt idx="3">
                  <c:v>Innovative approaches</c:v>
                </c:pt>
                <c:pt idx="4">
                  <c:v>Multi-sectoral </c:v>
                </c:pt>
                <c:pt idx="5">
                  <c:v>Networking</c:v>
                </c:pt>
                <c:pt idx="6">
                  <c:v>Area based LDSs </c:v>
                </c:pt>
                <c:pt idx="7">
                  <c:v>Local public-private partnerships</c:v>
                </c:pt>
                <c:pt idx="8">
                  <c:v>Bottom-up approach </c:v>
                </c:pt>
              </c:strCache>
            </c:strRef>
          </c:cat>
          <c:val>
            <c:numRef>
              <c:f>'Q13 repaired'!$F$4:$F$12</c:f>
              <c:numCache>
                <c:formatCode>0%</c:formatCode>
                <c:ptCount val="9"/>
                <c:pt idx="0">
                  <c:v>0.24520000000000003</c:v>
                </c:pt>
                <c:pt idx="1">
                  <c:v>0.2839000000000001</c:v>
                </c:pt>
                <c:pt idx="2">
                  <c:v>0.33600000000000008</c:v>
                </c:pt>
                <c:pt idx="3">
                  <c:v>0.28820000000000001</c:v>
                </c:pt>
                <c:pt idx="4">
                  <c:v>0.40800000000000003</c:v>
                </c:pt>
                <c:pt idx="5">
                  <c:v>0.46710000000000002</c:v>
                </c:pt>
                <c:pt idx="6">
                  <c:v>0.58399999999999996</c:v>
                </c:pt>
                <c:pt idx="7">
                  <c:v>0.62420000000000009</c:v>
                </c:pt>
                <c:pt idx="8">
                  <c:v>0.7289000000000001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7A-4914-87EC-256642B2BC11}"/>
            </c:ext>
          </c:extLst>
        </c:ser>
        <c:ser>
          <c:idx val="3"/>
          <c:order val="1"/>
          <c:tx>
            <c:strRef>
              <c:f>'Q13 repaired'!$E$3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'Q13 repaired'!$A$4:$A$12</c:f>
              <c:strCache>
                <c:ptCount val="9"/>
                <c:pt idx="0">
                  <c:v>49% limitation on voting rights</c:v>
                </c:pt>
                <c:pt idx="1">
                  <c:v>Cooperation projects</c:v>
                </c:pt>
                <c:pt idx="2">
                  <c:v>50% requirement in project selection</c:v>
                </c:pt>
                <c:pt idx="3">
                  <c:v>Innovative approaches</c:v>
                </c:pt>
                <c:pt idx="4">
                  <c:v>Multi-sectoral </c:v>
                </c:pt>
                <c:pt idx="5">
                  <c:v>Networking</c:v>
                </c:pt>
                <c:pt idx="6">
                  <c:v>Area based LDSs </c:v>
                </c:pt>
                <c:pt idx="7">
                  <c:v>Local public-private partnerships</c:v>
                </c:pt>
                <c:pt idx="8">
                  <c:v>Bottom-up approach </c:v>
                </c:pt>
              </c:strCache>
            </c:strRef>
          </c:cat>
          <c:val>
            <c:numRef>
              <c:f>'Q13 repaired'!$E$4:$E$12</c:f>
              <c:numCache>
                <c:formatCode>0%</c:formatCode>
                <c:ptCount val="9"/>
                <c:pt idx="0">
                  <c:v>0.27900000000000008</c:v>
                </c:pt>
                <c:pt idx="1">
                  <c:v>0.33010000000000006</c:v>
                </c:pt>
                <c:pt idx="2">
                  <c:v>0.2990000000000001</c:v>
                </c:pt>
                <c:pt idx="3">
                  <c:v>0.39490000000000008</c:v>
                </c:pt>
                <c:pt idx="4">
                  <c:v>0.34560000000000002</c:v>
                </c:pt>
                <c:pt idx="5">
                  <c:v>0.3499000000000001</c:v>
                </c:pt>
                <c:pt idx="6">
                  <c:v>0.27360000000000001</c:v>
                </c:pt>
                <c:pt idx="7">
                  <c:v>0.24360000000000001</c:v>
                </c:pt>
                <c:pt idx="8">
                  <c:v>0.17219999999999999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F7A-4914-87EC-256642B2BC11}"/>
            </c:ext>
          </c:extLst>
        </c:ser>
        <c:ser>
          <c:idx val="2"/>
          <c:order val="2"/>
          <c:tx>
            <c:strRef>
              <c:f>'Q13 repaired'!$D$3</c:f>
              <c:strCache>
                <c:ptCount val="1"/>
                <c:pt idx="0">
                  <c:v>Medium importance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'Q13 repaired'!$A$4:$A$12</c:f>
              <c:strCache>
                <c:ptCount val="9"/>
                <c:pt idx="0">
                  <c:v>49% limitation on voting rights</c:v>
                </c:pt>
                <c:pt idx="1">
                  <c:v>Cooperation projects</c:v>
                </c:pt>
                <c:pt idx="2">
                  <c:v>50% requirement in project selection</c:v>
                </c:pt>
                <c:pt idx="3">
                  <c:v>Innovative approaches</c:v>
                </c:pt>
                <c:pt idx="4">
                  <c:v>Multi-sectoral </c:v>
                </c:pt>
                <c:pt idx="5">
                  <c:v>Networking</c:v>
                </c:pt>
                <c:pt idx="6">
                  <c:v>Area based LDSs </c:v>
                </c:pt>
                <c:pt idx="7">
                  <c:v>Local public-private partnerships</c:v>
                </c:pt>
                <c:pt idx="8">
                  <c:v>Bottom-up approach </c:v>
                </c:pt>
              </c:strCache>
            </c:strRef>
          </c:cat>
          <c:val>
            <c:numRef>
              <c:f>'Q13 repaired'!$D$4:$D$12</c:f>
              <c:numCache>
                <c:formatCode>0%</c:formatCode>
                <c:ptCount val="9"/>
                <c:pt idx="0">
                  <c:v>0.27580000000000005</c:v>
                </c:pt>
                <c:pt idx="1">
                  <c:v>0.23440000000000003</c:v>
                </c:pt>
                <c:pt idx="2">
                  <c:v>0.21540000000000004</c:v>
                </c:pt>
                <c:pt idx="3">
                  <c:v>0.2006</c:v>
                </c:pt>
                <c:pt idx="4">
                  <c:v>0.1648</c:v>
                </c:pt>
                <c:pt idx="5">
                  <c:v>0.14450000000000002</c:v>
                </c:pt>
                <c:pt idx="6">
                  <c:v>9.2800000000000021E-2</c:v>
                </c:pt>
                <c:pt idx="7">
                  <c:v>9.240000000000001E-2</c:v>
                </c:pt>
                <c:pt idx="8">
                  <c:v>6.3800000000000009E-2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F7A-4914-87EC-256642B2BC11}"/>
            </c:ext>
          </c:extLst>
        </c:ser>
        <c:ser>
          <c:idx val="1"/>
          <c:order val="3"/>
          <c:tx>
            <c:strRef>
              <c:f>'Q13 repaired'!$C$3</c:f>
              <c:strCache>
                <c:ptCount val="1"/>
                <c:pt idx="0">
                  <c:v>Low importance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'Q13 repaired'!$A$4:$A$12</c:f>
              <c:strCache>
                <c:ptCount val="9"/>
                <c:pt idx="0">
                  <c:v>49% limitation on voting rights</c:v>
                </c:pt>
                <c:pt idx="1">
                  <c:v>Cooperation projects</c:v>
                </c:pt>
                <c:pt idx="2">
                  <c:v>50% requirement in project selection</c:v>
                </c:pt>
                <c:pt idx="3">
                  <c:v>Innovative approaches</c:v>
                </c:pt>
                <c:pt idx="4">
                  <c:v>Multi-sectoral </c:v>
                </c:pt>
                <c:pt idx="5">
                  <c:v>Networking</c:v>
                </c:pt>
                <c:pt idx="6">
                  <c:v>Area based LDSs </c:v>
                </c:pt>
                <c:pt idx="7">
                  <c:v>Local public-private partnerships</c:v>
                </c:pt>
                <c:pt idx="8">
                  <c:v>Bottom-up approach </c:v>
                </c:pt>
              </c:strCache>
            </c:strRef>
          </c:cat>
          <c:val>
            <c:numRef>
              <c:f>'Q13 repaired'!$C$4:$C$12</c:f>
              <c:numCache>
                <c:formatCode>0%</c:formatCode>
                <c:ptCount val="9"/>
                <c:pt idx="0">
                  <c:v>0.13869999999999999</c:v>
                </c:pt>
                <c:pt idx="1">
                  <c:v>0.12440000000000001</c:v>
                </c:pt>
                <c:pt idx="2">
                  <c:v>0.10290000000000002</c:v>
                </c:pt>
                <c:pt idx="3">
                  <c:v>9.7100000000000006E-2</c:v>
                </c:pt>
                <c:pt idx="4">
                  <c:v>5.9200000000000003E-2</c:v>
                </c:pt>
                <c:pt idx="5">
                  <c:v>2.41E-2</c:v>
                </c:pt>
                <c:pt idx="6">
                  <c:v>3.6799999999999999E-2</c:v>
                </c:pt>
                <c:pt idx="7">
                  <c:v>2.7100000000000003E-2</c:v>
                </c:pt>
                <c:pt idx="8">
                  <c:v>2.2300000000000004E-2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F7A-4914-87EC-256642B2BC11}"/>
            </c:ext>
          </c:extLst>
        </c:ser>
        <c:ser>
          <c:idx val="0"/>
          <c:order val="4"/>
          <c:tx>
            <c:strRef>
              <c:f>'Q13 repaired'!$B$3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'Q13 repaired'!$A$4:$A$12</c:f>
              <c:strCache>
                <c:ptCount val="9"/>
                <c:pt idx="0">
                  <c:v>49% limitation on voting rights</c:v>
                </c:pt>
                <c:pt idx="1">
                  <c:v>Cooperation projects</c:v>
                </c:pt>
                <c:pt idx="2">
                  <c:v>50% requirement in project selection</c:v>
                </c:pt>
                <c:pt idx="3">
                  <c:v>Innovative approaches</c:v>
                </c:pt>
                <c:pt idx="4">
                  <c:v>Multi-sectoral </c:v>
                </c:pt>
                <c:pt idx="5">
                  <c:v>Networking</c:v>
                </c:pt>
                <c:pt idx="6">
                  <c:v>Area based LDSs </c:v>
                </c:pt>
                <c:pt idx="7">
                  <c:v>Local public-private partnerships</c:v>
                </c:pt>
                <c:pt idx="8">
                  <c:v>Bottom-up approach </c:v>
                </c:pt>
              </c:strCache>
            </c:strRef>
          </c:cat>
          <c:val>
            <c:numRef>
              <c:f>'Q13 repaired'!$B$4:$B$12</c:f>
              <c:numCache>
                <c:formatCode>0%</c:formatCode>
                <c:ptCount val="9"/>
                <c:pt idx="0">
                  <c:v>6.1300000000000007E-2</c:v>
                </c:pt>
                <c:pt idx="1">
                  <c:v>2.7100000000000003E-2</c:v>
                </c:pt>
                <c:pt idx="2">
                  <c:v>4.6599999999999996E-2</c:v>
                </c:pt>
                <c:pt idx="3">
                  <c:v>1.9099999999999999E-2</c:v>
                </c:pt>
                <c:pt idx="4">
                  <c:v>2.2400000000000003E-2</c:v>
                </c:pt>
                <c:pt idx="5">
                  <c:v>1.4400000000000001E-2</c:v>
                </c:pt>
                <c:pt idx="6">
                  <c:v>1.2800000000000002E-2</c:v>
                </c:pt>
                <c:pt idx="7">
                  <c:v>1.2699999999999998E-2</c:v>
                </c:pt>
                <c:pt idx="8">
                  <c:v>1.2800000000000002E-2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F7A-4914-87EC-256642B2BC11}"/>
            </c:ext>
          </c:extLst>
        </c:ser>
        <c:dLbls/>
        <c:overlap val="100"/>
        <c:axId val="74081024"/>
        <c:axId val="74082560"/>
      </c:barChart>
      <c:catAx>
        <c:axId val="740810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082560"/>
        <c:crosses val="autoZero"/>
        <c:auto val="1"/>
        <c:lblAlgn val="ctr"/>
        <c:lblOffset val="100"/>
      </c:catAx>
      <c:valAx>
        <c:axId val="74082560"/>
        <c:scaling>
          <c:orientation val="minMax"/>
          <c:max val="1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08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Extent to which LAGs are</a:t>
            </a:r>
            <a:r>
              <a:rPr lang="en-GB" sz="1800" baseline="0"/>
              <a:t> able to Implement the Elements of the LEADER Approach</a:t>
            </a:r>
            <a:endParaRPr lang="en-GB" sz="180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4"/>
          <c:order val="0"/>
          <c:tx>
            <c:strRef>
              <c:f>'Q14 repaired'!$F$25</c:f>
              <c:strCache>
                <c:ptCount val="1"/>
                <c:pt idx="0">
                  <c:v>Fully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'Q14 repaired'!$A$26:$A$32</c:f>
              <c:strCache>
                <c:ptCount val="7"/>
                <c:pt idx="0">
                  <c:v>Innovative approaches</c:v>
                </c:pt>
                <c:pt idx="1">
                  <c:v>Cooperation projects</c:v>
                </c:pt>
                <c:pt idx="2">
                  <c:v>Multisectoral LDS</c:v>
                </c:pt>
                <c:pt idx="3">
                  <c:v>Networking</c:v>
                </c:pt>
                <c:pt idx="4">
                  <c:v>Bottom-up approach </c:v>
                </c:pt>
                <c:pt idx="5">
                  <c:v>Area based LDSs</c:v>
                </c:pt>
                <c:pt idx="6">
                  <c:v>Local public-private partnerships</c:v>
                </c:pt>
              </c:strCache>
            </c:strRef>
          </c:cat>
          <c:val>
            <c:numRef>
              <c:f>'Q14 repaired'!$F$26:$F$32</c:f>
              <c:numCache>
                <c:formatCode>0%</c:formatCode>
                <c:ptCount val="7"/>
                <c:pt idx="0">
                  <c:v>0.18800000000000003</c:v>
                </c:pt>
                <c:pt idx="1">
                  <c:v>0.27200000000000002</c:v>
                </c:pt>
                <c:pt idx="2">
                  <c:v>0.29080000000000006</c:v>
                </c:pt>
                <c:pt idx="3">
                  <c:v>0.40390000000000004</c:v>
                </c:pt>
                <c:pt idx="4">
                  <c:v>0.47979999999999995</c:v>
                </c:pt>
                <c:pt idx="5">
                  <c:v>0.5121</c:v>
                </c:pt>
                <c:pt idx="6">
                  <c:v>0.60060000000000013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6B-456D-BE58-E01EAD51B0D4}"/>
            </c:ext>
          </c:extLst>
        </c:ser>
        <c:ser>
          <c:idx val="3"/>
          <c:order val="1"/>
          <c:tx>
            <c:strRef>
              <c:f>'Q14 repaired'!$E$25</c:f>
              <c:strCache>
                <c:ptCount val="1"/>
                <c:pt idx="0">
                  <c:v>Mostly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strRef>
              <c:f>'Q14 repaired'!$A$26:$A$32</c:f>
              <c:strCache>
                <c:ptCount val="7"/>
                <c:pt idx="0">
                  <c:v>Innovative approaches</c:v>
                </c:pt>
                <c:pt idx="1">
                  <c:v>Cooperation projects</c:v>
                </c:pt>
                <c:pt idx="2">
                  <c:v>Multisectoral LDS</c:v>
                </c:pt>
                <c:pt idx="3">
                  <c:v>Networking</c:v>
                </c:pt>
                <c:pt idx="4">
                  <c:v>Bottom-up approach </c:v>
                </c:pt>
                <c:pt idx="5">
                  <c:v>Area based LDSs</c:v>
                </c:pt>
                <c:pt idx="6">
                  <c:v>Local public-private partnerships</c:v>
                </c:pt>
              </c:strCache>
            </c:strRef>
          </c:cat>
          <c:val>
            <c:numRef>
              <c:f>'Q14 repaired'!$E$26:$E$32</c:f>
              <c:numCache>
                <c:formatCode>0%</c:formatCode>
                <c:ptCount val="7"/>
                <c:pt idx="0">
                  <c:v>0.35170000000000001</c:v>
                </c:pt>
                <c:pt idx="1">
                  <c:v>0.30620000000000008</c:v>
                </c:pt>
                <c:pt idx="2">
                  <c:v>0.40390000000000004</c:v>
                </c:pt>
                <c:pt idx="3">
                  <c:v>0.35380000000000006</c:v>
                </c:pt>
                <c:pt idx="4">
                  <c:v>0.29080000000000006</c:v>
                </c:pt>
                <c:pt idx="5">
                  <c:v>0.3237000000000001</c:v>
                </c:pt>
                <c:pt idx="6">
                  <c:v>0.26570000000000005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6B-456D-BE58-E01EAD51B0D4}"/>
            </c:ext>
          </c:extLst>
        </c:ser>
        <c:ser>
          <c:idx val="2"/>
          <c:order val="2"/>
          <c:tx>
            <c:strRef>
              <c:f>'Q14 repaired'!$D$25</c:f>
              <c:strCache>
                <c:ptCount val="1"/>
                <c:pt idx="0">
                  <c:v>Moderately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'Q14 repaired'!$A$26:$A$32</c:f>
              <c:strCache>
                <c:ptCount val="7"/>
                <c:pt idx="0">
                  <c:v>Innovative approaches</c:v>
                </c:pt>
                <c:pt idx="1">
                  <c:v>Cooperation projects</c:v>
                </c:pt>
                <c:pt idx="2">
                  <c:v>Multisectoral LDS</c:v>
                </c:pt>
                <c:pt idx="3">
                  <c:v>Networking</c:v>
                </c:pt>
                <c:pt idx="4">
                  <c:v>Bottom-up approach </c:v>
                </c:pt>
                <c:pt idx="5">
                  <c:v>Area based LDSs</c:v>
                </c:pt>
                <c:pt idx="6">
                  <c:v>Local public-private partnerships</c:v>
                </c:pt>
              </c:strCache>
            </c:strRef>
          </c:cat>
          <c:val>
            <c:numRef>
              <c:f>'Q14 repaired'!$D$26:$D$32</c:f>
              <c:numCache>
                <c:formatCode>0%</c:formatCode>
                <c:ptCount val="7"/>
                <c:pt idx="0">
                  <c:v>0.28040000000000004</c:v>
                </c:pt>
                <c:pt idx="1">
                  <c:v>0.20680000000000001</c:v>
                </c:pt>
                <c:pt idx="2">
                  <c:v>0.21490000000000004</c:v>
                </c:pt>
                <c:pt idx="3">
                  <c:v>0.16639999999999999</c:v>
                </c:pt>
                <c:pt idx="4">
                  <c:v>0.14860000000000001</c:v>
                </c:pt>
                <c:pt idx="5">
                  <c:v>0.11760000000000001</c:v>
                </c:pt>
                <c:pt idx="6">
                  <c:v>9.9800000000000014E-2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6B-456D-BE58-E01EAD51B0D4}"/>
            </c:ext>
          </c:extLst>
        </c:ser>
        <c:ser>
          <c:idx val="1"/>
          <c:order val="3"/>
          <c:tx>
            <c:strRef>
              <c:f>'Q14 repaired'!$C$25</c:f>
              <c:strCache>
                <c:ptCount val="1"/>
                <c:pt idx="0">
                  <c:v>Slightly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'Q14 repaired'!$A$26:$A$32</c:f>
              <c:strCache>
                <c:ptCount val="7"/>
                <c:pt idx="0">
                  <c:v>Innovative approaches</c:v>
                </c:pt>
                <c:pt idx="1">
                  <c:v>Cooperation projects</c:v>
                </c:pt>
                <c:pt idx="2">
                  <c:v>Multisectoral LDS</c:v>
                </c:pt>
                <c:pt idx="3">
                  <c:v>Networking</c:v>
                </c:pt>
                <c:pt idx="4">
                  <c:v>Bottom-up approach </c:v>
                </c:pt>
                <c:pt idx="5">
                  <c:v>Area based LDSs</c:v>
                </c:pt>
                <c:pt idx="6">
                  <c:v>Local public-private partnerships</c:v>
                </c:pt>
              </c:strCache>
            </c:strRef>
          </c:cat>
          <c:val>
            <c:numRef>
              <c:f>'Q14 repaired'!$C$26:$C$32</c:f>
              <c:numCache>
                <c:formatCode>0%</c:formatCode>
                <c:ptCount val="7"/>
                <c:pt idx="0">
                  <c:v>0.14419999999999999</c:v>
                </c:pt>
                <c:pt idx="1">
                  <c:v>0.13840000000000002</c:v>
                </c:pt>
                <c:pt idx="2">
                  <c:v>7.2700000000000015E-2</c:v>
                </c:pt>
                <c:pt idx="3">
                  <c:v>6.4600000000000019E-2</c:v>
                </c:pt>
                <c:pt idx="4">
                  <c:v>6.3E-2</c:v>
                </c:pt>
                <c:pt idx="5">
                  <c:v>4.0300000000000009E-2</c:v>
                </c:pt>
                <c:pt idx="6">
                  <c:v>2.7400000000000004E-2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6B-456D-BE58-E01EAD51B0D4}"/>
            </c:ext>
          </c:extLst>
        </c:ser>
        <c:ser>
          <c:idx val="0"/>
          <c:order val="4"/>
          <c:tx>
            <c:strRef>
              <c:f>'Q14 repaired'!$B$25</c:f>
              <c:strCache>
                <c:ptCount val="1"/>
                <c:pt idx="0">
                  <c:v>Not at 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'Q14 repaired'!$A$26:$A$32</c:f>
              <c:strCache>
                <c:ptCount val="7"/>
                <c:pt idx="0">
                  <c:v>Innovative approaches</c:v>
                </c:pt>
                <c:pt idx="1">
                  <c:v>Cooperation projects</c:v>
                </c:pt>
                <c:pt idx="2">
                  <c:v>Multisectoral LDS</c:v>
                </c:pt>
                <c:pt idx="3">
                  <c:v>Networking</c:v>
                </c:pt>
                <c:pt idx="4">
                  <c:v>Bottom-up approach </c:v>
                </c:pt>
                <c:pt idx="5">
                  <c:v>Area based LDSs</c:v>
                </c:pt>
                <c:pt idx="6">
                  <c:v>Local public-private partnerships</c:v>
                </c:pt>
              </c:strCache>
            </c:strRef>
          </c:cat>
          <c:val>
            <c:numRef>
              <c:f>'Q14 repaired'!$B$26:$B$32</c:f>
              <c:numCache>
                <c:formatCode>0%</c:formatCode>
                <c:ptCount val="7"/>
                <c:pt idx="0">
                  <c:v>3.570000000000001E-2</c:v>
                </c:pt>
                <c:pt idx="1">
                  <c:v>7.6499999999999999E-2</c:v>
                </c:pt>
                <c:pt idx="2">
                  <c:v>1.7800000000000003E-2</c:v>
                </c:pt>
                <c:pt idx="3">
                  <c:v>1.1299999999999998E-2</c:v>
                </c:pt>
                <c:pt idx="4">
                  <c:v>1.7800000000000003E-2</c:v>
                </c:pt>
                <c:pt idx="5">
                  <c:v>6.4000000000000012E-3</c:v>
                </c:pt>
                <c:pt idx="6">
                  <c:v>6.4000000000000012E-3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A6B-456D-BE58-E01EAD51B0D4}"/>
            </c:ext>
          </c:extLst>
        </c:ser>
        <c:dLbls/>
        <c:overlap val="100"/>
        <c:axId val="74202112"/>
        <c:axId val="74208000"/>
      </c:barChart>
      <c:catAx>
        <c:axId val="742021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208000"/>
        <c:crosses val="autoZero"/>
        <c:auto val="1"/>
        <c:lblAlgn val="ctr"/>
        <c:lblOffset val="100"/>
      </c:catAx>
      <c:valAx>
        <c:axId val="74208000"/>
        <c:scaling>
          <c:orientation val="minMax"/>
          <c:max val="1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20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33048265105046826"/>
          <c:y val="5.6832591506871429E-2"/>
          <c:w val="0.63466928814684553"/>
          <c:h val="0.81034575638136463"/>
        </c:manualLayout>
      </c:layout>
      <c:barChart>
        <c:barDir val="bar"/>
        <c:grouping val="clustered"/>
        <c:ser>
          <c:idx val="0"/>
          <c:order val="0"/>
          <c:tx>
            <c:strRef>
              <c:f>'Question 16'!$G$29</c:f>
              <c:strCache>
                <c:ptCount val="1"/>
                <c:pt idx="0">
                  <c:v>Very/ important and achievable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'Question 16'!$F$30:$F$39</c:f>
              <c:strCache>
                <c:ptCount val="10"/>
                <c:pt idx="0">
                  <c:v>Finding innovative solutions to local problems</c:v>
                </c:pt>
                <c:pt idx="1">
                  <c:v>Strengthening economic linkages among local actors</c:v>
                </c:pt>
                <c:pt idx="2">
                  <c:v>Improving local community social capital &amp; cohesion</c:v>
                </c:pt>
                <c:pt idx="3">
                  <c:v>Mobilising local / endogenous resources </c:v>
                </c:pt>
                <c:pt idx="4">
                  <c:v>Improving local knowledge, skills &amp; capacities</c:v>
                </c:pt>
                <c:pt idx="5">
                  <c:v>Unpaid work by LAG members</c:v>
                </c:pt>
                <c:pt idx="6">
                  <c:v>Strengthening stakeholder participation governance</c:v>
                </c:pt>
                <c:pt idx="7">
                  <c:v>Strengthening public private partnership</c:v>
                </c:pt>
                <c:pt idx="8">
                  <c:v>Directly addressing local issues &amp; opportunities</c:v>
                </c:pt>
                <c:pt idx="9">
                  <c:v>Cooperating with other LAG territories</c:v>
                </c:pt>
              </c:strCache>
            </c:strRef>
          </c:cat>
          <c:val>
            <c:numRef>
              <c:f>'Question 16'!$G$30:$G$39</c:f>
              <c:numCache>
                <c:formatCode>0%</c:formatCode>
                <c:ptCount val="10"/>
                <c:pt idx="0">
                  <c:v>0.33490000000000009</c:v>
                </c:pt>
                <c:pt idx="1">
                  <c:v>0.3721000000000001</c:v>
                </c:pt>
                <c:pt idx="2">
                  <c:v>0.39740000000000009</c:v>
                </c:pt>
                <c:pt idx="3">
                  <c:v>0.42230000000000006</c:v>
                </c:pt>
                <c:pt idx="4">
                  <c:v>0.4804000000000001</c:v>
                </c:pt>
                <c:pt idx="5">
                  <c:v>0.55159999999999998</c:v>
                </c:pt>
                <c:pt idx="6">
                  <c:v>0.5615</c:v>
                </c:pt>
                <c:pt idx="7">
                  <c:v>0.56590000000000007</c:v>
                </c:pt>
                <c:pt idx="8">
                  <c:v>0.63100000000000012</c:v>
                </c:pt>
                <c:pt idx="9">
                  <c:v>0.6677000000000004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F1-4166-8C95-6B1FA29BFB67}"/>
            </c:ext>
          </c:extLst>
        </c:ser>
        <c:ser>
          <c:idx val="1"/>
          <c:order val="1"/>
          <c:tx>
            <c:strRef>
              <c:f>'Question 16'!$H$29</c:f>
              <c:strCache>
                <c:ptCount val="1"/>
                <c:pt idx="0">
                  <c:v>Very/important and difficult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strRef>
              <c:f>'Question 16'!$F$30:$F$39</c:f>
              <c:strCache>
                <c:ptCount val="10"/>
                <c:pt idx="0">
                  <c:v>Finding innovative solutions to local problems</c:v>
                </c:pt>
                <c:pt idx="1">
                  <c:v>Strengthening economic linkages among local actors</c:v>
                </c:pt>
                <c:pt idx="2">
                  <c:v>Improving local community social capital &amp; cohesion</c:v>
                </c:pt>
                <c:pt idx="3">
                  <c:v>Mobilising local / endogenous resources </c:v>
                </c:pt>
                <c:pt idx="4">
                  <c:v>Improving local knowledge, skills &amp; capacities</c:v>
                </c:pt>
                <c:pt idx="5">
                  <c:v>Unpaid work by LAG members</c:v>
                </c:pt>
                <c:pt idx="6">
                  <c:v>Strengthening stakeholder participation governance</c:v>
                </c:pt>
                <c:pt idx="7">
                  <c:v>Strengthening public private partnership</c:v>
                </c:pt>
                <c:pt idx="8">
                  <c:v>Directly addressing local issues &amp; opportunities</c:v>
                </c:pt>
                <c:pt idx="9">
                  <c:v>Cooperating with other LAG territories</c:v>
                </c:pt>
              </c:strCache>
            </c:strRef>
          </c:cat>
          <c:val>
            <c:numRef>
              <c:f>'Question 16'!$H$30:$H$39</c:f>
              <c:numCache>
                <c:formatCode>0%</c:formatCode>
                <c:ptCount val="10"/>
                <c:pt idx="0">
                  <c:v>0.63740000000000008</c:v>
                </c:pt>
                <c:pt idx="1">
                  <c:v>0.56399999999999995</c:v>
                </c:pt>
                <c:pt idx="2">
                  <c:v>0.56480000000000008</c:v>
                </c:pt>
                <c:pt idx="3">
                  <c:v>0.55810000000000004</c:v>
                </c:pt>
                <c:pt idx="4">
                  <c:v>0.42180000000000001</c:v>
                </c:pt>
                <c:pt idx="5">
                  <c:v>0.31100000000000005</c:v>
                </c:pt>
                <c:pt idx="6">
                  <c:v>0.42240000000000005</c:v>
                </c:pt>
                <c:pt idx="7">
                  <c:v>0.3837000000000001</c:v>
                </c:pt>
                <c:pt idx="8">
                  <c:v>0.35920000000000002</c:v>
                </c:pt>
                <c:pt idx="9">
                  <c:v>0.28210000000000002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F1-4166-8C95-6B1FA29BFB67}"/>
            </c:ext>
          </c:extLst>
        </c:ser>
        <c:dLbls/>
        <c:gapWidth val="182"/>
        <c:axId val="74529024"/>
        <c:axId val="74539008"/>
      </c:barChart>
      <c:catAx>
        <c:axId val="745290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539008"/>
        <c:crosses val="autoZero"/>
        <c:auto val="1"/>
        <c:lblAlgn val="ctr"/>
        <c:lblOffset val="100"/>
      </c:catAx>
      <c:valAx>
        <c:axId val="74539008"/>
        <c:scaling>
          <c:orientation val="minMax"/>
          <c:max val="0.70000000000000018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52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plotArea>
      <c:layout>
        <c:manualLayout>
          <c:layoutTarget val="inner"/>
          <c:xMode val="edge"/>
          <c:yMode val="edge"/>
          <c:x val="0.50484014952676359"/>
          <c:y val="7.9316097850314293E-2"/>
          <c:w val="0.47148715501471411"/>
          <c:h val="0.85237942471788264"/>
        </c:manualLayout>
      </c:layout>
      <c:barChart>
        <c:barDir val="bar"/>
        <c:grouping val="percentStacked"/>
        <c:ser>
          <c:idx val="0"/>
          <c:order val="0"/>
          <c:tx>
            <c:strRef>
              <c:f>'Question 18'!$B$55</c:f>
              <c:strCache>
                <c:ptCount val="1"/>
                <c:pt idx="0">
                  <c:v>significantly/less than before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18'!$A$56:$A$67</c:f>
              <c:strCache>
                <c:ptCount val="12"/>
                <c:pt idx="0">
                  <c:v>Proportion of non-public partners in the LAG.</c:v>
                </c:pt>
                <c:pt idx="1">
                  <c:v>Level of Managing Authority / Paying Agency conditions, reporting requirements, etc.</c:v>
                </c:pt>
                <c:pt idx="2">
                  <c:v>Direct involvement of LAG members in local development strategy implementation.</c:v>
                </c:pt>
                <c:pt idx="3">
                  <c:v>LAG territory.</c:v>
                </c:pt>
                <c:pt idx="4">
                  <c:v>Direct involvement of the LAG in other regional and territorial development actions or structures.</c:v>
                </c:pt>
                <c:pt idx="5">
                  <c:v>LAG / staff involvement in animation.</c:v>
                </c:pt>
                <c:pt idx="6">
                  <c:v>Number of full-time equivalent employees.</c:v>
                </c:pt>
                <c:pt idx="7">
                  <c:v>LAG autonomy in decisions related to local development strategy design.</c:v>
                </c:pt>
                <c:pt idx="8">
                  <c:v>LAG population.</c:v>
                </c:pt>
                <c:pt idx="9">
                  <c:v>LAG autonomy in decisions related to local development strategy implementation.</c:v>
                </c:pt>
                <c:pt idx="10">
                  <c:v>LAG freedom to develop innovative solutions.</c:v>
                </c:pt>
                <c:pt idx="11">
                  <c:v>Available budget.</c:v>
                </c:pt>
              </c:strCache>
            </c:strRef>
          </c:cat>
          <c:val>
            <c:numRef>
              <c:f>'Question 18'!$B$56:$B$67</c:f>
              <c:numCache>
                <c:formatCode>0%</c:formatCode>
                <c:ptCount val="12"/>
                <c:pt idx="0">
                  <c:v>6.2400000000000011E-2</c:v>
                </c:pt>
                <c:pt idx="1">
                  <c:v>8.2300000000000012E-2</c:v>
                </c:pt>
                <c:pt idx="2">
                  <c:v>8.390000000000003E-2</c:v>
                </c:pt>
                <c:pt idx="3">
                  <c:v>9.760000000000002E-2</c:v>
                </c:pt>
                <c:pt idx="4">
                  <c:v>0.12569999999999998</c:v>
                </c:pt>
                <c:pt idx="5">
                  <c:v>0.17710000000000001</c:v>
                </c:pt>
                <c:pt idx="6">
                  <c:v>0.1953</c:v>
                </c:pt>
                <c:pt idx="7">
                  <c:v>0.22819999999999999</c:v>
                </c:pt>
                <c:pt idx="8">
                  <c:v>0.23480000000000001</c:v>
                </c:pt>
                <c:pt idx="9">
                  <c:v>0.3262000000000001</c:v>
                </c:pt>
                <c:pt idx="10">
                  <c:v>0.37270000000000009</c:v>
                </c:pt>
                <c:pt idx="11">
                  <c:v>0.43060000000000004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FE-46FB-AEC2-6B411D29372F}"/>
            </c:ext>
          </c:extLst>
        </c:ser>
        <c:ser>
          <c:idx val="1"/>
          <c:order val="1"/>
          <c:tx>
            <c:strRef>
              <c:f>'Question 18'!$C$55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'Question 18'!$A$56:$A$67</c:f>
              <c:strCache>
                <c:ptCount val="12"/>
                <c:pt idx="0">
                  <c:v>Proportion of non-public partners in the LAG.</c:v>
                </c:pt>
                <c:pt idx="1">
                  <c:v>Level of Managing Authority / Paying Agency conditions, reporting requirements, etc.</c:v>
                </c:pt>
                <c:pt idx="2">
                  <c:v>Direct involvement of LAG members in local development strategy implementation.</c:v>
                </c:pt>
                <c:pt idx="3">
                  <c:v>LAG territory.</c:v>
                </c:pt>
                <c:pt idx="4">
                  <c:v>Direct involvement of the LAG in other regional and territorial development actions or structures.</c:v>
                </c:pt>
                <c:pt idx="5">
                  <c:v>LAG / staff involvement in animation.</c:v>
                </c:pt>
                <c:pt idx="6">
                  <c:v>Number of full-time equivalent employees.</c:v>
                </c:pt>
                <c:pt idx="7">
                  <c:v>LAG autonomy in decisions related to local development strategy design.</c:v>
                </c:pt>
                <c:pt idx="8">
                  <c:v>LAG population.</c:v>
                </c:pt>
                <c:pt idx="9">
                  <c:v>LAG autonomy in decisions related to local development strategy implementation.</c:v>
                </c:pt>
                <c:pt idx="10">
                  <c:v>LAG freedom to develop innovative solutions.</c:v>
                </c:pt>
                <c:pt idx="11">
                  <c:v>Available budget.</c:v>
                </c:pt>
              </c:strCache>
            </c:strRef>
          </c:cat>
          <c:val>
            <c:numRef>
              <c:f>'Question 18'!$C$56:$C$67</c:f>
              <c:numCache>
                <c:formatCode>0%</c:formatCode>
                <c:ptCount val="12"/>
                <c:pt idx="0">
                  <c:v>0.49550000000000005</c:v>
                </c:pt>
                <c:pt idx="1">
                  <c:v>0.14490000000000003</c:v>
                </c:pt>
                <c:pt idx="2">
                  <c:v>0.51790000000000003</c:v>
                </c:pt>
                <c:pt idx="3">
                  <c:v>0.49470000000000003</c:v>
                </c:pt>
                <c:pt idx="4">
                  <c:v>0.45240000000000002</c:v>
                </c:pt>
                <c:pt idx="5">
                  <c:v>0.41320000000000001</c:v>
                </c:pt>
                <c:pt idx="6">
                  <c:v>0.3781000000000001</c:v>
                </c:pt>
                <c:pt idx="7">
                  <c:v>0.44390000000000002</c:v>
                </c:pt>
                <c:pt idx="8">
                  <c:v>0.28110000000000002</c:v>
                </c:pt>
                <c:pt idx="9">
                  <c:v>0.35650000000000004</c:v>
                </c:pt>
                <c:pt idx="10">
                  <c:v>0.33510000000000006</c:v>
                </c:pt>
                <c:pt idx="11">
                  <c:v>0.11920000000000001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FE-46FB-AEC2-6B411D29372F}"/>
            </c:ext>
          </c:extLst>
        </c:ser>
        <c:ser>
          <c:idx val="2"/>
          <c:order val="2"/>
          <c:tx>
            <c:strRef>
              <c:f>'Question 18'!$D$55</c:f>
              <c:strCache>
                <c:ptCount val="1"/>
                <c:pt idx="0">
                  <c:v>significantly/more than before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9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18'!$A$56:$A$67</c:f>
              <c:strCache>
                <c:ptCount val="12"/>
                <c:pt idx="0">
                  <c:v>Proportion of non-public partners in the LAG.</c:v>
                </c:pt>
                <c:pt idx="1">
                  <c:v>Level of Managing Authority / Paying Agency conditions, reporting requirements, etc.</c:v>
                </c:pt>
                <c:pt idx="2">
                  <c:v>Direct involvement of LAG members in local development strategy implementation.</c:v>
                </c:pt>
                <c:pt idx="3">
                  <c:v>LAG territory.</c:v>
                </c:pt>
                <c:pt idx="4">
                  <c:v>Direct involvement of the LAG in other regional and territorial development actions or structures.</c:v>
                </c:pt>
                <c:pt idx="5">
                  <c:v>LAG / staff involvement in animation.</c:v>
                </c:pt>
                <c:pt idx="6">
                  <c:v>Number of full-time equivalent employees.</c:v>
                </c:pt>
                <c:pt idx="7">
                  <c:v>LAG autonomy in decisions related to local development strategy design.</c:v>
                </c:pt>
                <c:pt idx="8">
                  <c:v>LAG population.</c:v>
                </c:pt>
                <c:pt idx="9">
                  <c:v>LAG autonomy in decisions related to local development strategy implementation.</c:v>
                </c:pt>
                <c:pt idx="10">
                  <c:v>LAG freedom to develop innovative solutions.</c:v>
                </c:pt>
                <c:pt idx="11">
                  <c:v>Available budget.</c:v>
                </c:pt>
              </c:strCache>
            </c:strRef>
          </c:cat>
          <c:val>
            <c:numRef>
              <c:f>'Question 18'!$D$56:$D$67</c:f>
              <c:numCache>
                <c:formatCode>0%</c:formatCode>
                <c:ptCount val="12"/>
                <c:pt idx="0">
                  <c:v>0.29590000000000005</c:v>
                </c:pt>
                <c:pt idx="1">
                  <c:v>0.6261000000000001</c:v>
                </c:pt>
                <c:pt idx="2">
                  <c:v>0.25529999999999997</c:v>
                </c:pt>
                <c:pt idx="3">
                  <c:v>0.26770000000000005</c:v>
                </c:pt>
                <c:pt idx="4">
                  <c:v>0.24770000000000003</c:v>
                </c:pt>
                <c:pt idx="5">
                  <c:v>0.25930000000000009</c:v>
                </c:pt>
                <c:pt idx="6">
                  <c:v>0.26520000000000005</c:v>
                </c:pt>
                <c:pt idx="7">
                  <c:v>0.17469999999999999</c:v>
                </c:pt>
                <c:pt idx="8">
                  <c:v>0.34340000000000004</c:v>
                </c:pt>
                <c:pt idx="9">
                  <c:v>0.16750000000000001</c:v>
                </c:pt>
                <c:pt idx="10">
                  <c:v>0.13619999999999999</c:v>
                </c:pt>
                <c:pt idx="11">
                  <c:v>0.2990000000000001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CFE-46FB-AEC2-6B411D29372F}"/>
            </c:ext>
          </c:extLst>
        </c:ser>
        <c:ser>
          <c:idx val="3"/>
          <c:order val="3"/>
          <c:tx>
            <c:strRef>
              <c:f>'Question 18'!$E$55</c:f>
              <c:strCache>
                <c:ptCount val="1"/>
                <c:pt idx="0">
                  <c:v>not applicable 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cat>
            <c:strRef>
              <c:f>'Question 18'!$A$56:$A$67</c:f>
              <c:strCache>
                <c:ptCount val="12"/>
                <c:pt idx="0">
                  <c:v>Proportion of non-public partners in the LAG.</c:v>
                </c:pt>
                <c:pt idx="1">
                  <c:v>Level of Managing Authority / Paying Agency conditions, reporting requirements, etc.</c:v>
                </c:pt>
                <c:pt idx="2">
                  <c:v>Direct involvement of LAG members in local development strategy implementation.</c:v>
                </c:pt>
                <c:pt idx="3">
                  <c:v>LAG territory.</c:v>
                </c:pt>
                <c:pt idx="4">
                  <c:v>Direct involvement of the LAG in other regional and territorial development actions or structures.</c:v>
                </c:pt>
                <c:pt idx="5">
                  <c:v>LAG / staff involvement in animation.</c:v>
                </c:pt>
                <c:pt idx="6">
                  <c:v>Number of full-time equivalent employees.</c:v>
                </c:pt>
                <c:pt idx="7">
                  <c:v>LAG autonomy in decisions related to local development strategy design.</c:v>
                </c:pt>
                <c:pt idx="8">
                  <c:v>LAG population.</c:v>
                </c:pt>
                <c:pt idx="9">
                  <c:v>LAG autonomy in decisions related to local development strategy implementation.</c:v>
                </c:pt>
                <c:pt idx="10">
                  <c:v>LAG freedom to develop innovative solutions.</c:v>
                </c:pt>
                <c:pt idx="11">
                  <c:v>Available budget.</c:v>
                </c:pt>
              </c:strCache>
            </c:strRef>
          </c:cat>
          <c:val>
            <c:numRef>
              <c:f>'Question 18'!$E$56:$E$67</c:f>
              <c:numCache>
                <c:formatCode>0%</c:formatCode>
                <c:ptCount val="12"/>
                <c:pt idx="0">
                  <c:v>0.14620000000000002</c:v>
                </c:pt>
                <c:pt idx="1">
                  <c:v>0.14670000000000002</c:v>
                </c:pt>
                <c:pt idx="2">
                  <c:v>0.14290000000000003</c:v>
                </c:pt>
                <c:pt idx="3">
                  <c:v>0.1401</c:v>
                </c:pt>
                <c:pt idx="4">
                  <c:v>0.1741</c:v>
                </c:pt>
                <c:pt idx="5">
                  <c:v>0.15030000000000002</c:v>
                </c:pt>
                <c:pt idx="6">
                  <c:v>0.1613</c:v>
                </c:pt>
                <c:pt idx="7">
                  <c:v>0.15330000000000002</c:v>
                </c:pt>
                <c:pt idx="8">
                  <c:v>0.1406</c:v>
                </c:pt>
                <c:pt idx="9">
                  <c:v>0.14970000000000003</c:v>
                </c:pt>
                <c:pt idx="10">
                  <c:v>0.15590000000000004</c:v>
                </c:pt>
                <c:pt idx="11">
                  <c:v>0.15120000000000003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CFE-46FB-AEC2-6B411D29372F}"/>
            </c:ext>
          </c:extLst>
        </c:ser>
        <c:dLbls/>
        <c:gapWidth val="219"/>
        <c:overlap val="100"/>
        <c:axId val="74644480"/>
        <c:axId val="74994432"/>
      </c:barChart>
      <c:catAx>
        <c:axId val="7464448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en-US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994432"/>
        <c:crosses val="autoZero"/>
        <c:auto val="1"/>
        <c:lblAlgn val="ctr"/>
        <c:lblOffset val="100"/>
      </c:catAx>
      <c:valAx>
        <c:axId val="7499443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464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51172904082892"/>
          <c:y val="0.94721506065203209"/>
          <c:w val="0.72697654191834216"/>
          <c:h val="5.278493934796787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/>
              <a:t>Importance of Operational Priorities to LAGs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'Question 21'!$E$19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'Question 21'!$D$20:$D$31</c:f>
              <c:strCache>
                <c:ptCount val="12"/>
                <c:pt idx="0">
                  <c:v>Ensure LDS contributes to RDP</c:v>
                </c:pt>
                <c:pt idx="1">
                  <c:v>Cooperation with partners outside LAG territory</c:v>
                </c:pt>
                <c:pt idx="2">
                  <c:v>Avoid risk wherever possible</c:v>
                </c:pt>
                <c:pt idx="3">
                  <c:v>Optimise LAG management efficiency</c:v>
                </c:pt>
                <c:pt idx="4">
                  <c:v>Maximise budget spent</c:v>
                </c:pt>
                <c:pt idx="5">
                  <c:v>Develop, maintain local stakeholders’ networks</c:v>
                </c:pt>
                <c:pt idx="6">
                  <c:v>Strengthen LAG role and profile locally</c:v>
                </c:pt>
                <c:pt idx="7">
                  <c:v>Maximise number of projects supported</c:v>
                </c:pt>
                <c:pt idx="8">
                  <c:v>Develop / mobilise local capacities, resources </c:v>
                </c:pt>
                <c:pt idx="9">
                  <c:v>Develop,support innovative local solutions</c:v>
                </c:pt>
                <c:pt idx="10">
                  <c:v>Promote areas' social, economic and cultural cohesion</c:v>
                </c:pt>
                <c:pt idx="11">
                  <c:v>Achieve objectives LDS</c:v>
                </c:pt>
              </c:strCache>
            </c:strRef>
          </c:cat>
          <c:val>
            <c:numRef>
              <c:f>'Question 21'!$E$20:$E$31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12</c:v>
                </c:pt>
                <c:pt idx="4">
                  <c:v>36</c:v>
                </c:pt>
                <c:pt idx="5">
                  <c:v>19</c:v>
                </c:pt>
                <c:pt idx="6">
                  <c:v>28</c:v>
                </c:pt>
                <c:pt idx="7">
                  <c:v>50</c:v>
                </c:pt>
                <c:pt idx="8">
                  <c:v>49</c:v>
                </c:pt>
                <c:pt idx="9">
                  <c:v>54</c:v>
                </c:pt>
                <c:pt idx="10">
                  <c:v>73</c:v>
                </c:pt>
                <c:pt idx="11">
                  <c:v>239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08-4C16-BFA0-53E2FC952571}"/>
            </c:ext>
          </c:extLst>
        </c:ser>
        <c:ser>
          <c:idx val="1"/>
          <c:order val="1"/>
          <c:tx>
            <c:strRef>
              <c:f>'Question 21'!$F$19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'Question 21'!$D$20:$D$31</c:f>
              <c:strCache>
                <c:ptCount val="12"/>
                <c:pt idx="0">
                  <c:v>Ensure LDS contributes to RDP</c:v>
                </c:pt>
                <c:pt idx="1">
                  <c:v>Cooperation with partners outside LAG territory</c:v>
                </c:pt>
                <c:pt idx="2">
                  <c:v>Avoid risk wherever possible</c:v>
                </c:pt>
                <c:pt idx="3">
                  <c:v>Optimise LAG management efficiency</c:v>
                </c:pt>
                <c:pt idx="4">
                  <c:v>Maximise budget spent</c:v>
                </c:pt>
                <c:pt idx="5">
                  <c:v>Develop, maintain local stakeholders’ networks</c:v>
                </c:pt>
                <c:pt idx="6">
                  <c:v>Strengthen LAG role and profile locally</c:v>
                </c:pt>
                <c:pt idx="7">
                  <c:v>Maximise number of projects supported</c:v>
                </c:pt>
                <c:pt idx="8">
                  <c:v>Develop / mobilise local capacities, resources </c:v>
                </c:pt>
                <c:pt idx="9">
                  <c:v>Develop,support innovative local solutions</c:v>
                </c:pt>
                <c:pt idx="10">
                  <c:v>Promote areas' social, economic and cultural cohesion</c:v>
                </c:pt>
                <c:pt idx="11">
                  <c:v>Achieve objectives LDS</c:v>
                </c:pt>
              </c:strCache>
            </c:strRef>
          </c:cat>
          <c:val>
            <c:numRef>
              <c:f>'Question 21'!$F$20:$F$31</c:f>
              <c:numCache>
                <c:formatCode>General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36</c:v>
                </c:pt>
                <c:pt idx="4">
                  <c:v>48</c:v>
                </c:pt>
                <c:pt idx="5">
                  <c:v>51</c:v>
                </c:pt>
                <c:pt idx="6">
                  <c:v>47</c:v>
                </c:pt>
                <c:pt idx="7">
                  <c:v>54</c:v>
                </c:pt>
                <c:pt idx="8">
                  <c:v>61</c:v>
                </c:pt>
                <c:pt idx="9">
                  <c:v>78</c:v>
                </c:pt>
                <c:pt idx="10">
                  <c:v>86</c:v>
                </c:pt>
                <c:pt idx="1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08-4C16-BFA0-53E2FC952571}"/>
            </c:ext>
          </c:extLst>
        </c:ser>
        <c:ser>
          <c:idx val="2"/>
          <c:order val="2"/>
          <c:tx>
            <c:strRef>
              <c:f>'Question 21'!$G$19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'Question 21'!$D$20:$D$31</c:f>
              <c:strCache>
                <c:ptCount val="12"/>
                <c:pt idx="0">
                  <c:v>Ensure LDS contributes to RDP</c:v>
                </c:pt>
                <c:pt idx="1">
                  <c:v>Cooperation with partners outside LAG territory</c:v>
                </c:pt>
                <c:pt idx="2">
                  <c:v>Avoid risk wherever possible</c:v>
                </c:pt>
                <c:pt idx="3">
                  <c:v>Optimise LAG management efficiency</c:v>
                </c:pt>
                <c:pt idx="4">
                  <c:v>Maximise budget spent</c:v>
                </c:pt>
                <c:pt idx="5">
                  <c:v>Develop, maintain local stakeholders’ networks</c:v>
                </c:pt>
                <c:pt idx="6">
                  <c:v>Strengthen LAG role and profile locally</c:v>
                </c:pt>
                <c:pt idx="7">
                  <c:v>Maximise number of projects supported</c:v>
                </c:pt>
                <c:pt idx="8">
                  <c:v>Develop / mobilise local capacities, resources </c:v>
                </c:pt>
                <c:pt idx="9">
                  <c:v>Develop,support innovative local solutions</c:v>
                </c:pt>
                <c:pt idx="10">
                  <c:v>Promote areas' social, economic and cultural cohesion</c:v>
                </c:pt>
                <c:pt idx="11">
                  <c:v>Achieve objectives LDS</c:v>
                </c:pt>
              </c:strCache>
            </c:strRef>
          </c:cat>
          <c:val>
            <c:numRef>
              <c:f>'Question 21'!$G$20:$G$31</c:f>
              <c:numCache>
                <c:formatCode>General</c:formatCode>
                <c:ptCount val="12"/>
                <c:pt idx="0">
                  <c:v>11</c:v>
                </c:pt>
                <c:pt idx="1">
                  <c:v>28</c:v>
                </c:pt>
                <c:pt idx="2">
                  <c:v>27</c:v>
                </c:pt>
                <c:pt idx="3">
                  <c:v>38</c:v>
                </c:pt>
                <c:pt idx="4">
                  <c:v>31</c:v>
                </c:pt>
                <c:pt idx="5">
                  <c:v>52</c:v>
                </c:pt>
                <c:pt idx="6">
                  <c:v>53</c:v>
                </c:pt>
                <c:pt idx="7">
                  <c:v>37</c:v>
                </c:pt>
                <c:pt idx="8">
                  <c:v>91</c:v>
                </c:pt>
                <c:pt idx="9">
                  <c:v>71</c:v>
                </c:pt>
                <c:pt idx="10">
                  <c:v>64</c:v>
                </c:pt>
                <c:pt idx="11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08-4C16-BFA0-53E2FC952571}"/>
            </c:ext>
          </c:extLst>
        </c:ser>
        <c:dLbls/>
        <c:overlap val="100"/>
        <c:axId val="75111808"/>
        <c:axId val="75154560"/>
      </c:barChart>
      <c:catAx>
        <c:axId val="751118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154560"/>
        <c:crosses val="autoZero"/>
        <c:auto val="1"/>
        <c:lblAlgn val="ctr"/>
        <c:lblOffset val="100"/>
      </c:catAx>
      <c:valAx>
        <c:axId val="7515456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511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Levels of Independence</a:t>
            </a:r>
            <a:r>
              <a:rPr lang="en-GB" sz="1800" baseline="0" dirty="0"/>
              <a:t> and Responsibility</a:t>
            </a:r>
            <a:endParaRPr lang="en-GB" sz="1800" dirty="0"/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1203042851869508"/>
          <c:y val="0.13267899909855302"/>
          <c:w val="0.51464766961866493"/>
          <c:h val="0.49750080511448108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4B-41AF-9645-7264C885EB5E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04B-41AF-9645-7264C885EB5E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04B-41AF-9645-7264C885EB5E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04B-41AF-9645-7264C885EB5E}"/>
              </c:ext>
            </c:extLst>
          </c:dPt>
          <c:dPt>
            <c:idx val="4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04B-41AF-9645-7264C885EB5E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04B-41AF-9645-7264C885EB5E}"/>
              </c:ext>
            </c:extLst>
          </c:dPt>
          <c:dLbls>
            <c:dLbl>
              <c:idx val="4"/>
              <c:layout>
                <c:manualLayout>
                  <c:x val="7.9185870028778173E-3"/>
                  <c:y val="-2.5340363025767882E-2"/>
                </c:manualLayout>
              </c:layout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4B-41AF-9645-7264C885E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'Q29 by Q28'!$N$24:$N$29</c:f>
              <c:strCache>
                <c:ptCount val="6"/>
                <c:pt idx="0">
                  <c:v>Status Quo </c:v>
                </c:pt>
                <c:pt idx="1">
                  <c:v>Much higher in both</c:v>
                </c:pt>
                <c:pt idx="2">
                  <c:v>Moderate in both</c:v>
                </c:pt>
                <c:pt idx="3">
                  <c:v>Less independence / lower responsibility</c:v>
                </c:pt>
                <c:pt idx="4">
                  <c:v>Existing independence / lower responsibility</c:v>
                </c:pt>
                <c:pt idx="5">
                  <c:v>Don't link the two</c:v>
                </c:pt>
              </c:strCache>
            </c:strRef>
          </c:cat>
          <c:val>
            <c:numRef>
              <c:f>'Q29 by Q28'!$O$24:$O$29</c:f>
              <c:numCache>
                <c:formatCode>0%</c:formatCode>
                <c:ptCount val="6"/>
                <c:pt idx="0">
                  <c:v>0.2</c:v>
                </c:pt>
                <c:pt idx="1">
                  <c:v>0.19</c:v>
                </c:pt>
                <c:pt idx="2">
                  <c:v>0.28000000000000008</c:v>
                </c:pt>
                <c:pt idx="3">
                  <c:v>1.0000000000000002E-2</c:v>
                </c:pt>
                <c:pt idx="4">
                  <c:v>8.0000000000000016E-2</c:v>
                </c:pt>
                <c:pt idx="5">
                  <c:v>0.24000000000000002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04B-41AF-9645-7264C885EB5E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68810813135458E-2"/>
          <c:y val="0.61522295694289952"/>
          <c:w val="0.96367227118133825"/>
          <c:h val="0.3524843934358912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dirty="0"/>
              <a:t>Would</a:t>
            </a:r>
            <a:r>
              <a:rPr lang="en-GB" sz="1800" baseline="0" dirty="0"/>
              <a:t> Greater Independence Improve Achievement?</a:t>
            </a:r>
            <a:endParaRPr lang="en-GB" sz="1800" dirty="0"/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D53-49CC-9C17-BE73F68D490A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D53-49CC-9C17-BE73F68D490A}"/>
              </c:ext>
            </c:extLst>
          </c:dPt>
          <c:dPt>
            <c:idx val="2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D53-49CC-9C17-BE73F68D490A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D53-49CC-9C17-BE73F68D49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'Q29 by Q28'!$N$36:$N$39</c:f>
              <c:strCache>
                <c:ptCount val="4"/>
                <c:pt idx="0">
                  <c:v>Not at all</c:v>
                </c:pt>
                <c:pt idx="1">
                  <c:v>A little</c:v>
                </c:pt>
                <c:pt idx="2">
                  <c:v>Significantly</c:v>
                </c:pt>
                <c:pt idx="3">
                  <c:v>Very Significantly</c:v>
                </c:pt>
              </c:strCache>
            </c:strRef>
          </c:cat>
          <c:val>
            <c:numRef>
              <c:f>'Q29 by Q28'!$O$36:$O$39</c:f>
              <c:numCache>
                <c:formatCode>0%</c:formatCode>
                <c:ptCount val="4"/>
                <c:pt idx="0">
                  <c:v>0.12000000000000001</c:v>
                </c:pt>
                <c:pt idx="1">
                  <c:v>0.34</c:v>
                </c:pt>
                <c:pt idx="2">
                  <c:v>0.42000000000000004</c:v>
                </c:pt>
                <c:pt idx="3">
                  <c:v>0.12000000000000001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D53-49CC-9C17-BE73F68D490A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r>
              <a:rPr lang="en-GB" sz="1800">
                <a:effectLst/>
              </a:rPr>
              <a:t>Priorities for </a:t>
            </a:r>
            <a:r>
              <a:rPr lang="en-GB" sz="1800" baseline="0">
                <a:effectLst/>
              </a:rPr>
              <a:t>support from ENRD to meet LAGs’ implementation needs by %</a:t>
            </a:r>
            <a:endParaRPr lang="en-GB">
              <a:effectLst/>
            </a:endParaRP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'Question 33'!$B$3</c:f>
              <c:strCache>
                <c:ptCount val="1"/>
                <c:pt idx="0">
                  <c:v>1st Choice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cat>
            <c:strRef>
              <c:f>'Question 33'!$A$4:$A$17</c:f>
              <c:strCache>
                <c:ptCount val="14"/>
                <c:pt idx="0">
                  <c:v>LAG self-assessment.</c:v>
                </c:pt>
                <c:pt idx="1">
                  <c:v>LAG involvement in PWGs and thematic work.</c:v>
                </c:pt>
                <c:pt idx="2">
                  <c:v>Thematic work </c:v>
                </c:pt>
                <c:pt idx="3">
                  <c:v>Supporting local animation and participation.</c:v>
                </c:pt>
                <c:pt idx="4">
                  <c:v>Working with other funds.</c:v>
                </c:pt>
                <c:pt idx="5">
                  <c:v>Communicating LEADER achievements.</c:v>
                </c:pt>
                <c:pt idx="6">
                  <c:v>Strengthening innovation in LEADER.</c:v>
                </c:pt>
                <c:pt idx="7">
                  <c:v>Working with other RDP institutions (MA, PA, NRN, ENRD).</c:v>
                </c:pt>
                <c:pt idx="8">
                  <c:v>LAG reviews of the local development strategy.</c:v>
                </c:pt>
                <c:pt idx="9">
                  <c:v>Improving project development and delivery support.</c:v>
                </c:pt>
                <c:pt idx="10">
                  <c:v>Strengthening the role of the LAG locally.</c:v>
                </c:pt>
                <c:pt idx="11">
                  <c:v>Networking and cooperation in LEADER.</c:v>
                </c:pt>
                <c:pt idx="12">
                  <c:v>LAG financial and administrative management 
of LDS implementation.</c:v>
                </c:pt>
                <c:pt idx="13">
                  <c:v>Implementing simplified cost options.</c:v>
                </c:pt>
              </c:strCache>
            </c:strRef>
          </c:cat>
          <c:val>
            <c:numRef>
              <c:f>'Question 33'!$B$4:$B$17</c:f>
              <c:numCache>
                <c:formatCode>0%</c:formatCode>
                <c:ptCount val="14"/>
                <c:pt idx="0">
                  <c:v>0.1</c:v>
                </c:pt>
                <c:pt idx="1">
                  <c:v>0.12659999999999999</c:v>
                </c:pt>
                <c:pt idx="2">
                  <c:v>0.17169999999999999</c:v>
                </c:pt>
                <c:pt idx="3">
                  <c:v>0.2535</c:v>
                </c:pt>
                <c:pt idx="4">
                  <c:v>0.2586</c:v>
                </c:pt>
                <c:pt idx="5">
                  <c:v>0.26229999999999998</c:v>
                </c:pt>
                <c:pt idx="6">
                  <c:v>0.2727</c:v>
                </c:pt>
                <c:pt idx="7">
                  <c:v>0.34090000000000004</c:v>
                </c:pt>
                <c:pt idx="8">
                  <c:v>0.34150000000000008</c:v>
                </c:pt>
                <c:pt idx="9">
                  <c:v>0.38530000000000003</c:v>
                </c:pt>
                <c:pt idx="10">
                  <c:v>0.40480000000000005</c:v>
                </c:pt>
                <c:pt idx="11">
                  <c:v>0.4425</c:v>
                </c:pt>
                <c:pt idx="12">
                  <c:v>0.46790000000000004</c:v>
                </c:pt>
                <c:pt idx="13">
                  <c:v>0.49060000000000004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8F-4F40-809A-C892929645F6}"/>
            </c:ext>
          </c:extLst>
        </c:ser>
        <c:ser>
          <c:idx val="1"/>
          <c:order val="1"/>
          <c:tx>
            <c:strRef>
              <c:f>'Question 33'!$D$3</c:f>
              <c:strCache>
                <c:ptCount val="1"/>
                <c:pt idx="0">
                  <c:v>2nd Choice</c:v>
                </c:pt>
              </c:strCache>
            </c:strRef>
          </c:tx>
          <c:spPr>
            <a:solidFill>
              <a:srgbClr val="507CB6"/>
            </a:solidFill>
            <a:ln>
              <a:prstDash val="solid"/>
            </a:ln>
          </c:spPr>
          <c:cat>
            <c:strRef>
              <c:f>'Question 33'!$A$4:$A$17</c:f>
              <c:strCache>
                <c:ptCount val="14"/>
                <c:pt idx="0">
                  <c:v>LAG self-assessment.</c:v>
                </c:pt>
                <c:pt idx="1">
                  <c:v>LAG involvement in PWGs and thematic work.</c:v>
                </c:pt>
                <c:pt idx="2">
                  <c:v>Thematic work </c:v>
                </c:pt>
                <c:pt idx="3">
                  <c:v>Supporting local animation and participation.</c:v>
                </c:pt>
                <c:pt idx="4">
                  <c:v>Working with other funds.</c:v>
                </c:pt>
                <c:pt idx="5">
                  <c:v>Communicating LEADER achievements.</c:v>
                </c:pt>
                <c:pt idx="6">
                  <c:v>Strengthening innovation in LEADER.</c:v>
                </c:pt>
                <c:pt idx="7">
                  <c:v>Working with other RDP institutions (MA, PA, NRN, ENRD).</c:v>
                </c:pt>
                <c:pt idx="8">
                  <c:v>LAG reviews of the local development strategy.</c:v>
                </c:pt>
                <c:pt idx="9">
                  <c:v>Improving project development and delivery support.</c:v>
                </c:pt>
                <c:pt idx="10">
                  <c:v>Strengthening the role of the LAG locally.</c:v>
                </c:pt>
                <c:pt idx="11">
                  <c:v>Networking and cooperation in LEADER.</c:v>
                </c:pt>
                <c:pt idx="12">
                  <c:v>LAG financial and administrative management 
of LDS implementation.</c:v>
                </c:pt>
                <c:pt idx="13">
                  <c:v>Implementing simplified cost options.</c:v>
                </c:pt>
              </c:strCache>
            </c:strRef>
          </c:cat>
          <c:val>
            <c:numRef>
              <c:f>'Question 33'!$D$4:$D$17</c:f>
              <c:numCache>
                <c:formatCode>0%</c:formatCode>
                <c:ptCount val="14"/>
                <c:pt idx="0">
                  <c:v>0.45</c:v>
                </c:pt>
                <c:pt idx="1">
                  <c:v>0.20250000000000001</c:v>
                </c:pt>
                <c:pt idx="2">
                  <c:v>0.37370000000000003</c:v>
                </c:pt>
                <c:pt idx="3">
                  <c:v>0.28170000000000001</c:v>
                </c:pt>
                <c:pt idx="4">
                  <c:v>0.32180000000000003</c:v>
                </c:pt>
                <c:pt idx="5">
                  <c:v>0.40160000000000001</c:v>
                </c:pt>
                <c:pt idx="6">
                  <c:v>0.47270000000000001</c:v>
                </c:pt>
                <c:pt idx="7">
                  <c:v>0.25</c:v>
                </c:pt>
                <c:pt idx="8">
                  <c:v>0.3171000000000001</c:v>
                </c:pt>
                <c:pt idx="9">
                  <c:v>0.33940000000000009</c:v>
                </c:pt>
                <c:pt idx="10">
                  <c:v>0.27780000000000005</c:v>
                </c:pt>
                <c:pt idx="11">
                  <c:v>0.3333000000000001</c:v>
                </c:pt>
                <c:pt idx="12">
                  <c:v>0.2752</c:v>
                </c:pt>
                <c:pt idx="13">
                  <c:v>0.32550000000000007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D8F-4F40-809A-C892929645F6}"/>
            </c:ext>
          </c:extLst>
        </c:ser>
        <c:ser>
          <c:idx val="2"/>
          <c:order val="2"/>
          <c:tx>
            <c:strRef>
              <c:f>'Question 33'!$F$3</c:f>
              <c:strCache>
                <c:ptCount val="1"/>
                <c:pt idx="0">
                  <c:v>3rd Choice</c:v>
                </c:pt>
              </c:strCache>
            </c:strRef>
          </c:tx>
          <c:spPr>
            <a:solidFill>
              <a:srgbClr val="F9BE00"/>
            </a:solidFill>
            <a:ln>
              <a:prstDash val="solid"/>
            </a:ln>
          </c:spPr>
          <c:cat>
            <c:strRef>
              <c:f>'Question 33'!$A$4:$A$17</c:f>
              <c:strCache>
                <c:ptCount val="14"/>
                <c:pt idx="0">
                  <c:v>LAG self-assessment.</c:v>
                </c:pt>
                <c:pt idx="1">
                  <c:v>LAG involvement in PWGs and thematic work.</c:v>
                </c:pt>
                <c:pt idx="2">
                  <c:v>Thematic work </c:v>
                </c:pt>
                <c:pt idx="3">
                  <c:v>Supporting local animation and participation.</c:v>
                </c:pt>
                <c:pt idx="4">
                  <c:v>Working with other funds.</c:v>
                </c:pt>
                <c:pt idx="5">
                  <c:v>Communicating LEADER achievements.</c:v>
                </c:pt>
                <c:pt idx="6">
                  <c:v>Strengthening innovation in LEADER.</c:v>
                </c:pt>
                <c:pt idx="7">
                  <c:v>Working with other RDP institutions (MA, PA, NRN, ENRD).</c:v>
                </c:pt>
                <c:pt idx="8">
                  <c:v>LAG reviews of the local development strategy.</c:v>
                </c:pt>
                <c:pt idx="9">
                  <c:v>Improving project development and delivery support.</c:v>
                </c:pt>
                <c:pt idx="10">
                  <c:v>Strengthening the role of the LAG locally.</c:v>
                </c:pt>
                <c:pt idx="11">
                  <c:v>Networking and cooperation in LEADER.</c:v>
                </c:pt>
                <c:pt idx="12">
                  <c:v>LAG financial and administrative management 
of LDS implementation.</c:v>
                </c:pt>
                <c:pt idx="13">
                  <c:v>Implementing simplified cost options.</c:v>
                </c:pt>
              </c:strCache>
            </c:strRef>
          </c:cat>
          <c:val>
            <c:numRef>
              <c:f>'Question 33'!$F$4:$F$17</c:f>
              <c:numCache>
                <c:formatCode>0%</c:formatCode>
                <c:ptCount val="14"/>
                <c:pt idx="0">
                  <c:v>0.45</c:v>
                </c:pt>
                <c:pt idx="1">
                  <c:v>0.67090000000000016</c:v>
                </c:pt>
                <c:pt idx="2">
                  <c:v>0.45450000000000002</c:v>
                </c:pt>
                <c:pt idx="3">
                  <c:v>0.46480000000000005</c:v>
                </c:pt>
                <c:pt idx="4">
                  <c:v>0.41950000000000004</c:v>
                </c:pt>
                <c:pt idx="5">
                  <c:v>0.33610000000000007</c:v>
                </c:pt>
                <c:pt idx="6">
                  <c:v>0.2545</c:v>
                </c:pt>
                <c:pt idx="7">
                  <c:v>0.40910000000000002</c:v>
                </c:pt>
                <c:pt idx="8">
                  <c:v>0.34150000000000008</c:v>
                </c:pt>
                <c:pt idx="9">
                  <c:v>0.2752</c:v>
                </c:pt>
                <c:pt idx="10">
                  <c:v>0.31750000000000006</c:v>
                </c:pt>
                <c:pt idx="11">
                  <c:v>0.22409999999999999</c:v>
                </c:pt>
                <c:pt idx="12">
                  <c:v>0.25690000000000002</c:v>
                </c:pt>
                <c:pt idx="13">
                  <c:v>0.18400000000000002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D8F-4F40-809A-C892929645F6}"/>
            </c:ext>
          </c:extLst>
        </c:ser>
        <c:dLbls/>
        <c:overlap val="100"/>
        <c:axId val="81034624"/>
        <c:axId val="81033088"/>
      </c:barChart>
      <c:valAx>
        <c:axId val="81033088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lang="en-US"/>
            </a:pPr>
            <a:endParaRPr lang="pl-PL"/>
          </a:p>
        </c:txPr>
        <c:crossAx val="81034624"/>
        <c:crosses val="autoZero"/>
        <c:crossBetween val="between"/>
      </c:valAx>
      <c:catAx>
        <c:axId val="810346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 sz="1100"/>
            </a:pPr>
            <a:endParaRPr lang="pl-PL"/>
          </a:p>
        </c:txPr>
        <c:crossAx val="81033088"/>
        <c:crosses val="autoZero"/>
        <c:lblAlgn val="ctr"/>
        <c:lblOffset val="100"/>
      </c:catAx>
    </c:plotArea>
    <c:legend>
      <c:legendPos val="b"/>
      <c:layout/>
      <c:txPr>
        <a:bodyPr/>
        <a:lstStyle/>
        <a:p>
          <a:pPr>
            <a:defRPr lang="en-US" sz="1100"/>
          </a:pPr>
          <a:endParaRPr lang="pl-PL"/>
        </a:p>
      </c:txPr>
    </c:legend>
    <c:dispBlanksAs val="gap"/>
  </c:chart>
  <c:externalData r:id="rId1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'Question 22'!$E$10:$E$13</cx:f>
        <cx:lvl ptCount="4">
          <cx:pt idx="0">Sufficient freedom</cx:pt>
          <cx:pt idx="1">Moderate freedom</cx:pt>
          <cx:pt idx="2">Limited freedom</cx:pt>
          <cx:pt idx="3">Seriously constrained</cx:pt>
        </cx:lvl>
      </cx:strDim>
      <cx:numDim type="size">
        <cx:f>'Question 22'!$F$10:$F$13</cx:f>
        <cx:lvl ptCount="4" formatCode="0%">
          <cx:pt idx="0">0.17000000000000001</cx:pt>
          <cx:pt idx="1">0.45000000000000001</cx:pt>
          <cx:pt idx="2">0.27000000000000002</cx:pt>
          <cx:pt idx="3">0.11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hu-HU" sz="1400" b="0" i="0" u="none" strike="noStrike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rPr>
              <a:t>Based on 572 LAG responses</a:t>
            </a:r>
            <a:endParaRPr lang="en-US" sz="1400" b="0" i="0" u="none" strike="noStrike" baseline="0" dirty="0">
              <a:solidFill>
                <a:prstClr val="black">
                  <a:lumMod val="65000"/>
                  <a:lumOff val="35000"/>
                </a:prstClr>
              </a:solidFill>
              <a:latin typeface="Calibri"/>
            </a:endParaRPr>
          </a:p>
        </cx:rich>
      </cx:tx>
    </cx:title>
    <cx:plotArea>
      <cx:plotAreaRegion>
        <cx:series layoutId="treemap" uniqueId="{D0EB9F45-A238-4F60-977C-D2819D1C5D25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800" b="1"/>
                </a:pPr>
                <a:endParaRPr lang="en-US" sz="1800" b="1" i="0" u="none" strike="noStrike" baseline="0">
                  <a:solidFill>
                    <a:prstClr val="white"/>
                  </a:solidFill>
                  <a:latin typeface="Calibri"/>
                </a:endParaRPr>
              </a:p>
            </cx:txPr>
            <cx:visibility seriesName="0" categoryName="1" value="1"/>
            <cx:separator>, </cx:separator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 b="1"/>
                  </a:pPr>
                  <a:r>
                    <a:rPr lang="en-US" sz="1800" b="1" i="0" u="none" strike="noStrike" baseline="0">
                      <a:solidFill>
                        <a:prstClr val="white"/>
                      </a:solidFill>
                      <a:latin typeface="Calibri"/>
                    </a:rPr>
                    <a:t>Limited freedom, 27%</a:t>
                  </a:r>
                </a:p>
              </cx:txPr>
              <cx:visibility seriesName="0" categoryName="1" value="1"/>
              <cx:separator>,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0.09568</cdr:y>
    </cdr:from>
    <cdr:to>
      <cdr:x>1</cdr:x>
      <cdr:y>0.29412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xmlns="" id="{CFC77247-7FC9-4C1E-8E9E-861DFA7EA777}"/>
            </a:ext>
          </a:extLst>
        </cdr:cNvPr>
        <cdr:cNvSpPr/>
      </cdr:nvSpPr>
      <cdr:spPr>
        <a:xfrm xmlns:a="http://schemas.openxmlformats.org/drawingml/2006/main">
          <a:off x="0" y="468516"/>
          <a:ext cx="8447293" cy="971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399D9F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19169C2-34D9-4645-9CBB-6936E6D4FF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2132928-A1D3-4F79-9B8A-5BD230852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31CCB825-1547-43CB-87CD-57BB3B812430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F57BDF-DD3F-44FB-ADA3-F0B99592A9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502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E3066E-71CA-43B0-84C3-67C6767A32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502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ACD2AE5A-E15D-4BF9-A8E6-F6FEA58F19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927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5029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DB8E4E04-FF64-4B0D-9841-39BA00B5C328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2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502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502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93EF0F15-A6BA-4FDE-AA72-D5165F35E9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2728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0246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833" indent="-173833">
              <a:buFontTx/>
              <a:buChar char="-"/>
            </a:pPr>
            <a:r>
              <a:rPr lang="en-GB" dirty="0"/>
              <a:t>At the two extremes of `difficult` or `achievable` and important/very important – represented by &gt;60% of LAGs selecting these options – are:</a:t>
            </a:r>
          </a:p>
          <a:p>
            <a:pPr marL="637388" lvl="1" indent="-173833">
              <a:buFontTx/>
              <a:buChar char="-"/>
            </a:pPr>
            <a:r>
              <a:rPr lang="en-GB" dirty="0"/>
              <a:t>Finding innovative solutions to local problems – considered difficult by &gt;60% of LAGs, in fact twice as many LAGs think it is difficult, than `achievable`; and </a:t>
            </a:r>
          </a:p>
          <a:p>
            <a:pPr marL="637388" lvl="1" indent="-173833">
              <a:buFontTx/>
              <a:buChar char="-"/>
            </a:pPr>
            <a:r>
              <a:rPr lang="en-GB" dirty="0"/>
              <a:t>Cooperating with other LAG territories – with 67% of LAGs saying it is achievable and 28% of LAGs saying it is difficult</a:t>
            </a:r>
          </a:p>
          <a:p>
            <a:pPr marL="637388" lvl="1" indent="-173833">
              <a:buFontTx/>
              <a:buChar char="-"/>
            </a:pPr>
            <a:r>
              <a:rPr lang="en-GB" dirty="0"/>
              <a:t>Other `difficult` elements – more than 50% of LAGs think they are `difficult` - include mobilising local resources, improving local social capital and cohesion, strengthening economic linkages among local actors. </a:t>
            </a:r>
          </a:p>
          <a:p>
            <a:pPr marL="637388" lvl="1" indent="-173833">
              <a:buFontTx/>
              <a:buChar char="-"/>
            </a:pPr>
            <a:r>
              <a:rPr lang="en-GB" dirty="0"/>
              <a:t>Overall, about 2/3 of LAGs think it is `achievable` to directly address local issues and opportunities. 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70561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8660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833" indent="-173833">
              <a:buFontTx/>
              <a:buChar char="-"/>
            </a:pPr>
            <a:r>
              <a:rPr lang="en-GB" dirty="0"/>
              <a:t>When looking at this diagram, one item immediately stands out. That is the level of Managing Authority/Paying Agency conditions and reporting requirements which have `increased` or `significantly increased` since the 2007-2013 programming period. While LAG autonomy seems to have increased – overall – in LDS design, considering LDS implementation it has clearly decreased for more LAGs (for 33% of respondents). LAG freedom to develop innovative solutions also decreased – for 37% of LAGs. </a:t>
            </a:r>
            <a:endParaRPr lang="hu-HU" dirty="0"/>
          </a:p>
          <a:p>
            <a:pPr marL="173833" indent="-173833">
              <a:buFontTx/>
              <a:buChar char="-"/>
            </a:pPr>
            <a:r>
              <a:rPr lang="en-GB" dirty="0"/>
              <a:t>25% of LAGs appear to have increased their involvement in other regional and territorial development actions or structures, and LAG member involvement in LDS implementation appears to have increased for 26% of LAGs (and decreased only for 8%). This may or may not be related to the increased level of activity, but the proportion of non-public partners also increased for 30% of LAGs. These increases constitute positive development overall.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54523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PL</a:t>
            </a:r>
          </a:p>
          <a:p>
            <a:r>
              <a:rPr lang="en-GB" dirty="0"/>
              <a:t>1 – highest possibility of multi funding, followed by increase in funding for LEADER</a:t>
            </a:r>
          </a:p>
          <a:p>
            <a:r>
              <a:rPr lang="pl-PL" dirty="0" smtClean="0"/>
              <a:t>3</a:t>
            </a:r>
            <a:r>
              <a:rPr lang="en-GB" dirty="0" smtClean="0"/>
              <a:t> </a:t>
            </a:r>
            <a:r>
              <a:rPr lang="en-GB" dirty="0"/>
              <a:t>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63% see increase in MA conditions and reporting more than before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62% have seen increase in LAG population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50% seen increase in number of FTEs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Point </a:t>
            </a:r>
            <a:r>
              <a:rPr lang="pl-PL" dirty="0" smtClean="0"/>
              <a:t>2</a:t>
            </a:r>
            <a:r>
              <a:rPr lang="en-GB" dirty="0" smtClean="0"/>
              <a:t> </a:t>
            </a:r>
            <a:r>
              <a:rPr lang="en-GB" dirty="0"/>
              <a:t>Negative effects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77% Effects on local decision-making of final approval of projects by the MA/PA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73% Implementation procedures which aim to reduce risk rather than encouraging innovative solutions.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73% Level of Managing Authority /Paying Agency conditions, reporting requirements.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78737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Poland</a:t>
            </a:r>
          </a:p>
          <a:p>
            <a:r>
              <a:rPr lang="en-GB" dirty="0"/>
              <a:t>87% </a:t>
            </a:r>
            <a:r>
              <a:rPr lang="en-GB" dirty="0" err="1"/>
              <a:t>LAGs</a:t>
            </a:r>
            <a:r>
              <a:rPr lang="en-GB" dirty="0"/>
              <a:t> chose Local Economy</a:t>
            </a:r>
          </a:p>
          <a:p>
            <a:r>
              <a:rPr lang="en-GB" dirty="0"/>
              <a:t>0% chose Broadband ICT</a:t>
            </a:r>
          </a:p>
          <a:p>
            <a:endParaRPr lang="en-GB" dirty="0"/>
          </a:p>
          <a:p>
            <a:r>
              <a:rPr lang="en-GB" dirty="0"/>
              <a:t>Top time spent day to day in PL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Supporting project development and implementation - overall 52%</a:t>
            </a:r>
          </a:p>
          <a:p>
            <a:pPr marL="228600" indent="-228600">
              <a:buFont typeface="+mj-lt"/>
              <a:buAutoNum type="arabicPeriod"/>
            </a:pPr>
            <a:r>
              <a:rPr lang="en-GB" dirty="0"/>
              <a:t>Animation, capacity building and training of local stakeholders (</a:t>
            </a:r>
            <a:r>
              <a:rPr lang="en-GB" dirty="0" err="1"/>
              <a:t>inc.</a:t>
            </a:r>
            <a:r>
              <a:rPr lang="en-GB" dirty="0"/>
              <a:t> LAG members) 48%</a:t>
            </a:r>
          </a:p>
          <a:p>
            <a:pPr marL="228600" indent="-228600">
              <a:buFont typeface="+mj-lt"/>
              <a:buAutoNum type="arabicPeriod"/>
            </a:pPr>
            <a:endParaRPr lang="en-GB" dirty="0"/>
          </a:p>
          <a:p>
            <a:pPr marL="0" indent="0">
              <a:buFont typeface="+mj-lt"/>
              <a:buNone/>
            </a:pPr>
            <a:r>
              <a:rPr lang="en-GB" b="1" dirty="0"/>
              <a:t>73% </a:t>
            </a:r>
            <a:r>
              <a:rPr lang="en-GB" b="1" dirty="0" err="1"/>
              <a:t>LAGs</a:t>
            </a:r>
            <a:r>
              <a:rPr lang="en-GB" b="1" dirty="0"/>
              <a:t> want to spend more time </a:t>
            </a:r>
            <a:r>
              <a:rPr lang="en-GB" dirty="0"/>
              <a:t>on ‘Animation, capacity building and training of local stakeholders (</a:t>
            </a:r>
            <a:r>
              <a:rPr lang="en-GB" dirty="0" err="1"/>
              <a:t>inc.</a:t>
            </a:r>
            <a:r>
              <a:rPr lang="en-GB" dirty="0"/>
              <a:t> LAG members)’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1191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833" indent="-173833">
              <a:buFontTx/>
              <a:buChar char="-"/>
            </a:pPr>
            <a:r>
              <a:rPr lang="en-GB" dirty="0"/>
              <a:t>Clearly, the top of the rank is `achieve LDS objectives` - more than 350 LAGs selected it as the 1</a:t>
            </a:r>
            <a:r>
              <a:rPr lang="en-GB" baseline="30000" dirty="0"/>
              <a:t>st</a:t>
            </a:r>
            <a:r>
              <a:rPr lang="en-GB" dirty="0"/>
              <a:t>, 2</a:t>
            </a:r>
            <a:r>
              <a:rPr lang="en-GB" baseline="30000" dirty="0"/>
              <a:t>nd</a:t>
            </a:r>
            <a:r>
              <a:rPr lang="en-GB" dirty="0"/>
              <a:t>, or 3</a:t>
            </a:r>
            <a:r>
              <a:rPr lang="en-GB" baseline="30000" dirty="0"/>
              <a:t>rd</a:t>
            </a:r>
            <a:r>
              <a:rPr lang="en-GB" dirty="0"/>
              <a:t> most important operational priority for them. Apparently, LDS implementation – for the majority of LAGs at least – is not about maximising the number of projects supported or the budget spent, but more about achieving LDS objectives (also possibly through these means). </a:t>
            </a:r>
          </a:p>
          <a:p>
            <a:pPr marL="173833" indent="-173833">
              <a:buFontTx/>
              <a:buChar char="-"/>
            </a:pPr>
            <a:r>
              <a:rPr lang="en-GB" dirty="0"/>
              <a:t>Actually, if we look at the top-3 – or 4 – operational priorities for LAGs, they all relate to local development, local solutions, capacities. These top-4 operational priorities have been selected by more than 200 LAGs each.</a:t>
            </a:r>
          </a:p>
          <a:p>
            <a:pPr marL="173833" indent="-173833">
              <a:buFontTx/>
              <a:buChar char="-"/>
            </a:pPr>
            <a:r>
              <a:rPr lang="en-GB" dirty="0"/>
              <a:t>At the other end of the range, three operational priorities – avoiding risk, cooperation with partners outside the LAG territory, and ensuring that the LDS contributes to the RDP – were selected as 1</a:t>
            </a:r>
            <a:r>
              <a:rPr lang="en-GB" baseline="30000" dirty="0"/>
              <a:t>st</a:t>
            </a:r>
            <a:r>
              <a:rPr lang="en-GB" dirty="0"/>
              <a:t>, 2</a:t>
            </a:r>
            <a:r>
              <a:rPr lang="en-GB" baseline="30000" dirty="0"/>
              <a:t>nd</a:t>
            </a:r>
            <a:r>
              <a:rPr lang="en-GB" dirty="0"/>
              <a:t>, or 3</a:t>
            </a:r>
            <a:r>
              <a:rPr lang="en-GB" baseline="30000" dirty="0"/>
              <a:t>rd</a:t>
            </a:r>
            <a:r>
              <a:rPr lang="en-GB" dirty="0"/>
              <a:t> in the rank by less than 50 LAGs (less than 5 LAGs ranked these 1st !)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67644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PL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1. </a:t>
            </a:r>
            <a:r>
              <a:rPr lang="en-GB" dirty="0" smtClean="0">
                <a:solidFill>
                  <a:srgbClr val="FF0000"/>
                </a:solidFill>
              </a:rPr>
              <a:t>PL top </a:t>
            </a:r>
            <a:r>
              <a:rPr lang="en-GB" dirty="0" err="1" smtClean="0">
                <a:solidFill>
                  <a:srgbClr val="FF0000"/>
                </a:solidFill>
              </a:rPr>
              <a:t>opperational</a:t>
            </a:r>
            <a:r>
              <a:rPr lang="en-GB" dirty="0" smtClean="0">
                <a:solidFill>
                  <a:srgbClr val="FF0000"/>
                </a:solidFill>
              </a:rPr>
              <a:t> priority to achieve LDS objectives – 9% consider they have sufficient freedom</a:t>
            </a:r>
            <a:endParaRPr lang="en-GB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2. </a:t>
            </a:r>
            <a:r>
              <a:rPr lang="en-GB" dirty="0" smtClean="0">
                <a:solidFill>
                  <a:srgbClr val="FF0000"/>
                </a:solidFill>
              </a:rPr>
              <a:t>57% project selection only and 26% - do selection, approval and payment of claims.</a:t>
            </a:r>
            <a:endParaRPr lang="en-GB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3. PL Improvements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Stand out – 86% Improving MA or intermediary body turnaround time on approving selected projects.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50% - Simpler project application forms/application process.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36% - Improving timeliness of payments of beneficiaries` claims.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36% -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qualitative criteria and local knowledge to inform project selection decisions.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FF0000"/>
                </a:solidFill>
              </a:rPr>
              <a:t>Overall least important improvements were seen to be support on delivery tools, clarity on </a:t>
            </a:r>
            <a:r>
              <a:rPr lang="en-GB" dirty="0" err="1">
                <a:solidFill>
                  <a:srgbClr val="FF0000"/>
                </a:solidFill>
              </a:rPr>
              <a:t>M&amp;E</a:t>
            </a:r>
            <a:r>
              <a:rPr lang="en-GB" dirty="0">
                <a:solidFill>
                  <a:srgbClr val="FF0000"/>
                </a:solidFill>
              </a:rPr>
              <a:t> and dedicated EU/National platform, however the </a:t>
            </a:r>
            <a:r>
              <a:rPr lang="en-GB" dirty="0" err="1">
                <a:solidFill>
                  <a:srgbClr val="FF0000"/>
                </a:solidFill>
              </a:rPr>
              <a:t>LAGs</a:t>
            </a:r>
            <a:r>
              <a:rPr lang="en-GB" dirty="0">
                <a:solidFill>
                  <a:srgbClr val="FF0000"/>
                </a:solidFill>
              </a:rPr>
              <a:t> setting selection criteria and defining calls and allocating resources for cooperation were the least important individually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2EAEA-B3BB-48F5-91C3-A5359BEF80B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11016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4787191"/>
            <a:ext cx="5388610" cy="3884862"/>
          </a:xfrm>
        </p:spPr>
        <p:txBody>
          <a:bodyPr/>
          <a:lstStyle/>
          <a:p>
            <a:r>
              <a:rPr lang="en-GB" dirty="0"/>
              <a:t>In the experience of 83% of LAGs, the current national/regional delivery framework represents some degree of limitation of their freedom to pursue their operational objectives. This means that only 17% of LAGs have `sufficient freedom` to pursue their operational objectives. Compare and contrast this with what we have demonstrated so far – that for LAGs the core of their work is focused on local development and their most important operational objective is `achieving LDS objectives`.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8019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5321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20 % are happy with the – same level of responsibility and independence that the have at the moment - status quo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You can see from the Orange and green that there is an appetite for both moderate (grey) and </a:t>
            </a:r>
            <a:r>
              <a:rPr lang="en-GB" dirty="0" err="1"/>
              <a:t>mich</a:t>
            </a:r>
            <a:r>
              <a:rPr lang="en-GB" dirty="0"/>
              <a:t> higher (orange) levels of </a:t>
            </a:r>
            <a:r>
              <a:rPr lang="en-GB" dirty="0" err="1"/>
              <a:t>indi</a:t>
            </a:r>
            <a:r>
              <a:rPr lang="en-GB" dirty="0"/>
              <a:t> and responsibility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24% (green) do not think that increasing independence should be linked to increased LAG responsibility</a:t>
            </a:r>
          </a:p>
          <a:p>
            <a:endParaRPr lang="en-GB" dirty="0"/>
          </a:p>
          <a:p>
            <a:r>
              <a:rPr lang="en-GB" dirty="0" err="1"/>
              <a:t>LAGs</a:t>
            </a:r>
            <a:r>
              <a:rPr lang="en-GB" dirty="0"/>
              <a:t> were also asked to what extent greater power, independence and responsibility would improve what you are able to achieve: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78% of </a:t>
            </a:r>
            <a:r>
              <a:rPr lang="en-GB" dirty="0" err="1"/>
              <a:t>LAGs</a:t>
            </a:r>
            <a:r>
              <a:rPr lang="en-GB" dirty="0"/>
              <a:t> thought that it would increase achievement, with 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54% thinking it would either significantly or very significantly improve achievement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Only 12% thought there would be no improvement</a:t>
            </a:r>
          </a:p>
          <a:p>
            <a:r>
              <a:rPr lang="en-GB" dirty="0"/>
              <a:t>PL – increase in independence and </a:t>
            </a:r>
            <a:r>
              <a:rPr lang="en-GB" dirty="0" err="1"/>
              <a:t>responsibilty</a:t>
            </a:r>
            <a:endParaRPr lang="en-GB" dirty="0"/>
          </a:p>
          <a:p>
            <a:r>
              <a:rPr lang="en-GB" dirty="0"/>
              <a:t>18% Status Quo </a:t>
            </a:r>
          </a:p>
          <a:p>
            <a:r>
              <a:rPr lang="en-GB" dirty="0"/>
              <a:t>14% Much higher in both</a:t>
            </a:r>
          </a:p>
          <a:p>
            <a:r>
              <a:rPr lang="en-GB" dirty="0"/>
              <a:t>27% Moderate in both</a:t>
            </a:r>
          </a:p>
          <a:p>
            <a:r>
              <a:rPr lang="en-GB" dirty="0"/>
              <a:t>5% Less independence / lower responsibility</a:t>
            </a:r>
          </a:p>
          <a:p>
            <a:r>
              <a:rPr lang="en-GB" dirty="0"/>
              <a:t>27% Existing independence / lower responsibility</a:t>
            </a:r>
          </a:p>
          <a:p>
            <a:r>
              <a:rPr lang="en-GB" dirty="0"/>
              <a:t>9% Don't link the two</a:t>
            </a:r>
          </a:p>
          <a:p>
            <a:endParaRPr lang="en-GB" dirty="0"/>
          </a:p>
          <a:p>
            <a:r>
              <a:rPr lang="en-GB" dirty="0"/>
              <a:t>Pl Increase in achievement with more </a:t>
            </a:r>
            <a:r>
              <a:rPr lang="en-GB" dirty="0" err="1"/>
              <a:t>indi</a:t>
            </a:r>
            <a:r>
              <a:rPr lang="en-GB" dirty="0"/>
              <a:t> and </a:t>
            </a:r>
            <a:r>
              <a:rPr lang="en-GB" dirty="0" err="1"/>
              <a:t>respons</a:t>
            </a:r>
            <a:endParaRPr lang="en-GB" dirty="0"/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 Not at all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32% A little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59% Significantly</a:t>
            </a:r>
            <a:r>
              <a:rPr lang="en-GB" dirty="0"/>
              <a:t> 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5% Very significantly</a:t>
            </a:r>
            <a:r>
              <a:rPr lang="en-GB" dirty="0"/>
              <a:t> 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1568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Sources: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EAFRD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DG </a:t>
            </a:r>
            <a:r>
              <a:rPr lang="en-GB" dirty="0" err="1"/>
              <a:t>Agri</a:t>
            </a:r>
            <a:r>
              <a:rPr lang="en-GB" dirty="0"/>
              <a:t>, 02/2017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EMFF</a:t>
            </a:r>
            <a:r>
              <a:rPr lang="en-GB" dirty="0"/>
              <a:t> and EAFRD/</a:t>
            </a:r>
            <a:r>
              <a:rPr lang="en-GB" dirty="0" err="1"/>
              <a:t>EMFF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FARNET, 09/2017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ERDF &amp; </a:t>
            </a:r>
            <a:r>
              <a:rPr lang="en-GB" dirty="0" err="1"/>
              <a:t>ESF</a:t>
            </a:r>
            <a:r>
              <a:rPr lang="en-GB" dirty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Own Expert assignment, 08/2017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Numbers have moved on, 2492 on database of whom 2346 are EAFRD funded, next stage will allow identification of </a:t>
            </a:r>
            <a:r>
              <a:rPr lang="en-GB" dirty="0" err="1"/>
              <a:t>multifund</a:t>
            </a:r>
            <a:r>
              <a:rPr lang="en-GB" dirty="0"/>
              <a:t>, it is underreported but </a:t>
            </a:r>
            <a:r>
              <a:rPr lang="en-GB"/>
              <a:t>possibly overestimated here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354E9-DC95-4E9B-AB22-1B087585F54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38962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3577" y="4748164"/>
            <a:ext cx="5388610" cy="4361456"/>
          </a:xfrm>
        </p:spPr>
        <p:txBody>
          <a:bodyPr/>
          <a:lstStyle/>
          <a:p>
            <a:pPr marL="173833" indent="-173833">
              <a:buFont typeface="Arial" panose="020B0604020202020204" pitchFamily="34" charset="0"/>
              <a:buChar char="•"/>
            </a:pPr>
            <a:r>
              <a:rPr lang="en-GB" dirty="0"/>
              <a:t>37% who thought centralised support would significantly or very significantly improve achievement (green and purple)</a:t>
            </a:r>
          </a:p>
          <a:p>
            <a:pPr marL="173833" indent="-173833">
              <a:buFont typeface="Arial" panose="020B0604020202020204" pitchFamily="34" charset="0"/>
              <a:buChar char="•"/>
            </a:pPr>
            <a:endParaRPr lang="en-GB" dirty="0"/>
          </a:p>
          <a:p>
            <a:pPr marL="173833" indent="-173833" defTabSz="927110">
              <a:buFont typeface="Arial" panose="020B0604020202020204" pitchFamily="34" charset="0"/>
              <a:buChar char="•"/>
              <a:defRPr/>
            </a:pPr>
            <a:r>
              <a:rPr lang="en-GB" dirty="0"/>
              <a:t>Maybe not surprisingly it was the LAGs with the smaller budgets (€1m and under) that thought that centralised admin would improve achievement –50% </a:t>
            </a:r>
          </a:p>
          <a:p>
            <a:pPr marL="173833" indent="-173833" defTabSz="927110">
              <a:buFont typeface="Arial" panose="020B0604020202020204" pitchFamily="34" charset="0"/>
              <a:buChar char="•"/>
              <a:defRPr/>
            </a:pPr>
            <a:r>
              <a:rPr lang="en-GB" dirty="0"/>
              <a:t>although interestingly of the 53% LAGs that responded to our survey with budgets of €4-5m also thought it would improve achievement</a:t>
            </a:r>
          </a:p>
          <a:p>
            <a:pPr marL="173833" indent="-173833" defTabSz="927110"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173833" indent="-173833" defTabSz="927110">
              <a:buFont typeface="Arial" panose="020B0604020202020204" pitchFamily="34" charset="0"/>
              <a:buChar char="•"/>
              <a:defRPr/>
            </a:pPr>
            <a:r>
              <a:rPr lang="en-GB" dirty="0"/>
              <a:t>When looked at by age of LAG - LEADER II LAGs were the only ones that chose ‘centralised admin would significantly improve admin’, all others had not at all for first choice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PL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64% don’t want centralised admin at all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Smallest gap MA/PA – improving understanding of RDP measures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Smallest gap </a:t>
            </a:r>
            <a:r>
              <a:rPr lang="en-GB" dirty="0" err="1"/>
              <a:t>NRN</a:t>
            </a:r>
            <a:r>
              <a:rPr lang="en-GB" dirty="0"/>
              <a:t> Cooperation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Greatest gap MA/PA – audit requirements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Greatest gap </a:t>
            </a:r>
            <a:r>
              <a:rPr lang="en-GB" dirty="0" err="1"/>
              <a:t>NRN</a:t>
            </a:r>
            <a:r>
              <a:rPr lang="en-GB" dirty="0"/>
              <a:t> - Understanding LEADER linkages to other RDP measures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Top 3 ENRD support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Simplified cost option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LAG financial and administrative management of LDS implementation.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Strengthening the role of the LAG locally.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5375" y="9406680"/>
            <a:ext cx="2918831" cy="495028"/>
          </a:xfrm>
        </p:spPr>
        <p:txBody>
          <a:bodyPr/>
          <a:lstStyle/>
          <a:p>
            <a:fld id="{6FF9CF98-00F2-4CD2-BAB2-78F8E6A33221}" type="slidenum">
              <a:rPr lang="fr-BE" smtClean="0"/>
              <a:pPr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16743397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 responses</a:t>
            </a:r>
          </a:p>
          <a:p>
            <a:pPr marL="228600" indent="-228600">
              <a:buAutoNum type="arabicPeriod"/>
            </a:pPr>
            <a:r>
              <a:rPr lang="en-GB" dirty="0"/>
              <a:t>Zero </a:t>
            </a:r>
            <a:r>
              <a:rPr lang="en-GB" dirty="0" err="1"/>
              <a:t>LAGs</a:t>
            </a:r>
            <a:r>
              <a:rPr lang="en-GB" dirty="0"/>
              <a:t> waned support on self assessment form ENRD</a:t>
            </a:r>
          </a:p>
          <a:p>
            <a:pPr marL="228600" indent="-228600">
              <a:buAutoNum type="arabicPeriod"/>
            </a:pPr>
            <a:r>
              <a:rPr lang="en-GB" dirty="0"/>
              <a:t>Higher LAG budget to way could </a:t>
            </a:r>
            <a:r>
              <a:rPr lang="en-GB" dirty="0" err="1"/>
              <a:t>inc</a:t>
            </a:r>
            <a:r>
              <a:rPr lang="en-GB" dirty="0"/>
              <a:t> participation in ENRD, more time, access to additional support for participation in events</a:t>
            </a:r>
          </a:p>
          <a:p>
            <a:pPr marL="228600" indent="-228600">
              <a:buAutoNum type="arabicPeriod"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language versions of ENRD documents,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information from the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ENRD activities.</a:t>
            </a:r>
            <a:r>
              <a:rPr lang="en-GB" dirty="0"/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NRN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support’</a:t>
            </a:r>
            <a:r>
              <a:rPr lang="en-GB" dirty="0"/>
              <a:t> 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costly methods of participation scored lowest in </a:t>
            </a:r>
          </a:p>
          <a:p>
            <a:pPr marL="228600" indent="-228600">
              <a:buAutoNum type="arabicPeriod"/>
            </a:pPr>
            <a:endParaRPr lang="en-GB" dirty="0"/>
          </a:p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7148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Q33 – </a:t>
            </a:r>
            <a:r>
              <a:rPr lang="en-GB" dirty="0" err="1"/>
              <a:t>ENRD</a:t>
            </a:r>
            <a:endParaRPr lang="en-GB" dirty="0"/>
          </a:p>
          <a:p>
            <a:r>
              <a:rPr lang="en-GB" dirty="0"/>
              <a:t>1. Simplified cost option the most requested</a:t>
            </a:r>
          </a:p>
          <a:p>
            <a:r>
              <a:rPr lang="en-GB" dirty="0"/>
              <a:t>Large number of </a:t>
            </a:r>
            <a:r>
              <a:rPr lang="en-GB" dirty="0" err="1"/>
              <a:t>LAGs</a:t>
            </a:r>
            <a:r>
              <a:rPr lang="en-GB" dirty="0"/>
              <a:t> in DE-62, AT-25, CZ- 24</a:t>
            </a:r>
          </a:p>
          <a:p>
            <a:r>
              <a:rPr lang="en-GB" dirty="0"/>
              <a:t>Big spike in demand from </a:t>
            </a:r>
            <a:r>
              <a:rPr lang="en-GB" dirty="0" err="1"/>
              <a:t>LAGs</a:t>
            </a:r>
            <a:r>
              <a:rPr lang="en-GB" dirty="0"/>
              <a:t> in €2-3m and €3-4m budgets</a:t>
            </a:r>
          </a:p>
          <a:p>
            <a:endParaRPr lang="en-GB" dirty="0"/>
          </a:p>
          <a:p>
            <a:r>
              <a:rPr lang="en-GB" dirty="0"/>
              <a:t>2. LAG financial and administrative management of LDS implementation</a:t>
            </a:r>
          </a:p>
          <a:p>
            <a:endParaRPr lang="en-GB" dirty="0"/>
          </a:p>
          <a:p>
            <a:r>
              <a:rPr lang="en-GB" dirty="0"/>
              <a:t>3. Networking and cooperation</a:t>
            </a:r>
          </a:p>
          <a:p>
            <a:r>
              <a:rPr lang="en-GB" dirty="0"/>
              <a:t>If look at 1 &amp; 2 together - Strengthening innovation in LEADER comes out strongly</a:t>
            </a:r>
          </a:p>
          <a:p>
            <a:endParaRPr lang="en-GB" dirty="0"/>
          </a:p>
          <a:p>
            <a:pPr marL="228553" indent="-228553">
              <a:buAutoNum type="arabicPeriod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5062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8183"/>
                </a:solidFill>
              </a:rPr>
              <a:t>71% LAGs think self assessment essential /important, 19% completed by end 2017, 48% expect to do it in 2018</a:t>
            </a:r>
          </a:p>
          <a:p>
            <a:pPr marL="0" indent="0">
              <a:buNone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 67% self assessment is important/essential, 64% expect to do it in first half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19385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Main points, these are about now and what can be done.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402005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7780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3809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Focused on: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Basic Data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LEADER Principles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LEADER Operation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LEADER Improvements</a:t>
            </a:r>
            <a:endParaRPr lang="en-GB" sz="2200" dirty="0"/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Country Info for Poland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28 (10%) of Polish </a:t>
            </a:r>
            <a:r>
              <a:rPr lang="en-GB" b="1" dirty="0" err="1">
                <a:solidFill>
                  <a:schemeClr val="tx1"/>
                </a:solidFill>
              </a:rPr>
              <a:t>LAGs</a:t>
            </a:r>
            <a:r>
              <a:rPr lang="en-GB" b="1" dirty="0">
                <a:solidFill>
                  <a:schemeClr val="tx1"/>
                </a:solidFill>
              </a:rPr>
              <a:t> responded</a:t>
            </a:r>
          </a:p>
          <a:p>
            <a:r>
              <a:rPr lang="en-GB" b="1" dirty="0">
                <a:solidFill>
                  <a:schemeClr val="tx1"/>
                </a:solidFill>
              </a:rPr>
              <a:t>50% from  2007-13 period</a:t>
            </a:r>
          </a:p>
          <a:p>
            <a:r>
              <a:rPr lang="en-GB" b="1" dirty="0">
                <a:solidFill>
                  <a:schemeClr val="tx1"/>
                </a:solidFill>
              </a:rPr>
              <a:t>75% established in first half 2016</a:t>
            </a:r>
          </a:p>
          <a:p>
            <a:r>
              <a:rPr lang="en-GB" b="1" dirty="0">
                <a:solidFill>
                  <a:schemeClr val="tx1"/>
                </a:solidFill>
              </a:rPr>
              <a:t>86 % </a:t>
            </a:r>
            <a:r>
              <a:rPr lang="en-GB" b="1" dirty="0" err="1">
                <a:solidFill>
                  <a:schemeClr val="tx1"/>
                </a:solidFill>
              </a:rPr>
              <a:t>LAGs</a:t>
            </a:r>
            <a:r>
              <a:rPr lang="en-GB" b="1" dirty="0">
                <a:solidFill>
                  <a:schemeClr val="tx1"/>
                </a:solidFill>
              </a:rPr>
              <a:t> who responded were mono EAFRD funded</a:t>
            </a:r>
          </a:p>
          <a:p>
            <a:r>
              <a:rPr lang="en-GB" dirty="0">
                <a:solidFill>
                  <a:schemeClr val="tx1"/>
                </a:solidFill>
              </a:rPr>
              <a:t>Germany (143), France (86) and Spain (83) </a:t>
            </a:r>
          </a:p>
          <a:p>
            <a:r>
              <a:rPr lang="en-GB" dirty="0">
                <a:solidFill>
                  <a:schemeClr val="tx1"/>
                </a:solidFill>
              </a:rPr>
              <a:t>Cyprus, Luxemburg 100%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i="1" dirty="0">
                <a:solidFill>
                  <a:schemeClr val="tx1"/>
                </a:solidFill>
              </a:rPr>
              <a:t>(but low number of LAGs overall in these MSs)</a:t>
            </a:r>
            <a:r>
              <a:rPr lang="en-GB" dirty="0">
                <a:solidFill>
                  <a:schemeClr val="tx1"/>
                </a:solidFill>
              </a:rPr>
              <a:t>, Latvia 66%, AT 67% </a:t>
            </a:r>
          </a:p>
          <a:p>
            <a:r>
              <a:rPr lang="en-GB" dirty="0">
                <a:solidFill>
                  <a:schemeClr val="tx1"/>
                </a:solidFill>
              </a:rPr>
              <a:t>Top 3 National – CZ (53), AT (43), PL (29)</a:t>
            </a:r>
          </a:p>
          <a:p>
            <a:r>
              <a:rPr lang="en-GB" dirty="0">
                <a:solidFill>
                  <a:schemeClr val="tx1"/>
                </a:solidFill>
              </a:rPr>
              <a:t>Top 3 regional – </a:t>
            </a:r>
            <a:r>
              <a:rPr lang="en-GB" dirty="0" err="1">
                <a:solidFill>
                  <a:schemeClr val="tx1"/>
                </a:solidFill>
              </a:rPr>
              <a:t>UK_Eng</a:t>
            </a:r>
            <a:r>
              <a:rPr lang="en-GB" dirty="0">
                <a:solidFill>
                  <a:schemeClr val="tx1"/>
                </a:solidFill>
              </a:rPr>
              <a:t> (29), </a:t>
            </a:r>
            <a:r>
              <a:rPr lang="en-GB" dirty="0" err="1">
                <a:solidFill>
                  <a:schemeClr val="tx1"/>
                </a:solidFill>
              </a:rPr>
              <a:t>DE_Neidersach</a:t>
            </a:r>
            <a:r>
              <a:rPr lang="en-GB" dirty="0">
                <a:solidFill>
                  <a:schemeClr val="tx1"/>
                </a:solidFill>
              </a:rPr>
              <a:t>/Bremen (27), </a:t>
            </a:r>
            <a:r>
              <a:rPr lang="en-GB" dirty="0" err="1">
                <a:solidFill>
                  <a:schemeClr val="tx1"/>
                </a:solidFill>
              </a:rPr>
              <a:t>ES_Andalucia</a:t>
            </a:r>
            <a:r>
              <a:rPr lang="en-GB" dirty="0">
                <a:solidFill>
                  <a:schemeClr val="tx1"/>
                </a:solidFill>
              </a:rPr>
              <a:t> (27)</a:t>
            </a:r>
          </a:p>
          <a:p>
            <a:r>
              <a:rPr lang="en-GB" dirty="0">
                <a:solidFill>
                  <a:schemeClr val="tx1"/>
                </a:solidFill>
              </a:rPr>
              <a:t>1 National and 20 regions did not respond</a:t>
            </a:r>
          </a:p>
          <a:p>
            <a:r>
              <a:rPr lang="en-GB" dirty="0">
                <a:solidFill>
                  <a:schemeClr val="tx1"/>
                </a:solidFill>
              </a:rPr>
              <a:t>National – SK, Regional ES (3), FR (7), IT (10)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r>
              <a:rPr lang="en-US" dirty="0">
                <a:solidFill>
                  <a:schemeClr val="tx1"/>
                </a:solidFill>
              </a:rPr>
              <a:t>New </a:t>
            </a:r>
            <a:r>
              <a:rPr lang="en-US" dirty="0" err="1">
                <a:solidFill>
                  <a:schemeClr val="tx1"/>
                </a:solidFill>
              </a:rPr>
              <a:t>LAGs</a:t>
            </a:r>
            <a:r>
              <a:rPr lang="en-US" dirty="0">
                <a:solidFill>
                  <a:schemeClr val="tx1"/>
                </a:solidFill>
              </a:rPr>
              <a:t> in general were selected at an earlier stage than ‘older ones’ 69% of new 2014-2020 </a:t>
            </a:r>
            <a:r>
              <a:rPr lang="en-US" dirty="0" err="1">
                <a:solidFill>
                  <a:schemeClr val="tx1"/>
                </a:solidFill>
              </a:rPr>
              <a:t>LAGs</a:t>
            </a:r>
            <a:r>
              <a:rPr lang="en-US" dirty="0">
                <a:solidFill>
                  <a:schemeClr val="tx1"/>
                </a:solidFill>
              </a:rPr>
              <a:t> were selected by end 2015 and 29% had launched calls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40% of former LEADER I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r>
              <a:rPr lang="en-GB" dirty="0">
                <a:solidFill>
                  <a:schemeClr val="tx1"/>
                </a:solidFill>
              </a:rPr>
              <a:t> were selected and 20% had launched calls by end 2015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1759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75% of Polish </a:t>
            </a:r>
            <a:r>
              <a:rPr lang="en-GB" b="1" dirty="0" err="1">
                <a:solidFill>
                  <a:schemeClr val="tx1"/>
                </a:solidFill>
              </a:rPr>
              <a:t>LAGs</a:t>
            </a:r>
            <a:r>
              <a:rPr lang="en-GB" b="1" dirty="0">
                <a:solidFill>
                  <a:schemeClr val="tx1"/>
                </a:solidFill>
              </a:rPr>
              <a:t> who responded has between €1.5-4m budgets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1"/>
                </a:solidFill>
              </a:rPr>
              <a:t>46% of Polish </a:t>
            </a:r>
            <a:r>
              <a:rPr lang="en-GB" b="1" dirty="0" err="1">
                <a:solidFill>
                  <a:schemeClr val="tx1"/>
                </a:solidFill>
              </a:rPr>
              <a:t>LAGs</a:t>
            </a:r>
            <a:r>
              <a:rPr lang="en-GB" b="1" dirty="0">
                <a:solidFill>
                  <a:schemeClr val="tx1"/>
                </a:solidFill>
              </a:rPr>
              <a:t> spent 17-20% on animation and admin – although responses spread across the whole range &lt;10 up to 25%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This slide shows the range of budgets of the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r>
              <a:rPr lang="en-GB" dirty="0">
                <a:solidFill>
                  <a:schemeClr val="tx1"/>
                </a:solidFill>
              </a:rPr>
              <a:t> that responded to our survey 696 in total – it shows that the largest number of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r>
              <a:rPr lang="en-GB" dirty="0">
                <a:solidFill>
                  <a:schemeClr val="tx1"/>
                </a:solidFill>
              </a:rPr>
              <a:t> 44% have budgets between €2-4m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6% have budget &lt;€1m, 2% budget &gt; €10m,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Highest % of large budgets were seen in LEADER I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Highest % of low budgets were seen in new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endParaRPr lang="en-GB" dirty="0">
              <a:solidFill>
                <a:schemeClr val="tx1"/>
              </a:solidFill>
            </a:endParaRP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The different colours in the columns show the percentage of the budget that is used for animation and administration in each budget range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11% of LAGs &lt;10% budget for animation &amp; admin; </a:t>
            </a:r>
          </a:p>
          <a:p>
            <a:pPr marL="289722" indent="-289722">
              <a:lnSpc>
                <a:spcPct val="100000"/>
              </a:lnSpc>
              <a:spcBef>
                <a:spcPts val="1014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64% between 17 and 25%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Those between €4-5m highest number using 21 – 25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44%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r>
              <a:rPr lang="en-GB" dirty="0">
                <a:solidFill>
                  <a:schemeClr val="tx1"/>
                </a:solidFill>
              </a:rPr>
              <a:t>&lt;€500k spent less that 10% on admin and animation</a:t>
            </a:r>
          </a:p>
          <a:p>
            <a:pPr>
              <a:lnSpc>
                <a:spcPct val="10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dirty="0">
                <a:solidFill>
                  <a:schemeClr val="tx1"/>
                </a:solidFill>
              </a:rPr>
              <a:t>18% of </a:t>
            </a:r>
            <a:r>
              <a:rPr lang="en-GB" dirty="0" err="1">
                <a:solidFill>
                  <a:schemeClr val="tx1"/>
                </a:solidFill>
              </a:rPr>
              <a:t>LAGs</a:t>
            </a:r>
            <a:r>
              <a:rPr lang="en-GB" dirty="0">
                <a:solidFill>
                  <a:schemeClr val="tx1"/>
                </a:solidFill>
              </a:rPr>
              <a:t> &gt;€10m spent between 21-25% on A &amp;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664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9408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6493" indent="-226493">
              <a:buFont typeface="+mj-lt"/>
              <a:buAutoNum type="arabicPeriod"/>
            </a:pPr>
            <a:endParaRPr lang="en-GB" dirty="0"/>
          </a:p>
          <a:p>
            <a:pPr marL="173833" indent="-173833">
              <a:buFontTx/>
              <a:buChar char="-"/>
            </a:pPr>
            <a:r>
              <a:rPr lang="en-GB" dirty="0"/>
              <a:t>All of these principles are important or essential for at least 50% of respondent LAGs. When looking at `essential` and `important` ratings together, 4 principles exceed 80% of the total responses (networking, area based LDSs, local public-private partnerships, bottom-up approach).</a:t>
            </a:r>
          </a:p>
          <a:p>
            <a:pPr marL="173833" indent="-173833">
              <a:buFontTx/>
              <a:buChar char="-"/>
            </a:pPr>
            <a:r>
              <a:rPr lang="en-GB" dirty="0"/>
              <a:t>Let us look at `essential` ratings only. The no.1. principle for LAGs is the bottom-up approach </a:t>
            </a:r>
            <a:r>
              <a:rPr lang="en-GB" i="1" dirty="0"/>
              <a:t>with decision-making power for the LAGs in relations to the LDS design and implementation (73% of respondent LAGs considered this essential), with local-public partnerships and area-based LDSs also getting `essential` ratings from more than 50% of respondents LAGs (62% and 58%, respectively)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3635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PL</a:t>
            </a:r>
            <a:r>
              <a:rPr lang="en-GB" dirty="0"/>
              <a:t> – same priorities as 1, 2</a:t>
            </a:r>
          </a:p>
          <a:p>
            <a:endParaRPr lang="en-GB" dirty="0"/>
          </a:p>
          <a:p>
            <a:r>
              <a:rPr lang="en-GB" dirty="0"/>
              <a:t>3 – </a:t>
            </a:r>
            <a:r>
              <a:rPr lang="en-GB" dirty="0" err="1"/>
              <a:t>ino</a:t>
            </a:r>
            <a:r>
              <a:rPr lang="en-GB" dirty="0"/>
              <a:t> and coop difficult – also networking of local partners</a:t>
            </a:r>
          </a:p>
          <a:p>
            <a:r>
              <a:rPr lang="en-GB" dirty="0"/>
              <a:t>4 – same issues 62.5% and 52%</a:t>
            </a:r>
          </a:p>
          <a:p>
            <a:r>
              <a:rPr lang="en-GB" dirty="0"/>
              <a:t>5 – 95% very/important and difficult to achieve </a:t>
            </a:r>
            <a:r>
              <a:rPr lang="en-GB" dirty="0" err="1"/>
              <a:t>inno</a:t>
            </a:r>
            <a:r>
              <a:rPr lang="en-GB" dirty="0"/>
              <a:t> solutions</a:t>
            </a:r>
          </a:p>
          <a:p>
            <a:r>
              <a:rPr lang="en-GB" dirty="0"/>
              <a:t>83% - very/important and difficult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dirty="0"/>
              <a:t>Directly addressing local issues and opportunities – direct opposite of point 6 on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Strengthening stakeholder participation in local partnership and its governance.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Strengthening economic linkages among local actors.</a:t>
            </a:r>
          </a:p>
          <a:p>
            <a:endParaRPr lang="en-GB" dirty="0"/>
          </a:p>
          <a:p>
            <a:r>
              <a:rPr lang="en-GB" dirty="0"/>
              <a:t>Strongest (82%) v/imp &amp; achievable – cooperating with other </a:t>
            </a:r>
            <a:r>
              <a:rPr lang="en-GB" dirty="0" err="1"/>
              <a:t>LAGs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4281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833" indent="-173833">
              <a:buFontTx/>
              <a:buChar char="-"/>
            </a:pPr>
            <a:r>
              <a:rPr lang="en-GB" dirty="0"/>
              <a:t>To start on a positive note, the results clearly indicate that LAGs are able to implement the elements of the LEADER approach – there is a relatively low % of `slightly` and `not at all` responses. </a:t>
            </a:r>
          </a:p>
          <a:p>
            <a:pPr marL="173833" indent="-173833">
              <a:buFontTx/>
              <a:buChar char="-"/>
            </a:pPr>
            <a:r>
              <a:rPr lang="en-GB" dirty="0"/>
              <a:t>Notice that even though the bottom-up approach was clearly the most `essential` and `important` principle, for this question, it is only no.3. if we examine the `fully` and `mostly` responses. While 73% of LAGs considered this essential, only 48% of LAGs can implement this fully. </a:t>
            </a:r>
          </a:p>
          <a:p>
            <a:pPr marL="173833" indent="-173833">
              <a:buFontTx/>
              <a:buChar char="-"/>
            </a:pPr>
            <a:r>
              <a:rPr lang="en-GB" dirty="0"/>
              <a:t>There is apparently a challenge with implementing cooperation projects and innovative approaches – with less than 60% of LAGs being `fully` or `mostly` able to implement these.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F0F15-A6BA-4FDE-AA72-D5165F35E910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690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972780" y="1924255"/>
            <a:ext cx="6748820" cy="968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idx="1"/>
          </p:nvPr>
        </p:nvSpPr>
        <p:spPr>
          <a:xfrm>
            <a:off x="972780" y="3241073"/>
            <a:ext cx="6748820" cy="970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145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22B713-8896-48F0-9D2E-CA02B705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9AE785-A4ED-492F-B8B9-DE104CC6C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71D3D0-0D40-42BE-8D78-4F2FD39A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3E1C1-752B-48DD-9B2E-DF4E0AA64715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668AB4-04C7-480A-8562-21C968AE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CE69FC-F456-4F65-99A9-F5D3BAD17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F486-FFED-4119-AF4F-C32A526DCA4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6DACA4-8549-449E-8148-BD4D9AFDF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CCA1C0-3FB8-4492-808A-9B35951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C19F70-7E7E-47E6-9561-E3300386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E8D449-0B31-4AD5-AC22-2CE163219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3DD1E3-DC95-47A2-99B0-8EEC257F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7235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1F3C99-8223-4638-ACBA-C22B33004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3AD256-8523-4348-B210-46FE7BA42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74388B-4A83-460F-BF58-4B4D6E81B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56DB9-8E11-48C1-831E-4D8BCFD1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782CB-4000-4791-8291-52A81BD30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8789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F187A1-1617-4962-974C-6D2D2C3D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1C2967-B4A1-4D9F-AC97-EFBC2B57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82F3F7-CF8B-4C36-ACB1-9000A2C6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F1E9AC-DFD4-41B5-8827-034CC3F6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5DBB72-B0ED-4092-892F-ED9DBAE2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436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24801-718C-497F-8BA4-2328D688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8F01BE-4D2B-4C34-BED8-1BC563A1A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34DB3A8-D0E0-4F71-9E55-6D7A7DD94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FD61E8-7542-4DE8-B881-F7447737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FED6FA-2628-4BCF-ADBB-3FB9756B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3DDE79-1EE1-4AA3-A4A9-7B7D7691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5766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C09884-736C-4BAC-96DC-CE2E01AB9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268F78-ABB5-49F5-B572-7D781B850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415988-E840-4E57-931C-A445C38B6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72B5CB-4688-421F-A750-50CB8AC43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B8A11FB-8C2F-4749-8652-73552A8E98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3CE1139-8752-43DE-8584-E7FBB9DF0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AE646C6-3277-4C87-B1C5-D4DD0B1F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CFE2F17-8320-461B-88FF-00BA084F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9277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FC58A-E96A-4B52-BCFF-98BC04E2D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725884C-D937-43E8-BF41-57C9C426E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3F01A37-B0CA-4063-92A8-144D85BC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7EAF52-308A-42EF-8936-3B83A854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45033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914A04-AFD6-402B-9400-2665902E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21F252-79F4-4600-BB05-60C72A45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E51CB7-6E85-44B2-AECC-E6EAF0C3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9445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C9C19D-DF94-4B73-AE99-A71E1085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385A3D-03FA-43FA-B684-E8EED881A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F78AB1-5408-4C89-9F5F-46EE4403C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500F3F-84C1-4DDB-B2AA-5C7A390D8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A6D9AEE-A354-4597-B327-C86A35E1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92AC15-D9F1-4FCC-B191-951D162B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08952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7745D7-A1ED-49D3-A225-917D39F7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C444C84-95E2-4C34-A740-DD98740FB4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E1ED6F4-3DCB-4B7D-8B56-3A6AC4C46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67F1EA-73B7-4C75-AF5C-0DF9671AE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351B07-7900-4B98-8FE1-5714B252F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067DD8-9C0A-45D9-8CE7-B279FC20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045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914A04-AFD6-402B-9400-2665902E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21F252-79F4-4600-BB05-60C72A45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E51CB7-6E85-44B2-AECC-E6EAF0C3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735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42077D-F15E-40F3-90B1-E59EB1C2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AABEC1-8EF6-437A-8C45-A133021FF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4E2D40-E0F5-4398-BC86-1E60A95BE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8A7781-8362-4D78-A6FB-2E030D4C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2BBF5C-EDC1-4C47-BE1B-23266F6CE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7606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996E8C0-7023-4850-B966-69EA3D4AE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A29AA9-46F5-4FD5-B448-16F2143C1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C67B923-79A9-45EE-8C85-4252A5A31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B49E8E-4F92-4FE1-80EC-E55039E0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F13DC-9FFA-4105-A8C6-3848FB53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993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6858000" cy="3886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35DF-37CD-4F05-999C-B89EE476D5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5D14-4C3F-4F88-9137-EA32FFD6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654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5A3C1-F896-446E-8725-77B2CAA2A6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67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6858000" cy="3886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35DF-37CD-4F05-999C-B89EE476D5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5D14-4C3F-4F88-9137-EA32FFD6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30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74F094-0690-4E8E-A6F4-AC61A55F9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D55656-6E30-4924-92E0-879C8FAE3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35DF-37CD-4F05-999C-B89EE476D5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ED59D2-F48E-4F08-A953-5C564EAB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7FF865A-4CDF-46B5-92D6-7AE99429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5D14-4C3F-4F88-9137-EA32FFD6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0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20B901-8F3B-416C-83DE-D7F0BE02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38FAD10-B951-4D5F-8EA7-D13D58B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35DF-37CD-4F05-999C-B89EE476D5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1CE68B-F143-427E-AD88-EDEBEA2A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D6053F5-0BAC-4E54-891B-5D78E515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5D14-4C3F-4F88-9137-EA32FFD6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23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E914A04-AFD6-402B-9400-2665902E3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21F252-79F4-4600-BB05-60C72A45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FE51CB7-6E85-44B2-AECC-E6EAF0C3B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440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2"/>
          <p:cNvSpPr>
            <a:spLocks noGrp="1"/>
          </p:cNvSpPr>
          <p:nvPr>
            <p:ph type="title"/>
          </p:nvPr>
        </p:nvSpPr>
        <p:spPr>
          <a:xfrm>
            <a:off x="972780" y="1924255"/>
            <a:ext cx="6748820" cy="968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idx="1"/>
          </p:nvPr>
        </p:nvSpPr>
        <p:spPr>
          <a:xfrm>
            <a:off x="972780" y="3241073"/>
            <a:ext cx="6748820" cy="970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331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NRD-PPT-top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4432389" cy="1484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25415"/>
            <a:ext cx="9144000" cy="13373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556" y="118537"/>
            <a:ext cx="2125515" cy="857128"/>
          </a:xfrm>
          <a:prstGeom prst="rect">
            <a:avLst/>
          </a:prstGeom>
        </p:spPr>
      </p:pic>
      <p:sp>
        <p:nvSpPr>
          <p:cNvPr id="15" name="Title Placeholder 12"/>
          <p:cNvSpPr>
            <a:spLocks noGrp="1"/>
          </p:cNvSpPr>
          <p:nvPr>
            <p:ph type="title"/>
          </p:nvPr>
        </p:nvSpPr>
        <p:spPr>
          <a:xfrm>
            <a:off x="972780" y="1603092"/>
            <a:ext cx="6748820" cy="968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idx="1"/>
          </p:nvPr>
        </p:nvSpPr>
        <p:spPr>
          <a:xfrm>
            <a:off x="972780" y="3241073"/>
            <a:ext cx="6748820" cy="1737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556" y="5602163"/>
            <a:ext cx="821705" cy="82170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34046" y="6087508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B01EC87D-D729-4E3C-B0F5-A3581D370A30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9406" y="6105748"/>
            <a:ext cx="1442950" cy="76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492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82" r:id="rId3"/>
    <p:sldLayoutId id="214748368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C4CA3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1" kern="1200">
          <a:solidFill>
            <a:srgbClr val="0081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720411"/>
            <a:ext cx="7886700" cy="970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635DF-37CD-4F05-999C-B89EE476D56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D5D14-4C3F-4F88-9137-EA32FFD61C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NRD-PPT-top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3296652" cy="11041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01601"/>
            <a:ext cx="9144000" cy="13373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85" y="125202"/>
            <a:ext cx="1476006" cy="5952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01EC87D-D729-4E3C-B0F5-A3581D370A3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50" y="6094261"/>
            <a:ext cx="1442950" cy="76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95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78" r:id="rId4"/>
    <p:sldLayoutId id="2147483679" r:id="rId5"/>
    <p:sldLayoutId id="2147483684" r:id="rId6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C4CA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1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818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81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18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818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6D9CB7C-6EC1-4FDE-94A8-487D23810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637281-CB5B-4F17-A817-4CEA1FBA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84E850-9462-4D5E-9462-BDA57B0AF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92018-7F9F-4BB7-A370-2AB9C790702A}" type="datetimeFigureOut">
              <a:rPr lang="en-GB" smtClean="0"/>
              <a:pPr/>
              <a:t>22/03/2018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4BCA9D-3A94-4CA1-8E28-82B761EF2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9FCD82-535B-42F9-B393-2CEBDB1BC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ECF1-4AE3-4775-96B4-8DB51F1EA6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48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rd.ec.europa.eu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43000" y="3048401"/>
            <a:ext cx="6858000" cy="1770230"/>
          </a:xfrm>
        </p:spPr>
        <p:txBody>
          <a:bodyPr>
            <a:normAutofit fontScale="55000" lnSpcReduction="20000"/>
          </a:bodyPr>
          <a:lstStyle/>
          <a:p>
            <a:endParaRPr lang="en-US" sz="4400" dirty="0"/>
          </a:p>
          <a:p>
            <a:r>
              <a:rPr lang="en-US" sz="5700" dirty="0"/>
              <a:t>ENRD LAG Implementation Survey 2017 </a:t>
            </a:r>
          </a:p>
          <a:p>
            <a:r>
              <a:rPr lang="en-US" sz="4400" dirty="0"/>
              <a:t>John Grieve, </a:t>
            </a:r>
          </a:p>
          <a:p>
            <a:r>
              <a:rPr lang="en-US" sz="4400" i="1" dirty="0"/>
              <a:t>ENRD Contact Point</a:t>
            </a:r>
          </a:p>
          <a:p>
            <a:endParaRPr lang="en-US" sz="44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2889115" y="5320207"/>
            <a:ext cx="33268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>
                <a:solidFill>
                  <a:srgbClr val="0C4CA3"/>
                </a:solidFill>
              </a:rPr>
              <a:t>22nd  March 2018</a:t>
            </a:r>
            <a:endParaRPr lang="en-US" sz="1400" b="1" dirty="0">
              <a:solidFill>
                <a:srgbClr val="0C4CA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779" y="1924255"/>
            <a:ext cx="7028219" cy="968978"/>
          </a:xfrm>
        </p:spPr>
        <p:txBody>
          <a:bodyPr>
            <a:normAutofit fontScale="90000"/>
          </a:bodyPr>
          <a:lstStyle/>
          <a:p>
            <a:r>
              <a:rPr lang="en-GB" sz="5300" dirty="0">
                <a:latin typeface="+mn-lt"/>
              </a:rPr>
              <a:t>Forum of LAGs</a:t>
            </a:r>
            <a:br>
              <a:rPr lang="en-GB" sz="5300" dirty="0">
                <a:latin typeface="+mn-lt"/>
              </a:rPr>
            </a:br>
            <a:r>
              <a:rPr lang="en-GB" sz="5300" dirty="0" err="1">
                <a:latin typeface="+mn-lt"/>
              </a:rPr>
              <a:t>Podlaskie</a:t>
            </a:r>
            <a:r>
              <a:rPr lang="en-GB" sz="5300" dirty="0">
                <a:latin typeface="+mn-lt"/>
              </a:rPr>
              <a:t> Region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0585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9F91B2F0-3B07-4E3E-93CC-6495280EAC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0927464"/>
              </p:ext>
            </p:extLst>
          </p:nvPr>
        </p:nvGraphicFramePr>
        <p:xfrm>
          <a:off x="467544" y="1052736"/>
          <a:ext cx="8424936" cy="561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33A7D670-C9DF-45D5-86B3-B64FC25AD603}"/>
              </a:ext>
            </a:extLst>
          </p:cNvPr>
          <p:cNvSpPr txBox="1">
            <a:spLocks/>
          </p:cNvSpPr>
          <p:nvPr/>
        </p:nvSpPr>
        <p:spPr>
          <a:xfrm>
            <a:off x="2110705" y="162101"/>
            <a:ext cx="6709767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Principles – Practice</a:t>
            </a:r>
          </a:p>
        </p:txBody>
      </p:sp>
      <p:sp>
        <p:nvSpPr>
          <p:cNvPr id="8" name="Arrow: Striped Right 7">
            <a:extLst>
              <a:ext uri="{FF2B5EF4-FFF2-40B4-BE49-F238E27FC236}">
                <a16:creationId xmlns:a16="http://schemas.microsoft.com/office/drawing/2014/main" xmlns="" id="{AAD2046B-DDE4-496B-AB5C-66993A36CE4A}"/>
              </a:ext>
            </a:extLst>
          </p:cNvPr>
          <p:cNvSpPr>
            <a:spLocks noChangeAspect="1"/>
          </p:cNvSpPr>
          <p:nvPr/>
        </p:nvSpPr>
        <p:spPr>
          <a:xfrm>
            <a:off x="395536" y="3143804"/>
            <a:ext cx="720000" cy="356634"/>
          </a:xfrm>
          <a:prstGeom prst="stripedRightArrow">
            <a:avLst/>
          </a:prstGeom>
          <a:solidFill>
            <a:srgbClr val="C0504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A0E93A6-A987-46BC-A4BE-E05F8A1B5F7B}"/>
              </a:ext>
            </a:extLst>
          </p:cNvPr>
          <p:cNvSpPr/>
          <p:nvPr/>
        </p:nvSpPr>
        <p:spPr>
          <a:xfrm>
            <a:off x="396523" y="4869160"/>
            <a:ext cx="8424936" cy="10801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1747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AFDDC9FB-10E8-40E4-8E18-72D57325F06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23466" y="786708"/>
          <a:ext cx="8208912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6E15B2A-38F4-4105-8D7F-06F9E4731DE7}"/>
              </a:ext>
            </a:extLst>
          </p:cNvPr>
          <p:cNvSpPr/>
          <p:nvPr/>
        </p:nvSpPr>
        <p:spPr>
          <a:xfrm>
            <a:off x="395536" y="4005064"/>
            <a:ext cx="8064896" cy="1944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C5213C-F65B-4A48-BF17-D50F606EBA4F}"/>
              </a:ext>
            </a:extLst>
          </p:cNvPr>
          <p:cNvSpPr txBox="1">
            <a:spLocks/>
          </p:cNvSpPr>
          <p:nvPr/>
        </p:nvSpPr>
        <p:spPr>
          <a:xfrm>
            <a:off x="1187624" y="0"/>
            <a:ext cx="7776863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Principles – </a:t>
            </a:r>
            <a:r>
              <a:rPr lang="en-GB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I</a:t>
            </a:r>
            <a:r>
              <a:rPr lang="hu-HU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mportance and </a:t>
            </a:r>
            <a:r>
              <a:rPr lang="en-GB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A</a:t>
            </a:r>
            <a:r>
              <a:rPr lang="hu-HU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chievability</a:t>
            </a:r>
            <a:endParaRPr lang="en-US" sz="3000" b="1" dirty="0">
              <a:solidFill>
                <a:srgbClr val="0C4CA3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11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371599"/>
            <a:ext cx="6858000" cy="46874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43808" y="2780928"/>
            <a:ext cx="4104456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913" y="6065393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838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7EB8CFCC-86F3-47B8-B4B1-515816C2F47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6307" y="620688"/>
          <a:ext cx="8928991" cy="6086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9510B26-95EA-449E-AFFF-4F5D57F03CE0}"/>
              </a:ext>
            </a:extLst>
          </p:cNvPr>
          <p:cNvSpPr/>
          <p:nvPr/>
        </p:nvSpPr>
        <p:spPr>
          <a:xfrm>
            <a:off x="154735" y="5373216"/>
            <a:ext cx="8673830" cy="5040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101A2C4-099E-44DF-B731-0A3FCFAD6783}"/>
              </a:ext>
            </a:extLst>
          </p:cNvPr>
          <p:cNvSpPr/>
          <p:nvPr/>
        </p:nvSpPr>
        <p:spPr>
          <a:xfrm>
            <a:off x="181845" y="1124744"/>
            <a:ext cx="8677526" cy="129614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E2F69024-7C19-40DD-BDFA-9729D94BBA7E}"/>
              </a:ext>
            </a:extLst>
          </p:cNvPr>
          <p:cNvSpPr txBox="1">
            <a:spLocks/>
          </p:cNvSpPr>
          <p:nvPr/>
        </p:nvSpPr>
        <p:spPr>
          <a:xfrm>
            <a:off x="971600" y="32048"/>
            <a:ext cx="7848330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Operation</a:t>
            </a:r>
            <a:r>
              <a:rPr lang="hu-HU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GB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C</a:t>
            </a:r>
            <a:r>
              <a:rPr lang="hu-HU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hanges </a:t>
            </a:r>
            <a:r>
              <a:rPr lang="en-GB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S</a:t>
            </a:r>
            <a:r>
              <a:rPr lang="hu-HU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ince 2007-2013</a:t>
            </a:r>
            <a:endParaRPr lang="en-US" sz="3000" b="1" dirty="0">
              <a:solidFill>
                <a:srgbClr val="0C4CA3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96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620A47-AF9C-4C79-9C5B-9CD7BBB9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9969"/>
            <a:ext cx="7886700" cy="9702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LEADER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A4475-825D-4BBD-87C2-7051F1F4C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4638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Continuity of LAG membership rates as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Negative </a:t>
            </a:r>
            <a:r>
              <a:rPr lang="en-GB" dirty="0"/>
              <a:t>effects on implementation</a:t>
            </a:r>
          </a:p>
          <a:p>
            <a:pPr lvl="1"/>
            <a:r>
              <a:rPr lang="en-GB" dirty="0"/>
              <a:t>MA/PA conditions/reporting requirements (71%)</a:t>
            </a:r>
          </a:p>
          <a:p>
            <a:pPr lvl="1"/>
            <a:r>
              <a:rPr lang="en-GB" dirty="0"/>
              <a:t>Time taken to approve selected projects (68%) </a:t>
            </a:r>
          </a:p>
          <a:p>
            <a:pPr lvl="1"/>
            <a:r>
              <a:rPr lang="en-GB" dirty="0"/>
              <a:t>Implementation procedures aimed at reducing risk rather than encouraging innovation (61%)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Over 40% find level of MA conditions and reporting more or significantly more than before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4307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07AE7-E024-4201-94A1-38ADB75AB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1602"/>
            <a:ext cx="7886700" cy="9702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LEADER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CA5DBE-444C-4B02-8751-716542243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2510"/>
            <a:ext cx="7886700" cy="4351338"/>
          </a:xfrm>
        </p:spPr>
        <p:txBody>
          <a:bodyPr>
            <a:normAutofit/>
          </a:bodyPr>
          <a:lstStyle/>
          <a:p>
            <a:r>
              <a:rPr lang="en-GB" dirty="0"/>
              <a:t>70% of LAGs chose ‘local economy (non-agriculture), job creation’ as theme relating most closely to their LDS objectives</a:t>
            </a:r>
          </a:p>
          <a:p>
            <a:r>
              <a:rPr lang="en-GB" dirty="0"/>
              <a:t>‘Broadband, internet, ICT` was least preferred option with only two LAGs choosing it as their first option</a:t>
            </a:r>
          </a:p>
          <a:p>
            <a:r>
              <a:rPr lang="en-GB" dirty="0"/>
              <a:t>LAG staff  spend more time on supporting projects than financial management and admin –these are the top two – LAGs most want to spend more time on project support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55907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64F2D1D5-49BF-4F17-938B-AEB5DEB0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40778331"/>
              </p:ext>
            </p:extLst>
          </p:nvPr>
        </p:nvGraphicFramePr>
        <p:xfrm>
          <a:off x="348353" y="1340768"/>
          <a:ext cx="8447293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78A1B3-E10E-44BC-BB84-2EC824781724}"/>
              </a:ext>
            </a:extLst>
          </p:cNvPr>
          <p:cNvSpPr/>
          <p:nvPr/>
        </p:nvSpPr>
        <p:spPr>
          <a:xfrm>
            <a:off x="370784" y="4653136"/>
            <a:ext cx="8424862" cy="936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1382279-0071-4996-8A81-B93DDFB436BC}"/>
              </a:ext>
            </a:extLst>
          </p:cNvPr>
          <p:cNvSpPr/>
          <p:nvPr/>
        </p:nvSpPr>
        <p:spPr>
          <a:xfrm>
            <a:off x="611560" y="260648"/>
            <a:ext cx="82809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</a:pPr>
            <a:r>
              <a:rPr lang="hu-HU" sz="3000" b="1" dirty="0">
                <a:solidFill>
                  <a:srgbClr val="0C4CA3"/>
                </a:solidFill>
              </a:rPr>
              <a:t>Importance of </a:t>
            </a:r>
            <a:r>
              <a:rPr lang="en-GB" sz="3000" b="1" dirty="0">
                <a:solidFill>
                  <a:srgbClr val="0C4CA3"/>
                </a:solidFill>
              </a:rPr>
              <a:t>O</a:t>
            </a:r>
            <a:r>
              <a:rPr lang="hu-HU" sz="3000" b="1" dirty="0">
                <a:solidFill>
                  <a:srgbClr val="0C4CA3"/>
                </a:solidFill>
              </a:rPr>
              <a:t>perational </a:t>
            </a:r>
            <a:r>
              <a:rPr lang="en-GB" sz="3000" b="1" dirty="0">
                <a:solidFill>
                  <a:srgbClr val="0C4CA3"/>
                </a:solidFill>
              </a:rPr>
              <a:t>P</a:t>
            </a:r>
            <a:r>
              <a:rPr lang="hu-HU" sz="3000" b="1" dirty="0">
                <a:solidFill>
                  <a:srgbClr val="0C4CA3"/>
                </a:solidFill>
              </a:rPr>
              <a:t>riorities to LAGs</a:t>
            </a:r>
            <a:endParaRPr lang="en-US" sz="3000" b="1" dirty="0">
              <a:solidFill>
                <a:srgbClr val="0C4C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023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DA8D5-DBA1-4F8D-A801-C8D5FAF7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201602"/>
            <a:ext cx="7886700" cy="9702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LEADER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AA8F01-D0A5-451D-97B3-7D8B6CBAD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9694"/>
            <a:ext cx="7886701" cy="405027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top operational priority for LAGs is to achieve the objectives of their strategy but only 13% consider they have sufficient freedom to do so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Almost </a:t>
            </a:r>
            <a:r>
              <a:rPr lang="en-US" dirty="0"/>
              <a:t>50% of LAGs perform only   the `project selection` function, 18% do selection, approval and payment of claims. 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Most </a:t>
            </a:r>
            <a:r>
              <a:rPr lang="en-GB" dirty="0"/>
              <a:t>asked for improvements:</a:t>
            </a:r>
          </a:p>
          <a:p>
            <a:pPr lvl="1"/>
            <a:r>
              <a:rPr lang="en-GB" dirty="0"/>
              <a:t>Simpler project applications</a:t>
            </a:r>
          </a:p>
          <a:p>
            <a:pPr lvl="1"/>
            <a:r>
              <a:rPr lang="en-GB" dirty="0"/>
              <a:t>Better common knowledge through networking </a:t>
            </a:r>
          </a:p>
          <a:p>
            <a:pPr lvl="1"/>
            <a:r>
              <a:rPr lang="en-GB" dirty="0"/>
              <a:t>Improving MA/</a:t>
            </a:r>
            <a:r>
              <a:rPr lang="en-GB" dirty="0" err="1"/>
              <a:t>IB</a:t>
            </a:r>
            <a:r>
              <a:rPr lang="en-GB" dirty="0"/>
              <a:t> turnaround time were the top 1 &amp; 2 requests and eligibility of measures to support new ideas,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773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C3F73084-304B-46E5-891D-AAF5FCA2941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43723753"/>
                  </p:ext>
                </p:extLst>
              </p:nvPr>
            </p:nvGraphicFramePr>
            <p:xfrm>
              <a:off x="1295636" y="1455460"/>
              <a:ext cx="6624736" cy="51418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cx1="http://schemas.microsoft.com/office/drawing/2015/9/8/chartex" xmlns="" xmlns:a16="http://schemas.microsoft.com/office/drawing/2014/main" id="{C3F73084-304B-46E5-891D-AAF5FCA294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5636" y="1455460"/>
                <a:ext cx="6624736" cy="5141892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27E82CE-C8DB-4643-88A5-64396FF42E59}"/>
              </a:ext>
            </a:extLst>
          </p:cNvPr>
          <p:cNvSpPr/>
          <p:nvPr/>
        </p:nvSpPr>
        <p:spPr>
          <a:xfrm>
            <a:off x="251520" y="116632"/>
            <a:ext cx="8712968" cy="13388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hu-HU" sz="3000" b="1" dirty="0">
                <a:solidFill>
                  <a:srgbClr val="0C4CA3"/>
                </a:solidFill>
              </a:rPr>
              <a:t>LAG freedom to pursue operational objectives within the current national/regional delivery framework</a:t>
            </a:r>
            <a:endParaRPr lang="en-US" sz="3000" b="1" dirty="0">
              <a:solidFill>
                <a:srgbClr val="0C4C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374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371599"/>
            <a:ext cx="6858000" cy="46874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3768" y="2636912"/>
            <a:ext cx="4680520" cy="911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Improvements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913" y="6065393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0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>
            <a:extLst>
              <a:ext uri="{FF2B5EF4-FFF2-40B4-BE49-F238E27FC236}">
                <a16:creationId xmlns:a16="http://schemas.microsoft.com/office/drawing/2014/main" xmlns="" id="{2FE48E33-3C67-4662-99E6-278A3E216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7504" y="1355155"/>
            <a:ext cx="5874554" cy="3441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CB2C7BF-98B5-4912-8F17-E42D0112DD98}"/>
              </a:ext>
            </a:extLst>
          </p:cNvPr>
          <p:cNvSpPr/>
          <p:nvPr/>
        </p:nvSpPr>
        <p:spPr>
          <a:xfrm>
            <a:off x="3995936" y="141418"/>
            <a:ext cx="48501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000" b="1" dirty="0">
                <a:solidFill>
                  <a:schemeClr val="accent1">
                    <a:lumMod val="50000"/>
                  </a:schemeClr>
                </a:solidFill>
              </a:rPr>
              <a:t>How CLLD was programmed</a:t>
            </a:r>
            <a:endParaRPr lang="en-GB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72CC872-C6DA-4886-A9BD-4C01ACB1B16C}"/>
              </a:ext>
            </a:extLst>
          </p:cNvPr>
          <p:cNvSpPr/>
          <p:nvPr/>
        </p:nvSpPr>
        <p:spPr>
          <a:xfrm>
            <a:off x="1259632" y="5589240"/>
            <a:ext cx="280198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DG </a:t>
            </a:r>
            <a:r>
              <a:rPr kumimoji="0" lang="en-GB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Agri</a:t>
            </a:r>
            <a:r>
              <a: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Partnership agreements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CC0F5CB8-ED14-47A6-BDFC-D3B1F63776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98290"/>
            <a:ext cx="2651368" cy="339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3427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BBC25D1E-23FD-4DB3-8401-04D05139E4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28309824"/>
              </p:ext>
            </p:extLst>
          </p:nvPr>
        </p:nvGraphicFramePr>
        <p:xfrm>
          <a:off x="179512" y="1162472"/>
          <a:ext cx="4464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B097E282-DE51-4503-B3A0-F10C5BC5DC9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644008" y="1162472"/>
          <a:ext cx="4300548" cy="428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xmlns="" id="{AF382726-BD7A-4803-975E-9C97B03C1A2E}"/>
              </a:ext>
            </a:extLst>
          </p:cNvPr>
          <p:cNvSpPr txBox="1">
            <a:spLocks/>
          </p:cNvSpPr>
          <p:nvPr/>
        </p:nvSpPr>
        <p:spPr>
          <a:xfrm>
            <a:off x="1115616" y="116632"/>
            <a:ext cx="7828940" cy="968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C4CA3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C4CA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LEADER Improvements</a:t>
            </a:r>
            <a:b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C4CA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srgbClr val="0C4CA3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Independence, Responsibility and Achievement</a:t>
            </a:r>
          </a:p>
        </p:txBody>
      </p:sp>
    </p:spTree>
    <p:extLst>
      <p:ext uri="{BB962C8B-B14F-4D97-AF65-F5344CB8AC3E}">
        <p14:creationId xmlns:p14="http://schemas.microsoft.com/office/powerpoint/2010/main" xmlns="" val="80992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48A33-90C0-4FCD-9098-751720E4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632"/>
            <a:ext cx="7886700" cy="9702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LEADER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75048C-9407-4EF3-8B22-4646E65D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8909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64% LAGs think centralising admin would increase levels of achievement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Smallest gaps in MA/PA and NRNs support is for animation and networking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Greatest gaps and support needed in ‘ensuring better understanding of audit expectations’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LAGs</a:t>
            </a:r>
            <a:r>
              <a:rPr lang="en-GB" dirty="0"/>
              <a:t> would like support from </a:t>
            </a:r>
            <a:r>
              <a:rPr lang="en-GB" dirty="0" err="1"/>
              <a:t>ENRD</a:t>
            </a:r>
            <a:r>
              <a:rPr lang="en-GB" dirty="0"/>
              <a:t> in implementing simplified cost option, networking and cooperation and working with other funds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684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CBDEB8-5904-48D9-9739-99244C2C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99" y="188633"/>
            <a:ext cx="7886700" cy="970277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+mn-lt"/>
              </a:rPr>
              <a:t>LEADER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810AE-C65F-4C14-A195-97D60FDEC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5" y="1287361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LAGS least favoured options for support from </a:t>
            </a:r>
            <a:r>
              <a:rPr lang="en-GB" dirty="0" err="1"/>
              <a:t>ENRD</a:t>
            </a:r>
            <a:r>
              <a:rPr lang="en-GB" dirty="0"/>
              <a:t> were LAG self assessment, LAG reviews of LDSs and support for animation and participation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Increased participation in </a:t>
            </a:r>
            <a:r>
              <a:rPr lang="en-GB" dirty="0" err="1"/>
              <a:t>ENRD</a:t>
            </a:r>
            <a:r>
              <a:rPr lang="en-GB" dirty="0"/>
              <a:t> work would be helped most by more available time, higher LAG budget and more flexible rules related to travel.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NRN support, more language versions and less costly methods of participation scored lowest in preventing participation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784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0" y="1371600"/>
            <a:ext cx="6858000" cy="468788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7704" y="213267"/>
            <a:ext cx="7128792" cy="911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b="1" dirty="0">
              <a:solidFill>
                <a:srgbClr val="0C4CA3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B28941-AD50-4CC1-A20B-E018B563ED4F}"/>
              </a:ext>
            </a:extLst>
          </p:cNvPr>
          <p:cNvSpPr/>
          <p:nvPr/>
        </p:nvSpPr>
        <p:spPr>
          <a:xfrm>
            <a:off x="899592" y="211276"/>
            <a:ext cx="797513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0" cap="none" spc="0" normalizeH="0" baseline="0" noProof="0" dirty="0">
                <a:ln>
                  <a:noFill/>
                </a:ln>
                <a:solidFill>
                  <a:srgbClr val="0C4CA3"/>
                </a:solidFill>
                <a:effectLst/>
                <a:uLnTx/>
                <a:uFillTx/>
                <a:ea typeface="+mj-ea"/>
                <a:cs typeface="+mj-cs"/>
              </a:rPr>
              <a:t>LEADER Improvements -</a:t>
            </a:r>
            <a:r>
              <a:rPr lang="en-GB" sz="3000" b="1" kern="0" dirty="0">
                <a:solidFill>
                  <a:srgbClr val="0C4CA3"/>
                </a:solidFill>
                <a:ea typeface="+mj-ea"/>
                <a:cs typeface="+mj-cs"/>
              </a:rPr>
              <a:t> </a:t>
            </a:r>
            <a:r>
              <a:rPr lang="en-GB" sz="3000" b="1" kern="0" dirty="0" err="1">
                <a:solidFill>
                  <a:srgbClr val="0C4CA3"/>
                </a:solidFill>
                <a:ea typeface="+mj-ea"/>
                <a:cs typeface="+mj-cs"/>
              </a:rPr>
              <a:t>ENRD</a:t>
            </a:r>
            <a:r>
              <a:rPr lang="en-GB" sz="3000" b="1" kern="0" dirty="0">
                <a:solidFill>
                  <a:srgbClr val="0C4CA3"/>
                </a:solidFill>
                <a:ea typeface="+mj-ea"/>
                <a:cs typeface="+mj-cs"/>
              </a:rPr>
              <a:t> Involvement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923B9C85-C791-4D22-8389-2B848802572C}"/>
              </a:ext>
            </a:extLst>
          </p:cNvPr>
          <p:cNvSpPr/>
          <p:nvPr/>
        </p:nvSpPr>
        <p:spPr>
          <a:xfrm>
            <a:off x="1115616" y="2234095"/>
            <a:ext cx="2520280" cy="3308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93BC9DE-948A-4AD0-BBC8-E3E7AE43C409}"/>
              </a:ext>
            </a:extLst>
          </p:cNvPr>
          <p:cNvSpPr/>
          <p:nvPr/>
        </p:nvSpPr>
        <p:spPr>
          <a:xfrm>
            <a:off x="1331640" y="3861048"/>
            <a:ext cx="2304256" cy="3551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C3A5D201-0C11-4965-BC0C-DBC26969AC0E}"/>
              </a:ext>
            </a:extLst>
          </p:cNvPr>
          <p:cNvSpPr/>
          <p:nvPr/>
        </p:nvSpPr>
        <p:spPr>
          <a:xfrm>
            <a:off x="1331640" y="1556792"/>
            <a:ext cx="22322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xmlns="" id="{00000000-0008-0000-2000-00000200000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8592" y="817661"/>
          <a:ext cx="8928992" cy="604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548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0EB42AE4-E3D7-4D02-AAB8-4279D83F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88640"/>
            <a:ext cx="6748820" cy="576064"/>
          </a:xfrm>
        </p:spPr>
        <p:txBody>
          <a:bodyPr>
            <a:normAutofit/>
          </a:bodyPr>
          <a:lstStyle/>
          <a:p>
            <a:pPr algn="r"/>
            <a:r>
              <a:rPr lang="en-GB" sz="3000" dirty="0">
                <a:latin typeface="+mn-lt"/>
              </a:rPr>
              <a:t>LEADER Improvements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xmlns="" id="{E2DD04B4-BFF0-47C3-B36B-65C410A88F0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39552" y="1268760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22605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6ED116-EA8C-40A5-9152-834EE3B7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8640"/>
            <a:ext cx="7886700" cy="970277"/>
          </a:xfrm>
        </p:spPr>
        <p:txBody>
          <a:bodyPr/>
          <a:lstStyle/>
          <a:p>
            <a:r>
              <a:rPr lang="en-GB" dirty="0">
                <a:latin typeface="+mn-lt"/>
              </a:rPr>
              <a:t>ENRD Consultation and Facilitation of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LEADER / </a:t>
            </a:r>
            <a:r>
              <a:rPr lang="en-GB" dirty="0" err="1">
                <a:latin typeface="+mn-lt"/>
              </a:rPr>
              <a:t>CLLD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FEBB66-AA25-43D5-ABD0-8E211D7E7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Practitioner-Led Working Groups (</a:t>
            </a:r>
            <a:r>
              <a:rPr lang="en-GB" dirty="0" err="1"/>
              <a:t>PWGs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Cooperation</a:t>
            </a:r>
          </a:p>
          <a:p>
            <a:pPr lvl="1"/>
            <a:r>
              <a:rPr lang="en-GB" dirty="0"/>
              <a:t>Innovation</a:t>
            </a:r>
          </a:p>
          <a:p>
            <a:r>
              <a:rPr lang="en-GB" dirty="0"/>
              <a:t>ENRD Workshop on LEADER Innovation, Brussels</a:t>
            </a:r>
          </a:p>
          <a:p>
            <a:r>
              <a:rPr lang="en-GB" dirty="0"/>
              <a:t>ENRD Workshop on LEADER Simplification, Brussels</a:t>
            </a:r>
          </a:p>
          <a:p>
            <a:r>
              <a:rPr lang="en-GB" dirty="0"/>
              <a:t>Third EU Seminar on </a:t>
            </a:r>
            <a:r>
              <a:rPr lang="en-GB" dirty="0" err="1"/>
              <a:t>CLLD</a:t>
            </a:r>
            <a:r>
              <a:rPr lang="en-GB" dirty="0"/>
              <a:t>, Gyor, Hungary</a:t>
            </a:r>
          </a:p>
          <a:p>
            <a:r>
              <a:rPr lang="en-GB" dirty="0"/>
              <a:t>LEADER Reflection Group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15535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601648" y="227691"/>
            <a:ext cx="4248471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Summary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A138E46-C9C4-49DD-87E1-EA2F459AA3A4}"/>
              </a:ext>
            </a:extLst>
          </p:cNvPr>
          <p:cNvSpPr/>
          <p:nvPr/>
        </p:nvSpPr>
        <p:spPr>
          <a:xfrm>
            <a:off x="577913" y="1268760"/>
            <a:ext cx="8568952" cy="5534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Coherent &amp; consistent communication in delivery chain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Demonstrate added value of LEADER, ensure common understanding in delivery chain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Enable LAGs to focus more on animation, project support &amp; development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Enhance SCO use for simpler delivery &amp; reduced admin burden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Make sure all LEADER stakeholders learn from controls &amp; audits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Simplification - moving forward together at the MS level (involving MAs, LAGs, NRNs, PAs in finding good solutions)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Modifying Member State’s existing delivery systems to improve LEADER delivery and results</a:t>
            </a:r>
          </a:p>
          <a:p>
            <a:pPr marL="457200" lvl="0" indent="-45720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GB" sz="2200" dirty="0">
                <a:solidFill>
                  <a:srgbClr val="008183"/>
                </a:solidFill>
              </a:rPr>
              <a:t>Enable LAGs to exercise operational &amp; strategic freedom for better LDS delivery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008183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0081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162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2041236"/>
            <a:ext cx="6858000" cy="877455"/>
          </a:xfrm>
        </p:spPr>
        <p:txBody>
          <a:bodyPr/>
          <a:lstStyle/>
          <a:p>
            <a:pPr algn="ctr"/>
            <a:r>
              <a:rPr lang="fr-BE" sz="3600" b="1" dirty="0" err="1"/>
              <a:t>Thank</a:t>
            </a:r>
            <a:r>
              <a:rPr lang="fr-BE" sz="3600" b="1" dirty="0"/>
              <a:t> </a:t>
            </a:r>
            <a:r>
              <a:rPr lang="fr-BE" sz="3600" b="1" dirty="0" err="1"/>
              <a:t>you</a:t>
            </a:r>
            <a:r>
              <a:rPr lang="fr-BE" sz="3600" b="1" dirty="0"/>
              <a:t> for </a:t>
            </a:r>
            <a:r>
              <a:rPr lang="fr-BE" sz="3600" b="1" dirty="0" err="1"/>
              <a:t>your</a:t>
            </a:r>
            <a:r>
              <a:rPr lang="fr-BE" sz="3600" b="1" dirty="0"/>
              <a:t> attention!</a:t>
            </a:r>
          </a:p>
          <a:p>
            <a:pPr algn="ctr"/>
            <a:endParaRPr lang="fr-BE" dirty="0"/>
          </a:p>
          <a:p>
            <a:pPr algn="ctr"/>
            <a:endParaRPr lang="fr-BE" dirty="0"/>
          </a:p>
        </p:txBody>
      </p:sp>
      <p:sp>
        <p:nvSpPr>
          <p:cNvPr id="3" name="TextBox 2"/>
          <p:cNvSpPr txBox="1"/>
          <p:nvPr/>
        </p:nvSpPr>
        <p:spPr>
          <a:xfrm>
            <a:off x="212434" y="4573649"/>
            <a:ext cx="32512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>
                <a:solidFill>
                  <a:srgbClr val="008183"/>
                </a:solidFill>
              </a:rPr>
              <a:t>ENRD Contact Point </a:t>
            </a:r>
          </a:p>
          <a:p>
            <a:r>
              <a:rPr lang="fr-BE" sz="1600" dirty="0"/>
              <a:t>Rue de la Loi / </a:t>
            </a:r>
            <a:r>
              <a:rPr lang="fr-BE" sz="1600" dirty="0" err="1"/>
              <a:t>Wetstraat</a:t>
            </a:r>
            <a:r>
              <a:rPr lang="fr-BE" sz="1600" dirty="0"/>
              <a:t>, 38 (bte 4) </a:t>
            </a:r>
          </a:p>
          <a:p>
            <a:r>
              <a:rPr lang="fr-BE" sz="1600" dirty="0"/>
              <a:t>1040 Bruxelles/Brussel BELGIQUE/BELGIË </a:t>
            </a:r>
          </a:p>
          <a:p>
            <a:r>
              <a:rPr lang="fr-BE" sz="1600" dirty="0"/>
              <a:t>Tel. +32 2 801 38 00</a:t>
            </a:r>
          </a:p>
          <a:p>
            <a:r>
              <a:rPr lang="fr-BE" sz="1600" dirty="0">
                <a:solidFill>
                  <a:srgbClr val="0C4CA3"/>
                </a:solidFill>
              </a:rPr>
              <a:t>info@enrd.eu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1607" y="3152075"/>
            <a:ext cx="3260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www.enrd.ec.europa.eu</a:t>
            </a:r>
            <a:endParaRPr lang="fr-BE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811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5642BDE-117D-42DD-915C-B1E25AE8A9E3}"/>
              </a:ext>
            </a:extLst>
          </p:cNvPr>
          <p:cNvGrpSpPr/>
          <p:nvPr/>
        </p:nvGrpSpPr>
        <p:grpSpPr>
          <a:xfrm>
            <a:off x="1547664" y="260648"/>
            <a:ext cx="7299792" cy="5756200"/>
            <a:chOff x="1547664" y="260648"/>
            <a:chExt cx="7299792" cy="5756200"/>
          </a:xfrm>
        </p:grpSpPr>
        <p:sp>
          <p:nvSpPr>
            <p:cNvPr id="6" name="Rounded Rectangle 5"/>
            <p:cNvSpPr/>
            <p:nvPr/>
          </p:nvSpPr>
          <p:spPr>
            <a:xfrm>
              <a:off x="3765076" y="260648"/>
              <a:ext cx="2791408" cy="787721"/>
            </a:xfrm>
            <a:prstGeom prst="round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t-IT" sz="1400" b="1" dirty="0"/>
                <a:t>State of play: October 2017</a:t>
              </a:r>
            </a:p>
            <a:p>
              <a:pPr algn="ctr"/>
              <a:r>
                <a:rPr lang="it-IT" sz="1400" dirty="0"/>
                <a:t>CLLD implementation in the MS</a:t>
              </a:r>
            </a:p>
            <a:p>
              <a:pPr algn="ctr"/>
              <a:r>
                <a:rPr lang="it-IT" sz="1400" dirty="0"/>
                <a:t>Various combinations</a:t>
              </a:r>
              <a:endParaRPr lang="en-GB" sz="1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53408" y="1296372"/>
              <a:ext cx="3535200" cy="63341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/>
                <a:t>Mono-funded strategies</a:t>
              </a:r>
            </a:p>
            <a:p>
              <a:pPr algn="ctr"/>
              <a:r>
                <a:rPr lang="it-IT" sz="1400" dirty="0"/>
                <a:t>Financed only with one fund</a:t>
              </a:r>
              <a:endParaRPr lang="en-GB" sz="1400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193871" y="1296372"/>
              <a:ext cx="3653585" cy="63341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/>
                <a:t>Multi-funded strategies</a:t>
              </a:r>
            </a:p>
            <a:p>
              <a:pPr algn="ctr"/>
              <a:r>
                <a:rPr lang="it-IT" sz="1400" dirty="0"/>
                <a:t>Integration of various Funds</a:t>
              </a:r>
              <a:endParaRPr lang="en-GB" sz="1400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553521" y="2206726"/>
              <a:ext cx="3535087" cy="1512000"/>
            </a:xfrm>
            <a:prstGeom prst="roundRect">
              <a:avLst>
                <a:gd name="adj" fmla="val 5408"/>
              </a:avLst>
            </a:pr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193871" y="2206726"/>
              <a:ext cx="3653585" cy="1512000"/>
            </a:xfrm>
            <a:prstGeom prst="roundRect">
              <a:avLst>
                <a:gd name="adj" fmla="val 4782"/>
              </a:avLst>
            </a:prstGeom>
            <a:noFill/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82755" y="2417787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EAFRD</a:t>
              </a:r>
              <a:endParaRPr lang="en-GB" sz="1400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671676" y="3117081"/>
              <a:ext cx="591928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200" b="1" dirty="0"/>
                <a:t>Rural LAGs</a:t>
              </a:r>
              <a:endParaRPr lang="en-GB" sz="12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81449" y="2417787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EMFF</a:t>
              </a:r>
              <a:endParaRPr lang="en-GB" sz="1400" b="1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558100" y="3117081"/>
              <a:ext cx="591928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200" b="1" dirty="0"/>
                <a:t>FisheryLAGs</a:t>
              </a:r>
              <a:endParaRPr lang="en-GB" sz="1200" b="1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480143" y="2417787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ERDF</a:t>
              </a:r>
              <a:endParaRPr lang="en-GB" sz="1400" b="1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444524" y="3117081"/>
              <a:ext cx="628739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it-IT" sz="1200" b="1" dirty="0"/>
                <a:t>Urb/Rur LAGs</a:t>
              </a:r>
              <a:endParaRPr lang="en-GB" sz="1200" b="1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78837" y="2417787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ESF</a:t>
              </a:r>
              <a:endParaRPr lang="en-GB" sz="1400" b="1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4367758" y="3117081"/>
              <a:ext cx="591928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it-IT" sz="1200" b="1" dirty="0"/>
                <a:t>Urban LAGs</a:t>
              </a:r>
              <a:endParaRPr lang="en-GB" sz="1200" b="1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366003" y="2413720"/>
              <a:ext cx="828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>
                <a:lnSpc>
                  <a:spcPts val="1200"/>
                </a:lnSpc>
              </a:pPr>
              <a:r>
                <a:rPr lang="it-IT" sz="1400" b="1" dirty="0"/>
                <a:t>ERDF </a:t>
              </a:r>
            </a:p>
            <a:p>
              <a:pPr algn="ctr">
                <a:lnSpc>
                  <a:spcPts val="1200"/>
                </a:lnSpc>
              </a:pPr>
              <a:r>
                <a:rPr lang="it-IT" sz="1400" b="1" dirty="0"/>
                <a:t>ESF</a:t>
              </a:r>
              <a:endParaRPr lang="en-GB" sz="1400" b="1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261493" y="3113014"/>
              <a:ext cx="1077856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200" b="1" dirty="0"/>
                <a:t>Urban-Rural</a:t>
              </a:r>
            </a:p>
            <a:p>
              <a:pPr algn="ctr"/>
              <a:r>
                <a:rPr lang="it-IT" sz="1200" b="1" dirty="0"/>
                <a:t>LAGs</a:t>
              </a:r>
              <a:endParaRPr lang="en-GB" sz="1200" b="1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6556483" y="2413720"/>
              <a:ext cx="828000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>
                <a:lnSpc>
                  <a:spcPts val="1200"/>
                </a:lnSpc>
              </a:pPr>
              <a:r>
                <a:rPr lang="it-IT" sz="1400" b="1" dirty="0"/>
                <a:t>EAFRD EMFF</a:t>
              </a:r>
              <a:endParaRPr lang="en-GB" sz="1400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444612" y="3113014"/>
              <a:ext cx="1077856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200" b="1" dirty="0"/>
                <a:t>Rural-Fishery </a:t>
              </a:r>
            </a:p>
            <a:p>
              <a:pPr algn="ctr"/>
              <a:r>
                <a:rPr lang="it-IT" sz="1200" b="1" dirty="0"/>
                <a:t>LAGs</a:t>
              </a:r>
              <a:endParaRPr lang="en-GB" sz="1200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7565988" y="2413720"/>
              <a:ext cx="1186292" cy="355600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>
                <a:lnSpc>
                  <a:spcPts val="1200"/>
                </a:lnSpc>
              </a:pPr>
              <a:r>
                <a:rPr lang="it-IT" sz="1400" b="1" dirty="0"/>
                <a:t>Other ESIF combinations</a:t>
              </a:r>
              <a:endParaRPr lang="en-GB" sz="1400" b="1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7626891" y="3113014"/>
              <a:ext cx="1144885" cy="4079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it-IT" sz="1200" b="1" dirty="0"/>
                <a:t>Rur/Urb/Fish </a:t>
              </a:r>
            </a:p>
            <a:p>
              <a:pPr algn="ctr"/>
              <a:r>
                <a:rPr lang="it-IT" sz="1200" b="1" dirty="0"/>
                <a:t>LAGs</a:t>
              </a:r>
              <a:endParaRPr lang="en-GB" sz="1200" b="1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H="1">
              <a:off x="1957007" y="2773387"/>
              <a:ext cx="3115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2862598" y="2773387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3765075" y="2773387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5781352" y="2769320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4667552" y="2773387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968599" y="2769320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8155084" y="2769320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679420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1.989</a:t>
              </a:r>
              <a:endParaRPr lang="en-GB" sz="1400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578187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271</a:t>
              </a:r>
              <a:endParaRPr lang="en-GB" sz="1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476954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21+4</a:t>
              </a:r>
              <a:endParaRPr lang="en-GB" sz="1400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375722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45</a:t>
              </a:r>
              <a:endParaRPr lang="en-GB" sz="1400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5512421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159</a:t>
              </a:r>
              <a:endParaRPr lang="en-GB" sz="1400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680599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69</a:t>
              </a:r>
              <a:endParaRPr lang="en-GB" sz="1400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867084" y="3917010"/>
              <a:ext cx="576000" cy="355600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dirty="0"/>
                <a:t>498</a:t>
              </a:r>
            </a:p>
          </p:txBody>
        </p:sp>
        <p:sp>
          <p:nvSpPr>
            <p:cNvPr id="47" name="Right Brace 46"/>
            <p:cNvSpPr/>
            <p:nvPr/>
          </p:nvSpPr>
          <p:spPr>
            <a:xfrm rot="5400000">
              <a:off x="3211863" y="2583238"/>
              <a:ext cx="218289" cy="3535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ight Brace 47"/>
            <p:cNvSpPr/>
            <p:nvPr/>
          </p:nvSpPr>
          <p:spPr>
            <a:xfrm rot="5400000">
              <a:off x="6850205" y="2583240"/>
              <a:ext cx="218289" cy="35352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1679420" y="4365104"/>
              <a:ext cx="3272302" cy="35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2.330 </a:t>
              </a:r>
              <a:r>
                <a:rPr lang="it-IT" sz="1400" dirty="0"/>
                <a:t>Mono-fund LAGs</a:t>
              </a:r>
              <a:endParaRPr lang="en-GB" sz="1400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5332448" y="4365104"/>
              <a:ext cx="3272302" cy="35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726 </a:t>
              </a:r>
              <a:r>
                <a:rPr lang="it-IT" sz="1400" dirty="0"/>
                <a:t>Multi-fund LAGs</a:t>
              </a:r>
              <a:endParaRPr lang="en-GB" sz="1400" dirty="0"/>
            </a:p>
          </p:txBody>
        </p:sp>
        <p:sp>
          <p:nvSpPr>
            <p:cNvPr id="51" name="Right Brace 50"/>
            <p:cNvSpPr/>
            <p:nvPr/>
          </p:nvSpPr>
          <p:spPr>
            <a:xfrm rot="5400000">
              <a:off x="2290262" y="3916281"/>
              <a:ext cx="218289" cy="1692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ight Brace 51"/>
            <p:cNvSpPr/>
            <p:nvPr/>
          </p:nvSpPr>
          <p:spPr>
            <a:xfrm rot="5400000">
              <a:off x="5921349" y="2062281"/>
              <a:ext cx="218289" cy="5400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1585419" y="4845837"/>
              <a:ext cx="2467535" cy="35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2.260 </a:t>
              </a:r>
              <a:r>
                <a:rPr lang="it-IT" sz="1400" dirty="0"/>
                <a:t>Traditional approach</a:t>
              </a:r>
              <a:endParaRPr lang="en-GB" sz="14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080808" y="4845837"/>
              <a:ext cx="2484000" cy="35560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796 </a:t>
              </a:r>
              <a:r>
                <a:rPr lang="it-IT" sz="1400" dirty="0"/>
                <a:t>New approach</a:t>
              </a:r>
              <a:endParaRPr lang="en-GB" sz="1400" dirty="0"/>
            </a:p>
          </p:txBody>
        </p:sp>
        <p:sp>
          <p:nvSpPr>
            <p:cNvPr id="55" name="Right Brace 54"/>
            <p:cNvSpPr/>
            <p:nvPr/>
          </p:nvSpPr>
          <p:spPr>
            <a:xfrm rot="5400000">
              <a:off x="4661283" y="3826402"/>
              <a:ext cx="218420" cy="28800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3301457" y="5370088"/>
              <a:ext cx="2954584" cy="355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229 </a:t>
              </a:r>
              <a:r>
                <a:rPr lang="it-IT" sz="1400" dirty="0"/>
                <a:t>Under ERDF/ESF</a:t>
              </a:r>
              <a:endParaRPr lang="en-GB" sz="1400" dirty="0"/>
            </a:p>
          </p:txBody>
        </p:sp>
        <p:sp>
          <p:nvSpPr>
            <p:cNvPr id="59" name="Right Brace 58"/>
            <p:cNvSpPr/>
            <p:nvPr/>
          </p:nvSpPr>
          <p:spPr>
            <a:xfrm rot="5400000">
              <a:off x="5038519" y="2096119"/>
              <a:ext cx="218289" cy="7200000"/>
            </a:xfrm>
            <a:prstGeom prst="righ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346015" y="5661248"/>
              <a:ext cx="2954584" cy="3556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18000" tIns="36000" rIns="18000" bIns="36000" rtlCol="0" anchor="ctr"/>
            <a:lstStyle/>
            <a:p>
              <a:pPr algn="ctr"/>
              <a:r>
                <a:rPr lang="it-IT" sz="1400" b="1" dirty="0"/>
                <a:t>Current total: 3.056 </a:t>
              </a:r>
              <a:r>
                <a:rPr lang="it-IT" sz="1400" dirty="0"/>
                <a:t>LAGs</a:t>
              </a:r>
              <a:endParaRPr lang="en-GB" sz="1400" dirty="0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>
              <a:off x="4121262" y="1048371"/>
              <a:ext cx="0" cy="252000"/>
            </a:xfrm>
            <a:prstGeom prst="straightConnector1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5896979" y="1048371"/>
              <a:ext cx="0" cy="252000"/>
            </a:xfrm>
            <a:prstGeom prst="straightConnector1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3444524" y="1738394"/>
              <a:ext cx="0" cy="468332"/>
            </a:xfrm>
            <a:prstGeom prst="straightConnector1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6681657" y="1738394"/>
              <a:ext cx="0" cy="468332"/>
            </a:xfrm>
            <a:prstGeom prst="straightConnector1">
              <a:avLst/>
            </a:prstGeom>
            <a:ln w="9525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1959043" y="3520985"/>
              <a:ext cx="3115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H="1">
              <a:off x="2864634" y="3520985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H="1">
              <a:off x="3767111" y="3520985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5783388" y="3516918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>
              <a:off x="4669588" y="3520985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flipH="1">
              <a:off x="6970635" y="3516918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8157120" y="3516918"/>
              <a:ext cx="1" cy="343694"/>
            </a:xfrm>
            <a:prstGeom prst="straightConnector1">
              <a:avLst/>
            </a:prstGeom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12510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371599"/>
            <a:ext cx="6858000" cy="46874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05355" y="2688306"/>
            <a:ext cx="2133289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Basic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913" y="6065393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19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15616" y="1098454"/>
            <a:ext cx="6858000" cy="46874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83768" y="188640"/>
            <a:ext cx="6192688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Basic Data – Make up of Responses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913" y="6065393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A8B1A64-7C7A-4D3F-85F4-7B7DF6E78D13}"/>
              </a:ext>
            </a:extLst>
          </p:cNvPr>
          <p:cNvSpPr/>
          <p:nvPr/>
        </p:nvSpPr>
        <p:spPr>
          <a:xfrm>
            <a:off x="845518" y="1412776"/>
            <a:ext cx="7848872" cy="342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b="1" dirty="0">
                <a:solidFill>
                  <a:srgbClr val="008183"/>
                </a:solidFill>
              </a:rPr>
              <a:t>LEADER implementation 'on the ground’ - </a:t>
            </a:r>
            <a:r>
              <a:rPr lang="en-GB" sz="2200" b="1" dirty="0" err="1">
                <a:solidFill>
                  <a:srgbClr val="008183"/>
                </a:solidFill>
              </a:rPr>
              <a:t>LAGs’</a:t>
            </a:r>
            <a:r>
              <a:rPr lang="en-GB" sz="2200" b="1" dirty="0">
                <a:solidFill>
                  <a:srgbClr val="008183"/>
                </a:solidFill>
              </a:rPr>
              <a:t> viewpoint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710 responses from 27 Member States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19 National and 70 Regional RDPs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72% responses came from LAG managers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22% were ‘new’ </a:t>
            </a:r>
            <a:r>
              <a:rPr lang="en-GB" sz="2200" dirty="0" err="1">
                <a:solidFill>
                  <a:srgbClr val="008183"/>
                </a:solidFill>
              </a:rPr>
              <a:t>LAGs</a:t>
            </a:r>
            <a:r>
              <a:rPr lang="en-GB" sz="2200" dirty="0">
                <a:solidFill>
                  <a:srgbClr val="008183"/>
                </a:solidFill>
              </a:rPr>
              <a:t>, 44% LEADER I – LEADER+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59% selected by end 2015, 10% in 2017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67% had launched calls by end of 2016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rgbClr val="008183"/>
                </a:solidFill>
              </a:rPr>
              <a:t>32% used two or more funds (60 EMFF, 109 ESF, 177 ERDF)</a:t>
            </a:r>
          </a:p>
        </p:txBody>
      </p:sp>
    </p:spTree>
    <p:extLst>
      <p:ext uri="{BB962C8B-B14F-4D97-AF65-F5344CB8AC3E}">
        <p14:creationId xmlns:p14="http://schemas.microsoft.com/office/powerpoint/2010/main" xmlns="" val="281408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80716703-DF80-44F0-9565-330BC049130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87624" y="836712"/>
          <a:ext cx="72008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71FBA0C-9C56-4D61-AF33-3BE2ED780208}"/>
              </a:ext>
            </a:extLst>
          </p:cNvPr>
          <p:cNvGrpSpPr/>
          <p:nvPr/>
        </p:nvGrpSpPr>
        <p:grpSpPr>
          <a:xfrm>
            <a:off x="843295" y="5157192"/>
            <a:ext cx="810590" cy="338554"/>
            <a:chOff x="1025106" y="4616038"/>
            <a:chExt cx="810590" cy="33855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xmlns="" id="{3B12C368-C93A-4500-A0A4-86468A590F41}"/>
                </a:ext>
              </a:extLst>
            </p:cNvPr>
            <p:cNvCxnSpPr>
              <a:cxnSpLocks/>
            </p:cNvCxnSpPr>
            <p:nvPr/>
          </p:nvCxnSpPr>
          <p:spPr>
            <a:xfrm>
              <a:off x="1259632" y="4940880"/>
              <a:ext cx="576064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CF2C30B4-AABE-4283-B6F8-506F4DF3D33C}"/>
                </a:ext>
              </a:extLst>
            </p:cNvPr>
            <p:cNvSpPr txBox="1"/>
            <p:nvPr/>
          </p:nvSpPr>
          <p:spPr>
            <a:xfrm>
              <a:off x="1025106" y="461603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44%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7F96D65B-29A4-4205-8228-049472D933CE}"/>
              </a:ext>
            </a:extLst>
          </p:cNvPr>
          <p:cNvGrpSpPr/>
          <p:nvPr/>
        </p:nvGrpSpPr>
        <p:grpSpPr>
          <a:xfrm>
            <a:off x="8037399" y="4818638"/>
            <a:ext cx="681096" cy="338554"/>
            <a:chOff x="8207896" y="4646930"/>
            <a:chExt cx="681096" cy="338554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xmlns="" id="{743012F0-90F6-4137-B38D-2B87751471CA}"/>
                </a:ext>
              </a:extLst>
            </p:cNvPr>
            <p:cNvCxnSpPr>
              <a:cxnSpLocks/>
            </p:cNvCxnSpPr>
            <p:nvPr/>
          </p:nvCxnSpPr>
          <p:spPr>
            <a:xfrm>
              <a:off x="8207896" y="4985484"/>
              <a:ext cx="46856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D46AD034-BE3B-4BF1-96CA-D206CF992608}"/>
                </a:ext>
              </a:extLst>
            </p:cNvPr>
            <p:cNvSpPr txBox="1"/>
            <p:nvPr/>
          </p:nvSpPr>
          <p:spPr>
            <a:xfrm>
              <a:off x="8346444" y="4646930"/>
              <a:ext cx="5425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18%</a:t>
              </a: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3522A0BE-17B4-4841-9413-E8A3C7B6EE8D}"/>
              </a:ext>
            </a:extLst>
          </p:cNvPr>
          <p:cNvSpPr txBox="1">
            <a:spLocks/>
          </p:cNvSpPr>
          <p:nvPr/>
        </p:nvSpPr>
        <p:spPr>
          <a:xfrm>
            <a:off x="2483768" y="188640"/>
            <a:ext cx="6192688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Basic Data – Funding</a:t>
            </a:r>
          </a:p>
        </p:txBody>
      </p:sp>
    </p:spTree>
    <p:extLst>
      <p:ext uri="{BB962C8B-B14F-4D97-AF65-F5344CB8AC3E}">
        <p14:creationId xmlns:p14="http://schemas.microsoft.com/office/powerpoint/2010/main" xmlns="" val="151435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371599"/>
            <a:ext cx="6858000" cy="468745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06126" y="2675963"/>
            <a:ext cx="3731747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Principles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1" y="5506426"/>
            <a:ext cx="821705" cy="82170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7913" y="6065393"/>
            <a:ext cx="1532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#</a:t>
            </a:r>
            <a:r>
              <a:rPr lang="en-US" sz="2000" dirty="0" err="1">
                <a:solidFill>
                  <a:srgbClr val="FF6600"/>
                </a:solidFill>
              </a:rPr>
              <a:t>LeaderCLLD</a:t>
            </a:r>
            <a:endParaRPr lang="fr-BE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77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8AB7581-D7EB-4D76-8BFD-F94ABF36EA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3479977"/>
              </p:ext>
            </p:extLst>
          </p:nvPr>
        </p:nvGraphicFramePr>
        <p:xfrm>
          <a:off x="611560" y="764704"/>
          <a:ext cx="7848872" cy="599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1E113245-3F8F-4678-BB40-6C20ABF6989A}"/>
              </a:ext>
            </a:extLst>
          </p:cNvPr>
          <p:cNvSpPr txBox="1">
            <a:spLocks/>
          </p:cNvSpPr>
          <p:nvPr/>
        </p:nvSpPr>
        <p:spPr>
          <a:xfrm>
            <a:off x="2110705" y="162101"/>
            <a:ext cx="6709767" cy="75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b="1" dirty="0">
                <a:solidFill>
                  <a:srgbClr val="0C4CA3"/>
                </a:solidFill>
                <a:latin typeface="+mn-lt"/>
                <a:ea typeface="+mn-ea"/>
                <a:cs typeface="+mn-cs"/>
              </a:rPr>
              <a:t>LEADER Principles – Importance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765C2A2-7E0D-48F3-85C8-5A476D025765}"/>
              </a:ext>
            </a:extLst>
          </p:cNvPr>
          <p:cNvSpPr/>
          <p:nvPr/>
        </p:nvSpPr>
        <p:spPr>
          <a:xfrm>
            <a:off x="467544" y="915138"/>
            <a:ext cx="8208912" cy="22258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047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10C4EE-A7F0-4672-B5B8-B751C1839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0867"/>
            <a:ext cx="7886700" cy="497541"/>
          </a:xfrm>
        </p:spPr>
        <p:txBody>
          <a:bodyPr>
            <a:noAutofit/>
          </a:bodyPr>
          <a:lstStyle/>
          <a:p>
            <a:r>
              <a:rPr lang="en-GB" sz="3600" dirty="0">
                <a:latin typeface="+mn-lt"/>
              </a:rPr>
              <a:t>LEADER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579449-51DB-46EF-B01E-EEB38D037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71628"/>
            <a:ext cx="8288371" cy="443080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Highest priority element of method is ‘bottom up’;    lowest is the 49% rule (which is designed to protect the bottom up principle?)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Public private partnerships and area based local development strategies are elements most fully implemented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Cooperation and innovation are most difficult to implement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80% indicate their ability to implement LEADER approach constrained by bureaucracy, 78% for project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Over 50% believe that finding innovative solutions is either  important or very important but is difficult to achieve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LEADER’s ability to directly address local issues is seen to be important and achievable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829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user xmlns="2b0bfc33-d7af-4577-8b53-dfc71542dcbe">
      <UserInfo>
        <DisplayName/>
        <AccountId xsi:nil="true"/>
        <AccountType/>
      </UserInfo>
    </Last_x0020_us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2397209C1CB41907A7E827BF9DE08" ma:contentTypeVersion="11" ma:contentTypeDescription="Create a new document." ma:contentTypeScope="" ma:versionID="8e5e807649569146b8d1267a2844666e">
  <xsd:schema xmlns:xsd="http://www.w3.org/2001/XMLSchema" xmlns:xs="http://www.w3.org/2001/XMLSchema" xmlns:p="http://schemas.microsoft.com/office/2006/metadata/properties" xmlns:ns2="ffb22608-6c2a-4d05-a4a6-322fbe1fda68" xmlns:ns3="2b0bfc33-d7af-4577-8b53-dfc71542dcbe" targetNamespace="http://schemas.microsoft.com/office/2006/metadata/properties" ma:root="true" ma:fieldsID="6d53ca40f1069056edf1ac2ad68d7f3a" ns2:_="" ns3:_="">
    <xsd:import namespace="ffb22608-6c2a-4d05-a4a6-322fbe1fda68"/>
    <xsd:import namespace="2b0bfc33-d7af-4577-8b53-dfc71542dcb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_x0020_user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22608-6c2a-4d05-a4a6-322fbe1fda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bfc33-d7af-4577-8b53-dfc71542dcbe" elementFormDefault="qualified">
    <xsd:import namespace="http://schemas.microsoft.com/office/2006/documentManagement/types"/>
    <xsd:import namespace="http://schemas.microsoft.com/office/infopath/2007/PartnerControls"/>
    <xsd:element name="Last_x0020_user" ma:index="10" nillable="true" ma:displayName="Last user" ma:SearchPeopleOnly="false" ma:SharePointGroup="0" ma:internalName="Last_x0020_us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42CE50-F9DF-40A5-B12C-9EF2CF54C087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ffb22608-6c2a-4d05-a4a6-322fbe1fda6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b0bfc33-d7af-4577-8b53-dfc71542dcbe"/>
  </ds:schemaRefs>
</ds:datastoreItem>
</file>

<file path=customXml/itemProps2.xml><?xml version="1.0" encoding="utf-8"?>
<ds:datastoreItem xmlns:ds="http://schemas.openxmlformats.org/officeDocument/2006/customXml" ds:itemID="{6E54B319-A104-4068-ADFD-113B045384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57018A-24A5-4BAF-BE2F-C442FF0B7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b22608-6c2a-4d05-a4a6-322fbe1fda68"/>
    <ds:schemaRef ds:uri="2b0bfc33-d7af-4577-8b53-dfc71542dc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5871</TotalTime>
  <Words>3152</Words>
  <Application>Microsoft Office PowerPoint</Application>
  <PresentationFormat>Pokaz na ekranie (4:3)</PresentationFormat>
  <Paragraphs>338</Paragraphs>
  <Slides>27</Slides>
  <Notes>25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27</vt:i4>
      </vt:variant>
    </vt:vector>
  </HeadingPairs>
  <TitlesOfParts>
    <vt:vector size="30" baseType="lpstr">
      <vt:lpstr>Office Theme</vt:lpstr>
      <vt:lpstr>Custom Design</vt:lpstr>
      <vt:lpstr>1_Office Theme</vt:lpstr>
      <vt:lpstr>Forum of LAGs Podlaskie Region </vt:lpstr>
      <vt:lpstr>Slajd 2</vt:lpstr>
      <vt:lpstr>Slajd 3</vt:lpstr>
      <vt:lpstr>Slajd 4</vt:lpstr>
      <vt:lpstr>Slajd 5</vt:lpstr>
      <vt:lpstr>Slajd 6</vt:lpstr>
      <vt:lpstr>Slajd 7</vt:lpstr>
      <vt:lpstr>Slajd 8</vt:lpstr>
      <vt:lpstr>LEADER Principles</vt:lpstr>
      <vt:lpstr>Slajd 10</vt:lpstr>
      <vt:lpstr>Slajd 11</vt:lpstr>
      <vt:lpstr>Slajd 12</vt:lpstr>
      <vt:lpstr>Slajd 13</vt:lpstr>
      <vt:lpstr>LEADER Operations</vt:lpstr>
      <vt:lpstr>LEADER Operations</vt:lpstr>
      <vt:lpstr>Slajd 16</vt:lpstr>
      <vt:lpstr>LEADER Operation</vt:lpstr>
      <vt:lpstr>Slajd 18</vt:lpstr>
      <vt:lpstr>Slajd 19</vt:lpstr>
      <vt:lpstr>Slajd 20</vt:lpstr>
      <vt:lpstr>LEADER Improvements</vt:lpstr>
      <vt:lpstr>LEADER Improvements</vt:lpstr>
      <vt:lpstr>Slajd 23</vt:lpstr>
      <vt:lpstr>LEADER Improvements</vt:lpstr>
      <vt:lpstr>ENRD Consultation and Facilitation of LEADER / CLLD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Fiorella Giorgiani</dc:creator>
  <cp:lastModifiedBy>Dell</cp:lastModifiedBy>
  <cp:revision>318</cp:revision>
  <cp:lastPrinted>2018-03-07T16:10:35Z</cp:lastPrinted>
  <dcterms:created xsi:type="dcterms:W3CDTF">2015-07-23T15:04:06Z</dcterms:created>
  <dcterms:modified xsi:type="dcterms:W3CDTF">2018-03-22T08:49:32Z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0x01010076D2397209C1CB41907A7E827BF9DE08</vt:lpwstr>
  </property>
</Properties>
</file>