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02" r:id="rId1"/>
  </p:sldMasterIdLst>
  <p:notesMasterIdLst>
    <p:notesMasterId r:id="rId12"/>
  </p:notesMasterIdLst>
  <p:sldIdLst>
    <p:sldId id="256" r:id="rId2"/>
    <p:sldId id="324" r:id="rId3"/>
    <p:sldId id="327" r:id="rId4"/>
    <p:sldId id="328" r:id="rId5"/>
    <p:sldId id="337" r:id="rId6"/>
    <p:sldId id="334" r:id="rId7"/>
    <p:sldId id="338" r:id="rId8"/>
    <p:sldId id="335" r:id="rId9"/>
    <p:sldId id="336" r:id="rId10"/>
    <p:sldId id="29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E42A827B-C21A-475D-981F-0AEDD6379421}">
          <p14:sldIdLst>
            <p14:sldId id="256"/>
            <p14:sldId id="324"/>
            <p14:sldId id="327"/>
            <p14:sldId id="328"/>
            <p14:sldId id="337"/>
            <p14:sldId id="334"/>
            <p14:sldId id="338"/>
            <p14:sldId id="335"/>
            <p14:sldId id="336"/>
            <p14:sldId id="290"/>
          </p14:sldIdLst>
        </p14:section>
        <p14:section name="Sekcja domyślna" id="{2899DDAB-4A03-4256-B8F8-36BA5AB501B2}">
          <p14:sldIdLst/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280" autoAdjust="0"/>
  </p:normalViewPr>
  <p:slideViewPr>
    <p:cSldViewPr snapToGrid="0"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76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AC2CB-554B-41B6-B136-0B0D7FFA3746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25373-CCB8-4FC1-84A2-E959986A386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05423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8B03F-DA40-4759-87FB-48B353A82E5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37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66BD-7924-496D-A840-15DE583B348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2B1B8C7-ED3F-4B2E-A1B6-0ADAD531019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7683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A74E82B-9207-401B-8BA3-6E0BE454DB7E}" type="datetime1">
              <a:rPr lang="pl-PL" smtClean="0"/>
              <a:pPr lvl="0"/>
              <a:t>2018-03-23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lvl="0"/>
            <a:fld id="{AAA51F0C-6393-45C8-B25E-8C8152BC58EB}" type="slidenum">
              <a:rPr lang="pl-PL" smtClean="0"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25205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7812D44-EC05-40CD-89E2-BB6510B641B0}" type="datetime1">
              <a:rPr lang="pl-PL" smtClean="0"/>
              <a:pPr lvl="0"/>
              <a:t>2018-03-23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lvl="0"/>
            <a:fld id="{27D0FF0F-1ADC-4AE7-93CE-87B324016599}" type="slidenum">
              <a:rPr lang="pl-PL" smtClean="0"/>
              <a:pPr lvl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00515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6FAF9A9-5E94-4A31-B738-62DD649FD949}" type="datetime1">
              <a:rPr lang="pl-PL" smtClean="0"/>
              <a:pPr lvl="0"/>
              <a:t>2018-03-23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lvl="0"/>
            <a:fld id="{03DEBA1D-1572-446D-8B64-A827635CC4B4}" type="slidenum">
              <a:rPr lang="pl-PL" smtClean="0"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92206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66BD-7924-496D-A840-15DE583B348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2B1B8C7-ED3F-4B2E-A1B6-0ADAD53101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69143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66BD-7924-496D-A840-15DE583B348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2B1B8C7-ED3F-4B2E-A1B6-0ADAD531019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10605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66BD-7924-496D-A840-15DE583B348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B8C7-ED3F-4B2E-A1B6-0ADAD531019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55068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66BD-7924-496D-A840-15DE583B348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B8C7-ED3F-4B2E-A1B6-0ADAD531019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04055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66BD-7924-496D-A840-15DE583B348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B8C7-ED3F-4B2E-A1B6-0ADAD531019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8246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66BD-7924-496D-A840-15DE583B348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2B1B8C7-ED3F-4B2E-A1B6-0ADAD531019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7417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66BD-7924-496D-A840-15DE583B348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2B1B8C7-ED3F-4B2E-A1B6-0ADAD531019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76159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66BD-7924-496D-A840-15DE583B348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2B1B8C7-ED3F-4B2E-A1B6-0ADAD531019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7712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66BD-7924-496D-A840-15DE583B348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B8C7-ED3F-4B2E-A1B6-0ADAD531019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94488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66BD-7924-496D-A840-15DE583B348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B8C7-ED3F-4B2E-A1B6-0ADAD531019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8268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66BD-7924-496D-A840-15DE583B348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B8C7-ED3F-4B2E-A1B6-0ADAD531019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62409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66BD-7924-496D-A840-15DE583B348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2B1B8C7-ED3F-4B2E-A1B6-0ADAD531019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64518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566BD-7924-496D-A840-15DE583B348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2B1B8C7-ED3F-4B2E-A1B6-0ADAD531019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5464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</p:sldLayoutIdLst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ole tekstowe 15"/>
          <p:cNvSpPr txBox="1"/>
          <p:nvPr/>
        </p:nvSpPr>
        <p:spPr>
          <a:xfrm>
            <a:off x="811147" y="1891761"/>
            <a:ext cx="711476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sz="2400" dirty="0">
                <a:latin typeface="+mj-lt"/>
              </a:rPr>
              <a:t>Cele funduszu wiodącego, zalety ryczałtu, funkcjonowanie i kompetencje LGD</a:t>
            </a:r>
            <a:endParaRPr lang="pl-PL" sz="2100" b="1" dirty="0">
              <a:latin typeface="+mj-lt"/>
              <a:cs typeface="Calibri" panose="020F0502020204030204" pitchFamily="34" charset="0"/>
            </a:endParaRPr>
          </a:p>
          <a:p>
            <a:pPr algn="ctr"/>
            <a:endParaRPr lang="pl-PL" sz="2100" dirty="0" smtClean="0">
              <a:latin typeface="+mj-lt"/>
              <a:cs typeface="Calibri" panose="020F0502020204030204" pitchFamily="34" charset="0"/>
            </a:endParaRPr>
          </a:p>
          <a:p>
            <a:pPr algn="ctr"/>
            <a:r>
              <a:rPr lang="pl-PL" sz="2100" b="1" dirty="0" smtClean="0">
                <a:latin typeface="+mj-lt"/>
                <a:cs typeface="Calibri" panose="020F0502020204030204" pitchFamily="34" charset="0"/>
              </a:rPr>
              <a:t>Supraśl, 23 marca 2018 r. </a:t>
            </a:r>
          </a:p>
          <a:p>
            <a:pPr algn="ctr"/>
            <a:endParaRPr lang="pl-PL" sz="2100" b="1" dirty="0">
              <a:latin typeface="+mj-lt"/>
              <a:cs typeface="Calibri" panose="020F0502020204030204" pitchFamily="34" charset="0"/>
            </a:endParaRPr>
          </a:p>
          <a:p>
            <a:pPr algn="ctr"/>
            <a:endParaRPr lang="pl-PL" sz="2100" b="1" dirty="0" smtClean="0">
              <a:latin typeface="+mj-lt"/>
              <a:cs typeface="Calibri" panose="020F0502020204030204" pitchFamily="34" charset="0"/>
            </a:endParaRPr>
          </a:p>
          <a:p>
            <a:pPr algn="ctr"/>
            <a:endParaRPr lang="pl-PL" sz="2100" b="1" dirty="0">
              <a:latin typeface="+mj-lt"/>
              <a:cs typeface="Calibri" panose="020F0502020204030204" pitchFamily="34" charset="0"/>
            </a:endParaRPr>
          </a:p>
          <a:p>
            <a:pPr algn="r"/>
            <a:r>
              <a:rPr lang="pl-PL" sz="1600" b="1" dirty="0" smtClean="0">
                <a:latin typeface="+mj-lt"/>
                <a:cs typeface="Calibri" panose="020F0502020204030204" pitchFamily="34" charset="0"/>
              </a:rPr>
              <a:t>Dorota Stanek </a:t>
            </a:r>
          </a:p>
          <a:p>
            <a:pPr algn="r"/>
            <a:r>
              <a:rPr lang="pl-PL" sz="1600" dirty="0" smtClean="0">
                <a:latin typeface="+mj-lt"/>
                <a:cs typeface="Calibri" panose="020F0502020204030204" pitchFamily="34" charset="0"/>
              </a:rPr>
              <a:t>Stowarzyszenie „Partnerstwo dla </a:t>
            </a:r>
            <a:r>
              <a:rPr lang="pl-PL" sz="1600" dirty="0" err="1" smtClean="0">
                <a:latin typeface="+mj-lt"/>
                <a:cs typeface="Calibri" panose="020F0502020204030204" pitchFamily="34" charset="0"/>
              </a:rPr>
              <a:t>Krajny</a:t>
            </a:r>
            <a:r>
              <a:rPr lang="pl-PL" sz="1600" dirty="0" smtClean="0">
                <a:latin typeface="+mj-lt"/>
                <a:cs typeface="Calibri" panose="020F0502020204030204" pitchFamily="34" charset="0"/>
              </a:rPr>
              <a:t> i Pałuk”</a:t>
            </a:r>
          </a:p>
          <a:p>
            <a:pPr algn="r"/>
            <a:r>
              <a:rPr lang="pl-PL" sz="1600" dirty="0" smtClean="0">
                <a:latin typeface="+mj-lt"/>
                <a:cs typeface="Calibri" panose="020F0502020204030204" pitchFamily="34" charset="0"/>
              </a:rPr>
              <a:t>Prezydium Kujawsko-Pomorskiej Sieci LGD</a:t>
            </a:r>
            <a:endParaRPr lang="pl-PL" sz="1600" dirty="0"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6" name="Grupa 9"/>
          <p:cNvGrpSpPr>
            <a:grpSpLocks/>
          </p:cNvGrpSpPr>
          <p:nvPr/>
        </p:nvGrpSpPr>
        <p:grpSpPr bwMode="auto">
          <a:xfrm>
            <a:off x="2381568" y="682285"/>
            <a:ext cx="5544343" cy="880326"/>
            <a:chOff x="2843808" y="5823230"/>
            <a:chExt cx="5544616" cy="879951"/>
          </a:xfrm>
        </p:grpSpPr>
        <p:graphicFrame>
          <p:nvGraphicFramePr>
            <p:cNvPr id="7" name="Obiekt 2"/>
            <p:cNvGraphicFramePr>
              <a:graphicFrameLocks noChangeAspect="1"/>
            </p:cNvGraphicFramePr>
            <p:nvPr/>
          </p:nvGraphicFramePr>
          <p:xfrm>
            <a:off x="2843808" y="5823232"/>
            <a:ext cx="1428263" cy="772384"/>
          </p:xfrm>
          <a:graphic>
            <a:graphicData uri="http://schemas.openxmlformats.org/presentationml/2006/ole">
              <p:oleObj spid="_x0000_s1356" r:id="rId4" imgW="2606040" imgH="1411224" progId="">
                <p:embed/>
              </p:oleObj>
            </a:graphicData>
          </a:graphic>
        </p:graphicFrame>
        <p:graphicFrame>
          <p:nvGraphicFramePr>
            <p:cNvPr id="8" name="Obiekt 3"/>
            <p:cNvGraphicFramePr>
              <a:graphicFrameLocks noChangeAspect="1"/>
            </p:cNvGraphicFramePr>
            <p:nvPr/>
          </p:nvGraphicFramePr>
          <p:xfrm>
            <a:off x="4716015" y="5853772"/>
            <a:ext cx="2012913" cy="785717"/>
          </p:xfrm>
          <a:graphic>
            <a:graphicData uri="http://schemas.openxmlformats.org/presentationml/2006/ole">
              <p:oleObj spid="_x0000_s1357" r:id="rId5" imgW="6519672" imgH="2542032" progId="">
                <p:embed/>
              </p:oleObj>
            </a:graphicData>
          </a:graphic>
        </p:graphicFrame>
        <p:pic>
          <p:nvPicPr>
            <p:cNvPr id="10" name="Obraz 1" descr="PROW-2014-2020-logo-mono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2280" y="5823230"/>
              <a:ext cx="1296144" cy="879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Obraz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0338" y="682285"/>
            <a:ext cx="1397896" cy="93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0195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 noGrp="1"/>
          </p:cNvSpPr>
          <p:nvPr>
            <p:ph type="subTitle" idx="1"/>
          </p:nvPr>
        </p:nvSpPr>
        <p:spPr>
          <a:xfrm>
            <a:off x="934018" y="674810"/>
            <a:ext cx="7647274" cy="593700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defRPr/>
            </a:pPr>
            <a:r>
              <a:rPr lang="pl-PL" sz="2000" b="1" dirty="0">
                <a:solidFill>
                  <a:schemeClr val="tx1"/>
                </a:solidFill>
                <a:effectLst/>
              </a:rPr>
              <a:t>Stowarzyszenie</a:t>
            </a:r>
            <a:br>
              <a:rPr lang="pl-PL" sz="2000" b="1" dirty="0">
                <a:solidFill>
                  <a:schemeClr val="tx1"/>
                </a:solidFill>
                <a:effectLst/>
              </a:rPr>
            </a:br>
            <a:r>
              <a:rPr lang="pl-PL" sz="2000" b="1" dirty="0">
                <a:solidFill>
                  <a:schemeClr val="tx1"/>
                </a:solidFill>
                <a:effectLst/>
              </a:rPr>
              <a:t>„Partnerstwo dla Krajny i Pałuk”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pl-PL" sz="1500" dirty="0" smtClean="0">
                <a:effectLst/>
              </a:rPr>
              <a:t>(SEKRETARIAT KUJAWSKO-POMORSKIEJ SIECI LOKALNYCH GRUP DZIAŁANIA) </a:t>
            </a:r>
            <a:endParaRPr lang="pl-PL" sz="150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pl-PL" sz="1800" dirty="0" smtClean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effectLst/>
              </a:rPr>
              <a:t>ul</a:t>
            </a:r>
            <a:r>
              <a:rPr lang="pl-PL" sz="1800" dirty="0">
                <a:solidFill>
                  <a:schemeClr val="tx1"/>
                </a:solidFill>
                <a:effectLst/>
              </a:rPr>
              <a:t>. Powstańców Wielkopolskich 6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pl-PL" sz="1800" dirty="0">
                <a:solidFill>
                  <a:schemeClr val="tx1"/>
                </a:solidFill>
                <a:effectLst/>
              </a:rPr>
              <a:t>89-100 Nakło nad Notecią</a:t>
            </a:r>
          </a:p>
          <a:p>
            <a:pPr marL="34528" algn="ctr">
              <a:spcBef>
                <a:spcPts val="0"/>
              </a:spcBef>
              <a:defRPr/>
            </a:pPr>
            <a:endParaRPr lang="pl-PL" sz="1500" dirty="0">
              <a:solidFill>
                <a:schemeClr val="tx1"/>
              </a:solidFill>
              <a:effectLst/>
            </a:endParaRPr>
          </a:p>
          <a:p>
            <a:pPr marL="34528" algn="ctr">
              <a:spcBef>
                <a:spcPts val="0"/>
              </a:spcBef>
              <a:defRPr/>
            </a:pPr>
            <a:endParaRPr lang="pl-PL" sz="1500" dirty="0">
              <a:solidFill>
                <a:schemeClr val="tx1"/>
              </a:solidFill>
              <a:effectLst/>
            </a:endParaRPr>
          </a:p>
          <a:p>
            <a:pPr marL="34528" algn="ctr">
              <a:spcBef>
                <a:spcPts val="0"/>
              </a:spcBef>
              <a:defRPr/>
            </a:pPr>
            <a:endParaRPr lang="pl-PL" sz="1500" dirty="0">
              <a:solidFill>
                <a:schemeClr val="tx1"/>
              </a:solidFill>
              <a:effectLst/>
            </a:endParaRPr>
          </a:p>
          <a:p>
            <a:pPr marL="34528" algn="ctr">
              <a:spcBef>
                <a:spcPts val="0"/>
              </a:spcBef>
              <a:defRPr/>
            </a:pPr>
            <a:endParaRPr lang="pl-PL" sz="1500" dirty="0">
              <a:solidFill>
                <a:schemeClr val="tx1"/>
              </a:solidFill>
              <a:effectLst/>
            </a:endParaRPr>
          </a:p>
          <a:p>
            <a:pPr marL="34528" algn="ctr">
              <a:spcBef>
                <a:spcPts val="0"/>
              </a:spcBef>
              <a:defRPr/>
            </a:pPr>
            <a:endParaRPr lang="pl-PL" sz="1500" dirty="0">
              <a:solidFill>
                <a:schemeClr val="tx1"/>
              </a:solidFill>
              <a:effectLst/>
            </a:endParaRPr>
          </a:p>
          <a:p>
            <a:pPr marL="34528" algn="ctr">
              <a:spcBef>
                <a:spcPts val="0"/>
              </a:spcBef>
              <a:defRPr/>
            </a:pPr>
            <a:endParaRPr lang="pl-PL" sz="150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pl-PL" sz="150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pl-PL" sz="150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pl-PL" sz="150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pl-PL" sz="180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pl-PL" sz="1800" b="1" dirty="0">
                <a:solidFill>
                  <a:schemeClr val="tx1"/>
                </a:solidFill>
                <a:effectLst/>
              </a:rPr>
              <a:t>www.rlks.naklo.pl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pl-PL" sz="1800" dirty="0">
                <a:solidFill>
                  <a:schemeClr val="tx1"/>
                </a:solidFill>
                <a:effectLst/>
              </a:rPr>
              <a:t>www.krajna-paluki.cna.org.pl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pl-PL" sz="1800" dirty="0">
                <a:solidFill>
                  <a:schemeClr val="tx1"/>
                </a:solidFill>
                <a:effectLst/>
              </a:rPr>
              <a:t>tel.: (52) 524-64-34; e-mail: partnerstwo.naklo@wp.pl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398" y="2882745"/>
            <a:ext cx="2678513" cy="219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2289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0801" y="624110"/>
            <a:ext cx="7213600" cy="943433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Fundusz wiodący 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(art. 32 ust.4 Rozporządzenia 1303/2013)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1830" y="1698170"/>
            <a:ext cx="7692571" cy="4397829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/>
              <a:t>W </a:t>
            </a:r>
            <a:r>
              <a:rPr lang="pl-PL" sz="2400" dirty="0"/>
              <a:t>przypadku gdy </a:t>
            </a:r>
            <a:r>
              <a:rPr lang="pl-PL" sz="2400" dirty="0" smtClean="0"/>
              <a:t>odpowiedzialna </a:t>
            </a:r>
            <a:r>
              <a:rPr lang="pl-PL" sz="2400" dirty="0"/>
              <a:t>za wybór strategii rozwoju lokalnego </a:t>
            </a:r>
            <a:r>
              <a:rPr lang="pl-PL" sz="2400" dirty="0" smtClean="0"/>
              <a:t>kierowanego </a:t>
            </a:r>
            <a:r>
              <a:rPr lang="pl-PL" sz="2400" dirty="0"/>
              <a:t>przez </a:t>
            </a:r>
            <a:r>
              <a:rPr lang="pl-PL" sz="2400" dirty="0" smtClean="0"/>
              <a:t>społeczność komisja </a:t>
            </a:r>
            <a:r>
              <a:rPr lang="pl-PL" sz="2400" dirty="0"/>
              <a:t>stwierdzi, </a:t>
            </a:r>
            <a:r>
              <a:rPr lang="pl-PL" sz="2400" b="1" dirty="0"/>
              <a:t>że realizacja wybranej strategii</a:t>
            </a:r>
            <a:r>
              <a:rPr lang="pl-PL" sz="2400" dirty="0"/>
              <a:t> rozwoju lokalnego kierowanego przez społeczność </a:t>
            </a:r>
            <a:r>
              <a:rPr lang="pl-PL" sz="2400" b="1" dirty="0"/>
              <a:t>wymaga wsparcia ze strony więcej niż jednego funduszu</a:t>
            </a:r>
            <a:r>
              <a:rPr lang="pl-PL" sz="2400" dirty="0"/>
              <a:t>, może on wyznaczyć </a:t>
            </a:r>
            <a:r>
              <a:rPr lang="pl-PL" sz="2400" dirty="0" smtClean="0"/>
              <a:t> </a:t>
            </a:r>
            <a:r>
              <a:rPr lang="pl-PL" sz="2400" b="1" dirty="0" smtClean="0"/>
              <a:t>fundusz </a:t>
            </a:r>
            <a:r>
              <a:rPr lang="pl-PL" sz="2400" b="1" dirty="0"/>
              <a:t>wiodący w celu wspierania wszystkich kosztów bieżących i kosztów animacji </a:t>
            </a:r>
            <a:r>
              <a:rPr lang="pl-PL" sz="2400" b="1" dirty="0" smtClean="0"/>
              <a:t>związanych </a:t>
            </a:r>
            <a:r>
              <a:rPr lang="pl-PL" sz="2400" b="1" dirty="0"/>
              <a:t>z daną strategią rozwoju lokalnego kierowaną przez społeczność</a:t>
            </a:r>
            <a:r>
              <a:rPr lang="pl-PL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539446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2400" y="624110"/>
            <a:ext cx="7605485" cy="914404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pl-PL" sz="2400" b="1" dirty="0"/>
              <a:t>Funkcjonowanie LGD </a:t>
            </a:r>
            <a:r>
              <a:rPr lang="pl-PL" sz="2400" b="1" dirty="0" smtClean="0"/>
              <a:t>(koszty bieżące i animacja) a fundusz wiodący </a:t>
            </a:r>
            <a:r>
              <a:rPr lang="pl-PL" sz="2400" dirty="0" smtClean="0"/>
              <a:t>(kujawsko-pomorskie i podlaskie doświadczenia)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0858" y="2119085"/>
            <a:ext cx="7707086" cy="3777622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Założenie początkowe </a:t>
            </a:r>
            <a:r>
              <a:rPr lang="pl-PL" sz="2400" b="1" dirty="0" smtClean="0"/>
              <a:t>– rok 2015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Wszystkie LGD, niezależnie od funduszu </a:t>
            </a:r>
            <a:r>
              <a:rPr lang="pl-PL" sz="2400" dirty="0" smtClean="0"/>
              <a:t>wiodącego, </a:t>
            </a:r>
            <a:r>
              <a:rPr lang="pl-PL" sz="2400" dirty="0"/>
              <a:t>będą miały równe prawa i obowiązki w ramach </a:t>
            </a:r>
            <a:r>
              <a:rPr lang="pl-PL" sz="2400" dirty="0" smtClean="0"/>
              <a:t>funkcjonowania.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619956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1771" y="304795"/>
            <a:ext cx="7561943" cy="8563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pl-PL" sz="2800" b="1" dirty="0"/>
              <a:t>Doświadczenie 2016-2017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904929"/>
              </p:ext>
            </p:extLst>
          </p:nvPr>
        </p:nvGraphicFramePr>
        <p:xfrm>
          <a:off x="174171" y="845152"/>
          <a:ext cx="8853714" cy="5900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3714"/>
              </a:tblGrid>
              <a:tr h="983648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LGD z wiodącym EFRROW </a:t>
                      </a:r>
                    </a:p>
                    <a:p>
                      <a:r>
                        <a:rPr lang="pl-PL" sz="1800" b="0" dirty="0" smtClean="0"/>
                        <a:t>(podlaskie</a:t>
                      </a:r>
                      <a:r>
                        <a:rPr lang="pl-PL" sz="1800" b="0" baseline="0" dirty="0" smtClean="0"/>
                        <a:t>  – 4, kujawsko-pomorskie - 11LGD ) </a:t>
                      </a:r>
                    </a:p>
                  </a:txBody>
                  <a:tcPr/>
                </a:tc>
              </a:tr>
              <a:tr h="491641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400" b="1" dirty="0" smtClean="0"/>
                        <a:t>rozliczanie w oparciu o kwoty ryczałtowe,</a:t>
                      </a:r>
                      <a:r>
                        <a:rPr lang="pl-PL" sz="2400" b="1" baseline="0" dirty="0" smtClean="0"/>
                        <a:t> </a:t>
                      </a:r>
                      <a:endParaRPr lang="pl-PL" sz="2400" b="1" dirty="0" smtClean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400" dirty="0" smtClean="0"/>
                        <a:t>brak</a:t>
                      </a:r>
                      <a:r>
                        <a:rPr lang="pl-PL" sz="2400" baseline="0" dirty="0" smtClean="0"/>
                        <a:t>  wkładu własnego,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400" baseline="0" dirty="0" smtClean="0"/>
                        <a:t>swobodne dysponowanie środkami (brak katalogu kosztów kwalifikowalnych), możliwość reagowania na bieżące potrzeby i oczekiwania społeczności lokalnej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2400" baseline="0" dirty="0" smtClean="0"/>
                        <a:t>możliwość swobodnej realizacji działań promocyjnych, informacyjnych i animacyjnych,  w tym zaplanowanych do realizacji w ramach Planu komunikacji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400" dirty="0" smtClean="0"/>
                        <a:t>zmniejszenie ilości formalności i kontroli -  weryfikacja</a:t>
                      </a:r>
                      <a:r>
                        <a:rPr lang="pl-PL" sz="2400" baseline="0" dirty="0" smtClean="0"/>
                        <a:t> realizacji Planu komunikacji - d</a:t>
                      </a:r>
                      <a:r>
                        <a:rPr lang="pl-PL" sz="2400" dirty="0" smtClean="0"/>
                        <a:t>ziałania/produkty/rezultaty, 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pl-PL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9996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1771" y="304795"/>
            <a:ext cx="7561943" cy="8563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pl-PL" sz="2800" b="1" dirty="0"/>
              <a:t>Doświadczenie 2016-2017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3024209"/>
              </p:ext>
            </p:extLst>
          </p:nvPr>
        </p:nvGraphicFramePr>
        <p:xfrm>
          <a:off x="174171" y="845152"/>
          <a:ext cx="8853714" cy="10816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3714"/>
              </a:tblGrid>
              <a:tr h="983648">
                <a:tc>
                  <a:txBody>
                    <a:bodyPr/>
                    <a:lstStyle/>
                    <a:p>
                      <a:r>
                        <a:rPr lang="pl-PL" dirty="0" smtClean="0"/>
                        <a:t>LGD z wiodącym EFRROW </a:t>
                      </a:r>
                    </a:p>
                    <a:p>
                      <a:r>
                        <a:rPr lang="pl-PL" sz="1600" b="0" dirty="0" smtClean="0"/>
                        <a:t>(podlaskie</a:t>
                      </a:r>
                      <a:r>
                        <a:rPr lang="pl-PL" sz="1600" b="0" baseline="0" dirty="0" smtClean="0"/>
                        <a:t>  – 4, kujawsko-pomorskie - 11LGD )</a:t>
                      </a:r>
                    </a:p>
                  </a:txBody>
                  <a:tcPr/>
                </a:tc>
              </a:tr>
              <a:tr h="4916413"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mniejsze obciążenie administracyjne dla LGD - ograniczenie liczby dokumentów, które należy gromadzić i archiwizować,</a:t>
                      </a:r>
                    </a:p>
                    <a:p>
                      <a:pPr marL="457200" lvl="1" indent="0" algn="just">
                        <a:buFont typeface="Wingdings" panose="05000000000000000000" pitchFamily="2" charset="2"/>
                        <a:buNone/>
                      </a:pPr>
                      <a:r>
                        <a:rPr lang="pl-PL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mniejsze obciążenie administracyjne LGD = lepsza jakość projektów  składanych i realizowanych w ramach LSR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mniejsze obciążenie administracyjne dla SW: mniej czasu poświęca się na sprawdzanie faktur, mniej wniosków o płatność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400" baseline="0" dirty="0" smtClean="0"/>
                        <a:t>możliwość prowadzenia działań animacyjnych i promocyjnych na szeroką skalę (nie tylko szkolenia i spotkania nt. możliwości pozyskania środków)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pl-PL" sz="1800" dirty="0"/>
                    </a:p>
                  </a:txBody>
                  <a:tcPr/>
                </a:tc>
              </a:tr>
              <a:tr h="4916413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pl-PL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0801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1771" y="304795"/>
            <a:ext cx="7561943" cy="8563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pl-PL" sz="2400" b="1" dirty="0"/>
              <a:t>Doświadczenie 2016-2017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3389255"/>
              </p:ext>
            </p:extLst>
          </p:nvPr>
        </p:nvGraphicFramePr>
        <p:xfrm>
          <a:off x="261257" y="732968"/>
          <a:ext cx="8592457" cy="5827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2457"/>
              </a:tblGrid>
              <a:tr h="666443">
                <a:tc>
                  <a:txBody>
                    <a:bodyPr/>
                    <a:lstStyle/>
                    <a:p>
                      <a:r>
                        <a:rPr lang="pl-PL" dirty="0" smtClean="0"/>
                        <a:t>LGD z wiodącym EFS </a:t>
                      </a:r>
                    </a:p>
                    <a:p>
                      <a:r>
                        <a:rPr lang="pl-PL" sz="1600" b="0" dirty="0" smtClean="0"/>
                        <a:t>(podlaskie</a:t>
                      </a:r>
                      <a:r>
                        <a:rPr lang="pl-PL" sz="1600" b="0" baseline="0" dirty="0" smtClean="0"/>
                        <a:t> - 8 , kujawsko-pomorskie – 16) </a:t>
                      </a:r>
                      <a:endParaRPr lang="pl-PL" sz="1600" b="0" dirty="0"/>
                    </a:p>
                  </a:txBody>
                  <a:tcPr/>
                </a:tc>
              </a:tr>
              <a:tr h="516104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200" b="1" dirty="0" smtClean="0"/>
                        <a:t>rozliczanie na podstawie rzeczywiście poniesionych kosztów,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200" dirty="0" smtClean="0"/>
                        <a:t>konieczność</a:t>
                      </a:r>
                      <a:r>
                        <a:rPr lang="pl-PL" sz="2200" baseline="0" dirty="0" smtClean="0"/>
                        <a:t> wniesienia wkładu własnego,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200" dirty="0" smtClean="0"/>
                        <a:t>niedostosowanie funduszu do specyfiki pracy LGD – każde zadanie jakim jest funkcjonowanie biura LGD traktowane jest jako osobny, krótki projekt EFS niejednokrotnie niepowiązany z realizacją celów i założeń LSR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200" dirty="0" smtClean="0"/>
                        <a:t>konieczność monitorowania</a:t>
                      </a:r>
                      <a:r>
                        <a:rPr lang="pl-PL" sz="2200" baseline="0" dirty="0" smtClean="0"/>
                        <a:t> uczestników wsparcia –  </a:t>
                      </a:r>
                      <a:r>
                        <a:rPr lang="pl-PL" sz="2200" dirty="0" smtClean="0"/>
                        <a:t>każde wsparcie dla mieszkańców skutkuje koniecznością zebrania pełnego zakresu danych osobowych, ich umieszczenie w systemie SL2014 w skutkiem</a:t>
                      </a:r>
                      <a:r>
                        <a:rPr lang="pl-PL" sz="2200" baseline="0" dirty="0" smtClean="0"/>
                        <a:t> czego jest </a:t>
                      </a:r>
                      <a:r>
                        <a:rPr lang="pl-PL" sz="2200" dirty="0" smtClean="0"/>
                        <a:t>zauważalna niechęć mieszkańców do kontaktów z LGD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349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pl-PL" sz="2400" b="1" dirty="0"/>
              <a:t>Doświadczenie 2016-2017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6057" y="1264554"/>
            <a:ext cx="8476343" cy="5593445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700" dirty="0"/>
              <a:t>większe obciążenie administracyjne dla LGD  -  wzrost ilości obowiązków pracowników LGD odpowiedzialnych za rozliczanie projektu w </a:t>
            </a:r>
            <a:r>
              <a:rPr lang="pl-PL" sz="1700" dirty="0" smtClean="0"/>
              <a:t>(wnioski o płatność, aktualizacja harmonogramów płatności, monitorowanie </a:t>
            </a:r>
            <a:r>
              <a:rPr lang="pl-PL" sz="1700" dirty="0"/>
              <a:t>uczestników </a:t>
            </a:r>
            <a:r>
              <a:rPr lang="pl-PL" sz="1700" dirty="0" smtClean="0"/>
              <a:t>projektu),</a:t>
            </a:r>
            <a:endParaRPr lang="pl-PL" sz="1700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700" dirty="0" smtClean="0"/>
              <a:t>długotrwały </a:t>
            </a:r>
            <a:r>
              <a:rPr lang="pl-PL" sz="1700" dirty="0"/>
              <a:t>okres zatwierdzania kolejnych wniosków o płatność (zagrożenie utraty płynności finansowej przez LGD)</a:t>
            </a:r>
          </a:p>
          <a:p>
            <a:pPr marL="285750" lvl="0" indent="-285750" algn="just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  <a:defRPr/>
            </a:pPr>
            <a:r>
              <a:rPr lang="pl-PL" sz="1700" dirty="0"/>
              <a:t>wiele działań przewidzianych do realizacji w ramach tzw. Planu Komunikacji LSR nie może być finansowanych co wymaga dodatkowych nakładów finansowych ze strony LGD </a:t>
            </a:r>
          </a:p>
          <a:p>
            <a:pPr marL="285750" lvl="0" indent="-285750" algn="just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  <a:defRPr/>
            </a:pPr>
            <a:r>
              <a:rPr lang="pl-PL" sz="1700" dirty="0"/>
              <a:t>specyfika EFS sprowadza działania animacyjne LGD do działań typowych dla Punktu Informacyjnego </a:t>
            </a:r>
            <a:r>
              <a:rPr lang="pl-PL" sz="1700" dirty="0" smtClean="0"/>
              <a:t>FE</a:t>
            </a:r>
          </a:p>
          <a:p>
            <a:pPr marL="261938" lvl="1" indent="0" algn="just">
              <a:lnSpc>
                <a:spcPct val="150000"/>
              </a:lnSpc>
              <a:spcBef>
                <a:spcPts val="0"/>
              </a:spcBef>
              <a:buClrTx/>
              <a:buNone/>
              <a:defRPr/>
            </a:pPr>
            <a:r>
              <a:rPr lang="pl-PL" sz="1700" b="1" dirty="0" smtClean="0"/>
              <a:t>SKUTEK </a:t>
            </a:r>
            <a:r>
              <a:rPr lang="pl-PL" sz="1700" dirty="0" smtClean="0"/>
              <a:t> </a:t>
            </a:r>
            <a:r>
              <a:rPr lang="pl-PL" sz="1700" dirty="0"/>
              <a:t>– LGD-y te utraciły możliwość współtworzenia polityki promocyjnej swoich regionów co było jednym z najlepiej ocenianych aktywności w ramach poprzednich perspektyw finansowych</a:t>
            </a:r>
          </a:p>
          <a:p>
            <a:pPr marL="261938" lvl="1" indent="0" algn="just">
              <a:spcBef>
                <a:spcPts val="0"/>
              </a:spcBef>
              <a:buClrTx/>
              <a:buNone/>
              <a:defRPr/>
            </a:pPr>
            <a:endParaRPr lang="pl-PL" sz="1800" dirty="0" smtClean="0">
              <a:solidFill>
                <a:schemeClr val="dk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93678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0801" y="624110"/>
            <a:ext cx="7213600" cy="943433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Fundusz wiodący – aspekt praktyczny  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0230" y="1567543"/>
            <a:ext cx="8069941" cy="3777622"/>
          </a:xfrm>
        </p:spPr>
        <p:txBody>
          <a:bodyPr>
            <a:normAutofit fontScale="92500" lnSpcReduction="10000"/>
          </a:bodyPr>
          <a:lstStyle/>
          <a:p>
            <a:r>
              <a:rPr lang="pl-PL" sz="2400" b="1" dirty="0" smtClean="0"/>
              <a:t>Fundusz wiodący to swego rodzaju „pomoc techniczna”</a:t>
            </a:r>
            <a:r>
              <a:rPr lang="pl-PL" sz="2400" dirty="0" smtClean="0"/>
              <a:t> w zakresie zarządzania systemem wdrażania LSR na poziomie LGD, jej monitorowania i ewaluacji, a także informacji i komunikacji z lokalną społecznością </a:t>
            </a:r>
          </a:p>
          <a:p>
            <a:r>
              <a:rPr lang="pl-PL" sz="2400" b="1" dirty="0" smtClean="0"/>
              <a:t>Działania animacyjne LGD</a:t>
            </a:r>
            <a:r>
              <a:rPr lang="pl-PL" sz="2400" dirty="0" smtClean="0"/>
              <a:t> winny być ukierunkowane na rozwijanie </a:t>
            </a:r>
            <a:r>
              <a:rPr lang="pl-PL" sz="2400" dirty="0"/>
              <a:t>zdolności podmiotów lokalnych do opracowywania i wdrażania operacji, w tym rozwijania ich zdolności zarządzania projektami</a:t>
            </a:r>
            <a:r>
              <a:rPr lang="pl-PL" sz="2400" dirty="0" smtClean="0"/>
              <a:t>) i </a:t>
            </a:r>
            <a:r>
              <a:rPr lang="pl-PL" sz="2400" b="1" dirty="0" smtClean="0"/>
              <a:t>nie powinny być „wrzucane w ramy” typowego projektu w ramach np. EFS  </a:t>
            </a:r>
            <a:endParaRPr lang="pl-PL" sz="2400" b="1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610329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0572" y="0"/>
            <a:ext cx="8302170" cy="89614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sz="2400" b="1" dirty="0" smtClean="0"/>
              <a:t>Kompetencje LGD</a:t>
            </a:r>
            <a:br>
              <a:rPr lang="pl-PL" sz="2400" b="1" dirty="0" smtClean="0"/>
            </a:br>
            <a:r>
              <a:rPr lang="pl-PL" sz="2400" b="1" dirty="0" smtClean="0"/>
              <a:t>(</a:t>
            </a:r>
            <a:r>
              <a:rPr lang="pl-PL" sz="2400" b="1" kern="100" dirty="0" smtClean="0"/>
              <a:t>art. 34 ust. 3 Rozporządzenia 1303/2013) i rekomendacje na przyszłość </a:t>
            </a:r>
            <a:endParaRPr lang="pl-PL" sz="2400" dirty="0"/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319314" y="1240859"/>
            <a:ext cx="8824685" cy="3777622"/>
          </a:xfrm>
        </p:spPr>
        <p:txBody>
          <a:bodyPr>
            <a:noAutofit/>
          </a:bodyPr>
          <a:lstStyle/>
          <a:p>
            <a:pPr>
              <a:lnSpc>
                <a:spcPts val="1500"/>
              </a:lnSpc>
              <a:spcBef>
                <a:spcPts val="0"/>
              </a:spcBef>
            </a:pPr>
            <a:r>
              <a:rPr lang="pl-PL" sz="1600" dirty="0" smtClean="0">
                <a:solidFill>
                  <a:schemeClr val="tx1"/>
                </a:solidFill>
              </a:rPr>
              <a:t>Rozwijanie </a:t>
            </a:r>
            <a:r>
              <a:rPr lang="pl-PL" sz="1600" dirty="0">
                <a:solidFill>
                  <a:schemeClr val="tx1"/>
                </a:solidFill>
              </a:rPr>
              <a:t>zdolności podmiotów lokalnych do opracowywania i wdrażania operacji, w tym rozwijania ich zdolności zarządzania projektami; </a:t>
            </a:r>
            <a:endParaRPr lang="pl-PL" sz="1600" dirty="0" smtClean="0">
              <a:solidFill>
                <a:schemeClr val="tx1"/>
              </a:solidFill>
            </a:endParaRPr>
          </a:p>
          <a:p>
            <a:pPr marL="457200" lvl="1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pl-PL" b="1" dirty="0" smtClean="0">
                <a:solidFill>
                  <a:schemeClr val="tx1"/>
                </a:solidFill>
              </a:rPr>
              <a:t>PYTANIE: Jak pogodzić doradztwo biura LGD z weryfikacją wniosków i zasadą bezstronności? </a:t>
            </a:r>
          </a:p>
          <a:p>
            <a:pPr marL="457200" lvl="1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</a:rPr>
              <a:t>Potrzeba więcej </a:t>
            </a:r>
            <a:r>
              <a:rPr lang="pl-PL" altLang="pl-PL" b="1" dirty="0">
                <a:solidFill>
                  <a:schemeClr val="tx1"/>
                </a:solidFill>
              </a:rPr>
              <a:t>uwagi dla animacji i budowania oddolnego </a:t>
            </a:r>
            <a:r>
              <a:rPr lang="pl-PL" altLang="pl-PL" b="1" dirty="0" smtClean="0">
                <a:solidFill>
                  <a:schemeClr val="tx1"/>
                </a:solidFill>
              </a:rPr>
              <a:t>potencjału. </a:t>
            </a:r>
          </a:p>
          <a:p>
            <a:pPr marL="457200" lvl="1" indent="0">
              <a:lnSpc>
                <a:spcPts val="1500"/>
              </a:lnSpc>
              <a:spcBef>
                <a:spcPts val="0"/>
              </a:spcBef>
              <a:buNone/>
            </a:pPr>
            <a:endParaRPr lang="pl-PL" b="1" dirty="0">
              <a:solidFill>
                <a:schemeClr val="tx1"/>
              </a:solidFill>
            </a:endParaRPr>
          </a:p>
          <a:p>
            <a:pPr>
              <a:lnSpc>
                <a:spcPts val="1500"/>
              </a:lnSpc>
              <a:spcBef>
                <a:spcPts val="0"/>
              </a:spcBef>
            </a:pPr>
            <a:r>
              <a:rPr lang="pl-PL" sz="1600" dirty="0">
                <a:solidFill>
                  <a:schemeClr val="tx1"/>
                </a:solidFill>
              </a:rPr>
              <a:t>O</a:t>
            </a:r>
            <a:r>
              <a:rPr lang="pl-PL" sz="1600" dirty="0" smtClean="0">
                <a:solidFill>
                  <a:schemeClr val="tx1"/>
                </a:solidFill>
              </a:rPr>
              <a:t>pracowanie </a:t>
            </a:r>
            <a:r>
              <a:rPr lang="pl-PL" sz="1600" dirty="0">
                <a:solidFill>
                  <a:schemeClr val="tx1"/>
                </a:solidFill>
              </a:rPr>
              <a:t>niedyskryminującej i przejrzystej procedury wyboru oraz obiektywnych kryteriów wyboru operacji, które pozwalają uniknąć konfliktów interesów, gwarantują, że co najmniej 50 % głosów w decyzjach dotyczących wyboru pochodzi od partnerów niebędących instytucjami publicznymi i umożliwiają wybór w drodze procedury </a:t>
            </a:r>
            <a:r>
              <a:rPr lang="pl-PL" sz="1600" dirty="0" smtClean="0">
                <a:solidFill>
                  <a:schemeClr val="tx1"/>
                </a:solidFill>
              </a:rPr>
              <a:t>pisemne; </a:t>
            </a:r>
            <a:endParaRPr lang="pl-PL" sz="1600" dirty="0">
              <a:solidFill>
                <a:schemeClr val="tx1"/>
              </a:solidFill>
            </a:endParaRPr>
          </a:p>
          <a:p>
            <a:pPr lvl="1">
              <a:lnSpc>
                <a:spcPts val="1500"/>
              </a:lnSpc>
              <a:spcBef>
                <a:spcPts val="0"/>
              </a:spcBef>
            </a:pPr>
            <a:r>
              <a:rPr lang="pl-PL" dirty="0" smtClean="0">
                <a:solidFill>
                  <a:schemeClr val="tx1"/>
                </a:solidFill>
              </a:rPr>
              <a:t>na </a:t>
            </a:r>
            <a:r>
              <a:rPr lang="pl-PL" dirty="0">
                <a:solidFill>
                  <a:schemeClr val="tx1"/>
                </a:solidFill>
              </a:rPr>
              <a:t>poziomie podejmowania decyzji ani władze publiczne – określone zgodnie z przepisami krajowymi – ani żadna z grup interesu nie posiada więcej niż 49 % praw </a:t>
            </a:r>
            <a:r>
              <a:rPr lang="pl-PL" dirty="0" smtClean="0">
                <a:solidFill>
                  <a:schemeClr val="tx1"/>
                </a:solidFill>
              </a:rPr>
              <a:t>głosu (art. 32); </a:t>
            </a:r>
          </a:p>
          <a:p>
            <a:pPr>
              <a:lnSpc>
                <a:spcPts val="1500"/>
              </a:lnSpc>
              <a:spcBef>
                <a:spcPts val="0"/>
              </a:spcBef>
            </a:pPr>
            <a:r>
              <a:rPr lang="pl-PL" sz="1600" dirty="0">
                <a:solidFill>
                  <a:schemeClr val="tx1"/>
                </a:solidFill>
              </a:rPr>
              <a:t>Z</a:t>
            </a:r>
            <a:r>
              <a:rPr lang="pl-PL" sz="1600" dirty="0" smtClean="0">
                <a:solidFill>
                  <a:schemeClr val="tx1"/>
                </a:solidFill>
              </a:rPr>
              <a:t>apewnianie spójności z LSR  podczas wyboru operacji poprzez uszeregowanie tych operacji w zależności od ich wkładu w realizację celów i strategii; </a:t>
            </a:r>
          </a:p>
          <a:p>
            <a:pPr marL="400050" lvl="1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</a:rPr>
              <a:t>PYTANIA: </a:t>
            </a:r>
            <a:r>
              <a:rPr lang="pl-PL" altLang="pl-PL" b="1" dirty="0">
                <a:solidFill>
                  <a:schemeClr val="tx1"/>
                </a:solidFill>
              </a:rPr>
              <a:t>Czy parytet </a:t>
            </a:r>
            <a:r>
              <a:rPr lang="pl-PL" altLang="pl-PL" b="1" dirty="0" smtClean="0">
                <a:solidFill>
                  <a:schemeClr val="tx1"/>
                </a:solidFill>
              </a:rPr>
              <a:t>jest najważniejszy? Ocena wielosektorowej Rady czy ocena ekspercka?</a:t>
            </a:r>
          </a:p>
          <a:p>
            <a:pPr marL="400050" lvl="1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pl-PL" altLang="pl-PL" b="1" dirty="0" smtClean="0">
                <a:solidFill>
                  <a:schemeClr val="tx1"/>
                </a:solidFill>
              </a:rPr>
              <a:t>Jasny podział zadań między LGD a SW (projekty grantowe) </a:t>
            </a:r>
          </a:p>
          <a:p>
            <a:pPr marL="400050" lvl="1" indent="0">
              <a:lnSpc>
                <a:spcPts val="1500"/>
              </a:lnSpc>
              <a:spcBef>
                <a:spcPts val="0"/>
              </a:spcBef>
              <a:buNone/>
            </a:pPr>
            <a:endParaRPr lang="pl-PL" altLang="pl-PL" b="1" dirty="0">
              <a:solidFill>
                <a:schemeClr val="tx1"/>
              </a:solidFill>
            </a:endParaRPr>
          </a:p>
          <a:p>
            <a:pPr>
              <a:lnSpc>
                <a:spcPts val="1500"/>
              </a:lnSpc>
              <a:spcBef>
                <a:spcPts val="0"/>
              </a:spcBef>
            </a:pPr>
            <a:r>
              <a:rPr lang="pl-PL" sz="1600" dirty="0">
                <a:solidFill>
                  <a:schemeClr val="tx1"/>
                </a:solidFill>
              </a:rPr>
              <a:t>O</a:t>
            </a:r>
            <a:r>
              <a:rPr lang="pl-PL" sz="1600" dirty="0" smtClean="0">
                <a:solidFill>
                  <a:schemeClr val="tx1"/>
                </a:solidFill>
              </a:rPr>
              <a:t>pracowanie </a:t>
            </a:r>
            <a:r>
              <a:rPr lang="pl-PL" sz="1600" dirty="0">
                <a:solidFill>
                  <a:schemeClr val="tx1"/>
                </a:solidFill>
              </a:rPr>
              <a:t>i publikowanie naborów wniosków lub ciągłej procedury składania projektów, w tym określanie kryteriów wyboru; </a:t>
            </a:r>
            <a:endParaRPr lang="pl-PL" sz="1600" dirty="0" smtClean="0">
              <a:solidFill>
                <a:schemeClr val="tx1"/>
              </a:solidFill>
            </a:endParaRPr>
          </a:p>
          <a:p>
            <a:pPr marL="400050" lvl="1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pl-PL" altLang="pl-PL" b="1" dirty="0">
                <a:solidFill>
                  <a:schemeClr val="tx1"/>
                </a:solidFill>
              </a:rPr>
              <a:t>Więcej </a:t>
            </a:r>
            <a:r>
              <a:rPr lang="pl-PL" altLang="pl-PL" b="1" dirty="0" smtClean="0">
                <a:solidFill>
                  <a:schemeClr val="tx1"/>
                </a:solidFill>
              </a:rPr>
              <a:t>swobody dla </a:t>
            </a:r>
            <a:r>
              <a:rPr lang="pl-PL" altLang="pl-PL" b="1" dirty="0">
                <a:solidFill>
                  <a:schemeClr val="tx1"/>
                </a:solidFill>
              </a:rPr>
              <a:t>LGD w wyborze projektów które najlepiej przyczyniają się  do osiągania celów </a:t>
            </a:r>
            <a:r>
              <a:rPr lang="pl-PL" altLang="pl-PL" b="1" dirty="0" smtClean="0">
                <a:solidFill>
                  <a:schemeClr val="tx1"/>
                </a:solidFill>
              </a:rPr>
              <a:t>LSR (kryteria subiektywne) </a:t>
            </a:r>
            <a:endParaRPr lang="pl-PL" b="1" dirty="0" smtClean="0">
              <a:solidFill>
                <a:schemeClr val="tx1"/>
              </a:solidFill>
            </a:endParaRPr>
          </a:p>
          <a:p>
            <a:pPr lvl="1">
              <a:lnSpc>
                <a:spcPts val="1500"/>
              </a:lnSpc>
              <a:spcBef>
                <a:spcPts val="0"/>
              </a:spcBef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lnSpc>
                <a:spcPts val="1500"/>
              </a:lnSpc>
              <a:spcBef>
                <a:spcPts val="0"/>
              </a:spcBef>
            </a:pPr>
            <a:r>
              <a:rPr lang="pl-PL" sz="1600" dirty="0">
                <a:solidFill>
                  <a:schemeClr val="tx1"/>
                </a:solidFill>
              </a:rPr>
              <a:t>P</a:t>
            </a:r>
            <a:r>
              <a:rPr lang="pl-PL" sz="1600" dirty="0" smtClean="0">
                <a:solidFill>
                  <a:schemeClr val="tx1"/>
                </a:solidFill>
              </a:rPr>
              <a:t>rzyjmowanie </a:t>
            </a:r>
            <a:r>
              <a:rPr lang="pl-PL" sz="1600" dirty="0">
                <a:solidFill>
                  <a:schemeClr val="tx1"/>
                </a:solidFill>
              </a:rPr>
              <a:t>i dokonywanie oceny wniosków o dofinansowanie; </a:t>
            </a:r>
            <a:endParaRPr lang="pl-PL" sz="1600" dirty="0" smtClean="0">
              <a:solidFill>
                <a:schemeClr val="tx1"/>
              </a:solidFill>
            </a:endParaRPr>
          </a:p>
          <a:p>
            <a:pPr>
              <a:lnSpc>
                <a:spcPts val="1500"/>
              </a:lnSpc>
              <a:spcBef>
                <a:spcPts val="0"/>
              </a:spcBef>
            </a:pPr>
            <a:r>
              <a:rPr lang="pl-PL" sz="1600" dirty="0">
                <a:solidFill>
                  <a:schemeClr val="tx1"/>
                </a:solidFill>
              </a:rPr>
              <a:t>W</a:t>
            </a:r>
            <a:r>
              <a:rPr lang="pl-PL" sz="1600" dirty="0" smtClean="0">
                <a:solidFill>
                  <a:schemeClr val="tx1"/>
                </a:solidFill>
              </a:rPr>
              <a:t>ybór </a:t>
            </a:r>
            <a:r>
              <a:rPr lang="pl-PL" sz="1600" dirty="0">
                <a:solidFill>
                  <a:schemeClr val="tx1"/>
                </a:solidFill>
              </a:rPr>
              <a:t>operacji i ustalanie kwoty wsparcia </a:t>
            </a:r>
            <a:endParaRPr lang="pl-PL" sz="1600" dirty="0" smtClean="0">
              <a:solidFill>
                <a:schemeClr val="tx1"/>
              </a:solidFill>
            </a:endParaRPr>
          </a:p>
          <a:p>
            <a:pPr>
              <a:lnSpc>
                <a:spcPts val="1500"/>
              </a:lnSpc>
              <a:spcBef>
                <a:spcPts val="0"/>
              </a:spcBef>
            </a:pPr>
            <a:r>
              <a:rPr lang="pl-PL" sz="1600" dirty="0">
                <a:solidFill>
                  <a:schemeClr val="tx1"/>
                </a:solidFill>
              </a:rPr>
              <a:t>M</a:t>
            </a:r>
            <a:r>
              <a:rPr lang="pl-PL" sz="1600" dirty="0" smtClean="0">
                <a:solidFill>
                  <a:schemeClr val="tx1"/>
                </a:solidFill>
              </a:rPr>
              <a:t>onitorowanie </a:t>
            </a:r>
            <a:r>
              <a:rPr lang="pl-PL" sz="1600" dirty="0">
                <a:solidFill>
                  <a:schemeClr val="tx1"/>
                </a:solidFill>
              </a:rPr>
              <a:t>wdrażania </a:t>
            </a:r>
            <a:r>
              <a:rPr lang="pl-PL" sz="1600" dirty="0" smtClean="0">
                <a:solidFill>
                  <a:schemeClr val="tx1"/>
                </a:solidFill>
              </a:rPr>
              <a:t>LSR oraz </a:t>
            </a:r>
            <a:r>
              <a:rPr lang="pl-PL" sz="1600" dirty="0">
                <a:solidFill>
                  <a:schemeClr val="tx1"/>
                </a:solidFill>
              </a:rPr>
              <a:t>przeprowadzanie </a:t>
            </a:r>
            <a:r>
              <a:rPr lang="pl-PL" sz="1600" dirty="0" smtClean="0">
                <a:solidFill>
                  <a:schemeClr val="tx1"/>
                </a:solidFill>
              </a:rPr>
              <a:t>działań </a:t>
            </a:r>
            <a:r>
              <a:rPr lang="pl-PL" sz="1600" dirty="0">
                <a:solidFill>
                  <a:schemeClr val="tx1"/>
                </a:solidFill>
              </a:rPr>
              <a:t>ewaluacyjnych związanych z </a:t>
            </a:r>
            <a:r>
              <a:rPr lang="pl-PL" sz="1600" dirty="0" smtClean="0">
                <a:solidFill>
                  <a:schemeClr val="tx1"/>
                </a:solidFill>
              </a:rPr>
              <a:t>LSR.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pl-PL" sz="1600" dirty="0">
              <a:solidFill>
                <a:schemeClr val="tx1"/>
              </a:solidFill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pl-PL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1439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</TotalTime>
  <Words>777</Words>
  <Application>Microsoft Office PowerPoint</Application>
  <PresentationFormat>Pokaz na ekranie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0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Smuga</vt:lpstr>
      <vt:lpstr>Slajd 1</vt:lpstr>
      <vt:lpstr>Fundusz wiodący   (art. 32 ust.4 Rozporządzenia 1303/2013)</vt:lpstr>
      <vt:lpstr>Funkcjonowanie LGD (koszty bieżące i animacja) a fundusz wiodący (kujawsko-pomorskie i podlaskie doświadczenia)  </vt:lpstr>
      <vt:lpstr>Doświadczenie 2016-2017</vt:lpstr>
      <vt:lpstr>Doświadczenie 2016-2017</vt:lpstr>
      <vt:lpstr>Doświadczenie 2016-2017</vt:lpstr>
      <vt:lpstr>Doświadczenie 2016-2017</vt:lpstr>
      <vt:lpstr>Fundusz wiodący – aspekt praktyczny   </vt:lpstr>
      <vt:lpstr>Kompetencje LGD (art. 34 ust. 3 Rozporządzenia 1303/2013) i rekomendacje na przyszłość 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Monika1</dc:creator>
  <cp:lastModifiedBy>Dell</cp:lastModifiedBy>
  <cp:revision>224</cp:revision>
  <dcterms:created xsi:type="dcterms:W3CDTF">2017-06-01T10:25:09Z</dcterms:created>
  <dcterms:modified xsi:type="dcterms:W3CDTF">2018-03-23T08:00:40Z</dcterms:modified>
</cp:coreProperties>
</file>