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notesSlides/notesSlide5.xml" ContentType="application/vnd.openxmlformats-officedocument.presentationml.notesSlide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5" r:id="rId1"/>
    <p:sldMasterId id="2147483810" r:id="rId2"/>
    <p:sldMasterId id="2147483797" r:id="rId3"/>
  </p:sldMasterIdLst>
  <p:notesMasterIdLst>
    <p:notesMasterId r:id="rId20"/>
  </p:notesMasterIdLst>
  <p:handoutMasterIdLst>
    <p:handoutMasterId r:id="rId21"/>
  </p:handoutMasterIdLst>
  <p:sldIdLst>
    <p:sldId id="268" r:id="rId4"/>
    <p:sldId id="598" r:id="rId5"/>
    <p:sldId id="599" r:id="rId6"/>
    <p:sldId id="593" r:id="rId7"/>
    <p:sldId id="600" r:id="rId8"/>
    <p:sldId id="601" r:id="rId9"/>
    <p:sldId id="602" r:id="rId10"/>
    <p:sldId id="603" r:id="rId11"/>
    <p:sldId id="604" r:id="rId12"/>
    <p:sldId id="608" r:id="rId13"/>
    <p:sldId id="605" r:id="rId14"/>
    <p:sldId id="606" r:id="rId15"/>
    <p:sldId id="607" r:id="rId16"/>
    <p:sldId id="555" r:id="rId17"/>
    <p:sldId id="451" r:id="rId18"/>
    <p:sldId id="569" r:id="rId19"/>
  </p:sldIdLst>
  <p:sldSz cx="9144000" cy="6858000" type="screen4x3"/>
  <p:notesSz cx="6797675" cy="9926638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1F4E7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Styl pośredni 4 — Ak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Styl pośredni 4 — Ak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505E3EF-67EA-436B-97B2-0124C06EBD24}" styleName="Styl pośredni 4 — Ak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E8034E78-7F5D-4C2E-B375-FC64B27BC917}" styleName="Styl ciemny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E25E649-3F16-4E02-A733-19D2CDBF48F0}" styleName="Styl pośredni 3 — Ak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Styl pośredni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B344D84-9AFB-497E-A393-DC336BA19D2E}" styleName="Styl pośredni 3 — Ak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5AB1C69-6EDB-4FF4-983F-18BD219EF322}" styleName="Styl pośredni 2 — Ak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C89EF96-8CEA-46FF-86C4-4CE0E7609802}" styleName="Styl jasny 3 — Ak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Styl jasny 1 — Ak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Styl pośredni 1 — Ak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368" autoAdjust="0"/>
    <p:restoredTop sz="59429" autoAdjust="0"/>
  </p:normalViewPr>
  <p:slideViewPr>
    <p:cSldViewPr snapToGrid="0">
      <p:cViewPr varScale="1">
        <p:scale>
          <a:sx n="88" d="100"/>
          <a:sy n="88" d="100"/>
        </p:scale>
        <p:origin x="-139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81.png"/><Relationship Id="rId1" Type="http://schemas.openxmlformats.org/officeDocument/2006/relationships/image" Target="../media/image7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204EECA-C4D0-4917-91A2-1D8165952AF6}" type="doc">
      <dgm:prSet loTypeId="urn:microsoft.com/office/officeart/2005/8/layout/lProcess2" loCatId="list" qsTypeId="urn:microsoft.com/office/officeart/2005/8/quickstyle/3d1" qsCatId="3D" csTypeId="urn:microsoft.com/office/officeart/2005/8/colors/colorful1#1" csCatId="colorful" phldr="1"/>
      <dgm:spPr/>
      <dgm:t>
        <a:bodyPr/>
        <a:lstStyle/>
        <a:p>
          <a:endParaRPr lang="pl-PL"/>
        </a:p>
      </dgm:t>
    </dgm:pt>
    <dgm:pt modelId="{AF8822BE-BA9C-4897-B2E5-74D0BB45C755}">
      <dgm:prSet phldrT="[Tekst]"/>
      <dgm:spPr/>
      <dgm:t>
        <a:bodyPr/>
        <a:lstStyle/>
        <a:p>
          <a:r>
            <a:rPr lang="pl-PL" b="0" dirty="0" smtClean="0"/>
            <a:t>Edukacja elementarna</a:t>
          </a:r>
          <a:endParaRPr lang="pl-PL" b="0" dirty="0"/>
        </a:p>
      </dgm:t>
    </dgm:pt>
    <dgm:pt modelId="{301DC162-1973-4060-9A50-1161644BE9B9}" type="parTrans" cxnId="{8365F5AA-6202-40FC-95FE-605EBBCD8D3E}">
      <dgm:prSet/>
      <dgm:spPr/>
      <dgm:t>
        <a:bodyPr/>
        <a:lstStyle/>
        <a:p>
          <a:endParaRPr lang="pl-PL"/>
        </a:p>
      </dgm:t>
    </dgm:pt>
    <dgm:pt modelId="{D4D816F0-C3D0-4BFA-9340-90F81CEFAC54}" type="sibTrans" cxnId="{8365F5AA-6202-40FC-95FE-605EBBCD8D3E}">
      <dgm:prSet/>
      <dgm:spPr/>
      <dgm:t>
        <a:bodyPr/>
        <a:lstStyle/>
        <a:p>
          <a:endParaRPr lang="pl-PL"/>
        </a:p>
      </dgm:t>
    </dgm:pt>
    <dgm:pt modelId="{DEBC73D3-A7E2-4E44-8292-991069758307}">
      <dgm:prSet phldrT="[Tekst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pPr algn="ctr"/>
          <a:endParaRPr lang="pl-PL" sz="3200" b="0" dirty="0"/>
        </a:p>
      </dgm:t>
    </dgm:pt>
    <dgm:pt modelId="{25F68E85-A4C9-4787-B454-F8F39A918F82}" type="parTrans" cxnId="{F9DA41C5-0593-421D-85DC-819D61238622}">
      <dgm:prSet/>
      <dgm:spPr/>
      <dgm:t>
        <a:bodyPr/>
        <a:lstStyle/>
        <a:p>
          <a:endParaRPr lang="pl-PL"/>
        </a:p>
      </dgm:t>
    </dgm:pt>
    <dgm:pt modelId="{F858997D-AA0E-4EF8-969A-139A49BE7C94}" type="sibTrans" cxnId="{F9DA41C5-0593-421D-85DC-819D61238622}">
      <dgm:prSet/>
      <dgm:spPr/>
      <dgm:t>
        <a:bodyPr/>
        <a:lstStyle/>
        <a:p>
          <a:endParaRPr lang="pl-PL"/>
        </a:p>
      </dgm:t>
    </dgm:pt>
    <dgm:pt modelId="{3F18C818-84D0-4853-BE79-CB5AEB702A2D}">
      <dgm:prSet phldrT="[Tekst]"/>
      <dgm:spPr/>
      <dgm:t>
        <a:bodyPr/>
        <a:lstStyle/>
        <a:p>
          <a:r>
            <a:rPr lang="pl-PL" b="0" dirty="0" smtClean="0"/>
            <a:t>Aktywizacja zawodowa</a:t>
          </a:r>
          <a:endParaRPr lang="pl-PL" b="0" dirty="0"/>
        </a:p>
      </dgm:t>
    </dgm:pt>
    <dgm:pt modelId="{823F746D-343F-496D-9890-AD004DF5AF94}" type="parTrans" cxnId="{705A13B1-BC0F-4372-A73C-81FC0C39E92D}">
      <dgm:prSet/>
      <dgm:spPr/>
      <dgm:t>
        <a:bodyPr/>
        <a:lstStyle/>
        <a:p>
          <a:endParaRPr lang="pl-PL"/>
        </a:p>
      </dgm:t>
    </dgm:pt>
    <dgm:pt modelId="{C59F53B8-EF14-4D0A-BC21-054675271B44}" type="sibTrans" cxnId="{705A13B1-BC0F-4372-A73C-81FC0C39E92D}">
      <dgm:prSet/>
      <dgm:spPr/>
      <dgm:t>
        <a:bodyPr/>
        <a:lstStyle/>
        <a:p>
          <a:endParaRPr lang="pl-PL"/>
        </a:p>
      </dgm:t>
    </dgm:pt>
    <dgm:pt modelId="{2AEFB4E4-6E9F-4270-9FBF-C1782B8DA15C}">
      <dgm:prSet phldrT="[Tekst]"/>
      <dgm:spPr/>
      <dgm:t>
        <a:bodyPr/>
        <a:lstStyle/>
        <a:p>
          <a:r>
            <a:rPr lang="pl-PL" b="0" dirty="0" smtClean="0"/>
            <a:t>Rewitalizacja społeczna</a:t>
          </a:r>
          <a:endParaRPr lang="pl-PL" b="0" dirty="0"/>
        </a:p>
      </dgm:t>
    </dgm:pt>
    <dgm:pt modelId="{2F1BEDFD-F8A3-45D7-A3A1-9F80AA308701}" type="parTrans" cxnId="{DC69AB4A-4951-43A1-8E77-0DAB80DAB90E}">
      <dgm:prSet/>
      <dgm:spPr/>
      <dgm:t>
        <a:bodyPr/>
        <a:lstStyle/>
        <a:p>
          <a:endParaRPr lang="pl-PL"/>
        </a:p>
      </dgm:t>
    </dgm:pt>
    <dgm:pt modelId="{4A1FFACE-F433-4C13-900B-E1C3D41C4B3A}" type="sibTrans" cxnId="{DC69AB4A-4951-43A1-8E77-0DAB80DAB90E}">
      <dgm:prSet/>
      <dgm:spPr/>
      <dgm:t>
        <a:bodyPr/>
        <a:lstStyle/>
        <a:p>
          <a:endParaRPr lang="pl-PL"/>
        </a:p>
      </dgm:t>
    </dgm:pt>
    <dgm:pt modelId="{D8DCBE29-F1B6-4425-B003-26374A3E1C1F}">
      <dgm:prSet custT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pl-PL" sz="3200" dirty="0"/>
        </a:p>
      </dgm:t>
    </dgm:pt>
    <dgm:pt modelId="{2330C35E-0D3E-415E-B707-218A60D936D5}" type="parTrans" cxnId="{1871A9DB-E6DE-44DC-89EC-705A677FB45D}">
      <dgm:prSet/>
      <dgm:spPr/>
      <dgm:t>
        <a:bodyPr/>
        <a:lstStyle/>
        <a:p>
          <a:endParaRPr lang="pl-PL"/>
        </a:p>
      </dgm:t>
    </dgm:pt>
    <dgm:pt modelId="{4F177BCD-5409-427B-B260-2BDE3835C84B}" type="sibTrans" cxnId="{1871A9DB-E6DE-44DC-89EC-705A677FB45D}">
      <dgm:prSet/>
      <dgm:spPr/>
      <dgm:t>
        <a:bodyPr/>
        <a:lstStyle/>
        <a:p>
          <a:endParaRPr lang="pl-PL"/>
        </a:p>
      </dgm:t>
    </dgm:pt>
    <dgm:pt modelId="{AFF7F0B8-5401-4A88-9701-96EC0D6F6BF0}">
      <dgm:prSet custT="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pl-PL" sz="3200" dirty="0"/>
        </a:p>
      </dgm:t>
    </dgm:pt>
    <dgm:pt modelId="{246DAB5F-40C8-4277-9DBE-F5FCD32212D1}" type="sibTrans" cxnId="{25E8C72A-B467-4B94-B133-C8C6AE72D235}">
      <dgm:prSet/>
      <dgm:spPr/>
      <dgm:t>
        <a:bodyPr/>
        <a:lstStyle/>
        <a:p>
          <a:endParaRPr lang="pl-PL"/>
        </a:p>
      </dgm:t>
    </dgm:pt>
    <dgm:pt modelId="{7F3E4207-E619-444A-8B8E-B2DCC055B0FB}" type="parTrans" cxnId="{25E8C72A-B467-4B94-B133-C8C6AE72D235}">
      <dgm:prSet/>
      <dgm:spPr/>
      <dgm:t>
        <a:bodyPr/>
        <a:lstStyle/>
        <a:p>
          <a:endParaRPr lang="pl-PL"/>
        </a:p>
      </dgm:t>
    </dgm:pt>
    <dgm:pt modelId="{BCB61F20-C636-4E09-B612-0F8785D9AED4}" type="pres">
      <dgm:prSet presAssocID="{8204EECA-C4D0-4917-91A2-1D8165952AF6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E60111F6-6422-48DF-A2A2-D97F5AB7C604}" type="pres">
      <dgm:prSet presAssocID="{AF8822BE-BA9C-4897-B2E5-74D0BB45C755}" presName="compNode" presStyleCnt="0"/>
      <dgm:spPr/>
      <dgm:t>
        <a:bodyPr/>
        <a:lstStyle/>
        <a:p>
          <a:endParaRPr lang="pl-PL"/>
        </a:p>
      </dgm:t>
    </dgm:pt>
    <dgm:pt modelId="{418DE77B-CCF5-4027-827A-0BDE425F7597}" type="pres">
      <dgm:prSet presAssocID="{AF8822BE-BA9C-4897-B2E5-74D0BB45C755}" presName="aNode" presStyleLbl="bgShp" presStyleIdx="0" presStyleCnt="3"/>
      <dgm:spPr/>
      <dgm:t>
        <a:bodyPr/>
        <a:lstStyle/>
        <a:p>
          <a:endParaRPr lang="pl-PL"/>
        </a:p>
      </dgm:t>
    </dgm:pt>
    <dgm:pt modelId="{EFAD6E3F-7221-460D-A149-2332249B2731}" type="pres">
      <dgm:prSet presAssocID="{AF8822BE-BA9C-4897-B2E5-74D0BB45C755}" presName="textNode" presStyleLbl="bgShp" presStyleIdx="0" presStyleCnt="3"/>
      <dgm:spPr/>
      <dgm:t>
        <a:bodyPr/>
        <a:lstStyle/>
        <a:p>
          <a:endParaRPr lang="pl-PL"/>
        </a:p>
      </dgm:t>
    </dgm:pt>
    <dgm:pt modelId="{3A151BFE-F758-40A0-B5E7-13EADCD5F575}" type="pres">
      <dgm:prSet presAssocID="{AF8822BE-BA9C-4897-B2E5-74D0BB45C755}" presName="compChildNode" presStyleCnt="0"/>
      <dgm:spPr/>
      <dgm:t>
        <a:bodyPr/>
        <a:lstStyle/>
        <a:p>
          <a:endParaRPr lang="pl-PL"/>
        </a:p>
      </dgm:t>
    </dgm:pt>
    <dgm:pt modelId="{CB09AD5F-26C3-4BC6-9AFE-A3EDA0ECCBC2}" type="pres">
      <dgm:prSet presAssocID="{AF8822BE-BA9C-4897-B2E5-74D0BB45C755}" presName="theInnerList" presStyleCnt="0"/>
      <dgm:spPr/>
      <dgm:t>
        <a:bodyPr/>
        <a:lstStyle/>
        <a:p>
          <a:endParaRPr lang="pl-PL"/>
        </a:p>
      </dgm:t>
    </dgm:pt>
    <dgm:pt modelId="{F1BDB676-676A-401E-B89A-9B19772F418F}" type="pres">
      <dgm:prSet presAssocID="{DEBC73D3-A7E2-4E44-8292-991069758307}" presName="childNode" presStyleLbl="node1" presStyleIdx="0" presStyleCnt="3" custScaleX="78154" custScaleY="68119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C82694C-FF2F-4DC3-ABC2-13772F2EB8F7}" type="pres">
      <dgm:prSet presAssocID="{AF8822BE-BA9C-4897-B2E5-74D0BB45C755}" presName="aSpace" presStyleCnt="0"/>
      <dgm:spPr/>
      <dgm:t>
        <a:bodyPr/>
        <a:lstStyle/>
        <a:p>
          <a:endParaRPr lang="pl-PL"/>
        </a:p>
      </dgm:t>
    </dgm:pt>
    <dgm:pt modelId="{786E465B-DDBF-4D11-81CF-6B34EEA92B8E}" type="pres">
      <dgm:prSet presAssocID="{3F18C818-84D0-4853-BE79-CB5AEB702A2D}" presName="compNode" presStyleCnt="0"/>
      <dgm:spPr/>
      <dgm:t>
        <a:bodyPr/>
        <a:lstStyle/>
        <a:p>
          <a:endParaRPr lang="pl-PL"/>
        </a:p>
      </dgm:t>
    </dgm:pt>
    <dgm:pt modelId="{A2685031-DC01-4CD9-A936-37A79E5F79E2}" type="pres">
      <dgm:prSet presAssocID="{3F18C818-84D0-4853-BE79-CB5AEB702A2D}" presName="aNode" presStyleLbl="bgShp" presStyleIdx="1" presStyleCnt="3"/>
      <dgm:spPr/>
      <dgm:t>
        <a:bodyPr/>
        <a:lstStyle/>
        <a:p>
          <a:endParaRPr lang="pl-PL"/>
        </a:p>
      </dgm:t>
    </dgm:pt>
    <dgm:pt modelId="{863B730C-32C9-4622-85A6-DC3A1B0173D8}" type="pres">
      <dgm:prSet presAssocID="{3F18C818-84D0-4853-BE79-CB5AEB702A2D}" presName="textNode" presStyleLbl="bgShp" presStyleIdx="1" presStyleCnt="3"/>
      <dgm:spPr/>
      <dgm:t>
        <a:bodyPr/>
        <a:lstStyle/>
        <a:p>
          <a:endParaRPr lang="pl-PL"/>
        </a:p>
      </dgm:t>
    </dgm:pt>
    <dgm:pt modelId="{17A26529-AA78-4AFC-A0DA-EF11CCBDCDBA}" type="pres">
      <dgm:prSet presAssocID="{3F18C818-84D0-4853-BE79-CB5AEB702A2D}" presName="compChildNode" presStyleCnt="0"/>
      <dgm:spPr/>
      <dgm:t>
        <a:bodyPr/>
        <a:lstStyle/>
        <a:p>
          <a:endParaRPr lang="pl-PL"/>
        </a:p>
      </dgm:t>
    </dgm:pt>
    <dgm:pt modelId="{65F57672-14C1-4533-A69F-EF65E9F473D2}" type="pres">
      <dgm:prSet presAssocID="{3F18C818-84D0-4853-BE79-CB5AEB702A2D}" presName="theInnerList" presStyleCnt="0"/>
      <dgm:spPr/>
      <dgm:t>
        <a:bodyPr/>
        <a:lstStyle/>
        <a:p>
          <a:endParaRPr lang="pl-PL"/>
        </a:p>
      </dgm:t>
    </dgm:pt>
    <dgm:pt modelId="{D68773AF-ADD4-4D1F-BB31-05176C627677}" type="pres">
      <dgm:prSet presAssocID="{D8DCBE29-F1B6-4425-B003-26374A3E1C1F}" presName="childNode" presStyleLbl="node1" presStyleIdx="1" presStyleCnt="3" custScaleX="92988" custScaleY="72459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A2FB31D-F267-4937-B64E-481842FDFBB4}" type="pres">
      <dgm:prSet presAssocID="{3F18C818-84D0-4853-BE79-CB5AEB702A2D}" presName="aSpace" presStyleCnt="0"/>
      <dgm:spPr/>
      <dgm:t>
        <a:bodyPr/>
        <a:lstStyle/>
        <a:p>
          <a:endParaRPr lang="pl-PL"/>
        </a:p>
      </dgm:t>
    </dgm:pt>
    <dgm:pt modelId="{64CCCB79-2B8E-4825-BFE8-F3223D9CAC55}" type="pres">
      <dgm:prSet presAssocID="{2AEFB4E4-6E9F-4270-9FBF-C1782B8DA15C}" presName="compNode" presStyleCnt="0"/>
      <dgm:spPr/>
      <dgm:t>
        <a:bodyPr/>
        <a:lstStyle/>
        <a:p>
          <a:endParaRPr lang="pl-PL"/>
        </a:p>
      </dgm:t>
    </dgm:pt>
    <dgm:pt modelId="{4AA3B0FD-A494-4DF3-A142-688CD93B85C6}" type="pres">
      <dgm:prSet presAssocID="{2AEFB4E4-6E9F-4270-9FBF-C1782B8DA15C}" presName="aNode" presStyleLbl="bgShp" presStyleIdx="2" presStyleCnt="3"/>
      <dgm:spPr/>
      <dgm:t>
        <a:bodyPr/>
        <a:lstStyle/>
        <a:p>
          <a:endParaRPr lang="pl-PL"/>
        </a:p>
      </dgm:t>
    </dgm:pt>
    <dgm:pt modelId="{6F89D2C8-B47F-44B0-85A2-F9F3DA178E50}" type="pres">
      <dgm:prSet presAssocID="{2AEFB4E4-6E9F-4270-9FBF-C1782B8DA15C}" presName="textNode" presStyleLbl="bgShp" presStyleIdx="2" presStyleCnt="3"/>
      <dgm:spPr/>
      <dgm:t>
        <a:bodyPr/>
        <a:lstStyle/>
        <a:p>
          <a:endParaRPr lang="pl-PL"/>
        </a:p>
      </dgm:t>
    </dgm:pt>
    <dgm:pt modelId="{1853B040-3319-4899-8EA4-06E297267296}" type="pres">
      <dgm:prSet presAssocID="{2AEFB4E4-6E9F-4270-9FBF-C1782B8DA15C}" presName="compChildNode" presStyleCnt="0"/>
      <dgm:spPr/>
      <dgm:t>
        <a:bodyPr/>
        <a:lstStyle/>
        <a:p>
          <a:endParaRPr lang="pl-PL"/>
        </a:p>
      </dgm:t>
    </dgm:pt>
    <dgm:pt modelId="{DAB62609-96C9-4940-AA53-5B57B18C572B}" type="pres">
      <dgm:prSet presAssocID="{2AEFB4E4-6E9F-4270-9FBF-C1782B8DA15C}" presName="theInnerList" presStyleCnt="0"/>
      <dgm:spPr/>
      <dgm:t>
        <a:bodyPr/>
        <a:lstStyle/>
        <a:p>
          <a:endParaRPr lang="pl-PL"/>
        </a:p>
      </dgm:t>
    </dgm:pt>
    <dgm:pt modelId="{6AD010A3-3A7E-404F-BE3B-DD95F3530A1A}" type="pres">
      <dgm:prSet presAssocID="{AFF7F0B8-5401-4A88-9701-96EC0D6F6BF0}" presName="childNode" presStyleLbl="node1" presStyleIdx="2" presStyleCnt="3" custScaleX="86673" custScaleY="7318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E98D966C-42D0-4AE0-A492-90DB71E3BAFF}" type="presOf" srcId="{AF8822BE-BA9C-4897-B2E5-74D0BB45C755}" destId="{EFAD6E3F-7221-460D-A149-2332249B2731}" srcOrd="1" destOrd="0" presId="urn:microsoft.com/office/officeart/2005/8/layout/lProcess2"/>
    <dgm:cxn modelId="{705A13B1-BC0F-4372-A73C-81FC0C39E92D}" srcId="{8204EECA-C4D0-4917-91A2-1D8165952AF6}" destId="{3F18C818-84D0-4853-BE79-CB5AEB702A2D}" srcOrd="1" destOrd="0" parTransId="{823F746D-343F-496D-9890-AD004DF5AF94}" sibTransId="{C59F53B8-EF14-4D0A-BC21-054675271B44}"/>
    <dgm:cxn modelId="{44844ABE-8E25-4B17-A1BA-C2930E1A7B35}" type="presOf" srcId="{3F18C818-84D0-4853-BE79-CB5AEB702A2D}" destId="{A2685031-DC01-4CD9-A936-37A79E5F79E2}" srcOrd="0" destOrd="0" presId="urn:microsoft.com/office/officeart/2005/8/layout/lProcess2"/>
    <dgm:cxn modelId="{C16A2FF3-E161-4D3C-9FB8-08C45DFE32CA}" type="presOf" srcId="{D8DCBE29-F1B6-4425-B003-26374A3E1C1F}" destId="{D68773AF-ADD4-4D1F-BB31-05176C627677}" srcOrd="0" destOrd="0" presId="urn:microsoft.com/office/officeart/2005/8/layout/lProcess2"/>
    <dgm:cxn modelId="{70DF4EE8-3541-40E9-BBF8-195D9D065DC2}" type="presOf" srcId="{8204EECA-C4D0-4917-91A2-1D8165952AF6}" destId="{BCB61F20-C636-4E09-B612-0F8785D9AED4}" srcOrd="0" destOrd="0" presId="urn:microsoft.com/office/officeart/2005/8/layout/lProcess2"/>
    <dgm:cxn modelId="{6FA4A3AE-4D64-4FF9-83BA-12E436F90221}" type="presOf" srcId="{AFF7F0B8-5401-4A88-9701-96EC0D6F6BF0}" destId="{6AD010A3-3A7E-404F-BE3B-DD95F3530A1A}" srcOrd="0" destOrd="0" presId="urn:microsoft.com/office/officeart/2005/8/layout/lProcess2"/>
    <dgm:cxn modelId="{8365F5AA-6202-40FC-95FE-605EBBCD8D3E}" srcId="{8204EECA-C4D0-4917-91A2-1D8165952AF6}" destId="{AF8822BE-BA9C-4897-B2E5-74D0BB45C755}" srcOrd="0" destOrd="0" parTransId="{301DC162-1973-4060-9A50-1161644BE9B9}" sibTransId="{D4D816F0-C3D0-4BFA-9340-90F81CEFAC54}"/>
    <dgm:cxn modelId="{43B0F814-F732-4F7C-B8C5-BE70F44504AA}" type="presOf" srcId="{3F18C818-84D0-4853-BE79-CB5AEB702A2D}" destId="{863B730C-32C9-4622-85A6-DC3A1B0173D8}" srcOrd="1" destOrd="0" presId="urn:microsoft.com/office/officeart/2005/8/layout/lProcess2"/>
    <dgm:cxn modelId="{DC69AB4A-4951-43A1-8E77-0DAB80DAB90E}" srcId="{8204EECA-C4D0-4917-91A2-1D8165952AF6}" destId="{2AEFB4E4-6E9F-4270-9FBF-C1782B8DA15C}" srcOrd="2" destOrd="0" parTransId="{2F1BEDFD-F8A3-45D7-A3A1-9F80AA308701}" sibTransId="{4A1FFACE-F433-4C13-900B-E1C3D41C4B3A}"/>
    <dgm:cxn modelId="{F9DA41C5-0593-421D-85DC-819D61238622}" srcId="{AF8822BE-BA9C-4897-B2E5-74D0BB45C755}" destId="{DEBC73D3-A7E2-4E44-8292-991069758307}" srcOrd="0" destOrd="0" parTransId="{25F68E85-A4C9-4787-B454-F8F39A918F82}" sibTransId="{F858997D-AA0E-4EF8-969A-139A49BE7C94}"/>
    <dgm:cxn modelId="{1871A9DB-E6DE-44DC-89EC-705A677FB45D}" srcId="{3F18C818-84D0-4853-BE79-CB5AEB702A2D}" destId="{D8DCBE29-F1B6-4425-B003-26374A3E1C1F}" srcOrd="0" destOrd="0" parTransId="{2330C35E-0D3E-415E-B707-218A60D936D5}" sibTransId="{4F177BCD-5409-427B-B260-2BDE3835C84B}"/>
    <dgm:cxn modelId="{C744A5F0-9C5B-4D2A-83BA-CF45541AF9E9}" type="presOf" srcId="{DEBC73D3-A7E2-4E44-8292-991069758307}" destId="{F1BDB676-676A-401E-B89A-9B19772F418F}" srcOrd="0" destOrd="0" presId="urn:microsoft.com/office/officeart/2005/8/layout/lProcess2"/>
    <dgm:cxn modelId="{EB8D8BFB-BD09-4108-8B07-86F35E22BF0F}" type="presOf" srcId="{2AEFB4E4-6E9F-4270-9FBF-C1782B8DA15C}" destId="{6F89D2C8-B47F-44B0-85A2-F9F3DA178E50}" srcOrd="1" destOrd="0" presId="urn:microsoft.com/office/officeart/2005/8/layout/lProcess2"/>
    <dgm:cxn modelId="{1380C69F-1BEE-40E6-806F-0A89062E4254}" type="presOf" srcId="{AF8822BE-BA9C-4897-B2E5-74D0BB45C755}" destId="{418DE77B-CCF5-4027-827A-0BDE425F7597}" srcOrd="0" destOrd="0" presId="urn:microsoft.com/office/officeart/2005/8/layout/lProcess2"/>
    <dgm:cxn modelId="{25E8C72A-B467-4B94-B133-C8C6AE72D235}" srcId="{2AEFB4E4-6E9F-4270-9FBF-C1782B8DA15C}" destId="{AFF7F0B8-5401-4A88-9701-96EC0D6F6BF0}" srcOrd="0" destOrd="0" parTransId="{7F3E4207-E619-444A-8B8E-B2DCC055B0FB}" sibTransId="{246DAB5F-40C8-4277-9DBE-F5FCD32212D1}"/>
    <dgm:cxn modelId="{C84A5B58-17C2-448F-BC45-C37D3D69A624}" type="presOf" srcId="{2AEFB4E4-6E9F-4270-9FBF-C1782B8DA15C}" destId="{4AA3B0FD-A494-4DF3-A142-688CD93B85C6}" srcOrd="0" destOrd="0" presId="urn:microsoft.com/office/officeart/2005/8/layout/lProcess2"/>
    <dgm:cxn modelId="{A1201B04-5104-4A66-8F9B-2CA99DC5016F}" type="presParOf" srcId="{BCB61F20-C636-4E09-B612-0F8785D9AED4}" destId="{E60111F6-6422-48DF-A2A2-D97F5AB7C604}" srcOrd="0" destOrd="0" presId="urn:microsoft.com/office/officeart/2005/8/layout/lProcess2"/>
    <dgm:cxn modelId="{9ED37154-7E4D-46B5-9C45-FBC73D828608}" type="presParOf" srcId="{E60111F6-6422-48DF-A2A2-D97F5AB7C604}" destId="{418DE77B-CCF5-4027-827A-0BDE425F7597}" srcOrd="0" destOrd="0" presId="urn:microsoft.com/office/officeart/2005/8/layout/lProcess2"/>
    <dgm:cxn modelId="{A3514181-C74C-46C9-98F5-2131AF077D7E}" type="presParOf" srcId="{E60111F6-6422-48DF-A2A2-D97F5AB7C604}" destId="{EFAD6E3F-7221-460D-A149-2332249B2731}" srcOrd="1" destOrd="0" presId="urn:microsoft.com/office/officeart/2005/8/layout/lProcess2"/>
    <dgm:cxn modelId="{D2650695-4760-416F-92A0-C077609DBDC2}" type="presParOf" srcId="{E60111F6-6422-48DF-A2A2-D97F5AB7C604}" destId="{3A151BFE-F758-40A0-B5E7-13EADCD5F575}" srcOrd="2" destOrd="0" presId="urn:microsoft.com/office/officeart/2005/8/layout/lProcess2"/>
    <dgm:cxn modelId="{DEC1A066-6E5F-45B8-A1CC-77C7D6F0CA9E}" type="presParOf" srcId="{3A151BFE-F758-40A0-B5E7-13EADCD5F575}" destId="{CB09AD5F-26C3-4BC6-9AFE-A3EDA0ECCBC2}" srcOrd="0" destOrd="0" presId="urn:microsoft.com/office/officeart/2005/8/layout/lProcess2"/>
    <dgm:cxn modelId="{8DA62C0A-845E-4D15-83AA-A886F077E1D2}" type="presParOf" srcId="{CB09AD5F-26C3-4BC6-9AFE-A3EDA0ECCBC2}" destId="{F1BDB676-676A-401E-B89A-9B19772F418F}" srcOrd="0" destOrd="0" presId="urn:microsoft.com/office/officeart/2005/8/layout/lProcess2"/>
    <dgm:cxn modelId="{41E17914-38E7-47B3-AE3B-946B83A831EB}" type="presParOf" srcId="{BCB61F20-C636-4E09-B612-0F8785D9AED4}" destId="{EC82694C-FF2F-4DC3-ABC2-13772F2EB8F7}" srcOrd="1" destOrd="0" presId="urn:microsoft.com/office/officeart/2005/8/layout/lProcess2"/>
    <dgm:cxn modelId="{4F3E65CD-BFE9-4C91-9BF9-6DEE40E0A75F}" type="presParOf" srcId="{BCB61F20-C636-4E09-B612-0F8785D9AED4}" destId="{786E465B-DDBF-4D11-81CF-6B34EEA92B8E}" srcOrd="2" destOrd="0" presId="urn:microsoft.com/office/officeart/2005/8/layout/lProcess2"/>
    <dgm:cxn modelId="{D473C994-2EE4-4E42-B244-3E6EE3215D63}" type="presParOf" srcId="{786E465B-DDBF-4D11-81CF-6B34EEA92B8E}" destId="{A2685031-DC01-4CD9-A936-37A79E5F79E2}" srcOrd="0" destOrd="0" presId="urn:microsoft.com/office/officeart/2005/8/layout/lProcess2"/>
    <dgm:cxn modelId="{912661AA-C675-4AEB-A26C-8B49FC0BFDBB}" type="presParOf" srcId="{786E465B-DDBF-4D11-81CF-6B34EEA92B8E}" destId="{863B730C-32C9-4622-85A6-DC3A1B0173D8}" srcOrd="1" destOrd="0" presId="urn:microsoft.com/office/officeart/2005/8/layout/lProcess2"/>
    <dgm:cxn modelId="{1227C315-0654-4BE7-84DD-885429A9B6F3}" type="presParOf" srcId="{786E465B-DDBF-4D11-81CF-6B34EEA92B8E}" destId="{17A26529-AA78-4AFC-A0DA-EF11CCBDCDBA}" srcOrd="2" destOrd="0" presId="urn:microsoft.com/office/officeart/2005/8/layout/lProcess2"/>
    <dgm:cxn modelId="{BE0D38DC-6101-4521-B164-4EB3A035D226}" type="presParOf" srcId="{17A26529-AA78-4AFC-A0DA-EF11CCBDCDBA}" destId="{65F57672-14C1-4533-A69F-EF65E9F473D2}" srcOrd="0" destOrd="0" presId="urn:microsoft.com/office/officeart/2005/8/layout/lProcess2"/>
    <dgm:cxn modelId="{F96F8E5E-0538-4303-955C-B5845B18D948}" type="presParOf" srcId="{65F57672-14C1-4533-A69F-EF65E9F473D2}" destId="{D68773AF-ADD4-4D1F-BB31-05176C627677}" srcOrd="0" destOrd="0" presId="urn:microsoft.com/office/officeart/2005/8/layout/lProcess2"/>
    <dgm:cxn modelId="{F637F428-9103-4B50-9808-9FA248ED7C3D}" type="presParOf" srcId="{BCB61F20-C636-4E09-B612-0F8785D9AED4}" destId="{7A2FB31D-F267-4937-B64E-481842FDFBB4}" srcOrd="3" destOrd="0" presId="urn:microsoft.com/office/officeart/2005/8/layout/lProcess2"/>
    <dgm:cxn modelId="{F8D01B8F-23A5-4B40-8E3D-40B9A3404E9C}" type="presParOf" srcId="{BCB61F20-C636-4E09-B612-0F8785D9AED4}" destId="{64CCCB79-2B8E-4825-BFE8-F3223D9CAC55}" srcOrd="4" destOrd="0" presId="urn:microsoft.com/office/officeart/2005/8/layout/lProcess2"/>
    <dgm:cxn modelId="{D8B14E0D-E6F0-49C2-BB14-94B43C0B7D1B}" type="presParOf" srcId="{64CCCB79-2B8E-4825-BFE8-F3223D9CAC55}" destId="{4AA3B0FD-A494-4DF3-A142-688CD93B85C6}" srcOrd="0" destOrd="0" presId="urn:microsoft.com/office/officeart/2005/8/layout/lProcess2"/>
    <dgm:cxn modelId="{A3AA4CBD-AD61-411D-A579-9CC844FA8463}" type="presParOf" srcId="{64CCCB79-2B8E-4825-BFE8-F3223D9CAC55}" destId="{6F89D2C8-B47F-44B0-85A2-F9F3DA178E50}" srcOrd="1" destOrd="0" presId="urn:microsoft.com/office/officeart/2005/8/layout/lProcess2"/>
    <dgm:cxn modelId="{30A2F852-F443-44CD-9B86-DF4F72E6A1D7}" type="presParOf" srcId="{64CCCB79-2B8E-4825-BFE8-F3223D9CAC55}" destId="{1853B040-3319-4899-8EA4-06E297267296}" srcOrd="2" destOrd="0" presId="urn:microsoft.com/office/officeart/2005/8/layout/lProcess2"/>
    <dgm:cxn modelId="{04D2AB36-1C3F-41CE-A1DB-6FA473713D14}" type="presParOf" srcId="{1853B040-3319-4899-8EA4-06E297267296}" destId="{DAB62609-96C9-4940-AA53-5B57B18C572B}" srcOrd="0" destOrd="0" presId="urn:microsoft.com/office/officeart/2005/8/layout/lProcess2"/>
    <dgm:cxn modelId="{F30BC5C4-59F9-48AB-9233-756E7D877150}" type="presParOf" srcId="{DAB62609-96C9-4940-AA53-5B57B18C572B}" destId="{6AD010A3-3A7E-404F-BE3B-DD95F3530A1A}" srcOrd="0" destOrd="0" presId="urn:microsoft.com/office/officeart/2005/8/layout/lProcess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414E651-1911-4BE2-AAA6-F9F79BDC09AF}" type="doc">
      <dgm:prSet loTypeId="urn:microsoft.com/office/officeart/2005/8/layout/venn1" loCatId="relationship" qsTypeId="urn:microsoft.com/office/officeart/2005/8/quickstyle/3d3" qsCatId="3D" csTypeId="urn:microsoft.com/office/officeart/2005/8/colors/colorful1#2" csCatId="colorful" phldr="1"/>
      <dgm:spPr/>
    </dgm:pt>
    <dgm:pt modelId="{BA9A298B-90DC-41EB-B38F-35663FB15A73}">
      <dgm:prSet phldrT="[Tekst]" custT="1"/>
      <dgm:spPr/>
      <dgm:t>
        <a:bodyPr/>
        <a:lstStyle/>
        <a:p>
          <a:endParaRPr lang="pl-PL" sz="1800" b="1" dirty="0" smtClean="0"/>
        </a:p>
        <a:p>
          <a:r>
            <a:rPr lang="pl-PL" sz="1400" dirty="0" smtClean="0"/>
            <a:t>Wsparcie usług opiekuńczych oraz usług asystenckich świadczonych      w społeczności lokalnej</a:t>
          </a:r>
        </a:p>
        <a:p>
          <a:r>
            <a:rPr lang="pl-PL" sz="1400" dirty="0" smtClean="0"/>
            <a:t>Działania skierowane do rodzin, dzieci i młodzieży zagrożonej wykluczeniem społecznym</a:t>
          </a:r>
        </a:p>
        <a:p>
          <a:endParaRPr lang="pl-PL" sz="1400" dirty="0" smtClean="0"/>
        </a:p>
        <a:p>
          <a:endParaRPr lang="pl-PL" sz="1800" b="1" dirty="0" smtClean="0"/>
        </a:p>
        <a:p>
          <a:endParaRPr lang="pl-PL" sz="1800" b="1" dirty="0" smtClean="0"/>
        </a:p>
        <a:p>
          <a:r>
            <a:rPr lang="pl-PL" sz="1400" b="1" dirty="0" smtClean="0"/>
            <a:t>Poprawa dostępu do wysokiej jakości usług społecznych</a:t>
          </a:r>
          <a:endParaRPr lang="pl-PL" sz="1400" b="1" dirty="0"/>
        </a:p>
      </dgm:t>
    </dgm:pt>
    <dgm:pt modelId="{39A3E65D-3A1C-487C-804A-F9683C574A28}" type="parTrans" cxnId="{9A8B9D37-775F-40B5-B019-04F7C4C2D76D}">
      <dgm:prSet/>
      <dgm:spPr/>
      <dgm:t>
        <a:bodyPr/>
        <a:lstStyle/>
        <a:p>
          <a:endParaRPr lang="pl-PL"/>
        </a:p>
      </dgm:t>
    </dgm:pt>
    <dgm:pt modelId="{A84C369B-6997-4E11-ACCB-AB734B7CAC08}" type="sibTrans" cxnId="{9A8B9D37-775F-40B5-B019-04F7C4C2D76D}">
      <dgm:prSet/>
      <dgm:spPr/>
      <dgm:t>
        <a:bodyPr/>
        <a:lstStyle/>
        <a:p>
          <a:endParaRPr lang="pl-PL"/>
        </a:p>
      </dgm:t>
    </dgm:pt>
    <dgm:pt modelId="{9FCBA8A3-3D19-4096-B1D3-8D6BCB7F5ED0}">
      <dgm:prSet phldrT="[Tekst]" custT="1"/>
      <dgm:spPr/>
      <dgm:t>
        <a:bodyPr/>
        <a:lstStyle/>
        <a:p>
          <a:r>
            <a:rPr lang="pl-PL" sz="1400" dirty="0" smtClean="0"/>
            <a:t>Infrastruktura związana z integracją społeczną oraz aktywizacją zawodową;</a:t>
          </a:r>
        </a:p>
        <a:p>
          <a:r>
            <a:rPr lang="pl-PL" sz="1400" dirty="0" smtClean="0"/>
            <a:t>Infrastruktura związana z deinstytucjonalizacją usług społecznych</a:t>
          </a:r>
        </a:p>
        <a:p>
          <a:r>
            <a:rPr lang="pl-PL" sz="1400" dirty="0" smtClean="0"/>
            <a:t>Modernizacja infrastruktury służącej wsparciu osób niepełnosprawnych</a:t>
          </a:r>
        </a:p>
        <a:p>
          <a:endParaRPr lang="pl-PL" sz="1800" dirty="0" smtClean="0"/>
        </a:p>
        <a:p>
          <a:endParaRPr lang="pl-PL" sz="1800" dirty="0" smtClean="0"/>
        </a:p>
        <a:p>
          <a:r>
            <a:rPr lang="pl-PL" sz="1400" b="1" dirty="0" smtClean="0"/>
            <a:t>Poprawa dostępności                           i wystandaryzowanie usług społecznych w obszarze usług socjalnych</a:t>
          </a:r>
        </a:p>
      </dgm:t>
    </dgm:pt>
    <dgm:pt modelId="{9FBA5942-E749-44CB-92E5-343CF0351A4F}" type="parTrans" cxnId="{6250D9D2-58D5-4E97-9ED1-E07879CEBD82}">
      <dgm:prSet/>
      <dgm:spPr/>
      <dgm:t>
        <a:bodyPr/>
        <a:lstStyle/>
        <a:p>
          <a:endParaRPr lang="pl-PL"/>
        </a:p>
      </dgm:t>
    </dgm:pt>
    <dgm:pt modelId="{DD7FC1D8-7F94-403F-BC0C-3EBD9ED1EFE6}" type="sibTrans" cxnId="{6250D9D2-58D5-4E97-9ED1-E07879CEBD82}">
      <dgm:prSet/>
      <dgm:spPr/>
      <dgm:t>
        <a:bodyPr/>
        <a:lstStyle/>
        <a:p>
          <a:endParaRPr lang="pl-PL"/>
        </a:p>
      </dgm:t>
    </dgm:pt>
    <dgm:pt modelId="{346685BC-86E4-4E02-A91A-E00682BB3824}" type="pres">
      <dgm:prSet presAssocID="{E414E651-1911-4BE2-AAA6-F9F79BDC09AF}" presName="compositeShape" presStyleCnt="0">
        <dgm:presLayoutVars>
          <dgm:chMax val="7"/>
          <dgm:dir/>
          <dgm:resizeHandles val="exact"/>
        </dgm:presLayoutVars>
      </dgm:prSet>
      <dgm:spPr/>
    </dgm:pt>
    <dgm:pt modelId="{17605AE4-72E5-4676-A24F-3F8D8D307C7E}" type="pres">
      <dgm:prSet presAssocID="{BA9A298B-90DC-41EB-B38F-35663FB15A73}" presName="circ1" presStyleLbl="vennNode1" presStyleIdx="0" presStyleCnt="2" custLinFactNeighborX="1166" custLinFactNeighborY="-1884"/>
      <dgm:spPr/>
      <dgm:t>
        <a:bodyPr/>
        <a:lstStyle/>
        <a:p>
          <a:endParaRPr lang="pl-PL"/>
        </a:p>
      </dgm:t>
    </dgm:pt>
    <dgm:pt modelId="{0E1EB544-E75F-4784-B9A4-DBD3957A0DD6}" type="pres">
      <dgm:prSet presAssocID="{BA9A298B-90DC-41EB-B38F-35663FB15A73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7C0FC94-3188-4A35-B31E-D796088B3B5C}" type="pres">
      <dgm:prSet presAssocID="{9FCBA8A3-3D19-4096-B1D3-8D6BCB7F5ED0}" presName="circ2" presStyleLbl="vennNode1" presStyleIdx="1" presStyleCnt="2" custLinFactNeighborX="301" custLinFactNeighborY="980"/>
      <dgm:spPr/>
      <dgm:t>
        <a:bodyPr/>
        <a:lstStyle/>
        <a:p>
          <a:endParaRPr lang="pl-PL"/>
        </a:p>
      </dgm:t>
    </dgm:pt>
    <dgm:pt modelId="{87B0C3D1-9E01-42FB-808E-FF212B0DC71B}" type="pres">
      <dgm:prSet presAssocID="{9FCBA8A3-3D19-4096-B1D3-8D6BCB7F5ED0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9A8B9D37-775F-40B5-B019-04F7C4C2D76D}" srcId="{E414E651-1911-4BE2-AAA6-F9F79BDC09AF}" destId="{BA9A298B-90DC-41EB-B38F-35663FB15A73}" srcOrd="0" destOrd="0" parTransId="{39A3E65D-3A1C-487C-804A-F9683C574A28}" sibTransId="{A84C369B-6997-4E11-ACCB-AB734B7CAC08}"/>
    <dgm:cxn modelId="{2C2C2977-AF38-4936-8728-1170E8631D50}" type="presOf" srcId="{BA9A298B-90DC-41EB-B38F-35663FB15A73}" destId="{0E1EB544-E75F-4784-B9A4-DBD3957A0DD6}" srcOrd="1" destOrd="0" presId="urn:microsoft.com/office/officeart/2005/8/layout/venn1"/>
    <dgm:cxn modelId="{60D448C2-3A70-44D9-BC61-D166EE3D1D71}" type="presOf" srcId="{E414E651-1911-4BE2-AAA6-F9F79BDC09AF}" destId="{346685BC-86E4-4E02-A91A-E00682BB3824}" srcOrd="0" destOrd="0" presId="urn:microsoft.com/office/officeart/2005/8/layout/venn1"/>
    <dgm:cxn modelId="{4E4883C9-16BE-47BC-B3E7-4A240283EC8B}" type="presOf" srcId="{9FCBA8A3-3D19-4096-B1D3-8D6BCB7F5ED0}" destId="{87B0C3D1-9E01-42FB-808E-FF212B0DC71B}" srcOrd="1" destOrd="0" presId="urn:microsoft.com/office/officeart/2005/8/layout/venn1"/>
    <dgm:cxn modelId="{6250D9D2-58D5-4E97-9ED1-E07879CEBD82}" srcId="{E414E651-1911-4BE2-AAA6-F9F79BDC09AF}" destId="{9FCBA8A3-3D19-4096-B1D3-8D6BCB7F5ED0}" srcOrd="1" destOrd="0" parTransId="{9FBA5942-E749-44CB-92E5-343CF0351A4F}" sibTransId="{DD7FC1D8-7F94-403F-BC0C-3EBD9ED1EFE6}"/>
    <dgm:cxn modelId="{2BD3E0F5-FD01-4A12-9FB4-24712B893C19}" type="presOf" srcId="{9FCBA8A3-3D19-4096-B1D3-8D6BCB7F5ED0}" destId="{47C0FC94-3188-4A35-B31E-D796088B3B5C}" srcOrd="0" destOrd="0" presId="urn:microsoft.com/office/officeart/2005/8/layout/venn1"/>
    <dgm:cxn modelId="{4DD7C25F-0434-4A19-96B6-7A0409DF44B7}" type="presOf" srcId="{BA9A298B-90DC-41EB-B38F-35663FB15A73}" destId="{17605AE4-72E5-4676-A24F-3F8D8D307C7E}" srcOrd="0" destOrd="0" presId="urn:microsoft.com/office/officeart/2005/8/layout/venn1"/>
    <dgm:cxn modelId="{D6EB9003-BC93-4790-BF3B-391A8C66BCDD}" type="presParOf" srcId="{346685BC-86E4-4E02-A91A-E00682BB3824}" destId="{17605AE4-72E5-4676-A24F-3F8D8D307C7E}" srcOrd="0" destOrd="0" presId="urn:microsoft.com/office/officeart/2005/8/layout/venn1"/>
    <dgm:cxn modelId="{1E407CC6-7487-45DE-87A9-1E9EF7D3E636}" type="presParOf" srcId="{346685BC-86E4-4E02-A91A-E00682BB3824}" destId="{0E1EB544-E75F-4784-B9A4-DBD3957A0DD6}" srcOrd="1" destOrd="0" presId="urn:microsoft.com/office/officeart/2005/8/layout/venn1"/>
    <dgm:cxn modelId="{54D5E1A0-08D1-464E-95B8-C7105D080BB8}" type="presParOf" srcId="{346685BC-86E4-4E02-A91A-E00682BB3824}" destId="{47C0FC94-3188-4A35-B31E-D796088B3B5C}" srcOrd="2" destOrd="0" presId="urn:microsoft.com/office/officeart/2005/8/layout/venn1"/>
    <dgm:cxn modelId="{DB4F222B-EA28-42AC-A999-BAFEB9986C58}" type="presParOf" srcId="{346685BC-86E4-4E02-A91A-E00682BB3824}" destId="{87B0C3D1-9E01-42FB-808E-FF212B0DC71B}" srcOrd="3" destOrd="0" presId="urn:microsoft.com/office/officeart/2005/8/layout/venn1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0C87270-9A8B-4C72-B379-8AE875FA7465}" type="doc">
      <dgm:prSet loTypeId="urn:microsoft.com/office/officeart/2005/8/layout/matrix1" loCatId="matrix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pl-PL"/>
        </a:p>
      </dgm:t>
    </dgm:pt>
    <dgm:pt modelId="{8C7ADBB2-EDE1-4A3E-9975-56C705F724FA}">
      <dgm:prSet phldrT="[Teks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pl-PL" sz="2400" b="1" dirty="0" smtClean="0"/>
            <a:t>Rozwój Lokalny Kierowany przez Społeczność</a:t>
          </a:r>
          <a:endParaRPr lang="pl-PL" sz="2400" b="1" dirty="0"/>
        </a:p>
      </dgm:t>
    </dgm:pt>
    <dgm:pt modelId="{D039C70F-96AA-4EE7-9344-FEC7574B366E}" type="parTrans" cxnId="{8D675BDE-0AB4-434B-9A57-824D86E193B1}">
      <dgm:prSet/>
      <dgm:spPr/>
      <dgm:t>
        <a:bodyPr/>
        <a:lstStyle/>
        <a:p>
          <a:endParaRPr lang="pl-PL"/>
        </a:p>
      </dgm:t>
    </dgm:pt>
    <dgm:pt modelId="{7667F8B1-79C0-4BE6-8CA1-AC2062C07505}" type="sibTrans" cxnId="{8D675BDE-0AB4-434B-9A57-824D86E193B1}">
      <dgm:prSet/>
      <dgm:spPr/>
      <dgm:t>
        <a:bodyPr/>
        <a:lstStyle/>
        <a:p>
          <a:endParaRPr lang="pl-PL"/>
        </a:p>
      </dgm:t>
    </dgm:pt>
    <dgm:pt modelId="{45AF9918-F167-4015-9B67-323357E1C380}">
      <dgm:prSet phldrT="[Tekst]"/>
      <dgm:spPr/>
      <dgm:t>
        <a:bodyPr/>
        <a:lstStyle/>
        <a:p>
          <a:r>
            <a:rPr lang="pl-PL" dirty="0" smtClean="0"/>
            <a:t>Integracja działań</a:t>
          </a:r>
        </a:p>
        <a:p>
          <a:r>
            <a:rPr lang="pl-PL" dirty="0" smtClean="0"/>
            <a:t>Większa skala rezultatów</a:t>
          </a:r>
          <a:endParaRPr lang="pl-PL" dirty="0"/>
        </a:p>
      </dgm:t>
    </dgm:pt>
    <dgm:pt modelId="{372E8B4C-AF24-4AED-92ED-E8B334A8FE58}" type="parTrans" cxnId="{5FD0D996-F143-4A61-879D-9CF31443742F}">
      <dgm:prSet/>
      <dgm:spPr/>
      <dgm:t>
        <a:bodyPr/>
        <a:lstStyle/>
        <a:p>
          <a:endParaRPr lang="pl-PL"/>
        </a:p>
      </dgm:t>
    </dgm:pt>
    <dgm:pt modelId="{F6C1DED6-1FBC-4D70-A6A3-8B83420173B3}" type="sibTrans" cxnId="{5FD0D996-F143-4A61-879D-9CF31443742F}">
      <dgm:prSet/>
      <dgm:spPr/>
      <dgm:t>
        <a:bodyPr/>
        <a:lstStyle/>
        <a:p>
          <a:endParaRPr lang="pl-PL"/>
        </a:p>
      </dgm:t>
    </dgm:pt>
    <dgm:pt modelId="{1444CF52-5779-4735-90F9-4880A602ADB0}">
      <dgm:prSet phldrT="[Tekst]" phldr="1"/>
      <dgm:spPr/>
      <dgm:t>
        <a:bodyPr/>
        <a:lstStyle/>
        <a:p>
          <a:endParaRPr lang="pl-PL" dirty="0"/>
        </a:p>
      </dgm:t>
    </dgm:pt>
    <dgm:pt modelId="{B256B34B-62E3-4ED4-977E-5F456D362AB0}" type="parTrans" cxnId="{A5C1FA6D-1AA5-4F43-8840-03AFCAE6F91F}">
      <dgm:prSet/>
      <dgm:spPr/>
      <dgm:t>
        <a:bodyPr/>
        <a:lstStyle/>
        <a:p>
          <a:endParaRPr lang="pl-PL"/>
        </a:p>
      </dgm:t>
    </dgm:pt>
    <dgm:pt modelId="{CB4CD8D6-0D31-4DD9-83E2-AE9A3B515364}" type="sibTrans" cxnId="{A5C1FA6D-1AA5-4F43-8840-03AFCAE6F91F}">
      <dgm:prSet/>
      <dgm:spPr/>
      <dgm:t>
        <a:bodyPr/>
        <a:lstStyle/>
        <a:p>
          <a:endParaRPr lang="pl-PL"/>
        </a:p>
      </dgm:t>
    </dgm:pt>
    <dgm:pt modelId="{CF9FA75C-8FCF-4434-97BC-8C1D12D71CEE}">
      <dgm:prSet phldrT="[Tekst]" phldr="1"/>
      <dgm:spPr/>
      <dgm:t>
        <a:bodyPr/>
        <a:lstStyle/>
        <a:p>
          <a:endParaRPr lang="pl-PL"/>
        </a:p>
      </dgm:t>
    </dgm:pt>
    <dgm:pt modelId="{9A11F0F8-B95E-420B-A5BA-8835F1E9C709}" type="parTrans" cxnId="{DCD4B664-FD8A-473D-8E0D-0BE593BE262F}">
      <dgm:prSet/>
      <dgm:spPr/>
      <dgm:t>
        <a:bodyPr/>
        <a:lstStyle/>
        <a:p>
          <a:endParaRPr lang="pl-PL"/>
        </a:p>
      </dgm:t>
    </dgm:pt>
    <dgm:pt modelId="{876D2295-98EC-4FF5-82EE-BC757E15FBB9}" type="sibTrans" cxnId="{DCD4B664-FD8A-473D-8E0D-0BE593BE262F}">
      <dgm:prSet/>
      <dgm:spPr/>
      <dgm:t>
        <a:bodyPr/>
        <a:lstStyle/>
        <a:p>
          <a:endParaRPr lang="pl-PL"/>
        </a:p>
      </dgm:t>
    </dgm:pt>
    <dgm:pt modelId="{D8673881-9F33-49EB-ADC7-2ECF3B136075}">
      <dgm:prSet phldrT="[Tekst]" phldr="1"/>
      <dgm:spPr/>
      <dgm:t>
        <a:bodyPr/>
        <a:lstStyle/>
        <a:p>
          <a:endParaRPr lang="pl-PL"/>
        </a:p>
      </dgm:t>
    </dgm:pt>
    <dgm:pt modelId="{7DD51A69-E035-4282-B21F-102B737D9A0B}" type="parTrans" cxnId="{4A538312-5F17-4555-BAF9-7D479C2D7A5D}">
      <dgm:prSet/>
      <dgm:spPr/>
      <dgm:t>
        <a:bodyPr/>
        <a:lstStyle/>
        <a:p>
          <a:endParaRPr lang="pl-PL"/>
        </a:p>
      </dgm:t>
    </dgm:pt>
    <dgm:pt modelId="{C5E7F5FF-66AB-493A-A3C4-CFF59BD250C5}" type="sibTrans" cxnId="{4A538312-5F17-4555-BAF9-7D479C2D7A5D}">
      <dgm:prSet/>
      <dgm:spPr/>
      <dgm:t>
        <a:bodyPr/>
        <a:lstStyle/>
        <a:p>
          <a:endParaRPr lang="pl-PL"/>
        </a:p>
      </dgm:t>
    </dgm:pt>
    <dgm:pt modelId="{C61D42CA-F31D-4D3A-907E-5F07EAAB6E67}">
      <dgm:prSet/>
      <dgm:spPr/>
      <dgm:t>
        <a:bodyPr/>
        <a:lstStyle/>
        <a:p>
          <a:r>
            <a:rPr lang="pl-PL" dirty="0" smtClean="0"/>
            <a:t>Możliwość wprowadzenia wszechstronnych                          i wyczerpujących problemy rozwiązań</a:t>
          </a:r>
          <a:endParaRPr lang="pl-PL" dirty="0"/>
        </a:p>
      </dgm:t>
    </dgm:pt>
    <dgm:pt modelId="{A0370F35-ACEC-4233-9611-4C44D3E498DC}" type="parTrans" cxnId="{BEAF5BE1-4C82-4EB5-BFD9-350332EC1C1B}">
      <dgm:prSet/>
      <dgm:spPr/>
      <dgm:t>
        <a:bodyPr/>
        <a:lstStyle/>
        <a:p>
          <a:endParaRPr lang="pl-PL"/>
        </a:p>
      </dgm:t>
    </dgm:pt>
    <dgm:pt modelId="{60D62EB0-83EE-48DD-B570-A6DAC30E66DF}" type="sibTrans" cxnId="{BEAF5BE1-4C82-4EB5-BFD9-350332EC1C1B}">
      <dgm:prSet/>
      <dgm:spPr/>
      <dgm:t>
        <a:bodyPr/>
        <a:lstStyle/>
        <a:p>
          <a:endParaRPr lang="pl-PL"/>
        </a:p>
      </dgm:t>
    </dgm:pt>
    <dgm:pt modelId="{EDE79C19-CCF3-470A-AD5D-126ED4226319}">
      <dgm:prSet/>
      <dgm:spPr/>
      <dgm:t>
        <a:bodyPr anchor="t" anchorCtr="0"/>
        <a:lstStyle/>
        <a:p>
          <a:pPr algn="ctr"/>
          <a:r>
            <a:rPr lang="pl-PL" dirty="0" smtClean="0"/>
            <a:t>Zwiększenie szansy na równomierny rozwój</a:t>
          </a:r>
          <a:endParaRPr lang="pl-PL" dirty="0"/>
        </a:p>
      </dgm:t>
    </dgm:pt>
    <dgm:pt modelId="{6ACA073E-A50A-49B1-96AF-A04442B045B1}" type="parTrans" cxnId="{D487305B-1132-4246-8861-303344C79C1D}">
      <dgm:prSet/>
      <dgm:spPr/>
      <dgm:t>
        <a:bodyPr/>
        <a:lstStyle/>
        <a:p>
          <a:endParaRPr lang="pl-PL"/>
        </a:p>
      </dgm:t>
    </dgm:pt>
    <dgm:pt modelId="{B53604F0-FB4B-4572-8F2F-F13DE67C9A29}" type="sibTrans" cxnId="{D487305B-1132-4246-8861-303344C79C1D}">
      <dgm:prSet/>
      <dgm:spPr/>
      <dgm:t>
        <a:bodyPr/>
        <a:lstStyle/>
        <a:p>
          <a:endParaRPr lang="pl-PL"/>
        </a:p>
      </dgm:t>
    </dgm:pt>
    <dgm:pt modelId="{2A5695D8-B243-49C4-B819-4E87E9AB7523}">
      <dgm:prSet/>
      <dgm:spPr/>
      <dgm:t>
        <a:bodyPr/>
        <a:lstStyle/>
        <a:p>
          <a:endParaRPr lang="pl-PL"/>
        </a:p>
      </dgm:t>
    </dgm:pt>
    <dgm:pt modelId="{DEB205B2-7574-4B95-8FC3-1ED250D0F1EC}" type="parTrans" cxnId="{F5125648-A8B3-4077-AE12-7B6EC9400ED9}">
      <dgm:prSet/>
      <dgm:spPr/>
      <dgm:t>
        <a:bodyPr/>
        <a:lstStyle/>
        <a:p>
          <a:endParaRPr lang="pl-PL"/>
        </a:p>
      </dgm:t>
    </dgm:pt>
    <dgm:pt modelId="{31EAB217-75A3-46A8-BD2F-BE3608C8573A}" type="sibTrans" cxnId="{F5125648-A8B3-4077-AE12-7B6EC9400ED9}">
      <dgm:prSet/>
      <dgm:spPr/>
      <dgm:t>
        <a:bodyPr/>
        <a:lstStyle/>
        <a:p>
          <a:endParaRPr lang="pl-PL"/>
        </a:p>
      </dgm:t>
    </dgm:pt>
    <dgm:pt modelId="{43BB70E9-CBCE-4F1E-BD2F-5934509FFDE7}">
      <dgm:prSet/>
      <dgm:spPr/>
      <dgm:t>
        <a:bodyPr/>
        <a:lstStyle/>
        <a:p>
          <a:endParaRPr lang="pl-PL"/>
        </a:p>
      </dgm:t>
    </dgm:pt>
    <dgm:pt modelId="{4F137A1F-CDA2-40FA-8735-7CE4388CAFCA}" type="parTrans" cxnId="{0172C7DF-FA0C-4B23-83A8-91572EEE92D9}">
      <dgm:prSet/>
      <dgm:spPr/>
      <dgm:t>
        <a:bodyPr/>
        <a:lstStyle/>
        <a:p>
          <a:endParaRPr lang="pl-PL"/>
        </a:p>
      </dgm:t>
    </dgm:pt>
    <dgm:pt modelId="{36E12CD6-EF4B-429B-BA83-4E48155D2FD3}" type="sibTrans" cxnId="{0172C7DF-FA0C-4B23-83A8-91572EEE92D9}">
      <dgm:prSet/>
      <dgm:spPr/>
      <dgm:t>
        <a:bodyPr/>
        <a:lstStyle/>
        <a:p>
          <a:endParaRPr lang="pl-PL"/>
        </a:p>
      </dgm:t>
    </dgm:pt>
    <dgm:pt modelId="{5EBA151A-4E13-4F02-AA80-3856C301C876}">
      <dgm:prSet/>
      <dgm:spPr/>
      <dgm:t>
        <a:bodyPr/>
        <a:lstStyle/>
        <a:p>
          <a:endParaRPr lang="pl-PL"/>
        </a:p>
      </dgm:t>
    </dgm:pt>
    <dgm:pt modelId="{63F491A0-2BFE-4077-B0AF-471847124E68}" type="parTrans" cxnId="{948B16F3-E0DC-40F9-BDD4-1A6E7588D23C}">
      <dgm:prSet/>
      <dgm:spPr/>
      <dgm:t>
        <a:bodyPr/>
        <a:lstStyle/>
        <a:p>
          <a:endParaRPr lang="pl-PL"/>
        </a:p>
      </dgm:t>
    </dgm:pt>
    <dgm:pt modelId="{A4592DC2-5039-427A-A3F9-7924B2A52DFA}" type="sibTrans" cxnId="{948B16F3-E0DC-40F9-BDD4-1A6E7588D23C}">
      <dgm:prSet/>
      <dgm:spPr/>
      <dgm:t>
        <a:bodyPr/>
        <a:lstStyle/>
        <a:p>
          <a:endParaRPr lang="pl-PL"/>
        </a:p>
      </dgm:t>
    </dgm:pt>
    <dgm:pt modelId="{ACC6390C-334F-4562-9A33-87332FF8B424}">
      <dgm:prSet/>
      <dgm:spPr/>
      <dgm:t>
        <a:bodyPr anchor="t" anchorCtr="0"/>
        <a:lstStyle/>
        <a:p>
          <a:pPr>
            <a:spcAft>
              <a:spcPts val="0"/>
            </a:spcAft>
          </a:pPr>
          <a:r>
            <a:rPr lang="pl-PL" dirty="0" smtClean="0"/>
            <a:t>Większa motywacja Beneficjentów </a:t>
          </a:r>
        </a:p>
        <a:p>
          <a:pPr>
            <a:spcAft>
              <a:spcPct val="35000"/>
            </a:spcAft>
          </a:pPr>
          <a:r>
            <a:rPr lang="pl-PL" dirty="0" smtClean="0"/>
            <a:t>– zwiększenie poczucia sensu    i sprawstwa</a:t>
          </a:r>
          <a:endParaRPr lang="pl-PL" dirty="0"/>
        </a:p>
      </dgm:t>
    </dgm:pt>
    <dgm:pt modelId="{594DD6FC-B793-4FDB-A530-3A845EAEECDC}" type="parTrans" cxnId="{A976AE3C-359C-44A1-BAC3-0D50A1BAE495}">
      <dgm:prSet/>
      <dgm:spPr/>
      <dgm:t>
        <a:bodyPr/>
        <a:lstStyle/>
        <a:p>
          <a:endParaRPr lang="pl-PL"/>
        </a:p>
      </dgm:t>
    </dgm:pt>
    <dgm:pt modelId="{53DCC6A4-47FD-4101-858E-7E33EEEDDAD5}" type="sibTrans" cxnId="{A976AE3C-359C-44A1-BAC3-0D50A1BAE495}">
      <dgm:prSet/>
      <dgm:spPr/>
      <dgm:t>
        <a:bodyPr/>
        <a:lstStyle/>
        <a:p>
          <a:endParaRPr lang="pl-PL"/>
        </a:p>
      </dgm:t>
    </dgm:pt>
    <dgm:pt modelId="{D6BB24C9-9274-4C42-A329-5DDA03B4A641}">
      <dgm:prSet/>
      <dgm:spPr/>
      <dgm:t>
        <a:bodyPr/>
        <a:lstStyle/>
        <a:p>
          <a:endParaRPr lang="pl-PL"/>
        </a:p>
      </dgm:t>
    </dgm:pt>
    <dgm:pt modelId="{39AA881B-5105-46B2-BA9F-3AA968B6C733}" type="parTrans" cxnId="{5CDC1849-3423-4AD2-B91B-76C738496D52}">
      <dgm:prSet/>
      <dgm:spPr/>
      <dgm:t>
        <a:bodyPr/>
        <a:lstStyle/>
        <a:p>
          <a:endParaRPr lang="pl-PL"/>
        </a:p>
      </dgm:t>
    </dgm:pt>
    <dgm:pt modelId="{A704BDF9-45B0-41D1-9520-2F2A73F724FC}" type="sibTrans" cxnId="{5CDC1849-3423-4AD2-B91B-76C738496D52}">
      <dgm:prSet/>
      <dgm:spPr/>
      <dgm:t>
        <a:bodyPr/>
        <a:lstStyle/>
        <a:p>
          <a:endParaRPr lang="pl-PL"/>
        </a:p>
      </dgm:t>
    </dgm:pt>
    <dgm:pt modelId="{88EAB5E3-A056-4385-9336-4D4864A19E77}" type="pres">
      <dgm:prSet presAssocID="{B0C87270-9A8B-4C72-B379-8AE875FA7465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75CAF9E4-21CC-4456-AF9F-3B48EB62F82F}" type="pres">
      <dgm:prSet presAssocID="{B0C87270-9A8B-4C72-B379-8AE875FA7465}" presName="matrix" presStyleCnt="0"/>
      <dgm:spPr/>
      <dgm:t>
        <a:bodyPr/>
        <a:lstStyle/>
        <a:p>
          <a:endParaRPr lang="pl-PL"/>
        </a:p>
      </dgm:t>
    </dgm:pt>
    <dgm:pt modelId="{79964C26-35C2-4981-B70A-92EF3F2A307F}" type="pres">
      <dgm:prSet presAssocID="{B0C87270-9A8B-4C72-B379-8AE875FA7465}" presName="tile1" presStyleLbl="node1" presStyleIdx="0" presStyleCnt="4"/>
      <dgm:spPr/>
      <dgm:t>
        <a:bodyPr/>
        <a:lstStyle/>
        <a:p>
          <a:endParaRPr lang="pl-PL"/>
        </a:p>
      </dgm:t>
    </dgm:pt>
    <dgm:pt modelId="{0733D3BD-0CCA-43F5-ABD3-CBFE06DF8073}" type="pres">
      <dgm:prSet presAssocID="{B0C87270-9A8B-4C72-B379-8AE875FA7465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FFD687A-15AC-49B4-AEFA-E1F329BD131A}" type="pres">
      <dgm:prSet presAssocID="{B0C87270-9A8B-4C72-B379-8AE875FA7465}" presName="tile2" presStyleLbl="node1" presStyleIdx="1" presStyleCnt="4"/>
      <dgm:spPr/>
      <dgm:t>
        <a:bodyPr/>
        <a:lstStyle/>
        <a:p>
          <a:endParaRPr lang="pl-PL"/>
        </a:p>
      </dgm:t>
    </dgm:pt>
    <dgm:pt modelId="{E6C08D72-DF08-47AE-A110-30800499F046}" type="pres">
      <dgm:prSet presAssocID="{B0C87270-9A8B-4C72-B379-8AE875FA7465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A059A50-52FE-419F-BBBB-B17A0AA8CE1A}" type="pres">
      <dgm:prSet presAssocID="{B0C87270-9A8B-4C72-B379-8AE875FA7465}" presName="tile3" presStyleLbl="node1" presStyleIdx="2" presStyleCnt="4"/>
      <dgm:spPr/>
      <dgm:t>
        <a:bodyPr/>
        <a:lstStyle/>
        <a:p>
          <a:endParaRPr lang="pl-PL"/>
        </a:p>
      </dgm:t>
    </dgm:pt>
    <dgm:pt modelId="{2125011E-5C40-450E-AAF3-D94D6E0B87FC}" type="pres">
      <dgm:prSet presAssocID="{B0C87270-9A8B-4C72-B379-8AE875FA7465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6A3BC20-3E38-40F4-8FC6-FDCC3998F719}" type="pres">
      <dgm:prSet presAssocID="{B0C87270-9A8B-4C72-B379-8AE875FA7465}" presName="tile4" presStyleLbl="node1" presStyleIdx="3" presStyleCnt="4" custLinFactNeighborX="-1064" custLinFactNeighborY="1840"/>
      <dgm:spPr/>
      <dgm:t>
        <a:bodyPr/>
        <a:lstStyle/>
        <a:p>
          <a:endParaRPr lang="pl-PL"/>
        </a:p>
      </dgm:t>
    </dgm:pt>
    <dgm:pt modelId="{F42F2CCD-A664-4604-9A30-16E08C9CBD78}" type="pres">
      <dgm:prSet presAssocID="{B0C87270-9A8B-4C72-B379-8AE875FA7465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99436A6-3446-4EAC-BBD8-9002729F8B21}" type="pres">
      <dgm:prSet presAssocID="{B0C87270-9A8B-4C72-B379-8AE875FA7465}" presName="centerTile" presStyleLbl="fgShp" presStyleIdx="0" presStyleCnt="1" custScaleX="150098" custScaleY="112884">
        <dgm:presLayoutVars>
          <dgm:chMax val="0"/>
          <dgm:chPref val="0"/>
        </dgm:presLayoutVars>
      </dgm:prSet>
      <dgm:spPr/>
      <dgm:t>
        <a:bodyPr/>
        <a:lstStyle/>
        <a:p>
          <a:endParaRPr lang="pl-PL"/>
        </a:p>
      </dgm:t>
    </dgm:pt>
  </dgm:ptLst>
  <dgm:cxnLst>
    <dgm:cxn modelId="{3F69AB1C-C6C4-4C35-8D9F-9FA881753BDF}" type="presOf" srcId="{ACC6390C-334F-4562-9A33-87332FF8B424}" destId="{F42F2CCD-A664-4604-9A30-16E08C9CBD78}" srcOrd="1" destOrd="0" presId="urn:microsoft.com/office/officeart/2005/8/layout/matrix1"/>
    <dgm:cxn modelId="{948B16F3-E0DC-40F9-BDD4-1A6E7588D23C}" srcId="{8C7ADBB2-EDE1-4A3E-9975-56C705F724FA}" destId="{5EBA151A-4E13-4F02-AA80-3856C301C876}" srcOrd="6" destOrd="0" parTransId="{63F491A0-2BFE-4077-B0AF-471847124E68}" sibTransId="{A4592DC2-5039-427A-A3F9-7924B2A52DFA}"/>
    <dgm:cxn modelId="{5CDC1849-3423-4AD2-B91B-76C738496D52}" srcId="{8C7ADBB2-EDE1-4A3E-9975-56C705F724FA}" destId="{D6BB24C9-9274-4C42-A329-5DDA03B4A641}" srcOrd="4" destOrd="0" parTransId="{39AA881B-5105-46B2-BA9F-3AA968B6C733}" sibTransId="{A704BDF9-45B0-41D1-9520-2F2A73F724FC}"/>
    <dgm:cxn modelId="{F5125648-A8B3-4077-AE12-7B6EC9400ED9}" srcId="{8C7ADBB2-EDE1-4A3E-9975-56C705F724FA}" destId="{2A5695D8-B243-49C4-B819-4E87E9AB7523}" srcOrd="8" destOrd="0" parTransId="{DEB205B2-7574-4B95-8FC3-1ED250D0F1EC}" sibTransId="{31EAB217-75A3-46A8-BD2F-BE3608C8573A}"/>
    <dgm:cxn modelId="{5F5B835F-BAA8-44ED-B1DF-D03A4CA62E26}" type="presOf" srcId="{EDE79C19-CCF3-470A-AD5D-126ED4226319}" destId="{7A059A50-52FE-419F-BBBB-B17A0AA8CE1A}" srcOrd="0" destOrd="0" presId="urn:microsoft.com/office/officeart/2005/8/layout/matrix1"/>
    <dgm:cxn modelId="{BFDAA9F3-FC70-4B36-97AD-800BCDC140DA}" type="presOf" srcId="{45AF9918-F167-4015-9B67-323357E1C380}" destId="{0733D3BD-0CCA-43F5-ABD3-CBFE06DF8073}" srcOrd="1" destOrd="0" presId="urn:microsoft.com/office/officeart/2005/8/layout/matrix1"/>
    <dgm:cxn modelId="{0172C7DF-FA0C-4B23-83A8-91572EEE92D9}" srcId="{8C7ADBB2-EDE1-4A3E-9975-56C705F724FA}" destId="{43BB70E9-CBCE-4F1E-BD2F-5934509FFDE7}" srcOrd="7" destOrd="0" parTransId="{4F137A1F-CDA2-40FA-8735-7CE4388CAFCA}" sibTransId="{36E12CD6-EF4B-429B-BA83-4E48155D2FD3}"/>
    <dgm:cxn modelId="{E5D5EFB2-46A6-4B62-886E-0FADAF3C9FE6}" type="presOf" srcId="{8C7ADBB2-EDE1-4A3E-9975-56C705F724FA}" destId="{C99436A6-3446-4EAC-BBD8-9002729F8B21}" srcOrd="0" destOrd="0" presId="urn:microsoft.com/office/officeart/2005/8/layout/matrix1"/>
    <dgm:cxn modelId="{DCB772E3-036B-433C-AD03-0D6EEF4529D0}" type="presOf" srcId="{45AF9918-F167-4015-9B67-323357E1C380}" destId="{79964C26-35C2-4981-B70A-92EF3F2A307F}" srcOrd="0" destOrd="0" presId="urn:microsoft.com/office/officeart/2005/8/layout/matrix1"/>
    <dgm:cxn modelId="{63BDFD84-D22C-45C9-9231-572EB416366D}" type="presOf" srcId="{C61D42CA-F31D-4D3A-907E-5F07EAAB6E67}" destId="{E6C08D72-DF08-47AE-A110-30800499F046}" srcOrd="1" destOrd="0" presId="urn:microsoft.com/office/officeart/2005/8/layout/matrix1"/>
    <dgm:cxn modelId="{9DEA54A7-180C-4399-99C8-3F6B7EAC792E}" type="presOf" srcId="{EDE79C19-CCF3-470A-AD5D-126ED4226319}" destId="{2125011E-5C40-450E-AAF3-D94D6E0B87FC}" srcOrd="1" destOrd="0" presId="urn:microsoft.com/office/officeart/2005/8/layout/matrix1"/>
    <dgm:cxn modelId="{BEAF5BE1-4C82-4EB5-BFD9-350332EC1C1B}" srcId="{8C7ADBB2-EDE1-4A3E-9975-56C705F724FA}" destId="{C61D42CA-F31D-4D3A-907E-5F07EAAB6E67}" srcOrd="1" destOrd="0" parTransId="{A0370F35-ACEC-4233-9611-4C44D3E498DC}" sibTransId="{60D62EB0-83EE-48DD-B570-A6DAC30E66DF}"/>
    <dgm:cxn modelId="{A976AE3C-359C-44A1-BAC3-0D50A1BAE495}" srcId="{8C7ADBB2-EDE1-4A3E-9975-56C705F724FA}" destId="{ACC6390C-334F-4562-9A33-87332FF8B424}" srcOrd="3" destOrd="0" parTransId="{594DD6FC-B793-4FDB-A530-3A845EAEECDC}" sibTransId="{53DCC6A4-47FD-4101-858E-7E33EEEDDAD5}"/>
    <dgm:cxn modelId="{F6382EF1-D6C9-4E16-B2A6-D5F9412E48A6}" type="presOf" srcId="{ACC6390C-334F-4562-9A33-87332FF8B424}" destId="{16A3BC20-3E38-40F4-8FC6-FDCC3998F719}" srcOrd="0" destOrd="0" presId="urn:microsoft.com/office/officeart/2005/8/layout/matrix1"/>
    <dgm:cxn modelId="{AA4FF4D3-EDA2-4060-94BA-232F6DCC1A0A}" type="presOf" srcId="{B0C87270-9A8B-4C72-B379-8AE875FA7465}" destId="{88EAB5E3-A056-4385-9336-4D4864A19E77}" srcOrd="0" destOrd="0" presId="urn:microsoft.com/office/officeart/2005/8/layout/matrix1"/>
    <dgm:cxn modelId="{4A538312-5F17-4555-BAF9-7D479C2D7A5D}" srcId="{8C7ADBB2-EDE1-4A3E-9975-56C705F724FA}" destId="{D8673881-9F33-49EB-ADC7-2ECF3B136075}" srcOrd="10" destOrd="0" parTransId="{7DD51A69-E035-4282-B21F-102B737D9A0B}" sibTransId="{C5E7F5FF-66AB-493A-A3C4-CFF59BD250C5}"/>
    <dgm:cxn modelId="{DCD4B664-FD8A-473D-8E0D-0BE593BE262F}" srcId="{8C7ADBB2-EDE1-4A3E-9975-56C705F724FA}" destId="{CF9FA75C-8FCF-4434-97BC-8C1D12D71CEE}" srcOrd="9" destOrd="0" parTransId="{9A11F0F8-B95E-420B-A5BA-8835F1E9C709}" sibTransId="{876D2295-98EC-4FF5-82EE-BC757E15FBB9}"/>
    <dgm:cxn modelId="{A5C1FA6D-1AA5-4F43-8840-03AFCAE6F91F}" srcId="{8C7ADBB2-EDE1-4A3E-9975-56C705F724FA}" destId="{1444CF52-5779-4735-90F9-4880A602ADB0}" srcOrd="5" destOrd="0" parTransId="{B256B34B-62E3-4ED4-977E-5F456D362AB0}" sibTransId="{CB4CD8D6-0D31-4DD9-83E2-AE9A3B515364}"/>
    <dgm:cxn modelId="{8D675BDE-0AB4-434B-9A57-824D86E193B1}" srcId="{B0C87270-9A8B-4C72-B379-8AE875FA7465}" destId="{8C7ADBB2-EDE1-4A3E-9975-56C705F724FA}" srcOrd="0" destOrd="0" parTransId="{D039C70F-96AA-4EE7-9344-FEC7574B366E}" sibTransId="{7667F8B1-79C0-4BE6-8CA1-AC2062C07505}"/>
    <dgm:cxn modelId="{35EC0C44-4090-4760-A5F2-7C61C63F58A0}" type="presOf" srcId="{C61D42CA-F31D-4D3A-907E-5F07EAAB6E67}" destId="{8FFD687A-15AC-49B4-AEFA-E1F329BD131A}" srcOrd="0" destOrd="0" presId="urn:microsoft.com/office/officeart/2005/8/layout/matrix1"/>
    <dgm:cxn modelId="{D487305B-1132-4246-8861-303344C79C1D}" srcId="{8C7ADBB2-EDE1-4A3E-9975-56C705F724FA}" destId="{EDE79C19-CCF3-470A-AD5D-126ED4226319}" srcOrd="2" destOrd="0" parTransId="{6ACA073E-A50A-49B1-96AF-A04442B045B1}" sibTransId="{B53604F0-FB4B-4572-8F2F-F13DE67C9A29}"/>
    <dgm:cxn modelId="{5FD0D996-F143-4A61-879D-9CF31443742F}" srcId="{8C7ADBB2-EDE1-4A3E-9975-56C705F724FA}" destId="{45AF9918-F167-4015-9B67-323357E1C380}" srcOrd="0" destOrd="0" parTransId="{372E8B4C-AF24-4AED-92ED-E8B334A8FE58}" sibTransId="{F6C1DED6-1FBC-4D70-A6A3-8B83420173B3}"/>
    <dgm:cxn modelId="{E17094DF-6A1A-442D-BCB4-CE6069739DD9}" type="presParOf" srcId="{88EAB5E3-A056-4385-9336-4D4864A19E77}" destId="{75CAF9E4-21CC-4456-AF9F-3B48EB62F82F}" srcOrd="0" destOrd="0" presId="urn:microsoft.com/office/officeart/2005/8/layout/matrix1"/>
    <dgm:cxn modelId="{A28AFE22-1A10-4D7D-B06B-822C244A997A}" type="presParOf" srcId="{75CAF9E4-21CC-4456-AF9F-3B48EB62F82F}" destId="{79964C26-35C2-4981-B70A-92EF3F2A307F}" srcOrd="0" destOrd="0" presId="urn:microsoft.com/office/officeart/2005/8/layout/matrix1"/>
    <dgm:cxn modelId="{C4029261-E206-4E53-BD31-EAEE2F506B81}" type="presParOf" srcId="{75CAF9E4-21CC-4456-AF9F-3B48EB62F82F}" destId="{0733D3BD-0CCA-43F5-ABD3-CBFE06DF8073}" srcOrd="1" destOrd="0" presId="urn:microsoft.com/office/officeart/2005/8/layout/matrix1"/>
    <dgm:cxn modelId="{F583E512-D02E-44E9-A2D2-780845F0AE81}" type="presParOf" srcId="{75CAF9E4-21CC-4456-AF9F-3B48EB62F82F}" destId="{8FFD687A-15AC-49B4-AEFA-E1F329BD131A}" srcOrd="2" destOrd="0" presId="urn:microsoft.com/office/officeart/2005/8/layout/matrix1"/>
    <dgm:cxn modelId="{582C49CB-27FA-40D9-ACA5-7209E727BB1E}" type="presParOf" srcId="{75CAF9E4-21CC-4456-AF9F-3B48EB62F82F}" destId="{E6C08D72-DF08-47AE-A110-30800499F046}" srcOrd="3" destOrd="0" presId="urn:microsoft.com/office/officeart/2005/8/layout/matrix1"/>
    <dgm:cxn modelId="{8BE38D72-116F-4F8F-97F3-1A68077B2851}" type="presParOf" srcId="{75CAF9E4-21CC-4456-AF9F-3B48EB62F82F}" destId="{7A059A50-52FE-419F-BBBB-B17A0AA8CE1A}" srcOrd="4" destOrd="0" presId="urn:microsoft.com/office/officeart/2005/8/layout/matrix1"/>
    <dgm:cxn modelId="{5960562F-2158-48D6-A005-5A6B324ADD23}" type="presParOf" srcId="{75CAF9E4-21CC-4456-AF9F-3B48EB62F82F}" destId="{2125011E-5C40-450E-AAF3-D94D6E0B87FC}" srcOrd="5" destOrd="0" presId="urn:microsoft.com/office/officeart/2005/8/layout/matrix1"/>
    <dgm:cxn modelId="{84021CCE-B627-4DA1-BEA5-D7C45EC0CDC8}" type="presParOf" srcId="{75CAF9E4-21CC-4456-AF9F-3B48EB62F82F}" destId="{16A3BC20-3E38-40F4-8FC6-FDCC3998F719}" srcOrd="6" destOrd="0" presId="urn:microsoft.com/office/officeart/2005/8/layout/matrix1"/>
    <dgm:cxn modelId="{BE934928-C1AB-4AC9-B2E8-294DE54155CD}" type="presParOf" srcId="{75CAF9E4-21CC-4456-AF9F-3B48EB62F82F}" destId="{F42F2CCD-A664-4604-9A30-16E08C9CBD78}" srcOrd="7" destOrd="0" presId="urn:microsoft.com/office/officeart/2005/8/layout/matrix1"/>
    <dgm:cxn modelId="{652AB643-8E27-405A-934B-7112B6954FE3}" type="presParOf" srcId="{88EAB5E3-A056-4385-9336-4D4864A19E77}" destId="{C99436A6-3446-4EAC-BBD8-9002729F8B21}" srcOrd="1" destOrd="0" presId="urn:microsoft.com/office/officeart/2005/8/layout/matrix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18DE77B-CCF5-4027-827A-0BDE425F7597}">
      <dsp:nvSpPr>
        <dsp:cNvPr id="0" name=""/>
        <dsp:cNvSpPr/>
      </dsp:nvSpPr>
      <dsp:spPr>
        <a:xfrm>
          <a:off x="914" y="0"/>
          <a:ext cx="2378029" cy="38896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200" b="0" kern="1200" dirty="0" smtClean="0"/>
            <a:t>Edukacja elementarna</a:t>
          </a:r>
          <a:endParaRPr lang="pl-PL" sz="3200" b="0" kern="1200" dirty="0"/>
        </a:p>
      </dsp:txBody>
      <dsp:txXfrm>
        <a:off x="914" y="0"/>
        <a:ext cx="2378029" cy="1166883"/>
      </dsp:txXfrm>
    </dsp:sp>
    <dsp:sp modelId="{F1BDB676-676A-401E-B89A-9B19772F418F}">
      <dsp:nvSpPr>
        <dsp:cNvPr id="0" name=""/>
        <dsp:cNvSpPr/>
      </dsp:nvSpPr>
      <dsp:spPr>
        <a:xfrm>
          <a:off x="446519" y="1569898"/>
          <a:ext cx="1486819" cy="172221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1280" tIns="60960" rIns="8128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3200" b="0" kern="1200" dirty="0"/>
        </a:p>
      </dsp:txBody>
      <dsp:txXfrm>
        <a:off x="446519" y="1569898"/>
        <a:ext cx="1486819" cy="1722217"/>
      </dsp:txXfrm>
    </dsp:sp>
    <dsp:sp modelId="{A2685031-DC01-4CD9-A936-37A79E5F79E2}">
      <dsp:nvSpPr>
        <dsp:cNvPr id="0" name=""/>
        <dsp:cNvSpPr/>
      </dsp:nvSpPr>
      <dsp:spPr>
        <a:xfrm>
          <a:off x="2557295" y="0"/>
          <a:ext cx="2378029" cy="38896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200" b="0" kern="1200" dirty="0" smtClean="0"/>
            <a:t>Aktywizacja zawodowa</a:t>
          </a:r>
          <a:endParaRPr lang="pl-PL" sz="3200" b="0" kern="1200" dirty="0"/>
        </a:p>
      </dsp:txBody>
      <dsp:txXfrm>
        <a:off x="2557295" y="0"/>
        <a:ext cx="2378029" cy="1166883"/>
      </dsp:txXfrm>
    </dsp:sp>
    <dsp:sp modelId="{D68773AF-ADD4-4D1F-BB31-05176C627677}">
      <dsp:nvSpPr>
        <dsp:cNvPr id="0" name=""/>
        <dsp:cNvSpPr/>
      </dsp:nvSpPr>
      <dsp:spPr>
        <a:xfrm>
          <a:off x="2861797" y="1515035"/>
          <a:ext cx="1769025" cy="183194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1280" tIns="60960" rIns="8128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3200" kern="1200" dirty="0"/>
        </a:p>
      </dsp:txBody>
      <dsp:txXfrm>
        <a:off x="2861797" y="1515035"/>
        <a:ext cx="1769025" cy="1831943"/>
      </dsp:txXfrm>
    </dsp:sp>
    <dsp:sp modelId="{4AA3B0FD-A494-4DF3-A142-688CD93B85C6}">
      <dsp:nvSpPr>
        <dsp:cNvPr id="0" name=""/>
        <dsp:cNvSpPr/>
      </dsp:nvSpPr>
      <dsp:spPr>
        <a:xfrm>
          <a:off x="5113677" y="0"/>
          <a:ext cx="2378029" cy="38896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200" b="0" kern="1200" dirty="0" smtClean="0"/>
            <a:t>Rewitalizacja społeczna</a:t>
          </a:r>
          <a:endParaRPr lang="pl-PL" sz="3200" b="0" kern="1200" dirty="0"/>
        </a:p>
      </dsp:txBody>
      <dsp:txXfrm>
        <a:off x="5113677" y="0"/>
        <a:ext cx="2378029" cy="1166883"/>
      </dsp:txXfrm>
    </dsp:sp>
    <dsp:sp modelId="{6AD010A3-3A7E-404F-BE3B-DD95F3530A1A}">
      <dsp:nvSpPr>
        <dsp:cNvPr id="0" name=""/>
        <dsp:cNvSpPr/>
      </dsp:nvSpPr>
      <dsp:spPr>
        <a:xfrm>
          <a:off x="5478248" y="1505896"/>
          <a:ext cx="1648887" cy="185022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1280" tIns="60960" rIns="8128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3200" kern="1200" dirty="0"/>
        </a:p>
      </dsp:txBody>
      <dsp:txXfrm>
        <a:off x="5478248" y="1505896"/>
        <a:ext cx="1648887" cy="1850222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7605AE4-72E5-4676-A24F-3F8D8D307C7E}">
      <dsp:nvSpPr>
        <dsp:cNvPr id="0" name=""/>
        <dsp:cNvSpPr/>
      </dsp:nvSpPr>
      <dsp:spPr>
        <a:xfrm>
          <a:off x="558469" y="0"/>
          <a:ext cx="4519980" cy="4519980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800" b="1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kern="1200" dirty="0" smtClean="0"/>
            <a:t>Wsparcie usług opiekuńczych oraz usług asystenckich świadczonych      w społeczności lokalnej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kern="1200" dirty="0" smtClean="0"/>
            <a:t>Działania skierowane do rodzin, dzieci i młodzieży zagrożonej wykluczeniem społecznym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400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800" b="1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800" b="1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1" kern="1200" dirty="0" smtClean="0"/>
            <a:t>Poprawa dostępu do wysokiej jakości usług społecznych</a:t>
          </a:r>
          <a:endParaRPr lang="pl-PL" sz="1400" b="1" kern="1200" dirty="0"/>
        </a:p>
      </dsp:txBody>
      <dsp:txXfrm>
        <a:off x="1189637" y="533002"/>
        <a:ext cx="2606115" cy="3453975"/>
      </dsp:txXfrm>
    </dsp:sp>
    <dsp:sp modelId="{47C0FC94-3188-4A35-B31E-D796088B3B5C}">
      <dsp:nvSpPr>
        <dsp:cNvPr id="0" name=""/>
        <dsp:cNvSpPr/>
      </dsp:nvSpPr>
      <dsp:spPr>
        <a:xfrm>
          <a:off x="3777015" y="24723"/>
          <a:ext cx="4519980" cy="4519980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kern="1200" dirty="0" smtClean="0"/>
            <a:t>Infrastruktura związana z integracją społeczną oraz aktywizacją zawodową;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kern="1200" dirty="0" smtClean="0"/>
            <a:t>Infrastruktura związana z deinstytucjonalizacją usług społecznych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kern="1200" dirty="0" smtClean="0"/>
            <a:t>Modernizacja infrastruktury służącej wsparciu osób niepełnosprawnych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8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8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1" kern="1200" dirty="0" smtClean="0"/>
            <a:t>Poprawa dostępności                           i wystandaryzowanie usług społecznych w obszarze usług socjalnych</a:t>
          </a:r>
        </a:p>
      </dsp:txBody>
      <dsp:txXfrm>
        <a:off x="5059712" y="557726"/>
        <a:ext cx="2606115" cy="3453975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9964C26-35C2-4981-B70A-92EF3F2A307F}">
      <dsp:nvSpPr>
        <dsp:cNvPr id="0" name=""/>
        <dsp:cNvSpPr/>
      </dsp:nvSpPr>
      <dsp:spPr>
        <a:xfrm rot="16200000">
          <a:off x="811828" y="-811828"/>
          <a:ext cx="2224585" cy="3848241"/>
        </a:xfrm>
        <a:prstGeom prst="round1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300" kern="1200" dirty="0" smtClean="0"/>
            <a:t>Integracja działań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300" kern="1200" dirty="0" smtClean="0"/>
            <a:t>Większa skala rezultatów</a:t>
          </a:r>
          <a:endParaRPr lang="pl-PL" sz="2300" kern="1200" dirty="0"/>
        </a:p>
      </dsp:txBody>
      <dsp:txXfrm rot="16200000">
        <a:off x="1089901" y="-1089901"/>
        <a:ext cx="1668438" cy="3848241"/>
      </dsp:txXfrm>
    </dsp:sp>
    <dsp:sp modelId="{8FFD687A-15AC-49B4-AEFA-E1F329BD131A}">
      <dsp:nvSpPr>
        <dsp:cNvPr id="0" name=""/>
        <dsp:cNvSpPr/>
      </dsp:nvSpPr>
      <dsp:spPr>
        <a:xfrm>
          <a:off x="3848241" y="0"/>
          <a:ext cx="3848241" cy="2224585"/>
        </a:xfrm>
        <a:prstGeom prst="round1Rect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300" kern="1200" dirty="0" smtClean="0"/>
            <a:t>Możliwość wprowadzenia wszechstronnych                          i wyczerpujących problemy rozwiązań</a:t>
          </a:r>
          <a:endParaRPr lang="pl-PL" sz="2300" kern="1200" dirty="0"/>
        </a:p>
      </dsp:txBody>
      <dsp:txXfrm>
        <a:off x="3848241" y="0"/>
        <a:ext cx="3848241" cy="1668438"/>
      </dsp:txXfrm>
    </dsp:sp>
    <dsp:sp modelId="{7A059A50-52FE-419F-BBBB-B17A0AA8CE1A}">
      <dsp:nvSpPr>
        <dsp:cNvPr id="0" name=""/>
        <dsp:cNvSpPr/>
      </dsp:nvSpPr>
      <dsp:spPr>
        <a:xfrm rot="10800000">
          <a:off x="0" y="2224585"/>
          <a:ext cx="3848241" cy="2224585"/>
        </a:xfrm>
        <a:prstGeom prst="round1Rect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t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300" kern="1200" dirty="0" smtClean="0"/>
            <a:t>Zwiększenie szansy na równomierny rozwój</a:t>
          </a:r>
          <a:endParaRPr lang="pl-PL" sz="2300" kern="1200" dirty="0"/>
        </a:p>
      </dsp:txBody>
      <dsp:txXfrm rot="10800000">
        <a:off x="0" y="2780731"/>
        <a:ext cx="3848241" cy="1668438"/>
      </dsp:txXfrm>
    </dsp:sp>
    <dsp:sp modelId="{16A3BC20-3E38-40F4-8FC6-FDCC3998F719}">
      <dsp:nvSpPr>
        <dsp:cNvPr id="0" name=""/>
        <dsp:cNvSpPr/>
      </dsp:nvSpPr>
      <dsp:spPr>
        <a:xfrm rot="5400000">
          <a:off x="4619124" y="1412756"/>
          <a:ext cx="2224585" cy="3848241"/>
        </a:xfrm>
        <a:prstGeom prst="round1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t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pl-PL" sz="2300" kern="1200" dirty="0" smtClean="0"/>
            <a:t>Większa motywacja Beneficjentów 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300" kern="1200" dirty="0" smtClean="0"/>
            <a:t>– zwiększenie poczucia sensu    i sprawstwa</a:t>
          </a:r>
          <a:endParaRPr lang="pl-PL" sz="2300" kern="1200" dirty="0"/>
        </a:p>
      </dsp:txBody>
      <dsp:txXfrm rot="5400000">
        <a:off x="4897197" y="1690829"/>
        <a:ext cx="1668438" cy="3848241"/>
      </dsp:txXfrm>
    </dsp:sp>
    <dsp:sp modelId="{C99436A6-3446-4EAC-BBD8-9002729F8B21}">
      <dsp:nvSpPr>
        <dsp:cNvPr id="0" name=""/>
        <dsp:cNvSpPr/>
      </dsp:nvSpPr>
      <dsp:spPr>
        <a:xfrm>
          <a:off x="2115401" y="1596784"/>
          <a:ext cx="3465680" cy="1255600"/>
        </a:xfrm>
        <a:prstGeom prst="roundRect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pl-PL" sz="2400" b="1" kern="1200" dirty="0" smtClean="0"/>
            <a:t>Rozwój Lokalny Kierowany przez Społeczność</a:t>
          </a:r>
          <a:endParaRPr lang="pl-PL" sz="2400" b="1" kern="1200" dirty="0"/>
        </a:p>
      </dsp:txBody>
      <dsp:txXfrm>
        <a:off x="2115401" y="1596784"/>
        <a:ext cx="3465680" cy="12556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247" cy="498328"/>
          </a:xfrm>
          <a:prstGeom prst="rect">
            <a:avLst/>
          </a:prstGeom>
        </p:spPr>
        <p:txBody>
          <a:bodyPr vert="horz" lIns="92108" tIns="46054" rIns="92108" bIns="46054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49826" y="0"/>
            <a:ext cx="2946246" cy="498328"/>
          </a:xfrm>
          <a:prstGeom prst="rect">
            <a:avLst/>
          </a:prstGeom>
        </p:spPr>
        <p:txBody>
          <a:bodyPr vert="horz" lIns="92108" tIns="46054" rIns="92108" bIns="46054" rtlCol="0"/>
          <a:lstStyle>
            <a:lvl1pPr algn="r">
              <a:defRPr sz="1200"/>
            </a:lvl1pPr>
          </a:lstStyle>
          <a:p>
            <a:fld id="{B68EFEA7-9D65-457F-A23A-C580DB8F877D}" type="datetimeFigureOut">
              <a:rPr lang="pl-PL" smtClean="0"/>
              <a:pPr/>
              <a:t>2018-03-21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28310"/>
            <a:ext cx="2946247" cy="498328"/>
          </a:xfrm>
          <a:prstGeom prst="rect">
            <a:avLst/>
          </a:prstGeom>
        </p:spPr>
        <p:txBody>
          <a:bodyPr vert="horz" lIns="92108" tIns="46054" rIns="92108" bIns="46054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49826" y="9428310"/>
            <a:ext cx="2946246" cy="498328"/>
          </a:xfrm>
          <a:prstGeom prst="rect">
            <a:avLst/>
          </a:prstGeom>
        </p:spPr>
        <p:txBody>
          <a:bodyPr vert="horz" lIns="92108" tIns="46054" rIns="92108" bIns="46054" rtlCol="0" anchor="b"/>
          <a:lstStyle>
            <a:lvl1pPr algn="r">
              <a:defRPr sz="1200"/>
            </a:lvl1pPr>
          </a:lstStyle>
          <a:p>
            <a:fld id="{02010C77-E730-429C-B10C-FFCE7D925771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8665100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6332"/>
          </a:xfrm>
          <a:prstGeom prst="rect">
            <a:avLst/>
          </a:prstGeom>
        </p:spPr>
        <p:txBody>
          <a:bodyPr vert="horz" lIns="92108" tIns="46054" rIns="92108" bIns="46054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2" y="0"/>
            <a:ext cx="2945660" cy="496332"/>
          </a:xfrm>
          <a:prstGeom prst="rect">
            <a:avLst/>
          </a:prstGeom>
        </p:spPr>
        <p:txBody>
          <a:bodyPr vert="horz" lIns="92108" tIns="46054" rIns="92108" bIns="46054" rtlCol="0"/>
          <a:lstStyle>
            <a:lvl1pPr algn="r">
              <a:defRPr sz="1200"/>
            </a:lvl1pPr>
          </a:lstStyle>
          <a:p>
            <a:fld id="{C148B4CD-590E-4AFE-894C-5C638F6F0037}" type="datetimeFigureOut">
              <a:rPr lang="pl-PL" smtClean="0"/>
              <a:pPr/>
              <a:t>2018-03-21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08" tIns="46054" rIns="92108" bIns="46054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2108" tIns="46054" rIns="92108" bIns="46054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60" cy="496332"/>
          </a:xfrm>
          <a:prstGeom prst="rect">
            <a:avLst/>
          </a:prstGeom>
        </p:spPr>
        <p:txBody>
          <a:bodyPr vert="horz" lIns="92108" tIns="46054" rIns="92108" bIns="46054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2" y="9428583"/>
            <a:ext cx="2945660" cy="496332"/>
          </a:xfrm>
          <a:prstGeom prst="rect">
            <a:avLst/>
          </a:prstGeom>
        </p:spPr>
        <p:txBody>
          <a:bodyPr vert="horz" lIns="92108" tIns="46054" rIns="92108" bIns="46054" rtlCol="0" anchor="b"/>
          <a:lstStyle>
            <a:lvl1pPr algn="r">
              <a:defRPr sz="1200"/>
            </a:lvl1pPr>
          </a:lstStyle>
          <a:p>
            <a:fld id="{039698BA-E93B-476F-9C48-6A61C5D63BA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3789520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9698BA-E93B-476F-9C48-6A61C5D63BA7}" type="slidenum">
              <a:rPr lang="pl-PL" smtClean="0"/>
              <a:pPr/>
              <a:t>1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8822086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9698BA-E93B-476F-9C48-6A61C5D63BA7}" type="slidenum">
              <a:rPr lang="pl-PL" smtClean="0"/>
              <a:pPr/>
              <a:t>4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7850513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9698BA-E93B-476F-9C48-6A61C5D63BA7}" type="slidenum">
              <a:rPr lang="pl-PL" smtClean="0"/>
              <a:pPr/>
              <a:t>5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1828594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9698BA-E93B-476F-9C48-6A61C5D63BA7}" type="slidenum">
              <a:rPr lang="pl-PL" smtClean="0"/>
              <a:pPr/>
              <a:t>6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9495016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515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264601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9698BA-E93B-476F-9C48-6A61C5D63BA7}" type="slidenum">
              <a:rPr lang="pl-PL" smtClean="0"/>
              <a:pPr/>
              <a:t>15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723617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pic>
        <p:nvPicPr>
          <p:cNvPr id="9" name="Obraz 8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459168"/>
            <a:ext cx="3717551" cy="398835"/>
          </a:xfrm>
          <a:prstGeom prst="rect">
            <a:avLst/>
          </a:prstGeom>
        </p:spPr>
      </p:pic>
      <p:pic>
        <p:nvPicPr>
          <p:cNvPr id="10" name="Obraz 9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7551" y="6459168"/>
            <a:ext cx="3717551" cy="398835"/>
          </a:xfrm>
          <a:prstGeom prst="rect">
            <a:avLst/>
          </a:prstGeom>
        </p:spPr>
      </p:pic>
      <p:pic>
        <p:nvPicPr>
          <p:cNvPr id="11" name="Obraz 10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3053" y="6459168"/>
            <a:ext cx="3900949" cy="39883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544147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F2621-EF58-42A5-BC9D-715778931FF9}" type="datetimeFigureOut">
              <a:rPr lang="pl-PL" smtClean="0"/>
              <a:pPr/>
              <a:t>2018-03-21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2CF5C-704F-4AED-BFE8-B002C8D375B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6465039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46764" y="1705971"/>
            <a:ext cx="7886700" cy="1649746"/>
          </a:xfrm>
        </p:spPr>
        <p:txBody>
          <a:bodyPr/>
          <a:lstStyle/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F2621-EF58-42A5-BC9D-715778931FF9}" type="datetimeFigureOut">
              <a:rPr lang="pl-PL" smtClean="0"/>
              <a:pPr/>
              <a:t>2018-03-21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2CF5C-704F-4AED-BFE8-B002C8D375B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9013072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F2621-EF58-42A5-BC9D-715778931FF9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2018-03-21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2CF5C-704F-4AED-BFE8-B002C8D375B3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476846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D1207-01A8-481C-815B-E5C84EA16464}" type="datetimeFigureOut">
              <a:rPr lang="pl-PL" smtClean="0"/>
              <a:pPr/>
              <a:t>2018-03-21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E0321-F89F-4A57-B411-76D6771E91A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865332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D1207-01A8-481C-815B-E5C84EA16464}" type="datetimeFigureOut">
              <a:rPr lang="pl-PL" smtClean="0"/>
              <a:pPr/>
              <a:t>2018-03-21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E0321-F89F-4A57-B411-76D6771E91A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0701363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D1207-01A8-481C-815B-E5C84EA16464}" type="datetimeFigureOut">
              <a:rPr lang="pl-PL" smtClean="0"/>
              <a:pPr/>
              <a:t>2018-03-21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E0321-F89F-4A57-B411-76D6771E91A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4331145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D1207-01A8-481C-815B-E5C84EA16464}" type="datetimeFigureOut">
              <a:rPr lang="pl-PL" smtClean="0"/>
              <a:pPr/>
              <a:t>2018-03-21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E0321-F89F-4A57-B411-76D6771E91A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1254939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D1207-01A8-481C-815B-E5C84EA16464}" type="datetimeFigureOut">
              <a:rPr lang="pl-PL" smtClean="0"/>
              <a:pPr/>
              <a:t>2018-03-21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E0321-F89F-4A57-B411-76D6771E91A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4092387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D1207-01A8-481C-815B-E5C84EA16464}" type="datetimeFigureOut">
              <a:rPr lang="pl-PL" smtClean="0"/>
              <a:pPr/>
              <a:t>2018-03-21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E0321-F89F-4A57-B411-76D6771E91A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2295577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D1207-01A8-481C-815B-E5C84EA16464}" type="datetimeFigureOut">
              <a:rPr lang="pl-PL" smtClean="0"/>
              <a:pPr/>
              <a:t>2018-03-21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E0321-F89F-4A57-B411-76D6771E91A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217044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F2621-EF58-42A5-BC9D-715778931FF9}" type="datetimeFigureOut">
              <a:rPr lang="pl-PL" smtClean="0"/>
              <a:pPr/>
              <a:t>2018-03-21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2CF5C-704F-4AED-BFE8-B002C8D375B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1505358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D1207-01A8-481C-815B-E5C84EA16464}" type="datetimeFigureOut">
              <a:rPr lang="pl-PL" smtClean="0"/>
              <a:pPr/>
              <a:t>2018-03-21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E0321-F89F-4A57-B411-76D6771E91A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9626628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D1207-01A8-481C-815B-E5C84EA16464}" type="datetimeFigureOut">
              <a:rPr lang="pl-PL" smtClean="0"/>
              <a:pPr/>
              <a:t>2018-03-21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E0321-F89F-4A57-B411-76D6771E91A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0351495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D1207-01A8-481C-815B-E5C84EA16464}" type="datetimeFigureOut">
              <a:rPr lang="pl-PL" smtClean="0"/>
              <a:pPr/>
              <a:t>2018-03-21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E0321-F89F-4A57-B411-76D6771E91A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8952399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D1207-01A8-481C-815B-E5C84EA16464}" type="datetimeFigureOut">
              <a:rPr lang="pl-PL" smtClean="0"/>
              <a:pPr/>
              <a:t>2018-03-21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E0321-F89F-4A57-B411-76D6771E91A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959548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F2621-EF58-42A5-BC9D-715778931FF9}" type="datetimeFigureOut">
              <a:rPr lang="pl-PL" smtClean="0"/>
              <a:pPr/>
              <a:t>2018-03-21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2CF5C-704F-4AED-BFE8-B002C8D375B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4553266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F2621-EF58-42A5-BC9D-715778931FF9}" type="datetimeFigureOut">
              <a:rPr lang="pl-PL" smtClean="0"/>
              <a:pPr/>
              <a:t>2018-03-21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2CF5C-704F-4AED-BFE8-B002C8D375B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334261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F2621-EF58-42A5-BC9D-715778931FF9}" type="datetimeFigureOut">
              <a:rPr lang="pl-PL" smtClean="0"/>
              <a:pPr/>
              <a:t>2018-03-21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2CF5C-704F-4AED-BFE8-B002C8D375B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1248804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F2621-EF58-42A5-BC9D-715778931FF9}" type="datetimeFigureOut">
              <a:rPr lang="pl-PL" smtClean="0"/>
              <a:pPr/>
              <a:t>2018-03-21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2CF5C-704F-4AED-BFE8-B002C8D375B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091229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F2621-EF58-42A5-BC9D-715778931FF9}" type="datetimeFigureOut">
              <a:rPr lang="pl-PL" smtClean="0"/>
              <a:pPr/>
              <a:t>2018-03-21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2CF5C-704F-4AED-BFE8-B002C8D375B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623372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F2621-EF58-42A5-BC9D-715778931FF9}" type="datetimeFigureOut">
              <a:rPr lang="pl-PL" smtClean="0"/>
              <a:pPr/>
              <a:t>2018-03-21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2CF5C-704F-4AED-BFE8-B002C8D375B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455881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F2621-EF58-42A5-BC9D-715778931FF9}" type="datetimeFigureOut">
              <a:rPr lang="pl-PL" smtClean="0"/>
              <a:pPr/>
              <a:t>2018-03-21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2CF5C-704F-4AED-BFE8-B002C8D375B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4215961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628650" y="1228299"/>
            <a:ext cx="7955792" cy="4623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28650" y="1897039"/>
            <a:ext cx="7886700" cy="42799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daty 3" descr="adres portalu internetowego www.rpo.wrotapodlasia.pl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1F2621-EF58-42A5-BC9D-715778931FF9}" type="datetimeFigureOut">
              <a:rPr lang="pl-PL" smtClean="0"/>
              <a:pPr/>
              <a:t>2018-03-21</a:t>
            </a:fld>
            <a:endParaRPr lang="pl-PL"/>
          </a:p>
        </p:txBody>
      </p:sp>
      <p:sp>
        <p:nvSpPr>
          <p:cNvPr id="5" name="Symbol zastępczy stopki 4" descr="adres portalu internetowego www.rpo.wrotapodlasia.pl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 descr="adres portalu internetowego www.rpo.wrotapodlasia.pl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72CF5C-704F-4AED-BFE8-B002C8D375B3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7" name="Obraz 6"/>
          <p:cNvPicPr/>
          <p:nvPr userDrawn="1"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59166"/>
            <a:ext cx="3717551" cy="398835"/>
          </a:xfrm>
          <a:prstGeom prst="rect">
            <a:avLst/>
          </a:prstGeom>
        </p:spPr>
      </p:pic>
      <p:pic>
        <p:nvPicPr>
          <p:cNvPr id="8" name="Obraz 7" descr="adres portalu internetowego www.rpo.wrotapodlasia.pl"/>
          <p:cNvPicPr/>
          <p:nvPr userDrawn="1"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7550" y="6459166"/>
            <a:ext cx="3717551" cy="398835"/>
          </a:xfrm>
          <a:prstGeom prst="rect">
            <a:avLst/>
          </a:prstGeom>
        </p:spPr>
      </p:pic>
      <p:pic>
        <p:nvPicPr>
          <p:cNvPr id="9" name="Obraz 8"/>
          <p:cNvPicPr/>
          <p:nvPr userDrawn="1"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3052" y="6459166"/>
            <a:ext cx="3900949" cy="398835"/>
          </a:xfrm>
          <a:prstGeom prst="rect">
            <a:avLst/>
          </a:prstGeom>
        </p:spPr>
      </p:pic>
      <p:pic>
        <p:nvPicPr>
          <p:cNvPr id="10" name="Picture 2" descr="zestaw trzech logotypów złozony ze znaku Funduszy Europejskich (FE), logo województwa podlaskiego i ze znaku Unii Europejskiej (UE)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815" y="96449"/>
            <a:ext cx="8515427" cy="7599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802905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3" r:id="rId7"/>
    <p:sldLayoutId id="2147483794" r:id="rId8"/>
    <p:sldLayoutId id="2147483795" r:id="rId9"/>
    <p:sldLayoutId id="2147483796" r:id="rId10"/>
    <p:sldLayoutId id="214748380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1F2621-EF58-42A5-BC9D-715778931FF9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2018-03-21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72CF5C-704F-4AED-BFE8-B002C8D375B3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Obraz 6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59166"/>
            <a:ext cx="3717551" cy="398835"/>
          </a:xfrm>
          <a:prstGeom prst="rect">
            <a:avLst/>
          </a:prstGeom>
        </p:spPr>
      </p:pic>
      <p:pic>
        <p:nvPicPr>
          <p:cNvPr id="8" name="Obraz 7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7550" y="6459166"/>
            <a:ext cx="3717551" cy="398835"/>
          </a:xfrm>
          <a:prstGeom prst="rect">
            <a:avLst/>
          </a:prstGeom>
        </p:spPr>
      </p:pic>
      <p:pic>
        <p:nvPicPr>
          <p:cNvPr id="9" name="Obraz 8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3052" y="6459166"/>
            <a:ext cx="3900949" cy="398835"/>
          </a:xfrm>
          <a:prstGeom prst="rect">
            <a:avLst/>
          </a:prstGeom>
        </p:spPr>
      </p:pic>
      <p:pic>
        <p:nvPicPr>
          <p:cNvPr id="1026" name="Picture 2" descr="C:\Users\urszula.rosinska\Documents\Promocja 2014\L O G O T Y P Y    2014+\EFSI\Zestaw logotypów kolorowych EFSII.jp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43" y="324923"/>
            <a:ext cx="7735964" cy="6934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353571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D1207-01A8-481C-815B-E5C84EA16464}" type="datetimeFigureOut">
              <a:rPr lang="pl-PL" smtClean="0"/>
              <a:pPr/>
              <a:t>2018-03-21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2E0321-F89F-4A57-B411-76D6771E91A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762345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468150" y="1133856"/>
            <a:ext cx="8114269" cy="1956816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pl-PL" sz="4000" b="1" dirty="0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Rola Lokalnych Grup Działania</a:t>
            </a:r>
            <a:r>
              <a:rPr lang="pl-PL" sz="3200" b="1" dirty="0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/>
            </a:r>
            <a:br>
              <a:rPr lang="pl-PL" sz="3200" b="1" dirty="0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</a:br>
            <a:r>
              <a:rPr lang="pl-PL" sz="3200" b="1" dirty="0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z perspektywy</a:t>
            </a:r>
            <a:br>
              <a:rPr lang="pl-PL" sz="3200" b="1" dirty="0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</a:br>
            <a:r>
              <a:rPr lang="pl-PL" sz="3200" b="1" dirty="0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Strategii Rozwoju Województwa Podlaskiego </a:t>
            </a:r>
            <a:br>
              <a:rPr lang="pl-PL" sz="3200" b="1" dirty="0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</a:br>
            <a:r>
              <a:rPr lang="pl-PL" sz="3200" b="1" dirty="0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do roku 2020</a:t>
            </a:r>
            <a:endParaRPr lang="pl-PL" sz="3200" b="1" dirty="0">
              <a:solidFill>
                <a:srgbClr val="002060"/>
              </a:solidFill>
            </a:endParaRPr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1015184" y="5491551"/>
            <a:ext cx="7440827" cy="827468"/>
          </a:xfrm>
        </p:spPr>
        <p:txBody>
          <a:bodyPr>
            <a:normAutofit/>
          </a:bodyPr>
          <a:lstStyle/>
          <a:p>
            <a:endParaRPr lang="pl-PL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pl-PL" sz="2000" dirty="0" smtClean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Supraśl, 23 marca 2018 r.</a:t>
            </a:r>
            <a:endParaRPr lang="pl-PL" sz="2000" dirty="0">
              <a:solidFill>
                <a:srgbClr val="002060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41996" y="3240570"/>
            <a:ext cx="2423537" cy="245614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8754570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1536" y="1347171"/>
            <a:ext cx="7955792" cy="462390"/>
          </a:xfrm>
        </p:spPr>
        <p:txBody>
          <a:bodyPr>
            <a:noAutofit/>
          </a:bodyPr>
          <a:lstStyle/>
          <a:p>
            <a:pPr algn="ctr"/>
            <a:r>
              <a:rPr lang="pl-PL" sz="3600" b="1" dirty="0" smtClean="0">
                <a:solidFill>
                  <a:srgbClr val="0070C0"/>
                </a:solidFill>
              </a:rPr>
              <a:t>RLKS a rozwój regionalny (3)</a:t>
            </a:r>
            <a:endParaRPr lang="pl-PL" sz="3600" b="1" dirty="0">
              <a:solidFill>
                <a:srgbClr val="0070C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46888" y="2015911"/>
            <a:ext cx="8467344" cy="3561929"/>
          </a:xfrm>
        </p:spPr>
        <p:txBody>
          <a:bodyPr>
            <a:normAutofit/>
          </a:bodyPr>
          <a:lstStyle/>
          <a:p>
            <a:pPr algn="just"/>
            <a:r>
              <a:rPr lang="pl-PL" sz="2400" dirty="0">
                <a:latin typeface="+mj-lt"/>
              </a:rPr>
              <a:t>r</a:t>
            </a:r>
            <a:r>
              <a:rPr lang="pl-PL" sz="2400" dirty="0" smtClean="0">
                <a:latin typeface="+mj-lt"/>
              </a:rPr>
              <a:t>ealizacja </a:t>
            </a:r>
            <a:r>
              <a:rPr lang="pl-PL" sz="2400" dirty="0">
                <a:latin typeface="+mj-lt"/>
              </a:rPr>
              <a:t>RLKS </a:t>
            </a:r>
            <a:r>
              <a:rPr lang="pl-PL" sz="2400" dirty="0" smtClean="0">
                <a:latin typeface="+mj-lt"/>
              </a:rPr>
              <a:t>przyczynia się </a:t>
            </a:r>
            <a:r>
              <a:rPr lang="pl-PL" sz="2400" dirty="0">
                <a:latin typeface="+mj-lt"/>
              </a:rPr>
              <a:t>do realizacji różnych celów </a:t>
            </a:r>
            <a:r>
              <a:rPr lang="pl-PL" sz="2400" dirty="0" smtClean="0">
                <a:latin typeface="+mj-lt"/>
              </a:rPr>
              <a:t>tematycznych w zależności </a:t>
            </a:r>
            <a:r>
              <a:rPr lang="pl-PL" sz="2400" dirty="0">
                <a:latin typeface="+mj-lt"/>
              </a:rPr>
              <a:t>od zakresu poszczególnych Lokalnych Strategii </a:t>
            </a:r>
            <a:r>
              <a:rPr lang="pl-PL" sz="2400" dirty="0" smtClean="0">
                <a:latin typeface="+mj-lt"/>
              </a:rPr>
              <a:t>Rozwoju,</a:t>
            </a:r>
          </a:p>
          <a:p>
            <a:pPr algn="just"/>
            <a:r>
              <a:rPr lang="pl-PL" sz="2400" dirty="0" smtClean="0">
                <a:latin typeface="+mj-lt"/>
              </a:rPr>
              <a:t>działania </a:t>
            </a:r>
            <a:r>
              <a:rPr lang="pl-PL" sz="2400" dirty="0">
                <a:latin typeface="+mj-lt"/>
              </a:rPr>
              <a:t>przewidziane w Lokalnych Strategiach Rozwoju </a:t>
            </a:r>
            <a:r>
              <a:rPr lang="pl-PL" sz="2400" dirty="0" smtClean="0">
                <a:latin typeface="+mj-lt"/>
              </a:rPr>
              <a:t>dotyczą </a:t>
            </a:r>
            <a:r>
              <a:rPr lang="pl-PL" sz="2400" dirty="0">
                <a:latin typeface="+mj-lt"/>
              </a:rPr>
              <a:t>zakresów wszystkich Priorytetów Inwestycyjnych, </a:t>
            </a:r>
            <a:r>
              <a:rPr lang="pl-PL" sz="2400" dirty="0" smtClean="0">
                <a:latin typeface="+mj-lt"/>
              </a:rPr>
              <a:t>przyczyniają </a:t>
            </a:r>
            <a:r>
              <a:rPr lang="pl-PL" sz="2400" dirty="0">
                <a:latin typeface="+mj-lt"/>
              </a:rPr>
              <a:t>się do realizacji celów szczegółowych i rezultatów w nich </a:t>
            </a:r>
            <a:r>
              <a:rPr lang="pl-PL" sz="2400" dirty="0" smtClean="0">
                <a:latin typeface="+mj-lt"/>
              </a:rPr>
              <a:t>przewidzianych,</a:t>
            </a:r>
          </a:p>
          <a:p>
            <a:pPr algn="just"/>
            <a:r>
              <a:rPr lang="pl-PL" sz="2400" dirty="0">
                <a:latin typeface="+mj-lt"/>
              </a:rPr>
              <a:t>projekty realizowane w ramach RLKS </a:t>
            </a:r>
            <a:r>
              <a:rPr lang="pl-PL" sz="2400" dirty="0" smtClean="0">
                <a:latin typeface="+mj-lt"/>
              </a:rPr>
              <a:t>służą </a:t>
            </a:r>
            <a:r>
              <a:rPr lang="pl-PL" sz="2400" dirty="0">
                <a:latin typeface="+mj-lt"/>
              </a:rPr>
              <a:t>osiągnięciu celów i wskaźników przyjętych w poszczególnych programach</a:t>
            </a:r>
            <a:endParaRPr lang="pl-PL" sz="2400" dirty="0" smtClean="0">
              <a:latin typeface="+mj-lt"/>
            </a:endParaRPr>
          </a:p>
          <a:p>
            <a:pPr algn="just"/>
            <a:endParaRPr lang="pl-PL" sz="2400" dirty="0" smtClean="0">
              <a:latin typeface="+mj-lt"/>
            </a:endParaRPr>
          </a:p>
          <a:p>
            <a:pPr algn="just"/>
            <a:endParaRPr lang="pl-PL" sz="2400" dirty="0" smtClean="0">
              <a:latin typeface="+mj-lt"/>
            </a:endParaRPr>
          </a:p>
          <a:p>
            <a:endParaRPr lang="pl-PL" sz="2400" dirty="0" smtClean="0">
              <a:latin typeface="+mj-lt"/>
            </a:endParaRPr>
          </a:p>
          <a:p>
            <a:pPr marL="0" indent="0">
              <a:buNone/>
            </a:pPr>
            <a:endParaRPr lang="pl-PL" sz="2400" dirty="0"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554755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5810" y="1051303"/>
            <a:ext cx="8968190" cy="1118691"/>
          </a:xfrm>
        </p:spPr>
        <p:txBody>
          <a:bodyPr/>
          <a:lstStyle/>
          <a:p>
            <a:pPr algn="ctr"/>
            <a:r>
              <a:rPr lang="pl-PL" sz="32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Komplementarność wdrażania Instrumentu</a:t>
            </a:r>
            <a:endParaRPr lang="pl-PL" sz="32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1ABEF6-F981-432E-BDFC-D2D2653434D2}" type="slidenum">
              <a:rPr lang="pl-PL" smtClean="0"/>
              <a:pPr>
                <a:defRPr/>
              </a:pPr>
              <a:t>11</a:t>
            </a:fld>
            <a:endParaRPr lang="pl-PL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="" xmlns:p14="http://schemas.microsoft.com/office/powerpoint/2010/main" val="3638752325"/>
              </p:ext>
            </p:extLst>
          </p:nvPr>
        </p:nvGraphicFramePr>
        <p:xfrm>
          <a:off x="791570" y="2169994"/>
          <a:ext cx="7492621" cy="3889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1820702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09D658-6BAE-4AD8-9BDA-378D97E340A3}" type="slidenum">
              <a:rPr lang="pl-PL"/>
              <a:pPr>
                <a:defRPr/>
              </a:pPr>
              <a:t>12</a:t>
            </a:fld>
            <a:endParaRPr lang="pl-PL"/>
          </a:p>
        </p:txBody>
      </p:sp>
      <p:sp>
        <p:nvSpPr>
          <p:cNvPr id="243714" name="Tytuł 1"/>
          <p:cNvSpPr txBox="1">
            <a:spLocks/>
          </p:cNvSpPr>
          <p:nvPr/>
        </p:nvSpPr>
        <p:spPr bwMode="auto">
          <a:xfrm>
            <a:off x="137159" y="914400"/>
            <a:ext cx="8870359" cy="812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ctr">
              <a:buSzPct val="100000"/>
            </a:pPr>
            <a:r>
              <a:rPr lang="pl-PL" sz="32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Synergia </a:t>
            </a:r>
            <a:r>
              <a:rPr lang="pl-PL" sz="32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pl-PL" sz="32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działań na przykładzie  rewitalizacji społecznej</a:t>
            </a:r>
            <a:endParaRPr lang="en-GB" sz="3200" b="1" dirty="0">
              <a:solidFill>
                <a:schemeClr val="accent1">
                  <a:lumMod val="75000"/>
                </a:schemeClr>
              </a:solidFill>
              <a:latin typeface="Calibri" pitchFamily="34" charset="0"/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="" xmlns:p14="http://schemas.microsoft.com/office/powerpoint/2010/main" val="1073168271"/>
              </p:ext>
            </p:extLst>
          </p:nvPr>
        </p:nvGraphicFramePr>
        <p:xfrm>
          <a:off x="218362" y="1779694"/>
          <a:ext cx="8789157" cy="4544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Strzałka w lewo, w prawo i w górę 7"/>
          <p:cNvSpPr/>
          <p:nvPr/>
        </p:nvSpPr>
        <p:spPr>
          <a:xfrm>
            <a:off x="3787251" y="5094707"/>
            <a:ext cx="1746914" cy="1282891"/>
          </a:xfrm>
          <a:prstGeom prst="leftRightUp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pole tekstowe 1"/>
          <p:cNvSpPr txBox="1"/>
          <p:nvPr/>
        </p:nvSpPr>
        <p:spPr>
          <a:xfrm>
            <a:off x="3998791" y="3505237"/>
            <a:ext cx="13238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/>
              <a:t>Aktywna</a:t>
            </a:r>
          </a:p>
          <a:p>
            <a:pPr algn="ctr"/>
            <a:r>
              <a:rPr lang="pl-PL" b="1" dirty="0"/>
              <a:t>i</a:t>
            </a:r>
            <a:r>
              <a:rPr lang="pl-PL" b="1" dirty="0" smtClean="0"/>
              <a:t>ntegracja</a:t>
            </a:r>
          </a:p>
          <a:p>
            <a:pPr algn="ctr"/>
            <a:r>
              <a:rPr lang="pl-PL" b="1" dirty="0" smtClean="0"/>
              <a:t>społeczna</a:t>
            </a:r>
            <a:endParaRPr lang="pl-PL" b="1" dirty="0"/>
          </a:p>
        </p:txBody>
      </p:sp>
      <p:sp>
        <p:nvSpPr>
          <p:cNvPr id="3" name="Strzałka w dół 2"/>
          <p:cNvSpPr/>
          <p:nvPr/>
        </p:nvSpPr>
        <p:spPr>
          <a:xfrm>
            <a:off x="6284612" y="4300510"/>
            <a:ext cx="428793" cy="705553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Strzałka w dół 4"/>
          <p:cNvSpPr/>
          <p:nvPr/>
        </p:nvSpPr>
        <p:spPr>
          <a:xfrm>
            <a:off x="2473187" y="4300510"/>
            <a:ext cx="484632" cy="714280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76628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1078173"/>
            <a:ext cx="7886700" cy="460707"/>
          </a:xfrm>
        </p:spPr>
        <p:txBody>
          <a:bodyPr>
            <a:normAutofit fontScale="90000"/>
          </a:bodyPr>
          <a:lstStyle/>
          <a:p>
            <a:pPr algn="ctr"/>
            <a:r>
              <a:rPr lang="pl-PL" sz="32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Wartość dodana wdrażania Instrumentu</a:t>
            </a:r>
            <a:endParaRPr lang="pl-PL" sz="32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1ABEF6-F981-432E-BDFC-D2D2653434D2}" type="slidenum">
              <a:rPr lang="pl-PL" smtClean="0"/>
              <a:pPr>
                <a:defRPr/>
              </a:pPr>
              <a:t>13</a:t>
            </a:fld>
            <a:endParaRPr lang="pl-PL"/>
          </a:p>
        </p:txBody>
      </p:sp>
      <p:graphicFrame>
        <p:nvGraphicFramePr>
          <p:cNvPr id="14" name="Diagram 13"/>
          <p:cNvGraphicFramePr/>
          <p:nvPr>
            <p:extLst>
              <p:ext uri="{D42A27DB-BD31-4B8C-83A1-F6EECF244321}">
                <p14:modId xmlns="" xmlns:p14="http://schemas.microsoft.com/office/powerpoint/2010/main" val="3659764152"/>
              </p:ext>
            </p:extLst>
          </p:nvPr>
        </p:nvGraphicFramePr>
        <p:xfrm>
          <a:off x="628650" y="1665027"/>
          <a:ext cx="7696483" cy="44491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2111923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7722" y="1099620"/>
            <a:ext cx="8538693" cy="535789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pl-PL" sz="36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Pytania do dyskusji:</a:t>
            </a:r>
            <a:endParaRPr lang="pl-PL" sz="36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 marL="0" indent="0" algn="just">
              <a:buNone/>
            </a:pPr>
            <a:endParaRPr lang="pl-PL" sz="2600" dirty="0" smtClean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4" name="Symbol zastępczy zawartości 2"/>
          <p:cNvSpPr txBox="1">
            <a:spLocks/>
          </p:cNvSpPr>
          <p:nvPr/>
        </p:nvSpPr>
        <p:spPr>
          <a:xfrm>
            <a:off x="333176" y="1939880"/>
            <a:ext cx="8533239" cy="50648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endParaRPr lang="pl-PL" sz="24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95432" y="1825574"/>
            <a:ext cx="838105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+mj-lt"/>
              <a:buAutoNum type="arabicParenR"/>
            </a:pPr>
            <a:r>
              <a:rPr lang="pl-PL" sz="2400" dirty="0">
                <a:latin typeface="+mj-lt"/>
              </a:rPr>
              <a:t>J</a:t>
            </a:r>
            <a:r>
              <a:rPr lang="pl-PL" sz="2400" dirty="0" smtClean="0">
                <a:latin typeface="+mj-lt"/>
              </a:rPr>
              <a:t>ak </a:t>
            </a:r>
            <a:r>
              <a:rPr lang="pl-PL" sz="2400" dirty="0">
                <a:latin typeface="+mj-lt"/>
              </a:rPr>
              <a:t>zapewnić realną harmonizację i uproszczenie absorpcji funduszy na poziomie lokalnym? </a:t>
            </a:r>
          </a:p>
          <a:p>
            <a:pPr marL="342900" indent="-342900" algn="just">
              <a:buFont typeface="+mj-lt"/>
              <a:buAutoNum type="arabicParenR"/>
            </a:pPr>
            <a:r>
              <a:rPr lang="pl-PL" sz="2400" dirty="0">
                <a:latin typeface="+mj-lt"/>
              </a:rPr>
              <a:t>G</a:t>
            </a:r>
            <a:r>
              <a:rPr lang="pl-PL" sz="2400" dirty="0" smtClean="0">
                <a:latin typeface="+mj-lt"/>
              </a:rPr>
              <a:t>dzie </a:t>
            </a:r>
            <a:r>
              <a:rPr lang="pl-PL" sz="2400" dirty="0">
                <a:latin typeface="+mj-lt"/>
              </a:rPr>
              <a:t>i jak wspierać </a:t>
            </a:r>
            <a:r>
              <a:rPr lang="pl-PL" sz="2400" dirty="0" smtClean="0">
                <a:latin typeface="+mj-lt"/>
              </a:rPr>
              <a:t>zróżnicowaną </a:t>
            </a:r>
            <a:r>
              <a:rPr lang="pl-PL" sz="2400" dirty="0">
                <a:latin typeface="+mj-lt"/>
              </a:rPr>
              <a:t>zdolność instytucjonalną na poziomie lokalnym? </a:t>
            </a:r>
          </a:p>
          <a:p>
            <a:pPr marL="342900" indent="-342900" algn="just">
              <a:buFont typeface="+mj-lt"/>
              <a:buAutoNum type="arabicParenR"/>
            </a:pPr>
            <a:r>
              <a:rPr lang="pl-PL" sz="2400" dirty="0">
                <a:latin typeface="+mj-lt"/>
              </a:rPr>
              <a:t>J</a:t>
            </a:r>
            <a:r>
              <a:rPr lang="pl-PL" sz="2400" dirty="0" smtClean="0">
                <a:latin typeface="+mj-lt"/>
              </a:rPr>
              <a:t>ak </a:t>
            </a:r>
            <a:r>
              <a:rPr lang="pl-PL" sz="2400" dirty="0">
                <a:latin typeface="+mj-lt"/>
              </a:rPr>
              <a:t>pogodzić wymóg elastyczności i przekrojowości RKLS ze ścisłą i klarowną demarkacją? </a:t>
            </a:r>
          </a:p>
          <a:p>
            <a:pPr marL="342900" indent="-342900" algn="just">
              <a:buFont typeface="+mj-lt"/>
              <a:buAutoNum type="arabicParenR"/>
            </a:pPr>
            <a:r>
              <a:rPr lang="pl-PL" sz="2400" dirty="0" smtClean="0">
                <a:latin typeface="+mj-lt"/>
              </a:rPr>
              <a:t>Jak </a:t>
            </a:r>
            <a:r>
              <a:rPr lang="pl-PL" sz="2400" dirty="0">
                <a:latin typeface="+mj-lt"/>
              </a:rPr>
              <a:t>określić fundusz wiodący (</a:t>
            </a:r>
            <a:r>
              <a:rPr lang="pl-PL" sz="2400" dirty="0" err="1">
                <a:latin typeface="+mj-lt"/>
              </a:rPr>
              <a:t>lead</a:t>
            </a:r>
            <a:r>
              <a:rPr lang="pl-PL" sz="2400" dirty="0">
                <a:latin typeface="+mj-lt"/>
              </a:rPr>
              <a:t> fund)? </a:t>
            </a:r>
            <a:endParaRPr lang="pl-PL" sz="2400" dirty="0" smtClean="0">
              <a:latin typeface="+mj-lt"/>
            </a:endParaRPr>
          </a:p>
          <a:p>
            <a:pPr marL="342900" indent="-342900" algn="just">
              <a:buFont typeface="+mj-lt"/>
              <a:buAutoNum type="arabicParenR"/>
            </a:pPr>
            <a:r>
              <a:rPr lang="pl-PL" sz="2400" dirty="0" smtClean="0">
                <a:latin typeface="+mj-lt"/>
              </a:rPr>
              <a:t>Prosty mechanizm (procedury) wdrażania RLKS.</a:t>
            </a:r>
          </a:p>
          <a:p>
            <a:pPr marL="342900" indent="-342900" algn="just">
              <a:buFont typeface="+mj-lt"/>
              <a:buAutoNum type="arabicParenR"/>
            </a:pPr>
            <a:endParaRPr lang="pl-PL" sz="2400" dirty="0">
              <a:latin typeface="+mj-lt"/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74745" y="3666329"/>
            <a:ext cx="2857500" cy="27813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37192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44699" y="1313644"/>
            <a:ext cx="8654602" cy="4559121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2600" b="1" dirty="0" smtClean="0">
                <a:solidFill>
                  <a:srgbClr val="0070C0"/>
                </a:solidFill>
                <a:latin typeface="+mj-lt"/>
                <a:cs typeface="Arial" panose="020B0604020202020204" pitchFamily="34" charset="0"/>
              </a:rPr>
              <a:t>Dane kontaktowe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2600" b="1" dirty="0" smtClean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Departament Europejskiego Funduszu Rozwoju Regionalnego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2600" b="1" dirty="0" smtClean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Referat Wdrażania RLKS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2600" b="1" dirty="0" smtClean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 ul. Poleska 89, 15-874 Białystok, 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2600" dirty="0" smtClean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tel. 85 66 54 324, 85 66 54 307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pl-PL" sz="2000" b="1" dirty="0" smtClean="0">
              <a:solidFill>
                <a:srgbClr val="002060"/>
              </a:solidFill>
              <a:latin typeface="+mj-lt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pl-PL" sz="2000" b="1" dirty="0" smtClean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Punkty Informacyjne </a:t>
            </a:r>
            <a:r>
              <a:rPr lang="pl-PL" sz="2000" b="1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Funduszy Europejskich </a:t>
            </a:r>
            <a:r>
              <a:rPr lang="pl-PL" sz="2000" b="1" dirty="0" smtClean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działające w </a:t>
            </a:r>
            <a:r>
              <a:rPr lang="pl-PL" sz="2000" b="1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Województwie Podlaskim:</a:t>
            </a:r>
          </a:p>
          <a:p>
            <a:pPr algn="just">
              <a:lnSpc>
                <a:spcPct val="100000"/>
              </a:lnSpc>
            </a:pPr>
            <a:r>
              <a:rPr lang="pl-PL" sz="2000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w Białymstoku, Infolinia: 0 801 308 013, e-mail: </a:t>
            </a:r>
            <a:r>
              <a:rPr lang="pl-PL" sz="2000" b="1" u="sng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gpi@wrotapodlasia.pl</a:t>
            </a:r>
            <a:r>
              <a:rPr lang="pl-PL" sz="2000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;</a:t>
            </a:r>
          </a:p>
          <a:p>
            <a:pPr>
              <a:lnSpc>
                <a:spcPct val="100000"/>
              </a:lnSpc>
            </a:pPr>
            <a:r>
              <a:rPr lang="pl-PL" sz="2000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w </a:t>
            </a:r>
            <a:r>
              <a:rPr lang="pl-PL" sz="2000" dirty="0" smtClean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Suwałkach: </a:t>
            </a:r>
            <a:r>
              <a:rPr lang="pl-PL" sz="2000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tel. </a:t>
            </a:r>
            <a:r>
              <a:rPr lang="pl-PL" sz="2000" dirty="0" smtClean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87 563 02 </a:t>
            </a:r>
            <a:r>
              <a:rPr lang="pl-PL" sz="2000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11, 87 563 02 19, 87 562 02 76,                   </a:t>
            </a:r>
            <a:br>
              <a:rPr lang="pl-PL" sz="2000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</a:br>
            <a:r>
              <a:rPr lang="pl-PL" sz="2000" dirty="0" smtClean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e-mail</a:t>
            </a:r>
            <a:r>
              <a:rPr lang="pl-PL" sz="2000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: </a:t>
            </a:r>
            <a:r>
              <a:rPr lang="pl-PL" sz="2000" b="1" u="sng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lpi@ares.suwalki.pl</a:t>
            </a:r>
            <a:r>
              <a:rPr lang="pl-PL" sz="2000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;</a:t>
            </a:r>
          </a:p>
          <a:p>
            <a:pPr>
              <a:lnSpc>
                <a:spcPct val="100000"/>
              </a:lnSpc>
            </a:pPr>
            <a:r>
              <a:rPr lang="pl-PL" sz="2000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w Łomży, tel. 86 216 33 26, 86 473 53 20, e-mail</a:t>
            </a:r>
            <a:r>
              <a:rPr lang="pl-PL" sz="2000" b="1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: </a:t>
            </a:r>
            <a:r>
              <a:rPr lang="pl-PL" sz="2000" b="1" u="sng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lpi@podlaskie.org.pl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1154662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 txBox="1">
            <a:spLocks/>
          </p:cNvSpPr>
          <p:nvPr/>
        </p:nvSpPr>
        <p:spPr>
          <a:xfrm>
            <a:off x="680165" y="2284366"/>
            <a:ext cx="7955792" cy="1424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b="1" dirty="0" smtClean="0">
                <a:solidFill>
                  <a:srgbClr val="002060"/>
                </a:solidFill>
              </a:rPr>
              <a:t>Dziękuję za uwagę! </a:t>
            </a:r>
          </a:p>
          <a:p>
            <a:pPr algn="ctr"/>
            <a:r>
              <a:rPr lang="pl-PL" b="1" dirty="0" smtClean="0">
                <a:solidFill>
                  <a:srgbClr val="FFC000"/>
                </a:solidFill>
                <a:sym typeface="Wingdings" panose="05000000000000000000" pitchFamily="2" charset="2"/>
              </a:rPr>
              <a:t>  </a:t>
            </a:r>
            <a:r>
              <a:rPr lang="pl-PL" sz="2400" b="1" dirty="0" smtClean="0">
                <a:solidFill>
                  <a:srgbClr val="002060"/>
                </a:solidFill>
                <a:sym typeface="Wingdings" panose="05000000000000000000" pitchFamily="2" charset="2"/>
              </a:rPr>
              <a:t/>
            </a:r>
            <a:br>
              <a:rPr lang="pl-PL" sz="2400" b="1" dirty="0" smtClean="0">
                <a:solidFill>
                  <a:srgbClr val="002060"/>
                </a:solidFill>
                <a:sym typeface="Wingdings" panose="05000000000000000000" pitchFamily="2" charset="2"/>
              </a:rPr>
            </a:br>
            <a:endParaRPr lang="pl-PL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74002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34899" y="1069848"/>
            <a:ext cx="8375904" cy="1024128"/>
          </a:xfrm>
        </p:spPr>
        <p:txBody>
          <a:bodyPr>
            <a:noAutofit/>
          </a:bodyPr>
          <a:lstStyle/>
          <a:p>
            <a:pPr algn="ctr"/>
            <a:r>
              <a:rPr lang="pl-PL" sz="3600" b="1" dirty="0" smtClean="0">
                <a:solidFill>
                  <a:srgbClr val="0070C0"/>
                </a:solidFill>
              </a:rPr>
              <a:t>Kapitał społeczny jako katalizator procesów rozwojowych (1)</a:t>
            </a:r>
            <a:endParaRPr lang="pl-PL" sz="3600" b="1" dirty="0">
              <a:solidFill>
                <a:srgbClr val="0070C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34899" y="2157984"/>
            <a:ext cx="8489061" cy="4018979"/>
          </a:xfrm>
        </p:spPr>
        <p:txBody>
          <a:bodyPr>
            <a:normAutofit/>
          </a:bodyPr>
          <a:lstStyle/>
          <a:p>
            <a:pPr algn="just"/>
            <a:r>
              <a:rPr lang="pl-PL" sz="2400" dirty="0">
                <a:latin typeface="+mj-lt"/>
              </a:rPr>
              <a:t>W Strategii </a:t>
            </a:r>
            <a:r>
              <a:rPr lang="pl-PL" sz="2400" i="1" dirty="0">
                <a:latin typeface="+mj-lt"/>
              </a:rPr>
              <a:t>Europa 2020 </a:t>
            </a:r>
            <a:r>
              <a:rPr lang="pl-PL" sz="2400" dirty="0">
                <a:latin typeface="+mj-lt"/>
              </a:rPr>
              <a:t>inwestycje w kapitał społeczny zostały uznane za </a:t>
            </a:r>
            <a:r>
              <a:rPr lang="pl-PL" sz="2400" dirty="0" smtClean="0">
                <a:latin typeface="+mj-lt"/>
              </a:rPr>
              <a:t>jeden z </a:t>
            </a:r>
            <a:r>
              <a:rPr lang="pl-PL" sz="2400" dirty="0">
                <a:latin typeface="+mj-lt"/>
              </a:rPr>
              <a:t>kluczowych czynników przyczyniających się do osiągania większej spójności </a:t>
            </a:r>
            <a:r>
              <a:rPr lang="pl-PL" sz="2400" dirty="0" smtClean="0">
                <a:latin typeface="+mj-lt"/>
              </a:rPr>
              <a:t>społecznej i </a:t>
            </a:r>
            <a:r>
              <a:rPr lang="pl-PL" sz="2400" dirty="0">
                <a:latin typeface="+mj-lt"/>
              </a:rPr>
              <a:t>budowy społeczeństwa opartego na </a:t>
            </a:r>
            <a:r>
              <a:rPr lang="pl-PL" sz="2400" dirty="0" smtClean="0">
                <a:latin typeface="+mj-lt"/>
              </a:rPr>
              <a:t>wiedzy.</a:t>
            </a:r>
          </a:p>
          <a:p>
            <a:pPr algn="just"/>
            <a:r>
              <a:rPr lang="pl-PL" sz="2400" i="1" dirty="0">
                <a:latin typeface="+mj-lt"/>
              </a:rPr>
              <a:t>Komitet Regionów </a:t>
            </a:r>
            <a:r>
              <a:rPr lang="pl-PL" sz="2400" dirty="0">
                <a:latin typeface="+mj-lt"/>
              </a:rPr>
              <a:t>wskazał na konieczność </a:t>
            </a:r>
            <a:r>
              <a:rPr lang="pl-PL" sz="2400" i="1" dirty="0" smtClean="0">
                <a:latin typeface="+mj-lt"/>
              </a:rPr>
              <a:t>zwiększenia </a:t>
            </a:r>
            <a:r>
              <a:rPr lang="pl-PL" sz="2400" i="1" dirty="0">
                <a:latin typeface="+mj-lt"/>
              </a:rPr>
              <a:t>wsparcia dla rozwoju lokalnego, nie tylko po to, by obywatele mogli bardziej utożsamiać się z celami wyznaczonymi w Strategii Europa 2020 </a:t>
            </a:r>
            <a:r>
              <a:rPr lang="pl-PL" sz="2400" i="1" dirty="0" smtClean="0">
                <a:latin typeface="+mj-lt"/>
              </a:rPr>
              <a:t>       i </a:t>
            </a:r>
            <a:r>
              <a:rPr lang="pl-PL" sz="2400" i="1" dirty="0">
                <a:latin typeface="+mj-lt"/>
              </a:rPr>
              <a:t>ułatwiać jej realizację, ale też by ułatwić ożywienie gospodarcze </a:t>
            </a:r>
            <a:r>
              <a:rPr lang="pl-PL" sz="2400" i="1" dirty="0" smtClean="0">
                <a:latin typeface="+mj-lt"/>
              </a:rPr>
              <a:t>    i </a:t>
            </a:r>
            <a:r>
              <a:rPr lang="pl-PL" sz="2400" i="1" dirty="0">
                <a:latin typeface="+mj-lt"/>
              </a:rPr>
              <a:t>tworzenie miejsc pracy w strefach szczególnie dotkniętych obecnym kryzysem gospodarczym i finansowym oraz dostarczyć </a:t>
            </a:r>
            <a:r>
              <a:rPr lang="pl-PL" sz="2400" i="1" dirty="0" smtClean="0">
                <a:latin typeface="+mj-lt"/>
              </a:rPr>
              <a:t>  w </a:t>
            </a:r>
            <a:r>
              <a:rPr lang="pl-PL" sz="2400" i="1" dirty="0">
                <a:latin typeface="+mj-lt"/>
              </a:rPr>
              <a:t>tym celu nowych </a:t>
            </a:r>
            <a:r>
              <a:rPr lang="pl-PL" sz="2400" i="1" dirty="0" smtClean="0">
                <a:latin typeface="+mj-lt"/>
              </a:rPr>
              <a:t>bodźców</a:t>
            </a:r>
            <a:r>
              <a:rPr lang="pl-PL" sz="2400" dirty="0" smtClean="0">
                <a:latin typeface="+mj-lt"/>
              </a:rPr>
              <a:t>.</a:t>
            </a:r>
            <a:endParaRPr lang="pl-PL" sz="2400" dirty="0"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183194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78320" y="1225296"/>
            <a:ext cx="8375904" cy="1024128"/>
          </a:xfrm>
        </p:spPr>
        <p:txBody>
          <a:bodyPr>
            <a:noAutofit/>
          </a:bodyPr>
          <a:lstStyle/>
          <a:p>
            <a:pPr algn="ctr"/>
            <a:r>
              <a:rPr lang="pl-PL" sz="3600" b="1" dirty="0" smtClean="0">
                <a:solidFill>
                  <a:srgbClr val="0070C0"/>
                </a:solidFill>
              </a:rPr>
              <a:t>Kapitał społeczny jako katalizator procesów rozwojowych (2)</a:t>
            </a:r>
            <a:endParaRPr lang="pl-PL" sz="3600" b="1" dirty="0">
              <a:solidFill>
                <a:srgbClr val="0070C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78320" y="2441449"/>
            <a:ext cx="8489061" cy="3419856"/>
          </a:xfrm>
        </p:spPr>
        <p:txBody>
          <a:bodyPr>
            <a:normAutofit/>
          </a:bodyPr>
          <a:lstStyle/>
          <a:p>
            <a:pPr algn="just"/>
            <a:r>
              <a:rPr lang="pl-PL" sz="2400" dirty="0">
                <a:latin typeface="+mj-lt"/>
              </a:rPr>
              <a:t>Niezbędne do zbudowania </a:t>
            </a:r>
            <a:r>
              <a:rPr lang="pl-PL" sz="2400" dirty="0" smtClean="0">
                <a:latin typeface="+mj-lt"/>
              </a:rPr>
              <a:t>gospodarki opartej </a:t>
            </a:r>
            <a:r>
              <a:rPr lang="pl-PL" sz="2400" dirty="0">
                <a:latin typeface="+mj-lt"/>
              </a:rPr>
              <a:t>na wiedzy jest uruchomienie mechanizmów o charakterze społecznym, </a:t>
            </a:r>
            <a:r>
              <a:rPr lang="pl-PL" sz="2400" dirty="0" smtClean="0">
                <a:latin typeface="+mj-lt"/>
              </a:rPr>
              <a:t>takich jak </a:t>
            </a:r>
            <a:r>
              <a:rPr lang="pl-PL" sz="2400" dirty="0">
                <a:latin typeface="+mj-lt"/>
              </a:rPr>
              <a:t>zaufanie społeczne, odwaga i otwartość na nowatorskie rozwiązania, </a:t>
            </a:r>
            <a:r>
              <a:rPr lang="pl-PL" sz="2400" dirty="0" smtClean="0">
                <a:latin typeface="+mj-lt"/>
              </a:rPr>
              <a:t>system edukacyjny </a:t>
            </a:r>
            <a:r>
              <a:rPr lang="pl-PL" sz="2400" dirty="0">
                <a:latin typeface="+mj-lt"/>
              </a:rPr>
              <a:t>wspierający kreatywność</a:t>
            </a:r>
            <a:r>
              <a:rPr lang="pl-PL" sz="2400" dirty="0" smtClean="0">
                <a:latin typeface="+mj-lt"/>
              </a:rPr>
              <a:t>, itd.</a:t>
            </a:r>
          </a:p>
          <a:p>
            <a:pPr algn="just"/>
            <a:r>
              <a:rPr lang="pl-PL" sz="2400" dirty="0" smtClean="0">
                <a:latin typeface="+mj-lt"/>
              </a:rPr>
              <a:t>We współczesnej </a:t>
            </a:r>
            <a:r>
              <a:rPr lang="pl-PL" sz="2400" dirty="0">
                <a:latin typeface="+mj-lt"/>
              </a:rPr>
              <a:t>gospodarce, ale i w sferze społecznej niezbędna </a:t>
            </a:r>
            <a:r>
              <a:rPr lang="pl-PL" sz="2400" dirty="0" smtClean="0">
                <a:latin typeface="+mj-lt"/>
              </a:rPr>
              <a:t>jest umiejętność </a:t>
            </a:r>
            <a:r>
              <a:rPr lang="pl-PL" sz="2400" dirty="0">
                <a:latin typeface="+mj-lt"/>
              </a:rPr>
              <a:t>działania w strukturach sieciowych. Pojedyncze firmy czy instytucje nie są już w stanie samodzielnie sprostać stojącym przed nimi wyzwaniom. Muszą nauczyć </a:t>
            </a:r>
            <a:r>
              <a:rPr lang="pl-PL" sz="2400" dirty="0" smtClean="0">
                <a:latin typeface="+mj-lt"/>
              </a:rPr>
              <a:t>się działać </a:t>
            </a:r>
            <a:r>
              <a:rPr lang="pl-PL" sz="2400" dirty="0">
                <a:latin typeface="+mj-lt"/>
              </a:rPr>
              <a:t>wspólnie w dynamicznych układach sieciowych.</a:t>
            </a:r>
          </a:p>
        </p:txBody>
      </p:sp>
    </p:spTree>
    <p:extLst>
      <p:ext uri="{BB962C8B-B14F-4D97-AF65-F5344CB8AC3E}">
        <p14:creationId xmlns="" xmlns:p14="http://schemas.microsoft.com/office/powerpoint/2010/main" val="30886940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22288" y="1362456"/>
            <a:ext cx="8706119" cy="265176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2400" b="1" i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Strategia Rozwoju Województwa Podlaskiego do roku </a:t>
            </a:r>
            <a:r>
              <a:rPr lang="pl-PL" sz="2400" b="1" i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2020 </a:t>
            </a:r>
            <a:r>
              <a:rPr lang="pl-PL" sz="2400" dirty="0">
                <a:latin typeface="+mj-lt"/>
              </a:rPr>
              <a:t>jako jedno z wyzwań wskazuje pobudzenie rozwoju lokalnego, szczególnie poprzez motywowanie do wykorzystania endogenicznych potencjałów różnych terytoriów na rzecz zrównoważonego i trwałego rozwoju oraz wzmocnienia spójności społecznej. </a:t>
            </a:r>
            <a:endParaRPr lang="pl-PL" sz="2400" dirty="0" smtClean="0">
              <a:latin typeface="+mj-lt"/>
            </a:endParaRPr>
          </a:p>
          <a:p>
            <a:pPr marL="0" indent="0" algn="ctr">
              <a:buNone/>
            </a:pPr>
            <a:r>
              <a:rPr lang="pl-PL" sz="2400" dirty="0" smtClean="0">
                <a:latin typeface="+mj-lt"/>
              </a:rPr>
              <a:t>Istotne </a:t>
            </a:r>
            <a:r>
              <a:rPr lang="pl-PL" sz="2400" dirty="0">
                <a:latin typeface="+mj-lt"/>
              </a:rPr>
              <a:t>korzyści mogą wynikać w tym aspekcie </a:t>
            </a:r>
            <a:r>
              <a:rPr lang="pl-PL" sz="2400" dirty="0" smtClean="0">
                <a:latin typeface="+mj-lt"/>
              </a:rPr>
              <a:t>z </a:t>
            </a:r>
            <a:r>
              <a:rPr lang="pl-PL" sz="2400" dirty="0">
                <a:latin typeface="+mj-lt"/>
              </a:rPr>
              <a:t>umożliwienia realizacji podejścia oddolnego.</a:t>
            </a:r>
            <a:endParaRPr lang="pl-PL" sz="2400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500" y="3816058"/>
            <a:ext cx="4425696" cy="258051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26598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6617" y="1280160"/>
            <a:ext cx="8385048" cy="96012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3200" b="1" dirty="0" smtClean="0">
                <a:solidFill>
                  <a:srgbClr val="0070C0"/>
                </a:solidFill>
                <a:latin typeface="+mj-lt"/>
              </a:rPr>
              <a:t>Lokalne Grupy Działania                           odpowiedzią na postawione wyzwania? (1)</a:t>
            </a:r>
            <a:endParaRPr lang="pl-PL" sz="32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292609" y="2404872"/>
            <a:ext cx="844905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2400" dirty="0" smtClean="0">
                <a:latin typeface="+mj-lt"/>
              </a:rPr>
              <a:t>Zasady podejścia w ramach Rozwoju Lokalnego Kierowanego przez Społeczność: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pl-PL" sz="2400" dirty="0" smtClean="0">
                <a:latin typeface="+mj-lt"/>
              </a:rPr>
              <a:t>oddolność </a:t>
            </a:r>
            <a:r>
              <a:rPr lang="pl-PL" sz="2400" dirty="0">
                <a:latin typeface="+mj-lt"/>
              </a:rPr>
              <a:t>wyrażającą się w szerokim udziale społeczności lokalnej w tworzeniu i realizacji lokalnej strategii rozwoju (LSR), </a:t>
            </a:r>
            <a:endParaRPr lang="pl-PL" sz="2400" dirty="0" smtClean="0">
              <a:latin typeface="+mj-lt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pl-PL" sz="2400" dirty="0" smtClean="0">
                <a:latin typeface="+mj-lt"/>
              </a:rPr>
              <a:t>terytorialność </a:t>
            </a:r>
            <a:r>
              <a:rPr lang="pl-PL" sz="2400" dirty="0">
                <a:latin typeface="+mj-lt"/>
              </a:rPr>
              <a:t>– LSR jest przygotowana dla danego, spójnego </a:t>
            </a:r>
            <a:r>
              <a:rPr lang="pl-PL" sz="2400" dirty="0" smtClean="0">
                <a:latin typeface="+mj-lt"/>
              </a:rPr>
              <a:t>obszaru,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pl-PL" sz="2400" dirty="0" smtClean="0">
                <a:latin typeface="+mj-lt"/>
              </a:rPr>
              <a:t>zintegrowanie </a:t>
            </a:r>
            <a:r>
              <a:rPr lang="pl-PL" sz="2400" dirty="0">
                <a:latin typeface="+mj-lt"/>
              </a:rPr>
              <a:t>– łączenie różnych dziedzin gospodarki (wielosektorowość) i współpraca różnych grup </a:t>
            </a:r>
            <a:r>
              <a:rPr lang="pl-PL" sz="2400" dirty="0" smtClean="0">
                <a:latin typeface="+mj-lt"/>
              </a:rPr>
              <a:t>interesu,</a:t>
            </a:r>
          </a:p>
        </p:txBody>
      </p:sp>
    </p:spTree>
    <p:extLst>
      <p:ext uri="{BB962C8B-B14F-4D97-AF65-F5344CB8AC3E}">
        <p14:creationId xmlns="" xmlns:p14="http://schemas.microsoft.com/office/powerpoint/2010/main" val="2714048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6617" y="1298448"/>
            <a:ext cx="8385048" cy="96012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3200" b="1" dirty="0" smtClean="0">
                <a:solidFill>
                  <a:srgbClr val="0070C0"/>
                </a:solidFill>
                <a:latin typeface="+mj-lt"/>
              </a:rPr>
              <a:t>Lokalne Grupy Działania                           odpowiedzią na postawione wyzwania? (2)</a:t>
            </a:r>
            <a:endParaRPr lang="pl-PL" sz="32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356616" y="2436519"/>
            <a:ext cx="856792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pl-PL" sz="2400" dirty="0">
                <a:latin typeface="+mj-lt"/>
              </a:rPr>
              <a:t>partnerstwo – LGD jako lokalne partnerstwo, w którym uczestniczą różne podmioty z sektora publicznego, społecznego </a:t>
            </a:r>
            <a:r>
              <a:rPr lang="pl-PL" sz="2400" dirty="0" smtClean="0">
                <a:latin typeface="+mj-lt"/>
              </a:rPr>
              <a:t>    i </a:t>
            </a:r>
            <a:r>
              <a:rPr lang="pl-PL" sz="2400" dirty="0">
                <a:latin typeface="+mj-lt"/>
              </a:rPr>
              <a:t>gospodarczego, ale żadna grupa interesu nie może dysponować więcej niż 49% głosów przy podejmowaniu decyzji,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l-PL" sz="2400" dirty="0" smtClean="0">
                <a:latin typeface="+mj-lt"/>
              </a:rPr>
              <a:t>innowacyjność </a:t>
            </a:r>
            <a:r>
              <a:rPr lang="pl-PL" sz="2400" dirty="0">
                <a:latin typeface="+mj-lt"/>
              </a:rPr>
              <a:t>(w skali lokalnej</a:t>
            </a:r>
            <a:r>
              <a:rPr lang="pl-PL" sz="2400" dirty="0" smtClean="0">
                <a:latin typeface="+mj-lt"/>
              </a:rPr>
              <a:t>),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l-PL" sz="2400" dirty="0" smtClean="0">
                <a:latin typeface="+mj-lt"/>
              </a:rPr>
              <a:t>decentralizacja </a:t>
            </a:r>
            <a:r>
              <a:rPr lang="pl-PL" sz="2400" dirty="0">
                <a:latin typeface="+mj-lt"/>
              </a:rPr>
              <a:t>zarządzania i finansowania, 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pl-PL" sz="2400" dirty="0" smtClean="0">
                <a:latin typeface="+mj-lt"/>
              </a:rPr>
              <a:t>sieciowanie </a:t>
            </a:r>
            <a:r>
              <a:rPr lang="pl-PL" sz="2400" dirty="0">
                <a:latin typeface="+mj-lt"/>
              </a:rPr>
              <a:t>i współpraca (wymiana doświadczeń </a:t>
            </a:r>
            <a:r>
              <a:rPr lang="pl-PL" sz="2400" dirty="0" smtClean="0">
                <a:latin typeface="+mj-lt"/>
              </a:rPr>
              <a:t>                               i rozpowszechnianie </a:t>
            </a:r>
            <a:r>
              <a:rPr lang="pl-PL" sz="2400" dirty="0">
                <a:latin typeface="+mj-lt"/>
              </a:rPr>
              <a:t>dobrych praktyk). </a:t>
            </a:r>
          </a:p>
        </p:txBody>
      </p:sp>
    </p:spTree>
    <p:extLst>
      <p:ext uri="{BB962C8B-B14F-4D97-AF65-F5344CB8AC3E}">
        <p14:creationId xmlns="" xmlns:p14="http://schemas.microsoft.com/office/powerpoint/2010/main" val="135503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zaokrąglony 3"/>
          <p:cNvSpPr/>
          <p:nvPr/>
        </p:nvSpPr>
        <p:spPr>
          <a:xfrm>
            <a:off x="932688" y="1060704"/>
            <a:ext cx="7242048" cy="224942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2400" dirty="0" smtClean="0">
                <a:latin typeface="+mj-lt"/>
              </a:rPr>
              <a:t>Instrument terytorialny RLKS ułatwia społecznościom </a:t>
            </a:r>
            <a:r>
              <a:rPr lang="pl-PL" sz="2400" dirty="0">
                <a:latin typeface="+mj-lt"/>
              </a:rPr>
              <a:t>lokalnym inicjowanie i realizację działań rozwojowych </a:t>
            </a:r>
            <a:r>
              <a:rPr lang="pl-PL" sz="2400" dirty="0" smtClean="0">
                <a:latin typeface="+mj-lt"/>
              </a:rPr>
              <a:t>   w </a:t>
            </a:r>
            <a:r>
              <a:rPr lang="pl-PL" sz="2400" dirty="0">
                <a:latin typeface="+mj-lt"/>
              </a:rPr>
              <a:t>formule partycypacyjnej, przy współudziale lokalnych partnerów publicznych, społeczno-gospodarczych </a:t>
            </a:r>
            <a:r>
              <a:rPr lang="pl-PL" sz="2400" dirty="0" smtClean="0">
                <a:latin typeface="+mj-lt"/>
              </a:rPr>
              <a:t>           i </a:t>
            </a:r>
            <a:r>
              <a:rPr lang="pl-PL" sz="2400" dirty="0">
                <a:latin typeface="+mj-lt"/>
              </a:rPr>
              <a:t>mieszkańców danego obszaru. </a:t>
            </a:r>
          </a:p>
        </p:txBody>
      </p:sp>
      <p:sp>
        <p:nvSpPr>
          <p:cNvPr id="5" name="Strzałka w dół 4"/>
          <p:cNvSpPr/>
          <p:nvPr/>
        </p:nvSpPr>
        <p:spPr>
          <a:xfrm>
            <a:off x="4146804" y="3529584"/>
            <a:ext cx="736092" cy="941832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rostokąt zaokrąglony 5"/>
          <p:cNvSpPr/>
          <p:nvPr/>
        </p:nvSpPr>
        <p:spPr>
          <a:xfrm>
            <a:off x="1883664" y="4599432"/>
            <a:ext cx="5266944" cy="13716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2400" dirty="0" smtClean="0">
                <a:latin typeface="+mj-lt"/>
              </a:rPr>
              <a:t>Bardziej </a:t>
            </a:r>
            <a:r>
              <a:rPr lang="pl-PL" sz="2400" dirty="0">
                <a:latin typeface="+mj-lt"/>
              </a:rPr>
              <a:t>skoncentrowane i trwałe efekty, dzięki współodpowiedzialności lokalnych społeczności.</a:t>
            </a:r>
          </a:p>
        </p:txBody>
      </p:sp>
    </p:spTree>
    <p:extLst>
      <p:ext uri="{BB962C8B-B14F-4D97-AF65-F5344CB8AC3E}">
        <p14:creationId xmlns="" xmlns:p14="http://schemas.microsoft.com/office/powerpoint/2010/main" val="7352982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3248" y="1091139"/>
            <a:ext cx="7955792" cy="462390"/>
          </a:xfrm>
        </p:spPr>
        <p:txBody>
          <a:bodyPr>
            <a:noAutofit/>
          </a:bodyPr>
          <a:lstStyle/>
          <a:p>
            <a:pPr algn="ctr"/>
            <a:r>
              <a:rPr lang="pl-PL" sz="3600" b="1" dirty="0" smtClean="0">
                <a:solidFill>
                  <a:srgbClr val="0070C0"/>
                </a:solidFill>
              </a:rPr>
              <a:t>RLKS a rozwój regionalny (1)</a:t>
            </a:r>
            <a:endParaRPr lang="pl-PL" sz="3600" b="1" dirty="0">
              <a:solidFill>
                <a:srgbClr val="0070C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65176" y="1778167"/>
            <a:ext cx="8467344" cy="4279924"/>
          </a:xfrm>
        </p:spPr>
        <p:txBody>
          <a:bodyPr>
            <a:normAutofit lnSpcReduction="10000"/>
          </a:bodyPr>
          <a:lstStyle/>
          <a:p>
            <a:r>
              <a:rPr lang="pl-PL" sz="2400" dirty="0" smtClean="0">
                <a:latin typeface="+mj-lt"/>
              </a:rPr>
              <a:t>większe upodmiotowienie </a:t>
            </a:r>
            <a:r>
              <a:rPr lang="pl-PL" sz="2400" dirty="0">
                <a:latin typeface="+mj-lt"/>
              </a:rPr>
              <a:t>lokalnych </a:t>
            </a:r>
            <a:r>
              <a:rPr lang="pl-PL" sz="2400" dirty="0" smtClean="0">
                <a:latin typeface="+mj-lt"/>
              </a:rPr>
              <a:t>społeczności,</a:t>
            </a:r>
          </a:p>
          <a:p>
            <a:pPr algn="just"/>
            <a:r>
              <a:rPr lang="pl-PL" sz="2400" b="1" u="sng" dirty="0" smtClean="0">
                <a:latin typeface="+mj-lt"/>
              </a:rPr>
              <a:t>szansa </a:t>
            </a:r>
            <a:r>
              <a:rPr lang="pl-PL" sz="2400" b="1" u="sng" dirty="0">
                <a:latin typeface="+mj-lt"/>
              </a:rPr>
              <a:t>na zidentyfikowanie potrzeb mieszkańców regionu na możliwie najniższym </a:t>
            </a:r>
            <a:r>
              <a:rPr lang="pl-PL" sz="2400" b="1" u="sng" dirty="0" smtClean="0">
                <a:latin typeface="+mj-lt"/>
              </a:rPr>
              <a:t>poziomie</a:t>
            </a:r>
            <a:r>
              <a:rPr lang="pl-PL" sz="2400" dirty="0" smtClean="0">
                <a:latin typeface="+mj-lt"/>
              </a:rPr>
              <a:t>,</a:t>
            </a:r>
          </a:p>
          <a:p>
            <a:pPr algn="just"/>
            <a:r>
              <a:rPr lang="pl-PL" sz="2400" b="1" u="sng" dirty="0">
                <a:latin typeface="+mj-lt"/>
              </a:rPr>
              <a:t>precyzyjny dobór interwencji w celu najbardziej efektywnego rozwiązywania </a:t>
            </a:r>
            <a:r>
              <a:rPr lang="pl-PL" sz="2400" b="1" u="sng" dirty="0" smtClean="0">
                <a:latin typeface="+mj-lt"/>
              </a:rPr>
              <a:t>problemów</a:t>
            </a:r>
            <a:r>
              <a:rPr lang="pl-PL" sz="2400" dirty="0" smtClean="0">
                <a:latin typeface="+mj-lt"/>
              </a:rPr>
              <a:t>,</a:t>
            </a:r>
          </a:p>
          <a:p>
            <a:r>
              <a:rPr lang="pl-PL" sz="2400" dirty="0" smtClean="0">
                <a:latin typeface="+mj-lt"/>
              </a:rPr>
              <a:t>lepsze </a:t>
            </a:r>
            <a:r>
              <a:rPr lang="pl-PL" sz="2400" dirty="0">
                <a:latin typeface="+mj-lt"/>
              </a:rPr>
              <a:t>dopasowania usług do potrzeb </a:t>
            </a:r>
            <a:r>
              <a:rPr lang="pl-PL" sz="2400" dirty="0" smtClean="0">
                <a:latin typeface="+mj-lt"/>
              </a:rPr>
              <a:t>mieszkańców,</a:t>
            </a:r>
          </a:p>
          <a:p>
            <a:pPr algn="just"/>
            <a:r>
              <a:rPr lang="pl-PL" sz="2400" dirty="0" smtClean="0">
                <a:latin typeface="+mj-lt"/>
              </a:rPr>
              <a:t>zwiększenie </a:t>
            </a:r>
            <a:r>
              <a:rPr lang="pl-PL" sz="2400" dirty="0">
                <a:latin typeface="+mj-lt"/>
              </a:rPr>
              <a:t>zaangażowania podmiotów niepublicznych </a:t>
            </a:r>
            <a:r>
              <a:rPr lang="pl-PL" sz="2400" dirty="0" smtClean="0">
                <a:latin typeface="+mj-lt"/>
              </a:rPr>
              <a:t>                 w </a:t>
            </a:r>
            <a:r>
              <a:rPr lang="pl-PL" sz="2400" dirty="0">
                <a:latin typeface="+mj-lt"/>
              </a:rPr>
              <a:t>świadczenie usług </a:t>
            </a:r>
            <a:r>
              <a:rPr lang="pl-PL" sz="2400" dirty="0" smtClean="0">
                <a:latin typeface="+mj-lt"/>
              </a:rPr>
              <a:t>publicznych,</a:t>
            </a:r>
          </a:p>
          <a:p>
            <a:pPr algn="just"/>
            <a:r>
              <a:rPr lang="pl-PL" sz="2400" dirty="0">
                <a:latin typeface="+mj-lt"/>
              </a:rPr>
              <a:t>z</a:t>
            </a:r>
            <a:r>
              <a:rPr lang="pl-PL" sz="2400" dirty="0" smtClean="0">
                <a:latin typeface="+mj-lt"/>
              </a:rPr>
              <a:t>większenie wykorzystania endogennych zasobów lokalnych,</a:t>
            </a:r>
          </a:p>
          <a:p>
            <a:pPr algn="just"/>
            <a:r>
              <a:rPr lang="pl-PL" sz="2400" dirty="0">
                <a:latin typeface="+mj-lt"/>
              </a:rPr>
              <a:t>wykorzystanie możliwości oferowanych przez wszystkie zaangażowane </a:t>
            </a:r>
            <a:r>
              <a:rPr lang="pl-PL" sz="2400" dirty="0" smtClean="0">
                <a:latin typeface="+mj-lt"/>
              </a:rPr>
              <a:t>fundusze,</a:t>
            </a:r>
          </a:p>
          <a:p>
            <a:pPr algn="just"/>
            <a:endParaRPr lang="pl-PL" sz="2400" dirty="0" smtClean="0">
              <a:latin typeface="+mj-lt"/>
            </a:endParaRPr>
          </a:p>
          <a:p>
            <a:endParaRPr lang="pl-PL" sz="2400" dirty="0" smtClean="0">
              <a:latin typeface="+mj-lt"/>
            </a:endParaRPr>
          </a:p>
          <a:p>
            <a:endParaRPr lang="pl-PL" sz="2400" dirty="0"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09914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3248" y="1091139"/>
            <a:ext cx="7955792" cy="462390"/>
          </a:xfrm>
        </p:spPr>
        <p:txBody>
          <a:bodyPr>
            <a:noAutofit/>
          </a:bodyPr>
          <a:lstStyle/>
          <a:p>
            <a:pPr algn="ctr"/>
            <a:r>
              <a:rPr lang="pl-PL" sz="3600" b="1" dirty="0" smtClean="0">
                <a:solidFill>
                  <a:srgbClr val="0070C0"/>
                </a:solidFill>
              </a:rPr>
              <a:t>RLKS a rozwój regionalny (2)</a:t>
            </a:r>
            <a:endParaRPr lang="pl-PL" sz="3600" b="1" dirty="0">
              <a:solidFill>
                <a:srgbClr val="0070C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65176" y="1778167"/>
            <a:ext cx="8467344" cy="1669121"/>
          </a:xfrm>
        </p:spPr>
        <p:txBody>
          <a:bodyPr>
            <a:normAutofit/>
          </a:bodyPr>
          <a:lstStyle/>
          <a:p>
            <a:pPr algn="just"/>
            <a:r>
              <a:rPr lang="pl-PL" sz="2400" dirty="0" smtClean="0">
                <a:latin typeface="+mj-lt"/>
              </a:rPr>
              <a:t>niwelowanie </a:t>
            </a:r>
            <a:r>
              <a:rPr lang="pl-PL" sz="2400" dirty="0">
                <a:latin typeface="+mj-lt"/>
              </a:rPr>
              <a:t>różnic w dostępie do usług społecznych </a:t>
            </a:r>
            <a:r>
              <a:rPr lang="pl-PL" sz="2400" dirty="0" smtClean="0">
                <a:latin typeface="+mj-lt"/>
              </a:rPr>
              <a:t>                        i </a:t>
            </a:r>
            <a:r>
              <a:rPr lang="pl-PL" sz="2400" dirty="0">
                <a:latin typeface="+mj-lt"/>
              </a:rPr>
              <a:t>zatrudnienia</a:t>
            </a:r>
            <a:r>
              <a:rPr lang="pl-PL" sz="2400" dirty="0" smtClean="0">
                <a:latin typeface="+mj-lt"/>
              </a:rPr>
              <a:t>,</a:t>
            </a:r>
          </a:p>
          <a:p>
            <a:pPr algn="just"/>
            <a:r>
              <a:rPr lang="pl-PL" sz="2400" b="1" u="sng" dirty="0">
                <a:latin typeface="+mj-lt"/>
              </a:rPr>
              <a:t>konwergencja poziomu rozwoju społecznego wyrażona </a:t>
            </a:r>
            <a:r>
              <a:rPr lang="pl-PL" sz="2400" b="1" u="sng" dirty="0" smtClean="0">
                <a:latin typeface="+mj-lt"/>
              </a:rPr>
              <a:t>                   w </a:t>
            </a:r>
            <a:r>
              <a:rPr lang="pl-PL" sz="2400" b="1" u="sng" dirty="0">
                <a:latin typeface="+mj-lt"/>
              </a:rPr>
              <a:t>zmniejszeniu wewnątrzregionalnych dysproporcji </a:t>
            </a:r>
            <a:r>
              <a:rPr lang="pl-PL" sz="2400" b="1" u="sng" dirty="0" smtClean="0">
                <a:latin typeface="+mj-lt"/>
              </a:rPr>
              <a:t>LHDI.</a:t>
            </a:r>
          </a:p>
          <a:p>
            <a:endParaRPr lang="pl-PL" sz="2400" dirty="0" smtClean="0">
              <a:latin typeface="+mj-lt"/>
            </a:endParaRPr>
          </a:p>
          <a:p>
            <a:pPr marL="0" indent="0">
              <a:buNone/>
            </a:pPr>
            <a:endParaRPr lang="pl-PL" sz="2400" dirty="0">
              <a:latin typeface="+mj-lt"/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40281" y="3314462"/>
            <a:ext cx="4352544" cy="301454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40768099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FunduszeEuropejskiePrezentacjaTemplate</Template>
  <TotalTime>5851</TotalTime>
  <Words>826</Words>
  <Application>Microsoft Office PowerPoint</Application>
  <PresentationFormat>Pokaz na ekranie (4:3)</PresentationFormat>
  <Paragraphs>96</Paragraphs>
  <Slides>16</Slides>
  <Notes>6</Notes>
  <HiddenSlides>0</HiddenSlides>
  <MMClips>0</MMClips>
  <ScaleCrop>false</ScaleCrop>
  <HeadingPairs>
    <vt:vector size="4" baseType="variant">
      <vt:variant>
        <vt:lpstr>Motyw</vt:lpstr>
      </vt:variant>
      <vt:variant>
        <vt:i4>3</vt:i4>
      </vt:variant>
      <vt:variant>
        <vt:lpstr>Tytuły slajdów</vt:lpstr>
      </vt:variant>
      <vt:variant>
        <vt:i4>16</vt:i4>
      </vt:variant>
    </vt:vector>
  </HeadingPairs>
  <TitlesOfParts>
    <vt:vector size="19" baseType="lpstr">
      <vt:lpstr>Motyw pakietu Office</vt:lpstr>
      <vt:lpstr>1_Motyw pakietu Office</vt:lpstr>
      <vt:lpstr>Projekt niestandardowy</vt:lpstr>
      <vt:lpstr>Rola Lokalnych Grup Działania z perspektywy Strategii Rozwoju Województwa Podlaskiego  do roku 2020</vt:lpstr>
      <vt:lpstr>Kapitał społeczny jako katalizator procesów rozwojowych (1)</vt:lpstr>
      <vt:lpstr>Kapitał społeczny jako katalizator procesów rozwojowych (2)</vt:lpstr>
      <vt:lpstr>Slajd 4</vt:lpstr>
      <vt:lpstr>Slajd 5</vt:lpstr>
      <vt:lpstr>Slajd 6</vt:lpstr>
      <vt:lpstr>Slajd 7</vt:lpstr>
      <vt:lpstr>RLKS a rozwój regionalny (1)</vt:lpstr>
      <vt:lpstr>RLKS a rozwój regionalny (2)</vt:lpstr>
      <vt:lpstr>RLKS a rozwój regionalny (3)</vt:lpstr>
      <vt:lpstr>Komplementarność wdrażania Instrumentu</vt:lpstr>
      <vt:lpstr>Slajd 12</vt:lpstr>
      <vt:lpstr>Wartość dodana wdrażania Instrumentu</vt:lpstr>
      <vt:lpstr>Slajd 14</vt:lpstr>
      <vt:lpstr>Slajd 15</vt:lpstr>
      <vt:lpstr>Slajd 16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Łącka-Bakun Karolina</dc:creator>
  <cp:lastModifiedBy>LGD-LENOVO</cp:lastModifiedBy>
  <cp:revision>606</cp:revision>
  <cp:lastPrinted>2017-12-05T08:54:29Z</cp:lastPrinted>
  <dcterms:created xsi:type="dcterms:W3CDTF">2015-01-15T10:39:33Z</dcterms:created>
  <dcterms:modified xsi:type="dcterms:W3CDTF">2018-03-21T12:24:52Z</dcterms:modified>
</cp:coreProperties>
</file>