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9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2" r:id="rId16"/>
    <p:sldId id="276" r:id="rId17"/>
    <p:sldId id="277" r:id="rId18"/>
    <p:sldId id="274" r:id="rId19"/>
    <p:sldId id="278" r:id="rId20"/>
  </p:sldIdLst>
  <p:sldSz cx="9144000" cy="6858000" type="screen4x3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08114-0D9F-45EB-9279-1399B5975AF6}" type="datetimeFigureOut">
              <a:rPr lang="pl-PL" smtClean="0"/>
              <a:t>2018-03-21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92D92-0FEE-4339-BBE4-BD624D5F84B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75255-E7AC-45E0-BDD0-21C0B62C507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80767-AF9C-48F3-A1AD-5E0756E2DF4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80767-AF9C-48F3-A1AD-5E0756E2DF41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25153B5-3327-4EAA-92F0-F9D02CEF63E9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E85-C0BF-4DE6-B88F-6FC8207554B7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D2AE-E872-489C-98A3-AC388B5BD27D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7BAE-0993-4FD8-9F89-42F3C273B1B7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2234977-6A80-4077-A40B-E243CC0906A6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1C91-806F-41E2-99FB-19063F40EB39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E3B8-28FE-4A89-A85E-2B6DD21B943A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13D-7E44-487C-A17E-51FD3B20018B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4F9-BB75-4FE3-A177-E9BF47D07724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FD52E99-3F61-456E-9BE4-E31EED6CC7E5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7BE5E5F-C89B-4EBF-B299-0FBEA379198A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FA8C103-6F59-43F7-B470-778662456B16}" type="datetime1">
              <a:rPr lang="pl-PL" smtClean="0"/>
              <a:pPr/>
              <a:t>2018-03-21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C6A48A0-F15A-479A-AFC2-03983E858A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rezes@tygieldolinybugu.p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600" dirty="0"/>
              <a:t>Obszary tematyczne w LSR w których SLGD „Tygiel Doliny Bugu” odniosło sukces i niepowodzenie.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9792" y="3861048"/>
            <a:ext cx="3384376" cy="2808312"/>
          </a:xfrm>
        </p:spPr>
        <p:txBody>
          <a:bodyPr>
            <a:normAutofit lnSpcReduction="10000"/>
          </a:bodyPr>
          <a:lstStyle/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r>
              <a:rPr lang="pl-PL" sz="2000" dirty="0"/>
              <a:t>Supraśl 22 marca 2018r.</a:t>
            </a:r>
          </a:p>
        </p:txBody>
      </p:sp>
      <p:pic>
        <p:nvPicPr>
          <p:cNvPr id="2051" name="Picture 3" descr="H:\1 kajaki na rzece Bug w Drohiczy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7891264" cy="3378789"/>
          </a:xfrm>
          <a:prstGeom prst="rect">
            <a:avLst/>
          </a:prstGeom>
          <a:noFill/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098" name="AutoShape 2" descr="Zbli&amp;zdot;enie szcz&amp;eogon;&amp;sacute;liwy nastolatek trzyma &amp;lstrok;upki Darmowe Zdj&amp;eogon;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D:\Moje dokumenty\LEADER\LEADER2018\Forum LGD\dziewczyna z tablic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pole tekstowe 4"/>
          <p:cNvSpPr txBox="1"/>
          <p:nvPr/>
        </p:nvSpPr>
        <p:spPr>
          <a:xfrm>
            <a:off x="2411760" y="2204864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Arial" pitchFamily="34" charset="0"/>
                <a:cs typeface="Arial" pitchFamily="34" charset="0"/>
              </a:rPr>
              <a:t>+ 375 tys. w ramach LSR </a:t>
            </a:r>
            <a:r>
              <a:rPr lang="pl-PL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+ 2 kluby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seniora dla osób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niesamodzielnych</a:t>
            </a:r>
            <a:r>
              <a:rPr lang="pl-PL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pl-P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skomplikowane formularze wniosków!!!</a:t>
            </a:r>
            <a:r>
              <a:rPr lang="pl-P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pl-PL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długa ocena wniosków w </a:t>
            </a:r>
            <a:r>
              <a:rPr lang="pl-PL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UM</a:t>
            </a:r>
            <a:endParaRPr lang="pl-PL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 mało środków w LSR na działania dla seniorów!!!</a:t>
            </a:r>
            <a:r>
              <a:rPr lang="pl-P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pl-PL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dzienne domy pobytu dla seniorów!!!</a:t>
            </a:r>
            <a:r>
              <a:rPr lang="pl-P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pl-PL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1028" name="Picture 4" descr="D:\Moje dokumenty\LEADER\LEADER2018\Forum LGD\Zatrudnienie_przyszlos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452740" cy="45116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D:\Moje dokumenty\LEADER\LEADER2018\Forum LGD\pomoc-kuchenna-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104456" cy="28083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D:\Moje dokumenty\LEADER\LEADER2018\Forum LGD\elektromechanik-samochodowy-z-doswiadczeniem-szuka-pracy_2420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4315355" cy="280831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098" name="AutoShape 2" descr="Zbli&amp;zdot;enie szcz&amp;eogon;&amp;sacute;liwy nastolatek trzyma &amp;lstrok;upki Darmowe Zdj&amp;eogon;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D:\Moje dokumenty\LEADER\LEADER2018\Forum LGD\dziewczyna z tablic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pole tekstowe 4"/>
          <p:cNvSpPr txBox="1"/>
          <p:nvPr/>
        </p:nvSpPr>
        <p:spPr>
          <a:xfrm>
            <a:off x="2411760" y="2492897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+ 2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mln</a:t>
            </a:r>
            <a:r>
              <a:rPr lang="pl-PL" dirty="0">
                <a:latin typeface="Arial" pitchFamily="34" charset="0"/>
                <a:cs typeface="Arial" pitchFamily="34" charset="0"/>
              </a:rPr>
              <a:t>. w ramach LSR </a:t>
            </a:r>
            <a:r>
              <a:rPr lang="pl-P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+ 200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osób</a:t>
            </a:r>
            <a:r>
              <a:rPr lang="pl-PL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+ 3 umowy podpisane z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UM</a:t>
            </a:r>
            <a:r>
              <a:rPr lang="pl-PL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skomplikowane formularze wniosków!!!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zagrożony wskaźnik 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długa ocena wniosków w </a:t>
            </a:r>
            <a:r>
              <a:rPr lang="pl-P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UM</a:t>
            </a: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efekt zatrudnieniowy na poziomie 25%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„trudna” grupa </a:t>
            </a:r>
            <a:r>
              <a:rPr lang="pl-PL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docelowa</a:t>
            </a:r>
            <a:r>
              <a:rPr lang="pl-PL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pl-PL" sz="2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122" name="AutoShape 2" descr="Znalezione obrazy dla zapytania obrazki,zdj&amp;eogon;cia kolejka ludz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4646C98-DF8D-4028-9510-300D0EA2C9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24" y="121063"/>
            <a:ext cx="7580952" cy="661587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4098" name="AutoShape 2" descr="Zbli&amp;zdot;enie szcz&amp;eogon;&amp;sacute;liwy nastolatek trzyma &amp;lstrok;upki Darmowe Zdj&amp;eogon;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D:\Moje dokumenty\LEADER\LEADER2018\Forum LGD\dziewczyna z tablic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pole tekstowe 4"/>
          <p:cNvSpPr txBox="1"/>
          <p:nvPr/>
        </p:nvSpPr>
        <p:spPr>
          <a:xfrm>
            <a:off x="2267744" y="2204864"/>
            <a:ext cx="43204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>
                <a:latin typeface="Arial" pitchFamily="34" charset="0"/>
                <a:cs typeface="Arial" pitchFamily="34" charset="0"/>
              </a:rPr>
              <a:t>+ 50% na miejsca pracy ramach </a:t>
            </a:r>
            <a:r>
              <a:rPr lang="pl-PL" sz="1900" dirty="0" err="1">
                <a:latin typeface="Arial" pitchFamily="34" charset="0"/>
                <a:cs typeface="Arial" pitchFamily="34" charset="0"/>
              </a:rPr>
              <a:t>LSR</a:t>
            </a:r>
            <a:r>
              <a:rPr lang="pl-PL" sz="19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1900" dirty="0">
              <a:latin typeface="Arial" pitchFamily="34" charset="0"/>
              <a:cs typeface="Arial" pitchFamily="34" charset="0"/>
            </a:endParaRPr>
          </a:p>
          <a:p>
            <a:r>
              <a:rPr lang="pl-PL" sz="1900" dirty="0">
                <a:latin typeface="Arial" pitchFamily="34" charset="0"/>
                <a:cs typeface="Arial" pitchFamily="34" charset="0"/>
              </a:rPr>
              <a:t>+ 100tys. na podjęcie działalności </a:t>
            </a:r>
            <a:r>
              <a:rPr lang="pl-PL" sz="1900" dirty="0" err="1">
                <a:latin typeface="Arial" pitchFamily="34" charset="0"/>
                <a:cs typeface="Arial" pitchFamily="34" charset="0"/>
              </a:rPr>
              <a:t>gospodarczej</a:t>
            </a:r>
            <a:r>
              <a:rPr lang="pl-PL" sz="19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1900" dirty="0">
              <a:latin typeface="Arial" pitchFamily="34" charset="0"/>
              <a:cs typeface="Arial" pitchFamily="34" charset="0"/>
            </a:endParaRPr>
          </a:p>
          <a:p>
            <a:r>
              <a:rPr lang="pl-PL" sz="1900" dirty="0">
                <a:latin typeface="Arial" pitchFamily="34" charset="0"/>
                <a:cs typeface="Arial" pitchFamily="34" charset="0"/>
              </a:rPr>
              <a:t>+ </a:t>
            </a:r>
            <a:r>
              <a:rPr lang="pl-PL" sz="1900" dirty="0" err="1">
                <a:latin typeface="Arial" pitchFamily="34" charset="0"/>
                <a:cs typeface="Arial" pitchFamily="34" charset="0"/>
              </a:rPr>
              <a:t>ryczałt</a:t>
            </a:r>
            <a:r>
              <a:rPr lang="pl-PL" sz="19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1900" dirty="0">
              <a:latin typeface="Arial" pitchFamily="34" charset="0"/>
              <a:cs typeface="Arial" pitchFamily="34" charset="0"/>
            </a:endParaRPr>
          </a:p>
          <a:p>
            <a:r>
              <a:rPr lang="pl-PL" sz="1900" dirty="0">
                <a:latin typeface="Arial" pitchFamily="34" charset="0"/>
                <a:cs typeface="Arial" pitchFamily="34" charset="0"/>
              </a:rPr>
              <a:t>+ do 70% dofinansowania na rozwijanie działalności </a:t>
            </a:r>
            <a:r>
              <a:rPr lang="pl-PL" sz="1900" dirty="0" err="1">
                <a:latin typeface="Arial" pitchFamily="34" charset="0"/>
                <a:cs typeface="Arial" pitchFamily="34" charset="0"/>
              </a:rPr>
              <a:t>gospodarczej</a:t>
            </a:r>
            <a:r>
              <a:rPr lang="pl-PL" sz="19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19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 mało środków, potrzeba min. 3x tyle tj. 21 mln!!!</a:t>
            </a:r>
            <a:r>
              <a:rPr lang="pl-PL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pl-PL" sz="1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dopuszczenie osób na </a:t>
            </a:r>
            <a:r>
              <a:rPr lang="pl-PL" sz="19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KRUSie</a:t>
            </a:r>
            <a:r>
              <a:rPr lang="pl-PL" sz="19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pl-PL" sz="19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pl-PL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 dużo treści opisowych w </a:t>
            </a:r>
            <a:r>
              <a:rPr lang="pl-PL" sz="19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biznesplanie</a:t>
            </a:r>
            <a:r>
              <a:rPr lang="pl-PL" sz="19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pl-PL" sz="1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098" name="AutoShape 2" descr="Zbli&amp;zdot;enie szcz&amp;eogon;&amp;sacute;liwy nastolatek trzyma &amp;lstrok;upki Darmowe Zdj&amp;eogon;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D:\Moje dokumenty\LEADER\LEADER2018\Forum LGD\dziewczyna z tablic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pole tekstowe 4"/>
          <p:cNvSpPr txBox="1"/>
          <p:nvPr/>
        </p:nvSpPr>
        <p:spPr>
          <a:xfrm>
            <a:off x="2411760" y="2204864"/>
            <a:ext cx="417646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>
                <a:latin typeface="Arial" pitchFamily="34" charset="0"/>
                <a:cs typeface="Arial" pitchFamily="34" charset="0"/>
              </a:rPr>
              <a:t>+7 </a:t>
            </a:r>
            <a:r>
              <a:rPr lang="pl-PL" sz="1900" dirty="0" err="1">
                <a:latin typeface="Arial" pitchFamily="34" charset="0"/>
                <a:cs typeface="Arial" pitchFamily="34" charset="0"/>
              </a:rPr>
              <a:t>mln</a:t>
            </a:r>
            <a:r>
              <a:rPr lang="pl-PL" sz="1900" dirty="0">
                <a:latin typeface="Arial" pitchFamily="34" charset="0"/>
                <a:cs typeface="Arial" pitchFamily="34" charset="0"/>
              </a:rPr>
              <a:t>. na </a:t>
            </a:r>
            <a:r>
              <a:rPr lang="pl-PL" sz="1900" dirty="0" err="1">
                <a:latin typeface="Arial" pitchFamily="34" charset="0"/>
                <a:cs typeface="Arial" pitchFamily="34" charset="0"/>
              </a:rPr>
              <a:t>przedsiębiorczość</a:t>
            </a:r>
            <a:r>
              <a:rPr lang="pl-PL" sz="19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19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l-PL" sz="1900" dirty="0">
                <a:latin typeface="Arial" pitchFamily="34" charset="0"/>
                <a:cs typeface="Arial" pitchFamily="34" charset="0"/>
                <a:sym typeface="Wingdings" pitchFamily="2" charset="2"/>
              </a:rPr>
              <a:t>+1 </a:t>
            </a:r>
            <a:r>
              <a:rPr lang="pl-PL" sz="19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mln</a:t>
            </a:r>
            <a:r>
              <a:rPr lang="pl-PL" sz="1900" dirty="0">
                <a:latin typeface="Arial" pitchFamily="34" charset="0"/>
                <a:cs typeface="Arial" pitchFamily="34" charset="0"/>
                <a:sym typeface="Wingdings" pitchFamily="2" charset="2"/>
              </a:rPr>
              <a:t>. na inkubatory przetwórstwa (2 szt.)</a:t>
            </a:r>
          </a:p>
          <a:p>
            <a:r>
              <a:rPr lang="pl-PL" sz="1900" dirty="0">
                <a:latin typeface="Arial" pitchFamily="34" charset="0"/>
                <a:cs typeface="Arial" pitchFamily="34" charset="0"/>
                <a:sym typeface="Wingdings" pitchFamily="2" charset="2"/>
              </a:rPr>
              <a:t>+3,3 </a:t>
            </a:r>
            <a:r>
              <a:rPr lang="pl-PL" sz="19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mln</a:t>
            </a:r>
            <a:r>
              <a:rPr lang="pl-PL" sz="1900" dirty="0">
                <a:latin typeface="Arial" pitchFamily="34" charset="0"/>
                <a:cs typeface="Arial" pitchFamily="34" charset="0"/>
                <a:sym typeface="Wingdings" pitchFamily="2" charset="2"/>
              </a:rPr>
              <a:t>. podejmowanie działalności gospodarczej ( 30 szt.)</a:t>
            </a:r>
          </a:p>
          <a:p>
            <a:r>
              <a:rPr lang="pl-PL" sz="1900" dirty="0">
                <a:latin typeface="Arial" pitchFamily="34" charset="0"/>
                <a:cs typeface="Arial" pitchFamily="34" charset="0"/>
                <a:sym typeface="Wingdings" pitchFamily="2" charset="2"/>
              </a:rPr>
              <a:t>+2,7 </a:t>
            </a:r>
            <a:r>
              <a:rPr lang="pl-PL" sz="19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mln</a:t>
            </a:r>
            <a:r>
              <a:rPr lang="pl-PL" sz="1900" dirty="0">
                <a:latin typeface="Arial" pitchFamily="34" charset="0"/>
                <a:cs typeface="Arial" pitchFamily="34" charset="0"/>
                <a:sym typeface="Wingdings" pitchFamily="2" charset="2"/>
              </a:rPr>
              <a:t>. rozwijanie działalności gospodarczej ( 7 szt.)</a:t>
            </a:r>
          </a:p>
          <a:p>
            <a:r>
              <a:rPr lang="pl-PL" sz="1900" dirty="0">
                <a:latin typeface="Arial" pitchFamily="34" charset="0"/>
                <a:cs typeface="Arial" pitchFamily="34" charset="0"/>
                <a:sym typeface="Wingdings" pitchFamily="2" charset="2"/>
              </a:rPr>
              <a:t>+duże przyspieszenie sprawdzania wniosków przez </a:t>
            </a:r>
            <a:r>
              <a:rPr lang="pl-PL" sz="19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UM</a:t>
            </a:r>
            <a:endParaRPr lang="pl-PL" sz="19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l-PL" sz="1900" dirty="0">
                <a:latin typeface="Arial" pitchFamily="34" charset="0"/>
                <a:cs typeface="Arial" pitchFamily="34" charset="0"/>
                <a:sym typeface="Wingdings" pitchFamily="2" charset="2"/>
              </a:rPr>
              <a:t>+ w LSR na 22.03.2018r. 1.056.094,00 </a:t>
            </a:r>
            <a:r>
              <a:rPr lang="pl-PL" sz="19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zł.</a:t>
            </a:r>
            <a:endParaRPr lang="pl-PL" sz="1900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2050" name="Picture 2" descr="D:\Moje dokumenty\LEADER\LEADER2018\Forum LGD\WP_2o_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738533" cy="492270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pole tekstowe 3"/>
          <p:cNvSpPr txBox="1"/>
          <p:nvPr/>
        </p:nvSpPr>
        <p:spPr>
          <a:xfrm>
            <a:off x="395536" y="26064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" pitchFamily="34" charset="0"/>
                <a:cs typeface="Arial" pitchFamily="34" charset="0"/>
              </a:rPr>
              <a:t>+Tworzenie sieci wzajemnej współpracy w ramach krótkich łańcuchów dostaw produktów i usług lokalnych 15 </a:t>
            </a:r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przedsiebiorstw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+stworzenie wspólnego znaku towarowego,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+wspólna oferta sprzedaży i usług lokalnych,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+ kwota dofinansowania 50tys. po 3333zł </a:t>
            </a:r>
            <a:r>
              <a:rPr lang="pl-PL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3074" name="Picture 2" descr="D:\Moje dokumenty\LEADER\LEADER2018\Forum LGD\my_IMG_1503911797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57" y="188640"/>
            <a:ext cx="8762323" cy="6312024"/>
          </a:xfrm>
          <a:prstGeom prst="rect">
            <a:avLst/>
          </a:prstGeom>
          <a:noFill/>
        </p:spPr>
      </p:pic>
      <p:sp>
        <p:nvSpPr>
          <p:cNvPr id="4" name="Objaśnienie owalne 3"/>
          <p:cNvSpPr/>
          <p:nvPr/>
        </p:nvSpPr>
        <p:spPr>
          <a:xfrm flipH="1">
            <a:off x="0" y="332656"/>
            <a:ext cx="3995936" cy="3528392"/>
          </a:xfrm>
          <a:prstGeom prst="wedgeEllipseCallout">
            <a:avLst>
              <a:gd name="adj1" fmla="val -65787"/>
              <a:gd name="adj2" fmla="val 57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latin typeface="Arial" pitchFamily="34" charset="0"/>
                <a:cs typeface="Arial" pitchFamily="34" charset="0"/>
              </a:rPr>
              <a:t>+ryczałt </a:t>
            </a:r>
            <a:r>
              <a:rPr lang="pl-PL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r>
              <a:rPr lang="pl-PL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+wyprzedzające </a:t>
            </a:r>
            <a:r>
              <a:rPr lang="pl-PL" sz="16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finansowanie</a:t>
            </a:r>
            <a:endParaRPr lang="pl-PL" sz="1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l-PL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+partnerskie kontakty z </a:t>
            </a:r>
            <a:r>
              <a:rPr lang="pl-PL" sz="16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UM</a:t>
            </a:r>
            <a:endParaRPr lang="pl-PL" sz="1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-brak </a:t>
            </a:r>
            <a:r>
              <a:rPr lang="pl-PL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prefinansowania</a:t>
            </a:r>
            <a:endParaRPr lang="pl-PL" sz="16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-kończące się wyprzedzające </a:t>
            </a:r>
            <a:r>
              <a:rPr lang="pl-PL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finansowanie</a:t>
            </a:r>
            <a:endParaRPr lang="pl-PL" sz="16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-kolejny okres </a:t>
            </a:r>
            <a:r>
              <a:rPr lang="pl-PL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przejściowy</a:t>
            </a:r>
            <a:endParaRPr lang="pl-PL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26627" name="Picture 3" descr="D:\Moje dokumenty\LEADER\LEADER2018\Forum LGD\bug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4098" name="Picture 2" descr="D:\Moje dokumenty\LEADER\LEADER2018\Forum LGD\20180319_120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604448" cy="64533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pole tekstowe 3"/>
          <p:cNvSpPr txBox="1"/>
          <p:nvPr/>
        </p:nvSpPr>
        <p:spPr>
          <a:xfrm>
            <a:off x="4139952" y="4437112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Dziękuję za uwagę </a:t>
            </a:r>
            <a:r>
              <a:rPr lang="pl-PL" sz="2000" b="1" dirty="0">
                <a:sym typeface="Wingdings" pitchFamily="2" charset="2"/>
              </a:rPr>
              <a:t></a:t>
            </a:r>
          </a:p>
          <a:p>
            <a:endParaRPr lang="pl-PL" sz="2000" b="1" dirty="0">
              <a:sym typeface="Wingdings" pitchFamily="2" charset="2"/>
            </a:endParaRPr>
          </a:p>
          <a:p>
            <a:r>
              <a:rPr lang="pl-PL" sz="2000" b="1" dirty="0">
                <a:sym typeface="Wingdings" pitchFamily="2" charset="2"/>
              </a:rPr>
              <a:t>Agnieszka Wojtkowska</a:t>
            </a:r>
          </a:p>
          <a:p>
            <a:r>
              <a:rPr lang="pl-PL" sz="2000" b="1" dirty="0">
                <a:sym typeface="Wingdings" pitchFamily="2" charset="2"/>
              </a:rPr>
              <a:t>SLGD „Tygiel Doliny Bugu”</a:t>
            </a:r>
          </a:p>
          <a:p>
            <a:r>
              <a:rPr lang="pl-PL" sz="2000" b="1" dirty="0" err="1">
                <a:sym typeface="Wingdings" pitchFamily="2" charset="2"/>
                <a:hlinkClick r:id="rId4"/>
              </a:rPr>
              <a:t>prezes@tygieldolinybugu.pl</a:t>
            </a:r>
            <a:endParaRPr lang="pl-PL" sz="2000" b="1" dirty="0">
              <a:sym typeface="Wingdings" pitchFamily="2" charset="2"/>
            </a:endParaRPr>
          </a:p>
          <a:p>
            <a:r>
              <a:rPr lang="pl-PL" sz="2000" b="1" dirty="0">
                <a:sym typeface="Wingdings" pitchFamily="2" charset="2"/>
              </a:rPr>
              <a:t>517 396 270</a:t>
            </a:r>
            <a:r>
              <a:rPr lang="pl-PL" sz="2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1026" name="Picture 2" descr="D:\Moje dokumenty\LEADER\LEADER2018\Forum LGD\Mapa z zaznaczeniam naszego obszaru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45910" cy="619268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om\Pulpit\b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97832"/>
          </a:xfrm>
          <a:prstGeom prst="rect">
            <a:avLst/>
          </a:prstGeom>
          <a:noFill/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4098" name="AutoShape 2" descr="Zbli&amp;zdot;enie szcz&amp;eogon;&amp;sacute;liwy nastolatek trzyma &amp;lstrok;upki Darmowe Zdj&amp;eogon;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D:\Moje dokumenty\LEADER\LEADER2018\Forum LGD\dziewczyna z tablic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pole tekstowe 4"/>
          <p:cNvSpPr txBox="1"/>
          <p:nvPr/>
        </p:nvSpPr>
        <p:spPr>
          <a:xfrm>
            <a:off x="2267744" y="2204864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itchFamily="34" charset="0"/>
                <a:cs typeface="Arial" pitchFamily="34" charset="0"/>
              </a:rPr>
              <a:t>+Wspaniała inicjatywa, program Rozwój Lokalny Kierowany przez </a:t>
            </a:r>
            <a:r>
              <a:rPr lang="pl-PL" sz="1600" dirty="0" err="1">
                <a:latin typeface="Arial" pitchFamily="34" charset="0"/>
                <a:cs typeface="Arial" pitchFamily="34" charset="0"/>
              </a:rPr>
              <a:t>Społeczność</a:t>
            </a:r>
            <a:r>
              <a:rPr lang="pl-PL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1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l-PL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+pozytywna zmiana dot. </a:t>
            </a:r>
            <a:r>
              <a:rPr lang="pl-PL" sz="16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konkurenychności</a:t>
            </a:r>
            <a:r>
              <a:rPr lang="pl-PL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  <a:p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-brak stałego obowiązkowego wdrażania RLKS metodą bezpośrednią w </a:t>
            </a:r>
            <a:r>
              <a:rPr lang="pl-PL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Polsce</a:t>
            </a:r>
            <a:r>
              <a:rPr lang="pl-PL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pl-PL" sz="16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-tylko na pierwszym kamieniu milowym liczony jest wskaźnik z podpisanych umów  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-brak możliwości zmniejszenia środków z pierwszego i drugiego kamienia </a:t>
            </a:r>
            <a:r>
              <a:rPr lang="pl-PL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milowego</a:t>
            </a:r>
            <a:endParaRPr lang="pl-PL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2050" name="AutoShape 2" descr="Znalezione obrazy dla zapytania solary s&amp;lstrok;onecz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1" name="Picture 3" descr="D:\Moje dokumenty\LEADER\LEADER2018\Forum LGD\kolektory złoneczne 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284984"/>
            <a:ext cx="4658565" cy="345638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D:\Moje dokumenty\LEADER\LEADER2018\Forum LGD\kolektory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318169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D:\Moje dokumenty\LEADER\LEADER2018\Forum LGD\pie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4032448" cy="33843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4098" name="AutoShape 2" descr="Zbli&amp;zdot;enie szcz&amp;eogon;&amp;sacute;liwy nastolatek trzyma &amp;lstrok;upki Darmowe Zdj&amp;eogon;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D:\Moje dokumenty\LEADER\LEADER2018\Forum LGD\dziewczyna z tablic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pole tekstowe 4"/>
          <p:cNvSpPr txBox="1"/>
          <p:nvPr/>
        </p:nvSpPr>
        <p:spPr>
          <a:xfrm>
            <a:off x="2267744" y="2204864"/>
            <a:ext cx="41764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+ 4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800 688,84zł </a:t>
            </a:r>
            <a:r>
              <a:rPr lang="pl-PL" dirty="0">
                <a:latin typeface="Arial" pitchFamily="34" charset="0"/>
                <a:cs typeface="Arial" pitchFamily="34" charset="0"/>
              </a:rPr>
              <a:t>w ramach LSR </a:t>
            </a:r>
            <a:r>
              <a:rPr lang="pl-PL" dirty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+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30 szt</a:t>
            </a:r>
            <a:r>
              <a:rPr lang="pl-PL" dirty="0">
                <a:latin typeface="Arial" pitchFamily="34" charset="0"/>
                <a:cs typeface="Arial" pitchFamily="34" charset="0"/>
              </a:rPr>
              <a:t>. pieców </a:t>
            </a:r>
            <a:r>
              <a:rPr lang="pl-PL" dirty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+676 szt. instalacji solarnych </a:t>
            </a:r>
            <a:r>
              <a:rPr lang="pl-PL" dirty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r>
              <a:rPr lang="pl-PL" dirty="0">
                <a:latin typeface="Arial" pitchFamily="34" charset="0"/>
                <a:cs typeface="Arial" pitchFamily="34" charset="0"/>
                <a:sym typeface="Wingdings" pitchFamily="2" charset="2"/>
              </a:rPr>
              <a:t>+podpisane umowy z UM </a:t>
            </a:r>
            <a:r>
              <a:rPr lang="pl-P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100</a:t>
            </a:r>
            <a:r>
              <a:rPr lang="pl-PL" dirty="0">
                <a:latin typeface="Arial" pitchFamily="34" charset="0"/>
                <a:cs typeface="Arial" pitchFamily="34" charset="0"/>
                <a:sym typeface="Wingdings" pitchFamily="2" charset="2"/>
              </a:rPr>
              <a:t>% </a:t>
            </a:r>
            <a:r>
              <a:rPr lang="pl-P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-9 szt. 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Interpretacja organów skarbowych, iż nie tylko opodatkowane są podatkiem VAT wpłaty od mieszkańców ale również otrzymana na ten cel przez gminę kwota dotacji !!!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2051" name="Picture 3" descr="D:\Moje dokumenty\LEADER\LEADER2018\Forum LGD\dzieci-bawiące-się-zabawkami_1398-4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48"/>
            <a:ext cx="8807916" cy="645610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098" name="AutoShape 2" descr="Zbli&amp;zdot;enie szcz&amp;eogon;&amp;sacute;liwy nastolatek trzyma &amp;lstrok;upki Darmowe Zdj&amp;eogon;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D:\Moje dokumenty\LEADER\LEADER2018\Forum LGD\dziewczyna z tablic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pole tekstowe 4"/>
          <p:cNvSpPr txBox="1"/>
          <p:nvPr/>
        </p:nvSpPr>
        <p:spPr>
          <a:xfrm>
            <a:off x="2483768" y="2276873"/>
            <a:ext cx="4176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+ 1.671.880,00zł w ramach LSR </a:t>
            </a:r>
            <a:r>
              <a:rPr lang="pl-PL" dirty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+ 370 dzieci z rodzin zagrożonych ubóstwem i wykluczeniem społecznym do objęcia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wsparciem</a:t>
            </a:r>
            <a:r>
              <a:rPr lang="pl-PL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  <a:sym typeface="Wingdings" pitchFamily="2" charset="2"/>
              </a:rPr>
              <a:t>+ jedna umowa podpisana z </a:t>
            </a:r>
            <a:r>
              <a:rPr lang="pl-PL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UM</a:t>
            </a:r>
            <a:r>
              <a:rPr lang="pl-PL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skomplikowane formularze wniosków!!!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długa ocena wniosków w </a:t>
            </a:r>
            <a:r>
              <a:rPr lang="pl-P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UM</a:t>
            </a: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zagrożony </a:t>
            </a:r>
            <a:r>
              <a:rPr lang="pl-P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wskaźnik</a:t>
            </a: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8A0-F15A-479A-AFC2-03983E858A94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5122" name="Picture 2" descr="D:\Moje dokumenty\LEADER\LEADER2018\Forum LGD\starzy93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5"/>
            <a:ext cx="8784976" cy="479304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758</TotalTime>
  <Words>495</Words>
  <Application>Microsoft Office PowerPoint</Application>
  <PresentationFormat>Pokaz na ekranie (4:3)</PresentationFormat>
  <Paragraphs>96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Odlewnia metali</vt:lpstr>
      <vt:lpstr>Obszary tematyczne w LSR w których SLGD „Tygiel Doliny Bugu” odniosło sukces i niepowodzenie.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Obszary tematyczne w LSR w których SLGD „Tygiel Doliny Bugu” odniosło sukces i niepowodzenie.</dc:title>
  <dc:creator>agnieszka</dc:creator>
  <cp:lastModifiedBy>agnieszka</cp:lastModifiedBy>
  <cp:revision>20</cp:revision>
  <dcterms:created xsi:type="dcterms:W3CDTF">2018-03-16T11:56:46Z</dcterms:created>
  <dcterms:modified xsi:type="dcterms:W3CDTF">2018-03-21T12:37:00Z</dcterms:modified>
</cp:coreProperties>
</file>