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6" r:id="rId2"/>
    <p:sldId id="288" r:id="rId3"/>
    <p:sldId id="291" r:id="rId4"/>
    <p:sldId id="267" r:id="rId5"/>
    <p:sldId id="329" r:id="rId6"/>
    <p:sldId id="273" r:id="rId7"/>
    <p:sldId id="330" r:id="rId8"/>
    <p:sldId id="341" r:id="rId9"/>
    <p:sldId id="348" r:id="rId10"/>
    <p:sldId id="326" r:id="rId11"/>
    <p:sldId id="331" r:id="rId12"/>
    <p:sldId id="340" r:id="rId13"/>
    <p:sldId id="347" r:id="rId14"/>
    <p:sldId id="275" r:id="rId15"/>
    <p:sldId id="312" r:id="rId16"/>
    <p:sldId id="322" r:id="rId17"/>
    <p:sldId id="323" r:id="rId18"/>
    <p:sldId id="335" r:id="rId19"/>
    <p:sldId id="336" r:id="rId20"/>
    <p:sldId id="314" r:id="rId21"/>
    <p:sldId id="328" r:id="rId22"/>
    <p:sldId id="324" r:id="rId23"/>
    <p:sldId id="300" r:id="rId24"/>
    <p:sldId id="318" r:id="rId25"/>
    <p:sldId id="301" r:id="rId26"/>
    <p:sldId id="321" r:id="rId27"/>
    <p:sldId id="338" r:id="rId28"/>
    <p:sldId id="337" r:id="rId29"/>
    <p:sldId id="339" r:id="rId30"/>
    <p:sldId id="344" r:id="rId31"/>
    <p:sldId id="343" r:id="rId32"/>
    <p:sldId id="345" r:id="rId33"/>
    <p:sldId id="278" r:id="rId3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2" autoAdjust="0"/>
  </p:normalViewPr>
  <p:slideViewPr>
    <p:cSldViewPr>
      <p:cViewPr varScale="1">
        <p:scale>
          <a:sx n="84" d="100"/>
          <a:sy n="84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CE944-A805-4EAA-B640-2298E9148D6D}" type="datetimeFigureOut">
              <a:rPr lang="pl-PL" smtClean="0"/>
              <a:pPr/>
              <a:t>2017-10-27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2637C-846C-4EA4-9E4F-A9AD7A3036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4382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25A78B-2BBE-4CE9-B095-7088026DC191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DCFD1B-542F-4030-8932-F71CFABB97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3657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74773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05980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441579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231470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337014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463046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463046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9315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67062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006560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411412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948240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463046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365354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639699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494162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494162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438062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438062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486074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886752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2613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247796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524334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933170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544525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58141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92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85094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46114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041031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84151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67009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26E5-A7BF-495D-80CD-F2F178F43680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C30E-7228-472C-BD8B-8D73F5E1DE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E147-E27F-43A9-82C5-84B6541CAD94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52AD-7F60-4FF5-B230-20FEBEA19C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1DE8-DA87-4611-9113-3066DE4BF1A9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9DBA-2FAC-4BC2-8701-2AFA538DA0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D404-830C-4F3F-B393-E56A3A3B9AD8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FF4E-2387-4D9A-A400-FF1FAF8956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5194-5F06-4EA5-9F00-6D0DBACAC89E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26EE-9E8F-4A22-8DC2-D106DD61FA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C553-46FD-49C4-ABFA-AFC425341056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DB14-7807-4F98-89B7-C2EEA578DC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D39-997A-496C-8A7D-51743CD3FC62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0136-3599-482B-9D60-535881A3A4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0B96-D903-4F26-8ED1-33FF5584278D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7163-9B05-4E7F-915E-D8519F848E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F2A8-13E4-4597-8F93-9B0E785A5314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F0D6-4863-4929-A8E6-5B31C332BB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1549-9A9D-455C-8201-58C9F675EDB0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D2F1-8C9D-4D3C-9C0E-20947204EC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F4DE-A439-4949-AA12-A930FEA809D2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4D2D-0A28-4E12-B248-111815E0A9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0BC1F-232B-4172-A7FD-6EFEE4ACC94C}" type="datetimeFigureOut">
              <a:rPr lang="pl-PL"/>
              <a:pPr>
                <a:defRPr/>
              </a:pPr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02CB9C-ED9B-4BF4-AB9D-A30522E074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Wyszogród, 25 października 2017 r. 	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043608" y="1196752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i="1" dirty="0" smtClean="0">
                <a:solidFill>
                  <a:srgbClr val="000099"/>
                </a:solidFill>
                <a:latin typeface="Calibri" pitchFamily="34" charset="0"/>
              </a:rPr>
              <a:t>Program Rozwoju Obszarów Wiejskich 2014-2020</a:t>
            </a:r>
            <a:endParaRPr lang="pl-PL" sz="60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043" name="Picture 19" descr="Logo 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3176"/>
            <a:ext cx="701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546902" y="46938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3263121"/>
              </p:ext>
            </p:extLst>
          </p:nvPr>
        </p:nvGraphicFramePr>
        <p:xfrm>
          <a:off x="3635896" y="5013176"/>
          <a:ext cx="1171575" cy="457200"/>
        </p:xfrm>
        <a:graphic>
          <a:graphicData uri="http://schemas.openxmlformats.org/presentationml/2006/ole">
            <p:oleObj spid="_x0000_s1064" r:id="rId5" imgW="6546240" imgH="2541240" progId="">
              <p:embed/>
            </p:oleObj>
          </a:graphicData>
        </a:graphic>
      </p:graphicFrame>
      <p:pic>
        <p:nvPicPr>
          <p:cNvPr id="1047" name="Picture 23" descr="PROW-2014-2020-logo-kolor-przycię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1168"/>
            <a:ext cx="76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827584" y="5746460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25675" algn="ctr">
              <a:spcAft>
                <a:spcPts val="0"/>
              </a:spcAft>
            </a:pPr>
            <a:r>
              <a:rPr lang="pl-PL" sz="1000" dirty="0">
                <a:latin typeface="+mn-lt"/>
                <a:ea typeface="Times New Roman" panose="02020603050405020304" pitchFamily="18" charset="0"/>
              </a:rPr>
              <a:t>„Europejski Fundusz Rolny na rzecz Rozwoju </a:t>
            </a:r>
            <a:r>
              <a:rPr lang="pl-PL" sz="1000" dirty="0" smtClean="0">
                <a:latin typeface="+mn-lt"/>
                <a:ea typeface="Times New Roman" panose="02020603050405020304" pitchFamily="18" charset="0"/>
              </a:rPr>
              <a:t>Obszarów </a:t>
            </a:r>
            <a:r>
              <a:rPr lang="pl-PL" sz="1000" dirty="0">
                <a:latin typeface="+mn-lt"/>
                <a:ea typeface="Times New Roman" panose="02020603050405020304" pitchFamily="18" charset="0"/>
              </a:rPr>
              <a:t>Wiejskich: Europa inwestująca w </a:t>
            </a:r>
            <a:r>
              <a:rPr lang="pl-PL" sz="1000" dirty="0" smtClean="0">
                <a:latin typeface="+mn-lt"/>
                <a:ea typeface="Times New Roman" panose="02020603050405020304" pitchFamily="18" charset="0"/>
              </a:rPr>
              <a:t>obszary </a:t>
            </a:r>
            <a:r>
              <a:rPr lang="pl-PL" sz="1000" dirty="0">
                <a:latin typeface="+mn-lt"/>
                <a:ea typeface="Times New Roman" panose="02020603050405020304" pitchFamily="18" charset="0"/>
              </a:rPr>
              <a:t>wiejskie</a:t>
            </a:r>
            <a:r>
              <a:rPr lang="pl-PL" sz="1000" dirty="0" smtClean="0">
                <a:latin typeface="+mn-lt"/>
                <a:ea typeface="Times New Roman" panose="02020603050405020304" pitchFamily="18" charset="0"/>
              </a:rPr>
              <a:t>”</a:t>
            </a:r>
          </a:p>
          <a:p>
            <a:pPr marR="2225675" algn="ctr">
              <a:spcAft>
                <a:spcPts val="0"/>
              </a:spcAft>
            </a:pPr>
            <a:r>
              <a:rPr lang="pl-PL" sz="1000" dirty="0">
                <a:latin typeface="+mn-lt"/>
              </a:rPr>
              <a:t>Instytucja Zarządzająca Programem Rozwoju Obszarów Wiejskich na lata 2014-2020 - Minister Rolnictwa i Rozwoju </a:t>
            </a:r>
            <a:r>
              <a:rPr lang="pl-PL" sz="1000" dirty="0" smtClean="0">
                <a:latin typeface="+mn-lt"/>
              </a:rPr>
              <a:t>Wsi</a:t>
            </a:r>
          </a:p>
          <a:p>
            <a:pPr marR="2225675" algn="ctr">
              <a:spcAft>
                <a:spcPts val="0"/>
              </a:spcAft>
            </a:pPr>
            <a:r>
              <a:rPr lang="pl-PL" sz="1000" dirty="0" smtClean="0">
                <a:latin typeface="+mn-lt"/>
              </a:rPr>
              <a:t>Operacja współfinansowana ze środków Unii Europejskiej w ramach Pomocy Technicznej</a:t>
            </a:r>
          </a:p>
          <a:p>
            <a:pPr marR="2225675" algn="ctr">
              <a:spcAft>
                <a:spcPts val="0"/>
              </a:spcAft>
            </a:pPr>
            <a:r>
              <a:rPr lang="pl-PL" sz="1000" dirty="0" smtClean="0">
                <a:latin typeface="+mn-lt"/>
              </a:rPr>
              <a:t>Programu Rozwoju Obszarów Wiejskich na lata 2014-2020</a:t>
            </a:r>
            <a:endParaRPr lang="pl-PL" sz="1000" dirty="0">
              <a:latin typeface="+mn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26802" y="904875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nabór wniosków</a:t>
            </a:r>
          </a:p>
          <a:p>
            <a:pPr algn="just"/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pl-PL" alt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altLang="pl-P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dniach </a:t>
            </a:r>
            <a:r>
              <a:rPr lang="pl-PL" dirty="0"/>
              <a:t>dniach od </a:t>
            </a:r>
            <a:r>
              <a:rPr lang="pl-PL" dirty="0" smtClean="0"/>
              <a:t>31 marca 2016 </a:t>
            </a:r>
            <a:r>
              <a:rPr lang="pl-PL" dirty="0"/>
              <a:t>r. do </a:t>
            </a:r>
            <a:r>
              <a:rPr lang="pl-PL" dirty="0" smtClean="0"/>
              <a:t>25 maja </a:t>
            </a:r>
            <a:r>
              <a:rPr lang="pl-PL" dirty="0"/>
              <a:t>2016 roku przeprowadzono nabór wniosków o przyznanie pomocy. </a:t>
            </a:r>
            <a:endParaRPr lang="pl-PL" dirty="0" smtClean="0"/>
          </a:p>
          <a:p>
            <a:pPr lvl="0" algn="just">
              <a:spcAft>
                <a:spcPts val="1200"/>
              </a:spcAft>
              <a:defRPr/>
            </a:pPr>
            <a:endParaRPr lang="pl-PL" sz="800" dirty="0"/>
          </a:p>
          <a:p>
            <a:pPr lvl="0" algn="just">
              <a:defRPr/>
            </a:pPr>
            <a:r>
              <a:rPr lang="pl-P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Urzędu Marszałkowskiego Województwa Mazowieckiego </a:t>
            </a:r>
            <a:r>
              <a:rPr 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Warszawie wpłynęło 7 wniosków na kwotę </a:t>
            </a:r>
            <a:r>
              <a:rPr lang="pl-PL" dirty="0" smtClean="0"/>
              <a:t>47 </a:t>
            </a:r>
            <a:r>
              <a:rPr lang="pl-PL" dirty="0"/>
              <a:t>315 563,60 </a:t>
            </a:r>
            <a:r>
              <a:rPr lang="pl-PL" dirty="0" smtClean="0"/>
              <a:t>zł</a:t>
            </a:r>
            <a:r>
              <a:rPr 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Kwota na jaką zostały złożone wnioski w ramach przeprowadzonego naboru przewyższała dostępną na dany dzień alokację środków dla województwa mazowieckiego na scalanie gruntów w ramach PROW 2014-2020. W ramach I naboru wniosków zawartych zostało 5 umów na łączną kwotę kosztów kwalifikowalnych 28 784 100,21 zł.</a:t>
            </a:r>
          </a:p>
          <a:p>
            <a:pPr lvl="0" algn="just">
              <a:defRPr/>
            </a:pPr>
            <a:endParaRPr lang="pl-PL" altLang="pl-P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462259" y="843582"/>
            <a:ext cx="8482013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Scalanie gruntów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7086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26802" y="904875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pl-PL" altLang="pl-P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pl-PL" altLang="pl-PL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pl-PL" altLang="pl-PL" b="1" dirty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20 października 2017 r.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weszło w życie </a:t>
            </a:r>
            <a:r>
              <a:rPr lang="pl-PL" altLang="pl-PL" i="1" dirty="0" smtClean="0">
                <a:latin typeface="Arial" pitchFamily="34" charset="0"/>
                <a:cs typeface="Arial" pitchFamily="34" charset="0"/>
              </a:rPr>
              <a:t>Rozporządzenie Ministra Rolnictwa i Rozwoju Wsi z dnia 11 października 2017 r. zmieniające rozporządzenie w sprawie wysokości limitów środków dostępnych w poszczególnych województwach lub latach w ramach określonych działań lub poddziałań Programu Rozwoju Obszarów Wiejskich na lata 2014-2020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, zgodnie z którym </a:t>
            </a: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zwiększony został limit środków na działanie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endParaRPr lang="pl-PL" altLang="pl-PL" b="1" dirty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pl-PL" altLang="pl-PL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1910557" y="4204647"/>
            <a:ext cx="460851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Limit środków na scalanie gruntów:</a:t>
            </a:r>
          </a:p>
          <a:p>
            <a:pPr algn="ctr"/>
            <a:endParaRPr lang="pl-PL" sz="1600" dirty="0" smtClean="0"/>
          </a:p>
          <a:p>
            <a:pPr algn="ctr"/>
            <a:r>
              <a:rPr lang="pl-PL" dirty="0" smtClean="0"/>
              <a:t>Do 20 października 2017 r. – 6 852 259 EUR</a:t>
            </a:r>
          </a:p>
          <a:p>
            <a:pPr algn="ctr"/>
            <a:r>
              <a:rPr lang="pl-PL" dirty="0" smtClean="0"/>
              <a:t>Od 20 </a:t>
            </a:r>
            <a:r>
              <a:rPr lang="pl-PL" dirty="0"/>
              <a:t>października </a:t>
            </a:r>
            <a:r>
              <a:rPr lang="pl-PL" dirty="0" smtClean="0"/>
              <a:t>2017 r</a:t>
            </a:r>
            <a:r>
              <a:rPr lang="pl-PL" dirty="0"/>
              <a:t>. </a:t>
            </a:r>
            <a:r>
              <a:rPr lang="pl-PL" dirty="0" smtClean="0"/>
              <a:t>– 10 409 509 EUR</a:t>
            </a:r>
            <a:endParaRPr lang="pl-PL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395626" y="852725"/>
            <a:ext cx="8482013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Scalanie gruntów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5250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26802" y="904875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pl-PL" altLang="pl-P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pl-PL" altLang="pl-PL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pl-PL" alt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1048175" y="1091035"/>
            <a:ext cx="6624736" cy="4680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800" b="1" dirty="0" smtClean="0">
                <a:solidFill>
                  <a:srgbClr val="000099"/>
                </a:solidFill>
              </a:rPr>
              <a:t>PODSTAWOWE USŁUGI </a:t>
            </a:r>
            <a:br>
              <a:rPr lang="pl-PL" sz="4800" b="1" dirty="0" smtClean="0">
                <a:solidFill>
                  <a:srgbClr val="000099"/>
                </a:solidFill>
              </a:rPr>
            </a:br>
            <a:r>
              <a:rPr lang="pl-PL" sz="4800" b="1" dirty="0" smtClean="0">
                <a:solidFill>
                  <a:srgbClr val="000099"/>
                </a:solidFill>
              </a:rPr>
              <a:t>I ODNOWA WSI </a:t>
            </a:r>
            <a:br>
              <a:rPr lang="pl-PL" sz="4800" b="1" dirty="0" smtClean="0">
                <a:solidFill>
                  <a:srgbClr val="000099"/>
                </a:solidFill>
              </a:rPr>
            </a:br>
            <a:r>
              <a:rPr lang="pl-PL" sz="4800" b="1" dirty="0" smtClean="0">
                <a:solidFill>
                  <a:srgbClr val="000099"/>
                </a:solidFill>
              </a:rPr>
              <a:t>NA OBSZARACH WIEJSKICH</a:t>
            </a:r>
            <a:endParaRPr lang="pl-PL" sz="4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162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3795093"/>
              </p:ext>
            </p:extLst>
          </p:nvPr>
        </p:nvGraphicFramePr>
        <p:xfrm>
          <a:off x="539552" y="2132856"/>
          <a:ext cx="7991673" cy="336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6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4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/>
                        <a:t>Poddziałanie </a:t>
                      </a:r>
                      <a:endParaRPr lang="pl-PL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13000">
                          <a:srgbClr val="0070C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/>
                        <a:t>Budżet ogółem (euro) </a:t>
                      </a:r>
                      <a:endParaRPr lang="pl-PL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13000">
                          <a:srgbClr val="0070C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Budowa lub modernizacja dróg lokalnych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39 203 947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Gospodarka wodno-ściekowa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16 801 692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Targowiska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6 830 640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Ochrona zabytków i budownictwa tradycyjnego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3 111 424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Inwestycje w obiekty pełniące funkcje kulturalne</a:t>
                      </a:r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1 866 854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Kształtowanie przestrzeni publicznej</a:t>
                      </a:r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1 244 570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5" name="Prostokąt 24"/>
          <p:cNvSpPr/>
          <p:nvPr/>
        </p:nvSpPr>
        <p:spPr>
          <a:xfrm>
            <a:off x="394321" y="83948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0099"/>
                </a:solidFill>
                <a:latin typeface="+mn-lt"/>
              </a:rPr>
              <a:t>Plan finansowy dla </a:t>
            </a:r>
            <a:r>
              <a:rPr lang="pl-PL" sz="2400" b="1" u="sng" dirty="0" smtClean="0">
                <a:solidFill>
                  <a:srgbClr val="000099"/>
                </a:solidFill>
                <a:latin typeface="+mn-lt"/>
              </a:rPr>
              <a:t>działania „Podstawowe usługi i odnowa wsi na obszarach wiejskich </a:t>
            </a:r>
            <a:endParaRPr lang="pl-PL" sz="2400" b="1" u="sng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1260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51520" y="793462"/>
            <a:ext cx="86409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800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Poddziałanie1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dirty="0">
                <a:latin typeface="Arial" pitchFamily="34" charset="0"/>
                <a:cs typeface="Arial" pitchFamily="34" charset="0"/>
              </a:rPr>
              <a:t>związane z tworzeniem, ulepszaniem lub rozbudową wszystkich rodzajów małej infrastruktury, w tym inwestycje w energię odnawialną i w oszczędzanie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energii.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39001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323849" y="863998"/>
            <a:ext cx="8482013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Gospodarka wodno-ściekowa</a:t>
            </a:r>
            <a:endParaRPr lang="pl-PL" sz="2000" b="1" dirty="0">
              <a:solidFill>
                <a:srgbClr val="000099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4788022" y="4149080"/>
            <a:ext cx="4104457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Wysokość wsparcia: 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l-PL" dirty="0">
                <a:latin typeface="Arial" pitchFamily="34" charset="0"/>
                <a:cs typeface="Arial" pitchFamily="34" charset="0"/>
              </a:rPr>
              <a:t>2 mln zł na beneficjenta w okresie realizacji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Programu;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do 63,63% kosztów kwalifikowalnych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788021" y="2936632"/>
            <a:ext cx="4104457" cy="1032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Beneficjent: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gmina</a:t>
            </a:r>
            <a:r>
              <a:rPr lang="pl-PL" dirty="0">
                <a:latin typeface="Arial" pitchFamily="34" charset="0"/>
                <a:cs typeface="Arial" pitchFamily="34" charset="0"/>
              </a:rPr>
              <a:t>; spółka, w której udziały ma wyłącznie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jst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; związek </a:t>
            </a:r>
            <a:r>
              <a:rPr lang="pl-PL" dirty="0">
                <a:latin typeface="Arial" pitchFamily="34" charset="0"/>
                <a:cs typeface="Arial" pitchFamily="34" charset="0"/>
              </a:rPr>
              <a:t>międzygminny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542132" y="2874043"/>
            <a:ext cx="3885852" cy="35426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wsparcia</a:t>
            </a:r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Budowa, przebudowa, modernizacja lub wyposażenie obiektów budowlanych służących do zaopatrzenia w wodę i odprowadzania ścieków.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Zakup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montaż urządzeń kanalizacyjnych oraz urządzeń wodociągowych.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788023" y="5516799"/>
            <a:ext cx="4104457" cy="899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wsparcia: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refundacja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części kosztów kwalifikowalnych operacji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14282" y="785794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endParaRPr lang="pl-PL" alt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pl-PL" altLang="pl-PL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pl-PL" alt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Kryteria wyboru: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inwestycja zlokalizowana na terenie na którym istnieje największa potrzeba   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poprawy stanu wód zgodnie ze zaktualizowanym programem wodno-    </a:t>
            </a:r>
          </a:p>
          <a:p>
            <a:pPr marL="0" indent="0" algn="just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środowiskowym kraju, 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łączna realizacja gospodarki wodnej i ściekowej,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dochód  podatkowy gminy (preferencje dla gmin o niższym dochodzie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podatkowym w przeliczeniu na jednego mieszkańca),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bezrobocie w powiecie (preferencje dla gmin o wysokim poziomie bezrobocia),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powiązanie operacji z inwestycjami dotyczącymi tworzenia infrastruktury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szerokopasmowej,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specyfika regionu.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i="1" dirty="0" smtClean="0">
                <a:latin typeface="Arial" pitchFamily="34" charset="0"/>
                <a:cs typeface="Arial" pitchFamily="34" charset="0"/>
              </a:rPr>
              <a:t>W przypadku operacji o tej samej liczbie punktów o kolejności przyznania pomocy decyduje większa objętość ścieków odprowadzanych do kanalizacji lub oczyszczalni przydomowych, których oczyszczenie umożliwi realizacja operacji.</a:t>
            </a:r>
            <a:endParaRPr lang="pl-PL" i="1" dirty="0" smtClean="0"/>
          </a:p>
          <a:p>
            <a:pPr algn="just"/>
            <a:endParaRPr lang="pl-PL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214282" y="863998"/>
            <a:ext cx="8640960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Gospodarka wodno-ściekowa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14282" y="785794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200" u="sng" dirty="0" smtClean="0">
              <a:latin typeface="+mn-lt"/>
            </a:endParaRPr>
          </a:p>
          <a:p>
            <a:pPr algn="just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W okresie programowania 2014-2020 pomoc jest przyznawana na operacje realizowane zgodnie z analizą efektywności kosztowej. </a:t>
            </a:r>
            <a:r>
              <a:rPr lang="pl-PL" sz="2000" dirty="0" smtClean="0"/>
              <a:t>Wnioskodawca </a:t>
            </a:r>
            <a:r>
              <a:rPr lang="pl-PL" sz="2000" dirty="0"/>
              <a:t>ubiegający się o przyznanie pomocy zobowiązany jest przeprowadzić analizę efektywności kosztowej, której zadaniem będzie wskazanie technologii, która w danym obszarze jest najbardziej racjonalna z punktu widzenia ekonomicznego. Analiza efektywności sprowadza się do porównania co najmniej dwóch wariantów osiągnięcia celu operacji i wyboru tego, który zapewni najniższy koszt jego osiągnięcia. Jako koszt rozumiane są nie tylko koszty samej inwestycji, ale również koszty jej późniejszej </a:t>
            </a:r>
            <a:r>
              <a:rPr lang="pl-PL" sz="2000" dirty="0" smtClean="0"/>
              <a:t>eksploatacji. 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Gospodarka wodno-ściekowa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79956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14282" y="78579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2000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W obecnym okresie programowania Beneficjent zobowiązany jest </a:t>
            </a:r>
            <a:endParaRPr lang="pl-PL" sz="2000" dirty="0"/>
          </a:p>
          <a:p>
            <a:r>
              <a:rPr lang="pl-PL" sz="2000" dirty="0" smtClean="0"/>
              <a:t>do podłączenia </a:t>
            </a:r>
            <a:r>
              <a:rPr lang="pl-PL" sz="2000" dirty="0"/>
              <a:t>do wybudowanej lub przebudowanej sieci, w liczbie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u="sng" dirty="0" smtClean="0"/>
              <a:t>co </a:t>
            </a:r>
            <a:r>
              <a:rPr lang="pl-PL" sz="2000" u="sng" dirty="0"/>
              <a:t>najmniej 50% </a:t>
            </a:r>
            <a:r>
              <a:rPr lang="pl-PL" sz="2000" dirty="0"/>
              <a:t>przyłączeń </a:t>
            </a:r>
            <a:r>
              <a:rPr lang="pl-PL" sz="2000" dirty="0" smtClean="0"/>
              <a:t>zadeklarowanych </a:t>
            </a:r>
            <a:r>
              <a:rPr lang="pl-PL" sz="2000" dirty="0"/>
              <a:t>we wniosku o przyznanie pomocy, </a:t>
            </a:r>
            <a:r>
              <a:rPr lang="pl-PL" sz="2000" dirty="0" smtClean="0"/>
              <a:t>do </a:t>
            </a:r>
            <a:r>
              <a:rPr lang="pl-PL" sz="2000" dirty="0"/>
              <a:t>dnia złożenia wniosku o </a:t>
            </a:r>
            <a:r>
              <a:rPr lang="pl-PL" sz="2000" dirty="0" smtClean="0"/>
              <a:t>płatność. </a:t>
            </a:r>
          </a:p>
          <a:p>
            <a:endParaRPr lang="pl-PL" sz="2000" dirty="0" smtClean="0"/>
          </a:p>
          <a:p>
            <a:pPr algn="just"/>
            <a:r>
              <a:rPr lang="pl-PL" sz="2000" dirty="0" smtClean="0"/>
              <a:t>Szczegółowe warunki przyznania i wypłaty pomocy określa </a:t>
            </a:r>
            <a:r>
              <a:rPr lang="pl-PL" sz="2000" i="1" dirty="0" smtClean="0"/>
              <a:t>Rozporządzenie Ministra Rolnictwa i Rozwoju Wsi z dnia 14 lipca 2016 r. w sprawie szczegółowych </a:t>
            </a:r>
            <a:r>
              <a:rPr lang="pl-PL" sz="2000" i="1" dirty="0"/>
              <a:t>warunków i trybu przyznawania oraz wypłaty pomocy finansowej na operacje typu "Gospodarka wodno-ściekowa" w ramach poddziałania "Wsparcie inwestycji związanych z tworzeniem, ulepszaniem lub rozbudową wszystkich rodzajów małej infrastruktury, w tym inwestycji w energię odnawialną i w oszczędzanie energii" objętego Programem Rozwoju Obszarów Wiejskich na lata </a:t>
            </a:r>
            <a:r>
              <a:rPr lang="pl-PL" sz="2000" i="1" dirty="0" smtClean="0"/>
              <a:t>2014-2020 </a:t>
            </a:r>
            <a:r>
              <a:rPr lang="pl-PL" sz="2000" dirty="0" smtClean="0"/>
              <a:t>(Dz. U. z 2016 r. poz. 1182). </a:t>
            </a:r>
          </a:p>
          <a:p>
            <a:pPr algn="just"/>
            <a:endParaRPr lang="pl-PL" sz="2000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Gospodarka wodno-ściekowa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8763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14282" y="78579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2000" dirty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Nabór wniosków</a:t>
            </a:r>
          </a:p>
          <a:p>
            <a:endParaRPr lang="pl-PL" sz="20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/>
              <a:t>W terminie od 10 października 2016 r. do 05 grudnia 2016 r. przeprowadzony został </a:t>
            </a:r>
            <a:r>
              <a:rPr lang="pl-PL" sz="2000" dirty="0"/>
              <a:t>nabór wniosków </a:t>
            </a:r>
            <a:r>
              <a:rPr lang="pl-PL" sz="2000" dirty="0" smtClean="0"/>
              <a:t>o przyznanie pomocy na </a:t>
            </a:r>
            <a:r>
              <a:rPr lang="pl-PL" sz="2000" dirty="0"/>
              <a:t>operacje typu „</a:t>
            </a:r>
            <a:r>
              <a:rPr lang="pl-PL" sz="2000" b="1" dirty="0"/>
              <a:t>Gospodarka wodno-ściekowa”, </a:t>
            </a:r>
            <a:r>
              <a:rPr lang="pl-PL" sz="2000" dirty="0"/>
              <a:t>w którym wpłynęło</a:t>
            </a:r>
            <a:r>
              <a:rPr lang="pl-PL" sz="2000" b="1" dirty="0"/>
              <a:t> 225</a:t>
            </a:r>
            <a:r>
              <a:rPr lang="pl-PL" sz="2000" dirty="0"/>
              <a:t> wniosków na kwotę </a:t>
            </a:r>
            <a:r>
              <a:rPr lang="pl-PL" sz="2000" b="1" dirty="0"/>
              <a:t>498 mln zł,</a:t>
            </a:r>
            <a:r>
              <a:rPr lang="pl-PL" sz="2000" dirty="0"/>
              <a:t> z czego środki z EFRROW </a:t>
            </a:r>
            <a:r>
              <a:rPr lang="pl-PL" sz="2000" dirty="0" smtClean="0"/>
              <a:t>wynosiły </a:t>
            </a:r>
            <a:r>
              <a:rPr lang="pl-PL" sz="2000" b="1" dirty="0"/>
              <a:t>315 mln zł.</a:t>
            </a:r>
            <a:r>
              <a:rPr lang="pl-PL" sz="2000" dirty="0"/>
              <a:t> </a:t>
            </a:r>
            <a:endParaRPr lang="pl-PL" sz="2000" dirty="0" smtClean="0"/>
          </a:p>
          <a:p>
            <a:r>
              <a:rPr lang="pl-PL" sz="2000" dirty="0" smtClean="0"/>
              <a:t>Kontroli </a:t>
            </a:r>
            <a:r>
              <a:rPr lang="pl-PL" sz="2000" dirty="0"/>
              <a:t>administracyjnej poddano </a:t>
            </a:r>
            <a:r>
              <a:rPr lang="pl-PL" sz="2000" b="1" dirty="0"/>
              <a:t>74</a:t>
            </a:r>
            <a:r>
              <a:rPr lang="pl-PL" sz="2000" dirty="0"/>
              <a:t> wnioski. </a:t>
            </a:r>
            <a:endParaRPr lang="pl-PL" sz="2000" dirty="0" smtClean="0"/>
          </a:p>
          <a:p>
            <a:r>
              <a:rPr lang="pl-PL" sz="2000" dirty="0" smtClean="0"/>
              <a:t>Ograniczony </a:t>
            </a:r>
            <a:r>
              <a:rPr lang="pl-PL" sz="2000" dirty="0"/>
              <a:t>limit pozwolił na zawarcie </a:t>
            </a:r>
            <a:r>
              <a:rPr lang="pl-PL" sz="2000" b="1" dirty="0"/>
              <a:t>45 </a:t>
            </a:r>
            <a:r>
              <a:rPr lang="pl-PL" sz="2000" dirty="0"/>
              <a:t>umów na kwotę ogółem </a:t>
            </a:r>
            <a:r>
              <a:rPr lang="pl-PL" sz="2000" b="1" dirty="0"/>
              <a:t>110 mln zł,</a:t>
            </a:r>
            <a:r>
              <a:rPr lang="pl-PL" sz="2000" dirty="0"/>
              <a:t> z czego środki z </a:t>
            </a:r>
            <a:r>
              <a:rPr lang="pl-PL" sz="2000" dirty="0" smtClean="0"/>
              <a:t>EFRROW wyniosły </a:t>
            </a:r>
            <a:r>
              <a:rPr lang="pl-PL" sz="2000" b="1" dirty="0"/>
              <a:t>70 mln zł</a:t>
            </a:r>
            <a:r>
              <a:rPr lang="pl-PL" sz="2000" b="1" dirty="0" smtClean="0"/>
              <a:t>.</a:t>
            </a:r>
            <a:endParaRPr lang="pl-PL" sz="2000" dirty="0"/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Gospodarka wodno-ściekowa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9720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14282" y="78579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altLang="pl-PL" sz="2000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października 2017 r. </a:t>
            </a:r>
            <a:r>
              <a:rPr lang="pl-PL" altLang="pl-PL" sz="2000" dirty="0">
                <a:latin typeface="Arial" pitchFamily="34" charset="0"/>
                <a:cs typeface="Arial" pitchFamily="34" charset="0"/>
              </a:rPr>
              <a:t>weszło w życie </a:t>
            </a:r>
            <a:r>
              <a:rPr lang="pl-PL" altLang="pl-PL" sz="2000" i="1" dirty="0">
                <a:latin typeface="Arial" pitchFamily="34" charset="0"/>
                <a:cs typeface="Arial" pitchFamily="34" charset="0"/>
              </a:rPr>
              <a:t>Rozporządzenie Ministra Rolnictwa i Rozwoju Wsi z dnia 11 października 2017 r. zmieniające rozporządzenie w sprawie wysokości limitów środków dostępnych w poszczególnych województwach lub latach w ramach określonych działań lub poddziałań Programu Rozwoju Obszarów Wiejskich na lata 2014-2020</a:t>
            </a:r>
            <a:r>
              <a:rPr lang="pl-PL" altLang="pl-PL" sz="2000" dirty="0">
                <a:latin typeface="Arial" pitchFamily="34" charset="0"/>
                <a:cs typeface="Arial" pitchFamily="34" charset="0"/>
              </a:rPr>
              <a:t>, zgodnie z którym </a:t>
            </a:r>
            <a:r>
              <a:rPr lang="pl-PL" altLang="pl-PL" sz="2000" b="1" dirty="0" smtClean="0">
                <a:latin typeface="Arial" pitchFamily="34" charset="0"/>
                <a:cs typeface="Arial" pitchFamily="34" charset="0"/>
              </a:rPr>
              <a:t>wydłużony został termin na zawarcie umowy z Wnioskodawcą</a:t>
            </a:r>
            <a:r>
              <a:rPr lang="pl-PL" alt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000" b="1" dirty="0" smtClean="0">
                <a:latin typeface="Arial" pitchFamily="34" charset="0"/>
                <a:cs typeface="Arial" pitchFamily="34" charset="0"/>
              </a:rPr>
              <a:t>do 18 miesięcy, od dnia zakończenia naboru wniosków o przyznanie pomocy.</a:t>
            </a:r>
            <a:endParaRPr lang="pl-PL" alt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Gospodarka wodno-ściekowa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16669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51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/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95536" y="856357"/>
            <a:ext cx="8352928" cy="540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pl-PL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PODSTAWY PRAWNE PROW </a:t>
            </a: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2014-2020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900" dirty="0" smtClean="0">
              <a:latin typeface="+mn-lt"/>
            </a:endParaRPr>
          </a:p>
          <a:p>
            <a:pPr marL="45720" indent="0" algn="just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Prawo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unijne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 algn="just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900" b="1" dirty="0">
              <a:latin typeface="Arial" pitchFamily="34" charset="0"/>
              <a:cs typeface="Arial" pitchFamily="34" charset="0"/>
            </a:endParaRPr>
          </a:p>
          <a:p>
            <a:pPr marL="388620" indent="-342900" algn="just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pl-PL" sz="1670" b="1" dirty="0" smtClean="0">
                <a:latin typeface="Arial" pitchFamily="34" charset="0"/>
                <a:cs typeface="Arial" pitchFamily="34" charset="0"/>
              </a:rPr>
              <a:t>Rozporządzenie </a:t>
            </a:r>
            <a:r>
              <a:rPr lang="pl-PL" sz="1670" b="1" dirty="0">
                <a:latin typeface="Arial" pitchFamily="34" charset="0"/>
                <a:cs typeface="Arial" pitchFamily="34" charset="0"/>
              </a:rPr>
              <a:t>PE i Rady (UE) Nr 1305/2013</a:t>
            </a:r>
            <a:r>
              <a:rPr lang="pl-PL" sz="1670" dirty="0">
                <a:latin typeface="Arial" pitchFamily="34" charset="0"/>
                <a:cs typeface="Arial" pitchFamily="34" charset="0"/>
              </a:rPr>
              <a:t> z dnia 17 grudnia 2013 r.  w sprawie wsparcia rozwoju obszarów wiejskich przez Europejski Fundusz na rzecz Rozwoju Obszarów Wiejskich (</a:t>
            </a:r>
            <a:r>
              <a:rPr lang="pl-PL" sz="1670" dirty="0" smtClean="0">
                <a:latin typeface="Arial" pitchFamily="34" charset="0"/>
                <a:cs typeface="Arial" pitchFamily="34" charset="0"/>
              </a:rPr>
              <a:t>EFRROW</a:t>
            </a:r>
            <a:r>
              <a:rPr lang="pl-PL" sz="1670" dirty="0">
                <a:latin typeface="Arial" pitchFamily="34" charset="0"/>
                <a:cs typeface="Arial" pitchFamily="34" charset="0"/>
              </a:rPr>
              <a:t>) i uchylające rozporządzenie Rady (WE</a:t>
            </a:r>
            <a:r>
              <a:rPr lang="pl-PL" sz="1670" dirty="0" smtClean="0">
                <a:latin typeface="Arial" pitchFamily="34" charset="0"/>
                <a:cs typeface="Arial" pitchFamily="34" charset="0"/>
              </a:rPr>
              <a:t>) nr 1698/2005</a:t>
            </a:r>
          </a:p>
          <a:p>
            <a:pPr marL="388620" indent="-342900" algn="just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pl-PL" sz="1670" b="1" dirty="0"/>
              <a:t>Rozporządzenie </a:t>
            </a:r>
            <a:r>
              <a:rPr lang="pl-PL" sz="1670" b="1" dirty="0">
                <a:latin typeface="Arial" pitchFamily="34" charset="0"/>
                <a:cs typeface="Arial" pitchFamily="34" charset="0"/>
              </a:rPr>
              <a:t>PE</a:t>
            </a:r>
            <a:r>
              <a:rPr lang="pl-PL" sz="1670" b="1" dirty="0" smtClean="0"/>
              <a:t> </a:t>
            </a:r>
            <a:r>
              <a:rPr lang="pl-PL" sz="1670" b="1" dirty="0"/>
              <a:t>i Rady (UE) nr 1303/2013</a:t>
            </a:r>
            <a:r>
              <a:rPr lang="pl-PL" sz="1670" dirty="0"/>
              <a:t> z dnia 17 grudnia 2013 r. ustanawiające wspólne przepisy dotyczące Europejskiego Funduszu Rozwoju Regionalnego, Europejskiego Funduszu Społecznego, Funduszu Spójności, Europejskiego Funduszu Rolnego na rzecz Rozwoju Obszarów Wiejskich oraz Europejskiego Funduszu Morskiego i Rybackiego oraz ustanawiające przepisy ogólne dotyczące Europejskiego Funduszu Rozwoju Regionalnego, Europejskiego Funduszu Społecznego, Funduszu Spójności i Europejskiego Funduszu Morskiego i Rybackiego </a:t>
            </a:r>
            <a:r>
              <a:rPr lang="pl-PL" sz="1670" dirty="0" smtClean="0"/>
              <a:t>oraz uchylające rozporządzenie Rady (WE) nr 1083/2006</a:t>
            </a:r>
          </a:p>
          <a:p>
            <a:pPr marL="38862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670" b="1" dirty="0" smtClean="0"/>
              <a:t>Rozporządzenie </a:t>
            </a:r>
            <a:r>
              <a:rPr lang="pl-PL" sz="1670" b="1" dirty="0">
                <a:latin typeface="Arial" pitchFamily="34" charset="0"/>
                <a:cs typeface="Arial" pitchFamily="34" charset="0"/>
              </a:rPr>
              <a:t>PE</a:t>
            </a:r>
            <a:r>
              <a:rPr lang="pl-PL" sz="1670" b="1" dirty="0" smtClean="0"/>
              <a:t> </a:t>
            </a:r>
            <a:r>
              <a:rPr lang="pl-PL" sz="1670" b="1" dirty="0"/>
              <a:t>i Rady (UE) nr 1306/2013 </a:t>
            </a:r>
            <a:r>
              <a:rPr lang="pl-PL" sz="1670" dirty="0"/>
              <a:t>z dnia 17 grudnia 2013 w sprawie finansowania wspólnej polityki rolnej, zarządzania nią i monitorowania jej oraz uchylające rozporządzenia Rady (EWG) nr 352/78, (WE) nr 165/94, (WE) nr 2799/98, (WE) nr 814/2000, (WE) nr 1290/2005 i (WE) nr </a:t>
            </a:r>
            <a:r>
              <a:rPr lang="pl-PL" sz="1670" dirty="0" smtClean="0"/>
              <a:t>485/2008</a:t>
            </a:r>
            <a:endParaRPr lang="pl-PL" sz="1670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51520" y="979468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u="sng" dirty="0">
                <a:latin typeface="Arial" pitchFamily="34" charset="0"/>
                <a:cs typeface="Arial" pitchFamily="34" charset="0"/>
              </a:rPr>
              <a:t>Poddziałanie1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Inwestycje związane z tworzeniem, ulepszaniem lub rozbudową wszystkich rodzajów małej infrastruktury, w tym inwestycje w energię odnawialną i w oszczędzanie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energii</a:t>
            </a:r>
          </a:p>
          <a:p>
            <a:pPr marL="342900" indent="-342900" algn="just"/>
            <a:endParaRPr lang="pl-PL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Budowa lub modernizacja dróg lokalnych</a:t>
            </a:r>
            <a:endParaRPr lang="pl-PL" sz="2000" b="1" dirty="0">
              <a:solidFill>
                <a:srgbClr val="000099"/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23850" y="2874043"/>
            <a:ext cx="4032126" cy="35426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wsparcia</a:t>
            </a:r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koszty budowy, przebudowy lub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zmiany nawierzchni drogi;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koszty budowy kanałów technologicznych w ciągu budowanej lub przebudowywanej drogi;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koszty </a:t>
            </a:r>
            <a:r>
              <a:rPr lang="pl-PL" dirty="0">
                <a:latin typeface="Arial" pitchFamily="34" charset="0"/>
                <a:cs typeface="Arial" pitchFamily="34" charset="0"/>
              </a:rPr>
              <a:t>zakupu sprzętu, materiałów i usług, służących realizacji operacji; 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koszty ogólne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4788022" y="4149080"/>
            <a:ext cx="4104457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Wysokość wsparcia: 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do 3 </a:t>
            </a:r>
            <a:r>
              <a:rPr lang="pl-PL" dirty="0">
                <a:latin typeface="Arial" pitchFamily="34" charset="0"/>
                <a:cs typeface="Arial" pitchFamily="34" charset="0"/>
              </a:rPr>
              <a:t>mln zł na beneficjenta w okresie realizacji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Programu;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do 63,63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% kosztów kwalifikowalnych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4788021" y="2936632"/>
            <a:ext cx="4104457" cy="1032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Beneficjent: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Gmina, Powiat lub ich związki</a:t>
            </a:r>
            <a:endParaRPr lang="pl-PL" dirty="0"/>
          </a:p>
        </p:txBody>
      </p:sp>
      <p:sp>
        <p:nvSpPr>
          <p:cNvPr id="27" name="Prostokąt zaokrąglony 26"/>
          <p:cNvSpPr/>
          <p:nvPr/>
        </p:nvSpPr>
        <p:spPr>
          <a:xfrm>
            <a:off x="4788023" y="5516799"/>
            <a:ext cx="4104457" cy="899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wsparcia: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refundacja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części kosztów kwalifikowalnych operacji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14282" y="785794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pl-PL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pl-PL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Kryteria wyboru: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pl-PL" sz="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dochód  podatkowy gminy,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bezrobocie w powiecie,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powiązanie operacji z inwestycjami dotyczącymi tworzenia infrastruktury 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szerokopasmowej,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połączenie realizowanej drogi z drogą wyższej kategorii,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droga objęta operacją prowadzi do obiektu użyteczności publicznej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specyfika regionu.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i="1" dirty="0" smtClean="0">
                <a:latin typeface="Arial" pitchFamily="34" charset="0"/>
                <a:cs typeface="Arial" pitchFamily="34" charset="0"/>
              </a:rPr>
              <a:t>W przypadku operacji o tej samej liczbie o kolejności przyznania pomocy decyduje zapewnienie dostępu do sieci drogowej większej liczbie mieszkańców.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endParaRPr lang="pl-PL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Budowa lub modernizacja dróg lokalnych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11449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95536" y="904940"/>
            <a:ext cx="792088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AutoNum type="arabicPeriod"/>
            </a:pP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Tx/>
              <a:buAutoNum type="arabicPeriod"/>
            </a:pPr>
            <a:endParaRPr 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l-PL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I nabór wniosków</a:t>
            </a:r>
            <a:endParaRPr lang="pl-PL" alt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pl-PL" alt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pl-PL" alt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dniach </a:t>
            </a:r>
            <a:r>
              <a:rPr lang="pl-PL" dirty="0"/>
              <a:t>dniach od 16 listopada 2015 r. do 12 stycznia 2016 </a:t>
            </a:r>
            <a:r>
              <a:rPr lang="pl-PL" dirty="0" smtClean="0"/>
              <a:t>roku przeprowadzono I nabór wniosków o przyznanie pomocy. </a:t>
            </a:r>
          </a:p>
          <a:p>
            <a:pPr lvl="0" algn="just">
              <a:defRPr/>
            </a:pPr>
            <a:r>
              <a:rPr 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Urzędu Marszałkowskiego Województwa Mazowieckiego wpłynęły 792 wnioski na łączną </a:t>
            </a:r>
            <a:r>
              <a:rPr lang="pl-PL" dirty="0" smtClean="0"/>
              <a:t>kwotę 883 </a:t>
            </a:r>
            <a:r>
              <a:rPr lang="pl-PL" dirty="0"/>
              <a:t>mln zł, z czego środki EFRROW </a:t>
            </a:r>
            <a:r>
              <a:rPr lang="pl-PL" dirty="0" smtClean="0"/>
              <a:t>wynosiły </a:t>
            </a:r>
            <a:r>
              <a:rPr lang="pl-PL" b="1" dirty="0" smtClean="0"/>
              <a:t>561 </a:t>
            </a:r>
            <a:r>
              <a:rPr lang="pl-PL" b="1" dirty="0"/>
              <a:t>mln zł</a:t>
            </a:r>
            <a:r>
              <a:rPr lang="pl-PL" b="1" dirty="0" smtClean="0"/>
              <a:t>.</a:t>
            </a:r>
          </a:p>
          <a:p>
            <a:pPr lvl="0" algn="just">
              <a:defRPr/>
            </a:pPr>
            <a:endParaRPr 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pl-P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 631 wniosków znajdujących się na zatwierdzonej operacji zakwalifikowanych do finasowania Samorząd Województwa zawarł 243 umowy na kwotę ogółem 271 mln, z czego wkład EFRROW wynosił 172 mln. W wyniku rozstrzygniętych PZP wartość podpisanych umów wynosi ok. 136 mln (wkład EFRROW)</a:t>
            </a:r>
            <a:r>
              <a:rPr lang="pl-PL" dirty="0" smtClean="0"/>
              <a:t>. Powstałe oszczędności przeznaczone zostaną na  kolejny nabór wniosków o przyznanie pomocy.</a:t>
            </a:r>
          </a:p>
          <a:p>
            <a:pPr lvl="0" algn="just">
              <a:defRPr/>
            </a:pPr>
            <a:endParaRPr lang="pl-PL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Budowa lub modernizacja dróg lokalnych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1004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67544" y="904940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3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700" u="sng" dirty="0" smtClean="0">
                <a:latin typeface="Arial" pitchFamily="34" charset="0"/>
                <a:cs typeface="Arial" pitchFamily="34" charset="0"/>
              </a:rPr>
              <a:t>Poddziałanie 2</a:t>
            </a:r>
            <a:r>
              <a:rPr lang="pl-PL" sz="1700" dirty="0">
                <a:latin typeface="Arial" pitchFamily="34" charset="0"/>
                <a:cs typeface="Arial" pitchFamily="34" charset="0"/>
              </a:rPr>
              <a:t>. </a:t>
            </a:r>
            <a:endParaRPr lang="pl-PL" sz="1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700" dirty="0" smtClean="0">
                <a:latin typeface="Arial" pitchFamily="34" charset="0"/>
                <a:cs typeface="Arial" pitchFamily="34" charset="0"/>
              </a:rPr>
              <a:t>Badania i inwestycje związane z utrzymaniem, odbudową i poprawą stanu dziedzictwa kulturowego i przyrodniczego wsi, krajobrazu wiejskiego i miejsc o wysokiej wartości przyrodniczej, w tym dotyczące powiązanych aspektów społeczno-gospodarczych oraz środków w zakresie świadomości środowiskowej </a:t>
            </a:r>
            <a:endParaRPr lang="pl-PL" sz="2200" b="1" dirty="0" smtClean="0">
              <a:latin typeface="+mn-lt"/>
            </a:endParaRPr>
          </a:p>
          <a:p>
            <a:pPr algn="just"/>
            <a:endParaRPr lang="pl-PL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Ochrona zabytków i budownictwa tradycyjnego</a:t>
            </a:r>
            <a:endParaRPr lang="pl-PL" sz="2000" b="1" dirty="0">
              <a:solidFill>
                <a:srgbClr val="000099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23850" y="2708920"/>
            <a:ext cx="2952006" cy="37077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Zakres </a:t>
            </a:r>
            <a:r>
              <a:rPr lang="pl-P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wsparcia</a:t>
            </a:r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odnawianie </a:t>
            </a:r>
            <a:r>
              <a:rPr lang="pl-PL" dirty="0">
                <a:latin typeface="Arial" pitchFamily="34" charset="0"/>
                <a:cs typeface="Arial" pitchFamily="34" charset="0"/>
              </a:rPr>
              <a:t>lub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poprawa </a:t>
            </a:r>
            <a:r>
              <a:rPr lang="pl-PL" dirty="0">
                <a:latin typeface="Arial" pitchFamily="34" charset="0"/>
                <a:cs typeface="Arial" pitchFamily="34" charset="0"/>
              </a:rPr>
              <a:t>stanu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zabytkowych obiektów budowlanych, służących </a:t>
            </a:r>
            <a:r>
              <a:rPr lang="pl-PL" dirty="0">
                <a:latin typeface="Arial" pitchFamily="34" charset="0"/>
                <a:cs typeface="Arial" pitchFamily="34" charset="0"/>
              </a:rPr>
              <a:t>zachowaniu dziedzictwa kulturowego,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zakup obiektów charakterystycznych dla tradycji budownictwa w danym regionie z przeznaczeniem na cele publiczne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326074" y="3896965"/>
            <a:ext cx="5616624" cy="18250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Wysokość wsparcia: 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b="1" dirty="0">
                <a:latin typeface="Arial" pitchFamily="34" charset="0"/>
                <a:cs typeface="Arial" pitchFamily="34" charset="0"/>
              </a:rPr>
              <a:t>do 500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tys. zł/miejscowość/Program, </a:t>
            </a:r>
            <a:r>
              <a:rPr lang="pl-PL" dirty="0">
                <a:latin typeface="Arial" pitchFamily="34" charset="0"/>
                <a:cs typeface="Arial" pitchFamily="34" charset="0"/>
              </a:rPr>
              <a:t>łącznie na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zakres dot. o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chrony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zabytków i budownictwa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tradycyjnego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oraz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inwestycje w obiekty kulturalne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lub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kształtowanie </a:t>
            </a:r>
            <a:r>
              <a:rPr lang="pl-PL" dirty="0">
                <a:latin typeface="Arial" pitchFamily="34" charset="0"/>
                <a:cs typeface="Arial" pitchFamily="34" charset="0"/>
              </a:rPr>
              <a:t>przestrzeni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publicznej;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do 63,63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% kosztów kwalifikowalnych</a:t>
            </a:r>
            <a:endParaRPr lang="pl-PL" dirty="0"/>
          </a:p>
        </p:txBody>
      </p:sp>
      <p:sp>
        <p:nvSpPr>
          <p:cNvPr id="29" name="Prostokąt zaokrąglony 28"/>
          <p:cNvSpPr/>
          <p:nvPr/>
        </p:nvSpPr>
        <p:spPr>
          <a:xfrm>
            <a:off x="3326074" y="2708920"/>
            <a:ext cx="5616301" cy="1032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Beneficjent: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Gmina; </a:t>
            </a:r>
            <a:r>
              <a:rPr lang="pl-PL" dirty="0">
                <a:latin typeface="Arial" pitchFamily="34" charset="0"/>
                <a:cs typeface="Arial" pitchFamily="34" charset="0"/>
              </a:rPr>
              <a:t>instytucja kultury, dla której organizatorem jest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JST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3326075" y="5877272"/>
            <a:ext cx="5616300" cy="539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wsparcia: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refundacja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części kosztów kwalifikowalnych operacji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837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3528" y="904940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pl-PL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Kryteria wyboru: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stan techniczny zabytku,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nadanie nowej funkcji odnowionemu obiektowi,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ocena wartości zabytku,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lokalizacja inwestycji (preferencje dla operacji zlokalizowanych na obszarze o potencjale turystycznym),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innowacyjność w skali województwa,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specyfika regionu.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i="1" dirty="0" smtClean="0">
                <a:latin typeface="Arial" pitchFamily="34" charset="0"/>
                <a:cs typeface="Arial" pitchFamily="34" charset="0"/>
              </a:rPr>
              <a:t>W przypadku operacji, o tej samej liczbie punktów o kolejności przyznania pomocy decyduje </a:t>
            </a:r>
            <a:r>
              <a:rPr lang="pl-PL" i="1" u="sng" dirty="0" smtClean="0">
                <a:latin typeface="Arial" pitchFamily="34" charset="0"/>
                <a:cs typeface="Arial" pitchFamily="34" charset="0"/>
              </a:rPr>
              <a:t>niższa wartość podstawowego dochodu podatkowego gminy, przypadająca na jednego jej mieszkańca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l-PL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Ochrona zabytków i budownictwa tradycyjnego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837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95536" y="90872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latin typeface="+mn-lt"/>
            </a:endParaRPr>
          </a:p>
          <a:p>
            <a:pPr algn="just"/>
            <a:endParaRPr lang="pl-PL" sz="10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Poddziałanie 3</a:t>
            </a:r>
            <a:r>
              <a:rPr lang="pl-PL" dirty="0">
                <a:latin typeface="Arial" pitchFamily="34" charset="0"/>
                <a:cs typeface="Arial" pitchFamily="34" charset="0"/>
              </a:rPr>
              <a:t>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dirty="0">
                <a:latin typeface="Arial" pitchFamily="34" charset="0"/>
                <a:cs typeface="Arial" pitchFamily="34" charset="0"/>
              </a:rPr>
              <a:t>w tworzenie, ulepszanie lub rozwijanie podstawowych usług lokalnych dla ludności wiejskiej, w tym rekreacji i kultury oraz powiązanej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infrastruktury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2000" b="1" dirty="0">
                <a:solidFill>
                  <a:srgbClr val="000099"/>
                </a:solidFill>
                <a:cs typeface="Arial" pitchFamily="34" charset="0"/>
              </a:rPr>
              <a:t>Inwestycje w obiekty pełniące funkcje kulturalne</a:t>
            </a:r>
            <a:endParaRPr lang="pl-PL" sz="2000" b="1" dirty="0">
              <a:solidFill>
                <a:srgbClr val="000099"/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23850" y="2492896"/>
            <a:ext cx="424815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Zakres </a:t>
            </a:r>
            <a:r>
              <a:rPr lang="pl-P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wsparcia</a:t>
            </a:r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budowa, przebudowa lub wyposażenie obiektów budowlanych pełniących funkcje kulturalne, w tym świetlic i domów kultury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289914" y="4484738"/>
            <a:ext cx="5616624" cy="18250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Wysokość wsparcia: 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b="1" dirty="0">
                <a:latin typeface="Arial" pitchFamily="34" charset="0"/>
                <a:cs typeface="Arial" pitchFamily="34" charset="0"/>
              </a:rPr>
              <a:t>do 500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tys. zł/miejscowość/Program, </a:t>
            </a:r>
            <a:r>
              <a:rPr lang="pl-PL" dirty="0">
                <a:latin typeface="Arial" pitchFamily="34" charset="0"/>
                <a:cs typeface="Arial" pitchFamily="34" charset="0"/>
              </a:rPr>
              <a:t>łącznie na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zakres dot. o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chrony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zabytków i budownictwa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tradycyjnego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oraz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inwestycje w obiekty kulturalne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lub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kształtowanie </a:t>
            </a:r>
            <a:r>
              <a:rPr lang="pl-PL" dirty="0">
                <a:latin typeface="Arial" pitchFamily="34" charset="0"/>
                <a:cs typeface="Arial" pitchFamily="34" charset="0"/>
              </a:rPr>
              <a:t>przestrzeni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publicznej;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do 63,63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% kosztów kwalifikowalnych</a:t>
            </a:r>
            <a:endParaRPr lang="pl-PL" dirty="0"/>
          </a:p>
        </p:txBody>
      </p:sp>
      <p:sp>
        <p:nvSpPr>
          <p:cNvPr id="25" name="Prostokąt zaokrąglony 24"/>
          <p:cNvSpPr/>
          <p:nvPr/>
        </p:nvSpPr>
        <p:spPr>
          <a:xfrm>
            <a:off x="5148064" y="2492897"/>
            <a:ext cx="3758474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Beneficjent: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Gmina; </a:t>
            </a:r>
            <a:r>
              <a:rPr lang="pl-PL" dirty="0">
                <a:latin typeface="Arial" pitchFamily="34" charset="0"/>
                <a:cs typeface="Arial" pitchFamily="34" charset="0"/>
              </a:rPr>
              <a:t>instytucja kultury, dla której organizatorem jest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JST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23850" y="4474140"/>
            <a:ext cx="2801676" cy="1846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wsparcia: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refundacja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części kosztów kwalifikowalnych operacji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24901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3528" y="908720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Kryteria wyboru: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prowadzenie cyklicznych inicjatyw społecznych, zajęć artystycznych, nauki języków obcych, zajęć opiekuńczo-wychowawczych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dochód  podatkowy gminy,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innowacyjność w skali województwa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wyposażenie obiektu w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mikroinstalację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zapewniającą min. 50% zapotrzebowania tego obiektu na energię,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zatrudnienie pracowników,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gęstość zaludnienia,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bezrobocie w powiecie,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forma ochrony przyrody,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specyfika regionu.</a:t>
            </a:r>
          </a:p>
          <a:p>
            <a:pPr algn="just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i="1" dirty="0" smtClean="0">
                <a:latin typeface="Arial" pitchFamily="34" charset="0"/>
                <a:cs typeface="Arial" pitchFamily="34" charset="0"/>
              </a:rPr>
              <a:t>W przypadku gdy operacje dotyczące obiektów pełniących funkcje kulturalne uzyskają taką samą liczbę punktów, o kolejności przysługiwania pomocy decyduje </a:t>
            </a:r>
            <a:r>
              <a:rPr lang="pl-PL" i="1" u="sng" dirty="0" smtClean="0">
                <a:latin typeface="Arial" pitchFamily="34" charset="0"/>
                <a:cs typeface="Arial" pitchFamily="34" charset="0"/>
              </a:rPr>
              <a:t>większa liczba inicjatyw społecznych, o charakterze stałym lub cyklicznym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2000" b="1" dirty="0">
                <a:solidFill>
                  <a:srgbClr val="000099"/>
                </a:solidFill>
                <a:cs typeface="Arial" pitchFamily="34" charset="0"/>
              </a:rPr>
              <a:t>Inwestycje w obiekty pełniące funkcje kulturalne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24901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95536" y="90872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latin typeface="+mn-lt"/>
            </a:endParaRPr>
          </a:p>
          <a:p>
            <a:pPr algn="just"/>
            <a:endParaRPr lang="pl-PL" sz="10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Poddziałanie 3</a:t>
            </a:r>
            <a:r>
              <a:rPr lang="pl-PL" dirty="0">
                <a:latin typeface="Arial" pitchFamily="34" charset="0"/>
                <a:cs typeface="Arial" pitchFamily="34" charset="0"/>
              </a:rPr>
              <a:t>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dirty="0">
                <a:latin typeface="Arial" pitchFamily="34" charset="0"/>
                <a:cs typeface="Arial" pitchFamily="34" charset="0"/>
              </a:rPr>
              <a:t>w tworzenie, ulepszanie lub rozwijanie podstawowych usług lokalnych dla ludności wiejskiej, w tym rekreacji i kultury oraz powiązanej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infrastruktury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2000" b="1" dirty="0" smtClean="0">
                <a:solidFill>
                  <a:srgbClr val="000099"/>
                </a:solidFill>
                <a:cs typeface="Arial" pitchFamily="34" charset="0"/>
              </a:rPr>
              <a:t>Kształtowanie przestrzeni publicznej</a:t>
            </a:r>
            <a:endParaRPr lang="pl-PL" sz="2000" b="1" dirty="0">
              <a:solidFill>
                <a:srgbClr val="000099"/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23850" y="2492896"/>
            <a:ext cx="4968230" cy="13687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Zakres </a:t>
            </a:r>
            <a:r>
              <a:rPr lang="pl-P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wsparcia</a:t>
            </a:r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ukształtowanie przestrzeni publicznej     zgodnie z wymaganiami ładu przestrzennego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347864" y="4233032"/>
            <a:ext cx="5616624" cy="18250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Wysokość wsparcia: 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b="1" dirty="0">
                <a:latin typeface="Arial" pitchFamily="34" charset="0"/>
                <a:cs typeface="Arial" pitchFamily="34" charset="0"/>
              </a:rPr>
              <a:t>do 500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tys. zł/miejscowość/Program, </a:t>
            </a:r>
            <a:r>
              <a:rPr lang="pl-PL" dirty="0">
                <a:latin typeface="Arial" pitchFamily="34" charset="0"/>
                <a:cs typeface="Arial" pitchFamily="34" charset="0"/>
              </a:rPr>
              <a:t>łącznie na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zakres dot. o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chrony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zabytków i budownictwa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tradycyjnego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oraz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inwestycje w obiekty kulturalne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lub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kształtowanie </a:t>
            </a:r>
            <a:r>
              <a:rPr lang="pl-PL" dirty="0">
                <a:latin typeface="Arial" pitchFamily="34" charset="0"/>
                <a:cs typeface="Arial" pitchFamily="34" charset="0"/>
              </a:rPr>
              <a:t>przestrzeni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publicznej;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do 63,63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% kosztów kwalifikowalnych</a:t>
            </a:r>
            <a:endParaRPr lang="pl-PL" dirty="0"/>
          </a:p>
        </p:txBody>
      </p:sp>
      <p:sp>
        <p:nvSpPr>
          <p:cNvPr id="25" name="Prostokąt zaokrąglony 24"/>
          <p:cNvSpPr/>
          <p:nvPr/>
        </p:nvSpPr>
        <p:spPr>
          <a:xfrm>
            <a:off x="6000397" y="2564904"/>
            <a:ext cx="1902024" cy="1296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Beneficjent: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Gmina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06501" y="4222435"/>
            <a:ext cx="2801676" cy="1846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wsparcia: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refundacja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części kosztów kwalifikowalnych operacji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9062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3528" y="908720"/>
            <a:ext cx="849694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pl-PL" sz="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sz="1750" b="1" dirty="0" smtClean="0">
                <a:latin typeface="Arial" pitchFamily="34" charset="0"/>
                <a:cs typeface="Arial" pitchFamily="34" charset="0"/>
              </a:rPr>
              <a:t>Kryteria wyboru: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altLang="pl-PL" sz="1750" dirty="0" smtClean="0">
                <a:latin typeface="Arial" pitchFamily="34" charset="0"/>
                <a:cs typeface="Arial" pitchFamily="34" charset="0"/>
              </a:rPr>
              <a:t> operacja jest uzupełnieniem zrealizowanej albo będącej w trakcie realizacji inwestycji z udziałem środków publicznych,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l-PL" altLang="pl-PL" sz="17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750" dirty="0">
                <a:latin typeface="Arial" pitchFamily="34" charset="0"/>
                <a:cs typeface="Arial" pitchFamily="34" charset="0"/>
              </a:rPr>
              <a:t>lokalizacji inwestycji (preferencje dla operacji zlokalizowanych na obszarze o potencjale </a:t>
            </a:r>
            <a:r>
              <a:rPr lang="pl-PL" sz="1750" dirty="0" smtClean="0">
                <a:latin typeface="Arial" pitchFamily="34" charset="0"/>
                <a:cs typeface="Arial" pitchFamily="34" charset="0"/>
              </a:rPr>
              <a:t>turystycznym – ilość noclegów udzielonych turystom),</a:t>
            </a:r>
            <a:endParaRPr lang="pl-PL" sz="175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l-PL" altLang="pl-PL" sz="17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750" dirty="0">
                <a:latin typeface="Arial" pitchFamily="34" charset="0"/>
                <a:cs typeface="Arial" pitchFamily="34" charset="0"/>
              </a:rPr>
              <a:t>innowacyjność w skali województwa,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l-PL" altLang="pl-PL" sz="17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750" dirty="0">
                <a:latin typeface="Arial" pitchFamily="34" charset="0"/>
                <a:cs typeface="Arial" pitchFamily="34" charset="0"/>
              </a:rPr>
              <a:t>wyposażenie obiektu w </a:t>
            </a:r>
            <a:r>
              <a:rPr lang="pl-PL" sz="1750" dirty="0" err="1">
                <a:latin typeface="Arial" pitchFamily="34" charset="0"/>
                <a:cs typeface="Arial" pitchFamily="34" charset="0"/>
              </a:rPr>
              <a:t>mikroinstalację</a:t>
            </a:r>
            <a:r>
              <a:rPr lang="pl-PL" sz="1750" dirty="0">
                <a:latin typeface="Arial" pitchFamily="34" charset="0"/>
                <a:cs typeface="Arial" pitchFamily="34" charset="0"/>
              </a:rPr>
              <a:t>, zapewniającą min. 50% zapotrzebowania tego obiektu na energię,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altLang="pl-PL" sz="1750" dirty="0" smtClean="0">
                <a:latin typeface="Arial" pitchFamily="34" charset="0"/>
                <a:cs typeface="Arial" pitchFamily="34" charset="0"/>
              </a:rPr>
              <a:t> opracowanie koncepcji architektonicznej lub architektoniczno-urbanistycznej, lub urbanistycznej zostało wyłonione w konkursie,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altLang="pl-PL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1750" dirty="0" smtClean="0">
                <a:latin typeface="Arial" pitchFamily="34" charset="0"/>
                <a:cs typeface="Arial" pitchFamily="34" charset="0"/>
              </a:rPr>
              <a:t>układ urbanistyczny lub ruralistyczny dot. operacji wpisany jest do rejestru zabytków lub wojewódzkiej ewidencji zabytków,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altLang="pl-PL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750" dirty="0" smtClean="0">
                <a:latin typeface="Arial" pitchFamily="34" charset="0"/>
                <a:cs typeface="Arial" pitchFamily="34" charset="0"/>
              </a:rPr>
              <a:t>gęstość zaludnienia,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l-PL" sz="17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750" dirty="0">
                <a:latin typeface="Arial" pitchFamily="34" charset="0"/>
                <a:cs typeface="Arial" pitchFamily="34" charset="0"/>
              </a:rPr>
              <a:t>forma ochrony przyrody,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sz="1750" dirty="0" smtClean="0">
                <a:latin typeface="Arial" pitchFamily="34" charset="0"/>
                <a:cs typeface="Arial" pitchFamily="34" charset="0"/>
              </a:rPr>
              <a:t> specyfika regionu.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sz="1750" i="1" dirty="0" smtClean="0">
                <a:latin typeface="Arial" pitchFamily="34" charset="0"/>
                <a:cs typeface="Arial" pitchFamily="34" charset="0"/>
              </a:rPr>
              <a:t>W przypadku gdy operacje uzyskają taką samą liczbę punktów, o kolejności przysługiwania </a:t>
            </a:r>
            <a:r>
              <a:rPr lang="pl-PL" sz="1750" i="1" dirty="0">
                <a:latin typeface="Arial" pitchFamily="34" charset="0"/>
                <a:cs typeface="Arial" pitchFamily="34" charset="0"/>
              </a:rPr>
              <a:t>pomocy </a:t>
            </a:r>
            <a:r>
              <a:rPr lang="pl-PL" sz="1750" i="1" dirty="0" smtClean="0">
                <a:latin typeface="Arial" pitchFamily="34" charset="0"/>
                <a:cs typeface="Arial" pitchFamily="34" charset="0"/>
              </a:rPr>
              <a:t>decyduje </a:t>
            </a:r>
            <a:r>
              <a:rPr lang="pl-PL" sz="1750" i="1" u="sng" dirty="0" smtClean="0">
                <a:latin typeface="Arial" pitchFamily="34" charset="0"/>
                <a:cs typeface="Arial" pitchFamily="34" charset="0"/>
              </a:rPr>
              <a:t>niższa </a:t>
            </a:r>
            <a:r>
              <a:rPr lang="pl-PL" sz="1750" i="1" u="sng" dirty="0">
                <a:latin typeface="Arial" pitchFamily="34" charset="0"/>
                <a:cs typeface="Arial" pitchFamily="34" charset="0"/>
              </a:rPr>
              <a:t>wartość podstawowego dochodu podatkowego gminy, przypadająca na jednego jej mieszkańca</a:t>
            </a:r>
            <a:r>
              <a:rPr lang="pl-PL" sz="1750" i="1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175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2000" b="1" dirty="0">
                <a:solidFill>
                  <a:srgbClr val="000099"/>
                </a:solidFill>
                <a:cs typeface="Arial" pitchFamily="34" charset="0"/>
              </a:rPr>
              <a:t>Kształtowanie przestrzeni publicznej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0058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3528" y="90872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pl-PL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2000" b="1" dirty="0" smtClean="0">
                <a:solidFill>
                  <a:srgbClr val="000099"/>
                </a:solidFill>
                <a:cs typeface="Arial" pitchFamily="34" charset="0"/>
              </a:rPr>
              <a:t>Odnowa wsi</a:t>
            </a:r>
            <a:endParaRPr lang="pl-PL" sz="2000" b="1" dirty="0">
              <a:solidFill>
                <a:srgbClr val="000099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528" y="1553718"/>
            <a:ext cx="85317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 ramach jednego naboru wniosków o przyznanie pomocy dany podmiot może złożyć </a:t>
            </a:r>
            <a:r>
              <a:rPr lang="pl-PL" u="sng" dirty="0" smtClean="0">
                <a:latin typeface="Arial" pitchFamily="34" charset="0"/>
                <a:cs typeface="Arial" pitchFamily="34" charset="0"/>
              </a:rPr>
              <a:t>tylko jeden wniosek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o przyznanie pomocy dotyczący danego zakresu operacji.</a:t>
            </a:r>
          </a:p>
          <a:p>
            <a:pPr algn="just"/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/>
              <a:t>Szczegółowe warunki przyznania i wypłaty pomocy określa </a:t>
            </a:r>
            <a:r>
              <a:rPr lang="pl-PL" i="1" dirty="0"/>
              <a:t>Rozporządzenie Ministra Rolnictwa i Rozwoju Wsi z dnia </a:t>
            </a:r>
            <a:r>
              <a:rPr lang="pl-PL" i="1" dirty="0" smtClean="0"/>
              <a:t>18 sierpnia 2017 </a:t>
            </a:r>
            <a:r>
              <a:rPr lang="pl-PL" i="1" dirty="0"/>
              <a:t>r. w sprawie </a:t>
            </a:r>
            <a:r>
              <a:rPr lang="pl-PL" i="1" dirty="0" smtClean="0"/>
              <a:t>szczegółowych </a:t>
            </a:r>
            <a:r>
              <a:rPr lang="pl-PL" i="1" dirty="0"/>
              <a:t>warunków i trybu przyznawania oraz wypłaty pomocy finansowej na operacje </a:t>
            </a:r>
            <a:r>
              <a:rPr lang="pl-PL" i="1" dirty="0" smtClean="0"/>
              <a:t>typu „</a:t>
            </a:r>
            <a:r>
              <a:rPr lang="pl-PL" i="1" dirty="0"/>
              <a:t>Inwestycje w obiekty pełniące funkcje </a:t>
            </a:r>
            <a:r>
              <a:rPr lang="pl-PL" i="1" dirty="0" smtClean="0"/>
              <a:t>kulturalne</a:t>
            </a:r>
            <a:r>
              <a:rPr lang="pl-PL" i="1" dirty="0"/>
              <a:t>”, operacje typu „Kształtowanie przestrzeni publicznej</a:t>
            </a:r>
            <a:r>
              <a:rPr lang="pl-PL" i="1" dirty="0" smtClean="0"/>
              <a:t>” oraz </a:t>
            </a:r>
            <a:r>
              <a:rPr lang="pl-PL" i="1" dirty="0"/>
              <a:t>operacje typu „Ochrona zabytków i budownictwa tradycyjnego” w ramach działania „Podstawowe </a:t>
            </a:r>
            <a:r>
              <a:rPr lang="pl-PL" i="1" dirty="0" smtClean="0"/>
              <a:t>usługi i </a:t>
            </a:r>
            <a:r>
              <a:rPr lang="pl-PL" i="1" dirty="0"/>
              <a:t>odnowa wsi na obszarach wiejskich” objętego Programem Rozwoju Obszarów Wiejskich na lata </a:t>
            </a:r>
            <a:r>
              <a:rPr lang="pl-PL" i="1" dirty="0" smtClean="0"/>
              <a:t>2014–2020 </a:t>
            </a:r>
            <a:r>
              <a:rPr lang="pl-PL" dirty="0"/>
              <a:t>(Dz. U. z </a:t>
            </a:r>
            <a:r>
              <a:rPr lang="pl-PL" dirty="0" smtClean="0"/>
              <a:t>2017 </a:t>
            </a:r>
            <a:r>
              <a:rPr lang="pl-PL" dirty="0"/>
              <a:t>r. poz. </a:t>
            </a:r>
            <a:r>
              <a:rPr lang="pl-PL" dirty="0" smtClean="0"/>
              <a:t>1737). </a:t>
            </a:r>
            <a:endParaRPr lang="pl-PL" dirty="0"/>
          </a:p>
          <a:p>
            <a:pPr algn="just"/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3882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51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/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23528" y="836712"/>
            <a:ext cx="835292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45720" indent="0" algn="ctr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PODSTAWY PRAWNE PROW 2014-2020  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Przepisy krajowe:</a:t>
            </a:r>
          </a:p>
          <a:p>
            <a:pPr marL="45720" indent="0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900" b="1" dirty="0" smtClean="0">
              <a:latin typeface="+mn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sz="2000" b="1" dirty="0" smtClean="0"/>
              <a:t>Ustawa z dnia 20 lutego 2015 r. o wspieraniu rozwoju obszarów wiejskich</a:t>
            </a:r>
            <a:r>
              <a:rPr lang="pl-PL" sz="2000" dirty="0" smtClean="0"/>
              <a:t> z udziałem środków Europejskiego Funduszu Rolnego na rzecz Rozwoju Obszarów Wiejskich w ramach Programu Rozwoju Obszarów Wiejskich na lata 2014–2020 (Dz.U. 2017.569 j.t.).</a:t>
            </a:r>
          </a:p>
          <a:p>
            <a:pPr lvl="0" algn="just"/>
            <a:endParaRPr lang="pl-PL" sz="2000" dirty="0" smtClean="0"/>
          </a:p>
          <a:p>
            <a:pPr marL="457200" indent="-457200" algn="just">
              <a:buFontTx/>
              <a:buAutoNum type="arabicPeriod" startAt="2"/>
            </a:pPr>
            <a:r>
              <a:rPr lang="pl-PL" sz="2000" b="1" dirty="0" smtClean="0"/>
              <a:t>Ustawa </a:t>
            </a:r>
            <a:r>
              <a:rPr lang="pl-PL" sz="2000" b="1" dirty="0"/>
              <a:t>z dnia 20 lutego 2015 o </a:t>
            </a:r>
            <a:r>
              <a:rPr lang="pl-PL" sz="2000" b="1" dirty="0" smtClean="0"/>
              <a:t>rozwoju lokalnym z udziałem lokalnej społeczności</a:t>
            </a:r>
            <a:r>
              <a:rPr lang="pl-PL" sz="2000" dirty="0" smtClean="0"/>
              <a:t> </a:t>
            </a:r>
            <a:r>
              <a:rPr lang="pl-PL" sz="2000" dirty="0"/>
              <a:t>(Dz.U. </a:t>
            </a:r>
            <a:r>
              <a:rPr lang="pl-PL" sz="2000" dirty="0" smtClean="0"/>
              <a:t>2015.378).</a:t>
            </a:r>
          </a:p>
          <a:p>
            <a:pPr marL="457200" lvl="0" indent="-457200" algn="just">
              <a:buAutoNum type="arabicPeriod" startAt="2"/>
            </a:pPr>
            <a:endParaRPr lang="pl-PL" sz="2000" dirty="0">
              <a:solidFill>
                <a:srgbClr val="FF0000"/>
              </a:solidFill>
            </a:endParaRPr>
          </a:p>
          <a:p>
            <a:pPr marL="457200" indent="-457200" algn="just">
              <a:buFontTx/>
              <a:buAutoNum type="arabicPeriod" startAt="2"/>
            </a:pPr>
            <a:r>
              <a:rPr lang="pl-PL" sz="2000" b="1" dirty="0"/>
              <a:t>Rozporządzenia wykonawcze.</a:t>
            </a:r>
          </a:p>
          <a:p>
            <a:pPr lvl="0" algn="just"/>
            <a:endParaRPr lang="pl-PL" sz="2000" dirty="0" smtClean="0">
              <a:solidFill>
                <a:srgbClr val="FF0000"/>
              </a:solidFill>
            </a:endParaRPr>
          </a:p>
          <a:p>
            <a:pPr lvl="0" algn="just"/>
            <a:endParaRPr lang="pl-PL" sz="2000" dirty="0" smtClean="0"/>
          </a:p>
          <a:p>
            <a:pPr lvl="0" algn="ctr"/>
            <a:endParaRPr lang="pl-PL" sz="2400" dirty="0" smtClean="0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3528" y="1052737"/>
            <a:ext cx="8424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800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Poddziałanie 3</a:t>
            </a:r>
            <a:r>
              <a:rPr lang="pl-PL" dirty="0">
                <a:latin typeface="Arial" pitchFamily="34" charset="0"/>
                <a:cs typeface="Arial" pitchFamily="34" charset="0"/>
              </a:rPr>
              <a:t>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dirty="0">
                <a:latin typeface="Arial" pitchFamily="34" charset="0"/>
                <a:cs typeface="Arial" pitchFamily="34" charset="0"/>
              </a:rPr>
              <a:t>w tworzenie, ulepszanie lub rozwijanie podstawowych usług lokalnych dla ludności wiejskiej, w tym rekreacji i kultury oraz powiązanej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infrastruktury</a:t>
            </a:r>
          </a:p>
          <a:p>
            <a:pPr algn="just"/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548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2000" b="1" dirty="0">
                <a:solidFill>
                  <a:srgbClr val="000099"/>
                </a:solidFill>
                <a:cs typeface="Arial" pitchFamily="34" charset="0"/>
              </a:rPr>
              <a:t>Inwestycje w </a:t>
            </a:r>
            <a:r>
              <a:rPr lang="pl-PL" altLang="pl-PL" sz="2000" b="1" dirty="0" smtClean="0">
                <a:solidFill>
                  <a:srgbClr val="000099"/>
                </a:solidFill>
                <a:cs typeface="Arial" pitchFamily="34" charset="0"/>
              </a:rPr>
              <a:t>targowiska lub obiekty budowlane przeznaczone na cele promocji lokalnych produktów</a:t>
            </a:r>
            <a:endParaRPr lang="pl-PL" sz="2000" b="1" dirty="0">
              <a:solidFill>
                <a:srgbClr val="000099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4756189" y="4007718"/>
            <a:ext cx="4104457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Wysokość wsparcia: 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do 1 mln zł na beneficjenta w okresie realizacji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Programu;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do 63,63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% kosztów kwalifikowalnych</a:t>
            </a:r>
            <a:endParaRPr lang="pl-PL" dirty="0"/>
          </a:p>
        </p:txBody>
      </p:sp>
      <p:sp>
        <p:nvSpPr>
          <p:cNvPr id="28" name="Prostokąt zaokrąglony 27"/>
          <p:cNvSpPr/>
          <p:nvPr/>
        </p:nvSpPr>
        <p:spPr>
          <a:xfrm>
            <a:off x="4750785" y="2769940"/>
            <a:ext cx="4104457" cy="1032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Beneficjent: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Gmina, powiat lub ich związki</a:t>
            </a:r>
            <a:endParaRPr lang="pl-PL" dirty="0"/>
          </a:p>
        </p:txBody>
      </p:sp>
      <p:sp>
        <p:nvSpPr>
          <p:cNvPr id="29" name="Prostokąt zaokrąglony 28"/>
          <p:cNvSpPr/>
          <p:nvPr/>
        </p:nvSpPr>
        <p:spPr>
          <a:xfrm>
            <a:off x="539552" y="2769940"/>
            <a:ext cx="3885852" cy="35426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wsparcia</a:t>
            </a:r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 koszty budowy, przebudowy lub modernizacji obiektów budowlanych,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 koszty zakupu sprzętu, materiałów i usług służących realizacji operacji,  </a:t>
            </a:r>
          </a:p>
          <a:p>
            <a:pPr>
              <a:buFont typeface="Arial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 koszty ogólne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4750784" y="5399414"/>
            <a:ext cx="4104457" cy="899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wsparcia: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refundacja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części kosztów kwalifikowalnych operacji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0608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3528" y="1052737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800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Kryteria wyboru: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p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rzeznaczenie powierzchni handlowej dla rolników pod sprzedaż produktów rolno-spożywczych,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p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rzebudowa istniejącego targowiska,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w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gminie nie był realizowany projekt z zakresu targowisk ze środków PROW 2007-2013,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p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rzeznaczenie powierzchni handlowej pod sprzedaż ekologicznych  produktów rolno-spożywczych,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w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yposażenie w instalacje odnawialnego źródła energii,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biekt całoroczny,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itchFamily="34" charset="0"/>
                <a:cs typeface="Arial" pitchFamily="34" charset="0"/>
              </a:rPr>
              <a:t>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oszt wynajmu niższy dla rolników.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i="1" dirty="0" smtClean="0">
                <a:latin typeface="Arial" pitchFamily="34" charset="0"/>
                <a:cs typeface="Arial" pitchFamily="34" charset="0"/>
              </a:rPr>
              <a:t>W przypadku gdy operacje uzyskały taką samą liczbę punktów, o kolejności przyznania pomocy decyduje większa liczba punktów uzyskanych za spełnienie kolejnych kryteriów.</a:t>
            </a:r>
            <a:endParaRPr lang="pl-PL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548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2000" b="1" dirty="0">
                <a:solidFill>
                  <a:srgbClr val="000099"/>
                </a:solidFill>
                <a:cs typeface="Arial" pitchFamily="34" charset="0"/>
              </a:rPr>
              <a:t>Inwestycje w </a:t>
            </a:r>
            <a:r>
              <a:rPr lang="pl-PL" altLang="pl-PL" sz="2000" b="1" dirty="0" smtClean="0">
                <a:solidFill>
                  <a:srgbClr val="000099"/>
                </a:solidFill>
                <a:cs typeface="Arial" pitchFamily="34" charset="0"/>
              </a:rPr>
              <a:t>targowiska lub obiekty budowlane przeznaczone na cele promocji lokalnych produktów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3453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43608" y="1598911"/>
            <a:ext cx="84249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atin typeface="Arial" pitchFamily="34" charset="0"/>
                <a:cs typeface="Arial" pitchFamily="34" charset="0"/>
              </a:rPr>
              <a:t>I nabór wniosków</a:t>
            </a:r>
          </a:p>
          <a:p>
            <a:pPr algn="just"/>
            <a:r>
              <a:rPr lang="pl-PL" dirty="0"/>
              <a:t>W ramach przeprowadzonego w dniach 1 marca do 26 kwietnia 2017 naboru </a:t>
            </a:r>
            <a:r>
              <a:rPr lang="pl-PL" dirty="0" smtClean="0"/>
              <a:t> </a:t>
            </a:r>
            <a:r>
              <a:rPr lang="pl-PL" dirty="0"/>
              <a:t>wpłynęło 30 wniosków o przyznanie pomocy na łączną kwotę pomocy 27 238 390,00 zł</a:t>
            </a:r>
            <a:r>
              <a:rPr lang="pl-PL" dirty="0" smtClean="0"/>
              <a:t>. </a:t>
            </a:r>
            <a:r>
              <a:rPr lang="pl-PL" dirty="0"/>
              <a:t>Pozytywnie zostało zweryfikowanych 24 wniosków na </a:t>
            </a:r>
            <a:r>
              <a:rPr lang="pl-PL" dirty="0" smtClean="0"/>
              <a:t>łączną </a:t>
            </a:r>
            <a:r>
              <a:rPr lang="pl-PL" dirty="0"/>
              <a:t>kwotę pomocy  22 005 719 zł.</a:t>
            </a:r>
          </a:p>
          <a:p>
            <a:pPr algn="just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nabór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wniosków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 terminie od 5 do 23 października 2017 r. przeprowadzono drugi nabór wniosków o przyznanie pomocy.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23850" y="863998"/>
            <a:ext cx="8531392" cy="548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2000" b="1" dirty="0">
                <a:solidFill>
                  <a:srgbClr val="000099"/>
                </a:solidFill>
                <a:cs typeface="Arial" pitchFamily="34" charset="0"/>
              </a:rPr>
              <a:t>Inwestycje w </a:t>
            </a:r>
            <a:r>
              <a:rPr lang="pl-PL" altLang="pl-PL" sz="2000" b="1" dirty="0" smtClean="0">
                <a:solidFill>
                  <a:srgbClr val="000099"/>
                </a:solidFill>
                <a:cs typeface="Arial" pitchFamily="34" charset="0"/>
              </a:rPr>
              <a:t>targowiska lub obiekty budowlane przeznaczone na cele promocji lokalnych produktów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2758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068" name="Text Box 22"/>
          <p:cNvSpPr txBox="1">
            <a:spLocks noChangeArrowheads="1"/>
          </p:cNvSpPr>
          <p:nvPr/>
        </p:nvSpPr>
        <p:spPr bwMode="auto">
          <a:xfrm>
            <a:off x="3214688" y="6572250"/>
            <a:ext cx="2533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ctr">
              <a:spcBef>
                <a:spcPct val="50000"/>
              </a:spcBef>
            </a:pPr>
            <a:endParaRPr lang="pl-PL" sz="12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187624" y="1772816"/>
            <a:ext cx="68165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i="1" dirty="0" smtClean="0">
                <a:solidFill>
                  <a:srgbClr val="C00000"/>
                </a:solidFill>
                <a:latin typeface="+mj-lt"/>
              </a:rPr>
              <a:t>DZIĘKUJĘ ZA UWAGĘ</a:t>
            </a:r>
          </a:p>
          <a:p>
            <a:endParaRPr lang="pl-PL" sz="1600" b="1" i="1" dirty="0" smtClean="0">
              <a:solidFill>
                <a:srgbClr val="C00000"/>
              </a:solidFill>
              <a:latin typeface="+mj-lt"/>
            </a:endParaRPr>
          </a:p>
          <a:p>
            <a:endParaRPr lang="pl-PL" sz="1600" b="1" i="1" dirty="0" smtClean="0">
              <a:solidFill>
                <a:srgbClr val="C00000"/>
              </a:solidFill>
              <a:latin typeface="+mj-lt"/>
            </a:endParaRPr>
          </a:p>
          <a:p>
            <a:endParaRPr lang="pl-PL" sz="1600" b="1" i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pl-PL" sz="1600" b="1" i="1" dirty="0" smtClean="0">
                <a:solidFill>
                  <a:srgbClr val="000099"/>
                </a:solidFill>
                <a:latin typeface="+mj-lt"/>
              </a:rPr>
              <a:t>Radosław Rybicki </a:t>
            </a:r>
          </a:p>
          <a:p>
            <a:pPr algn="ctr"/>
            <a:r>
              <a:rPr lang="pl-PL" sz="1600" i="1" dirty="0" smtClean="0">
                <a:solidFill>
                  <a:srgbClr val="000099"/>
                </a:solidFill>
                <a:latin typeface="+mj-lt"/>
              </a:rPr>
              <a:t>Dyrektor Departamentu Rolnictwa i Rozwoju Obszarów Wiejskich</a:t>
            </a:r>
          </a:p>
          <a:p>
            <a:pPr algn="ctr"/>
            <a:r>
              <a:rPr lang="pl-PL" sz="1600" i="1" dirty="0" smtClean="0">
                <a:solidFill>
                  <a:srgbClr val="000099"/>
                </a:solidFill>
                <a:latin typeface="+mj-lt"/>
              </a:rPr>
              <a:t>Urząd Marszałkowski Województwa Mazowieckiego w Warszawie</a:t>
            </a:r>
          </a:p>
          <a:p>
            <a:endParaRPr lang="pl-PL" sz="16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67544" y="1052736"/>
            <a:ext cx="84249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 smtClean="0"/>
          </a:p>
          <a:p>
            <a:pPr algn="ctr"/>
            <a:r>
              <a:rPr lang="pl-PL" sz="2400" b="1" dirty="0" smtClean="0">
                <a:solidFill>
                  <a:srgbClr val="000099"/>
                </a:solidFill>
              </a:rPr>
              <a:t>GŁÓWNE CELE PROW 2014-2020 </a:t>
            </a:r>
          </a:p>
          <a:p>
            <a:pPr algn="ctr"/>
            <a:endParaRPr lang="pl-PL" sz="2400" b="1" dirty="0" smtClean="0">
              <a:solidFill>
                <a:srgbClr val="000099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</a:t>
            </a:r>
            <a:r>
              <a:rPr lang="pl-PL" sz="2400" dirty="0" smtClean="0"/>
              <a:t>oprawa konkurencyjności rolnictwa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z</a:t>
            </a:r>
            <a:r>
              <a:rPr lang="pl-PL" sz="2400" dirty="0" smtClean="0"/>
              <a:t>równoważone zarządzanie zasobami naturalnymi i działania w dziedzinie klimatu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z</a:t>
            </a:r>
            <a:r>
              <a:rPr lang="pl-PL" sz="2400" dirty="0" smtClean="0"/>
              <a:t>równoważony rozwój terytorialny obszarów wiejskich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algn="just">
              <a:spcAft>
                <a:spcPts val="1200"/>
              </a:spcAft>
            </a:pPr>
            <a:r>
              <a:rPr lang="pl-PL" sz="2400" dirty="0" smtClean="0"/>
              <a:t>PROW 2014-2020 ukierunkowany jest głównie na </a:t>
            </a:r>
            <a:r>
              <a:rPr lang="pl-PL" sz="2400" u="sng" dirty="0" smtClean="0"/>
              <a:t>wzrost konkurencyjności rolnictwa</a:t>
            </a:r>
            <a:r>
              <a:rPr lang="pl-PL" sz="2400" dirty="0" smtClean="0"/>
              <a:t> z uwzględnieniem </a:t>
            </a:r>
            <a:r>
              <a:rPr lang="pl-PL" sz="2400" u="sng" dirty="0" smtClean="0"/>
              <a:t>celów rolnośrodowiskowych</a:t>
            </a:r>
            <a:r>
              <a:rPr lang="pl-PL" sz="2400" dirty="0" smtClean="0"/>
              <a:t>.</a:t>
            </a:r>
          </a:p>
          <a:p>
            <a:endParaRPr lang="pl-PL" sz="2400" b="1" dirty="0" smtClean="0">
              <a:solidFill>
                <a:srgbClr val="000099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67544" y="1052736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 smtClean="0"/>
          </a:p>
          <a:p>
            <a:pPr algn="ctr"/>
            <a:r>
              <a:rPr lang="pl-PL" sz="2400" b="1" dirty="0" smtClean="0">
                <a:solidFill>
                  <a:srgbClr val="000099"/>
                </a:solidFill>
              </a:rPr>
              <a:t>BUDŻET PROW 2014-2020 </a:t>
            </a:r>
          </a:p>
          <a:p>
            <a:pPr algn="ctr"/>
            <a:endParaRPr lang="pl-PL" sz="2400" b="1" dirty="0" smtClean="0">
              <a:solidFill>
                <a:srgbClr val="000099"/>
              </a:solidFill>
            </a:endParaRPr>
          </a:p>
          <a:p>
            <a:pPr>
              <a:spcAft>
                <a:spcPts val="1800"/>
              </a:spcAft>
            </a:pPr>
            <a:r>
              <a:rPr lang="pl-PL" sz="2400" dirty="0" smtClean="0"/>
              <a:t>Łączne środki publiczne przeznaczone na realizację PROW 2014-2020 wynoszą </a:t>
            </a:r>
            <a:r>
              <a:rPr lang="pl-PL" sz="2400" b="1" dirty="0" smtClean="0"/>
              <a:t>13,6 mld euro, </a:t>
            </a:r>
          </a:p>
          <a:p>
            <a:pPr>
              <a:spcAft>
                <a:spcPts val="1800"/>
              </a:spcAft>
            </a:pPr>
            <a:r>
              <a:rPr lang="pl-PL" sz="2400" dirty="0"/>
              <a:t>w</a:t>
            </a:r>
            <a:r>
              <a:rPr lang="pl-PL" sz="2400" dirty="0" smtClean="0"/>
              <a:t> tym: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/>
              <a:t>8,7 mld euro</a:t>
            </a:r>
            <a:r>
              <a:rPr lang="pl-PL" sz="2400" b="1" dirty="0" smtClean="0">
                <a:solidFill>
                  <a:srgbClr val="000099"/>
                </a:solidFill>
              </a:rPr>
              <a:t> </a:t>
            </a:r>
            <a:r>
              <a:rPr lang="pl-PL" sz="2400" dirty="0" smtClean="0"/>
              <a:t>z budżetu UE (EFRROW)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/>
              <a:t>4,9 mld euro</a:t>
            </a:r>
            <a:r>
              <a:rPr lang="pl-PL" sz="2400" dirty="0" smtClean="0"/>
              <a:t> wkład krajowy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1659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90513" y="1077913"/>
            <a:ext cx="85153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2400"/>
              </a:spcAft>
            </a:pPr>
            <a:r>
              <a:rPr lang="pl-PL" sz="2600" dirty="0" smtClean="0">
                <a:latin typeface="+mn-lt"/>
              </a:rPr>
              <a:t>Samorząd Województwa Mazowieckiego wykonuje zadania </a:t>
            </a:r>
            <a:r>
              <a:rPr lang="pl-PL" sz="2600" dirty="0">
                <a:latin typeface="+mn-lt"/>
              </a:rPr>
              <a:t>agencji płatniczej związane z przyznawaniem, </a:t>
            </a:r>
            <a:r>
              <a:rPr lang="pl-PL" sz="2600" dirty="0" smtClean="0">
                <a:latin typeface="+mn-lt"/>
              </a:rPr>
              <a:t>wypłatą oraz zwrotem pomocy jako podmiot wdrażający.</a:t>
            </a:r>
          </a:p>
          <a:p>
            <a:pPr lvl="0" algn="just">
              <a:spcAft>
                <a:spcPts val="1200"/>
              </a:spcAft>
            </a:pPr>
            <a:r>
              <a:rPr lang="pl-PL" sz="2600" dirty="0" smtClean="0">
                <a:latin typeface="+mn-lt"/>
              </a:rPr>
              <a:t>Działania PROW 2014-2020 delegowane samorządowi województwa: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sz="2600" b="1" dirty="0" smtClean="0">
                <a:latin typeface="+mn-lt"/>
              </a:rPr>
              <a:t> Podstawowe </a:t>
            </a:r>
            <a:r>
              <a:rPr lang="pl-PL" sz="2600" b="1" dirty="0">
                <a:latin typeface="+mn-lt"/>
              </a:rPr>
              <a:t>usługi i odnowa </a:t>
            </a:r>
            <a:r>
              <a:rPr lang="pl-PL" sz="2600" b="1" dirty="0" smtClean="0">
                <a:latin typeface="+mn-lt"/>
              </a:rPr>
              <a:t>wsi </a:t>
            </a:r>
            <a:r>
              <a:rPr lang="pl-PL" sz="2600" b="1" dirty="0">
                <a:latin typeface="+mn-lt"/>
              </a:rPr>
              <a:t>na obszarach </a:t>
            </a:r>
            <a:r>
              <a:rPr lang="pl-PL" sz="2600" b="1" dirty="0" smtClean="0">
                <a:latin typeface="+mn-lt"/>
              </a:rPr>
              <a:t>wiejskich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sz="2600" b="1" dirty="0" smtClean="0">
                <a:latin typeface="+mn-lt"/>
              </a:rPr>
              <a:t> LEADER </a:t>
            </a:r>
            <a:r>
              <a:rPr lang="pl-PL" sz="2600" b="1" dirty="0">
                <a:latin typeface="+mn-lt"/>
              </a:rPr>
              <a:t>- rozwój lokalny kierowany przez społeczność (</a:t>
            </a:r>
            <a:r>
              <a:rPr lang="pl-PL" sz="2600" b="1" dirty="0" err="1">
                <a:latin typeface="+mn-lt"/>
              </a:rPr>
              <a:t>RLKS</a:t>
            </a:r>
            <a:r>
              <a:rPr lang="pl-PL" sz="2600" b="1" dirty="0" smtClean="0">
                <a:latin typeface="+mn-lt"/>
              </a:rPr>
              <a:t>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sz="2600" b="1" dirty="0" smtClean="0">
                <a:latin typeface="+mn-lt"/>
              </a:rPr>
              <a:t> </a:t>
            </a:r>
            <a:r>
              <a:rPr lang="pl-PL" sz="2600" b="1" dirty="0" err="1" smtClean="0">
                <a:latin typeface="+mn-lt"/>
              </a:rPr>
              <a:t>Poddziałanie</a:t>
            </a:r>
            <a:r>
              <a:rPr lang="pl-PL" sz="2600" b="1" dirty="0" smtClean="0">
                <a:latin typeface="+mn-lt"/>
              </a:rPr>
              <a:t> – scalanie gruntów</a:t>
            </a:r>
            <a:endParaRPr lang="pl-PL" sz="2600" b="1" dirty="0">
              <a:latin typeface="+mn-lt"/>
            </a:endParaRPr>
          </a:p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67544" y="105273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 smtClean="0"/>
          </a:p>
          <a:p>
            <a:pPr algn="ctr"/>
            <a:r>
              <a:rPr lang="pl-PL" sz="2400" b="1" dirty="0" smtClean="0">
                <a:solidFill>
                  <a:srgbClr val="000099"/>
                </a:solidFill>
              </a:rPr>
              <a:t>LIMITY ŚRODKÓW DOSTĘPNYCH W RAMACH </a:t>
            </a:r>
          </a:p>
          <a:p>
            <a:pPr algn="ctr"/>
            <a:r>
              <a:rPr lang="pl-PL" sz="2400" b="1" dirty="0" smtClean="0">
                <a:solidFill>
                  <a:srgbClr val="000099"/>
                </a:solidFill>
              </a:rPr>
              <a:t>DZIAŁAŃ SAMORZĄDOWYCH</a:t>
            </a:r>
          </a:p>
          <a:p>
            <a:pPr algn="ctr"/>
            <a:endParaRPr lang="pl-PL" sz="2400" b="1" dirty="0" smtClean="0">
              <a:solidFill>
                <a:srgbClr val="000099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082859"/>
              </p:ext>
            </p:extLst>
          </p:nvPr>
        </p:nvGraphicFramePr>
        <p:xfrm>
          <a:off x="673036" y="2415222"/>
          <a:ext cx="7501094" cy="331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6">
                  <a:extLst>
                    <a:ext uri="{9D8B030D-6E8A-4147-A177-3AD203B41FA5}">
                      <a16:colId xmlns:a16="http://schemas.microsoft.com/office/drawing/2014/main" xmlns="" val="3881237819"/>
                    </a:ext>
                  </a:extLst>
                </a:gridCol>
                <a:gridCol w="2388524">
                  <a:extLst>
                    <a:ext uri="{9D8B030D-6E8A-4147-A177-3AD203B41FA5}">
                      <a16:colId xmlns:a16="http://schemas.microsoft.com/office/drawing/2014/main" xmlns="" val="30168312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3416803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Działanie</a:t>
                      </a:r>
                      <a:endParaRPr lang="pl-PL" dirty="0"/>
                    </a:p>
                  </a:txBody>
                  <a:tcPr>
                    <a:gradFill>
                      <a:gsLst>
                        <a:gs pos="13000">
                          <a:srgbClr val="0070C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Alokacja na kraj</a:t>
                      </a:r>
                    </a:p>
                    <a:p>
                      <a:pPr algn="ctr"/>
                      <a:endParaRPr lang="pl-PL" dirty="0" smtClean="0"/>
                    </a:p>
                    <a:p>
                      <a:pPr algn="ctr"/>
                      <a:endParaRPr lang="pl-PL" dirty="0" smtClean="0"/>
                    </a:p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Środki</a:t>
                      </a:r>
                      <a:r>
                        <a:rPr lang="pl-PL" baseline="0" dirty="0" smtClean="0">
                          <a:solidFill>
                            <a:srgbClr val="00B050"/>
                          </a:solidFill>
                        </a:rPr>
                        <a:t> EFRROW (EUR)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13000">
                          <a:srgbClr val="0070C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Alokacja na województwo mazowieckie</a:t>
                      </a:r>
                    </a:p>
                    <a:p>
                      <a:pPr algn="ctr"/>
                      <a:endParaRPr lang="pl-PL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Środki</a:t>
                      </a:r>
                      <a:r>
                        <a:rPr lang="pl-PL" baseline="0" dirty="0" smtClean="0">
                          <a:solidFill>
                            <a:srgbClr val="00B050"/>
                          </a:solidFill>
                        </a:rPr>
                        <a:t> EFRROW (EUR)</a:t>
                      </a:r>
                      <a:endParaRPr lang="pl-PL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13000">
                          <a:srgbClr val="0070C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7357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Scalanie gruntów</a:t>
                      </a:r>
                      <a:endParaRPr lang="pl-PL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284 699 018</a:t>
                      </a:r>
                      <a:endParaRPr lang="pl-P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10 409 509</a:t>
                      </a:r>
                      <a:endParaRPr lang="pl-P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119027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Podstawowe usługi</a:t>
                      </a:r>
                      <a:r>
                        <a:rPr lang="pl-PL" sz="1600" baseline="0" dirty="0" smtClean="0"/>
                        <a:t> i odnowa wsi na obszarach wiejskich</a:t>
                      </a:r>
                      <a:endParaRPr lang="pl-PL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683 983 100</a:t>
                      </a:r>
                      <a:endParaRPr lang="pl-P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69 059 127</a:t>
                      </a:r>
                      <a:endParaRPr lang="pl-P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70353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LEADER</a:t>
                      </a:r>
                      <a:endParaRPr lang="pl-PL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734 999 913</a:t>
                      </a:r>
                      <a:endParaRPr lang="pl-P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79 993 125</a:t>
                      </a:r>
                      <a:endParaRPr lang="pl-PL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870357629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algn="ctr"/>
                      <a:endParaRPr lang="pl-PL" sz="800" b="1" dirty="0" smtClean="0"/>
                    </a:p>
                    <a:p>
                      <a:pPr algn="ctr"/>
                      <a:r>
                        <a:rPr lang="pl-PL" sz="1600" b="1" dirty="0" smtClean="0"/>
                        <a:t>RAZEM:</a:t>
                      </a:r>
                      <a:endParaRPr lang="pl-PL" sz="16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1 703 682 031</a:t>
                      </a:r>
                      <a:endParaRPr lang="pl-P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159 461 761</a:t>
                      </a:r>
                      <a:endParaRPr lang="pl-P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5672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32377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26802" y="904875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pl-PL" altLang="pl-P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pl-PL" altLang="pl-PL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pl-PL" alt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1187624" y="1124744"/>
            <a:ext cx="6480720" cy="4608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800" b="1" dirty="0" smtClean="0"/>
              <a:t>Poddziałanie 3 – </a:t>
            </a:r>
          </a:p>
          <a:p>
            <a:pPr algn="ctr"/>
            <a:endParaRPr lang="pl-PL" sz="4800" b="1" dirty="0"/>
          </a:p>
          <a:p>
            <a:pPr algn="ctr"/>
            <a:r>
              <a:rPr lang="pl-PL" sz="4800" b="1" dirty="0" smtClean="0">
                <a:solidFill>
                  <a:srgbClr val="000099"/>
                </a:solidFill>
              </a:rPr>
              <a:t>SCALANIE GRUNTÓW</a:t>
            </a:r>
            <a:endParaRPr lang="pl-PL" sz="4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5698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26802" y="904875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Wingdings 2" pitchFamily="18" charset="2"/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Dla zachowania i wzrostu konkurencyjności polskiego sektora rolnego niezbędne są działania na rzecz poprawy struktury obszarowej gospodarstw poprzez udzielanie pomocy na scalenia gruntów rolnych i leśnych. </a:t>
            </a:r>
          </a:p>
          <a:p>
            <a:pPr marL="0" indent="0" algn="just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alt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Wyszogród, 25 października 2017 r.</a:t>
            </a:r>
            <a:endParaRPr lang="pl-PL" sz="1400" dirty="0">
              <a:latin typeface="Calibri" pitchFamily="34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462259" y="863600"/>
            <a:ext cx="8482013" cy="462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</a:rPr>
              <a:t>Scalanie gruntów</a:t>
            </a:r>
            <a:endParaRPr lang="pl-PL" sz="2000" b="1" dirty="0">
              <a:solidFill>
                <a:srgbClr val="000099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4775272" y="3995936"/>
            <a:ext cx="4104457" cy="9043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Poziom wsparcia: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100% kosztów kwalifikowalnych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4775273" y="2709491"/>
            <a:ext cx="4104457" cy="1032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Beneficjent:</a:t>
            </a:r>
            <a:endParaRPr lang="pl-PL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Starosta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532885" y="2686365"/>
            <a:ext cx="3885852" cy="35426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wsparcia</a:t>
            </a:r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Koszty opracowania projektu scalenia (dokumentacji geodezyjno-prawnej); 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Koszty zagospodarowania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poscaleniowego</a:t>
            </a:r>
            <a:r>
              <a:rPr lang="pl-PL" dirty="0">
                <a:latin typeface="Arial" pitchFamily="34" charset="0"/>
                <a:cs typeface="Arial" pitchFamily="34" charset="0"/>
              </a:rPr>
              <a:t> związanego z organizacją rolniczej przestrzeni produkcyjnej; 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 koszty ogólne. 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4759263" y="5173167"/>
            <a:ext cx="4104457" cy="1156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wsparcia: </a:t>
            </a:r>
            <a:br>
              <a:rPr lang="pl-PL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63,63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% kosztów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kwalifikowalnych – EFRROW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36,37 – budżet państwa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1226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3455</TotalTime>
  <Words>2518</Words>
  <Application>Microsoft Office PowerPoint</Application>
  <PresentationFormat>Pokaz na ekranie (4:3)</PresentationFormat>
  <Paragraphs>426</Paragraphs>
  <Slides>33</Slides>
  <Notes>33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jolka</dc:creator>
  <cp:lastModifiedBy>Beata W</cp:lastModifiedBy>
  <cp:revision>298</cp:revision>
  <cp:lastPrinted>2017-10-23T12:26:34Z</cp:lastPrinted>
  <dcterms:created xsi:type="dcterms:W3CDTF">2010-05-03T14:10:42Z</dcterms:created>
  <dcterms:modified xsi:type="dcterms:W3CDTF">2017-10-27T09:36:56Z</dcterms:modified>
</cp:coreProperties>
</file>