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6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4" r:id="rId3"/>
    <p:sldId id="276" r:id="rId4"/>
    <p:sldId id="365" r:id="rId5"/>
    <p:sldId id="382" r:id="rId6"/>
    <p:sldId id="411" r:id="rId7"/>
    <p:sldId id="357" r:id="rId8"/>
    <p:sldId id="409" r:id="rId9"/>
    <p:sldId id="412" r:id="rId10"/>
    <p:sldId id="372" r:id="rId11"/>
    <p:sldId id="380" r:id="rId12"/>
    <p:sldId id="408" r:id="rId13"/>
    <p:sldId id="296" r:id="rId14"/>
    <p:sldId id="297" r:id="rId15"/>
    <p:sldId id="298" r:id="rId16"/>
    <p:sldId id="346" r:id="rId17"/>
    <p:sldId id="406" r:id="rId18"/>
    <p:sldId id="347" r:id="rId19"/>
    <p:sldId id="309" r:id="rId20"/>
    <p:sldId id="275" r:id="rId21"/>
    <p:sldId id="414" r:id="rId22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0" autoAdjust="0"/>
    <p:restoredTop sz="86708" autoAdjust="0"/>
  </p:normalViewPr>
  <p:slideViewPr>
    <p:cSldViewPr>
      <p:cViewPr>
        <p:scale>
          <a:sx n="100" d="100"/>
          <a:sy n="100" d="100"/>
        </p:scale>
        <p:origin x="-498" y="96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594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0152A-B5A7-4665-92E8-39E1ECC1ECA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121CBBB-5D8E-46C3-9799-F971BB8AF9B0}">
      <dgm:prSet phldrT="[Tekst]" custT="1"/>
      <dgm:spPr/>
      <dgm:t>
        <a:bodyPr/>
        <a:lstStyle/>
        <a:p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określenie potrzeb, oczekiwań, uwarunkowań oraz potencjału w zakresie: 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3031F-3CCE-46E8-BAE9-3F34985BC9D6}" type="parTrans" cxnId="{6A35984B-9C83-4DAD-A618-CC3A98586F22}">
      <dgm:prSet/>
      <dgm:spPr/>
      <dgm:t>
        <a:bodyPr/>
        <a:lstStyle/>
        <a:p>
          <a:endParaRPr lang="pl-PL"/>
        </a:p>
      </dgm:t>
    </dgm:pt>
    <dgm:pt modelId="{DAC7C57C-017C-4EB1-9442-F4D404D4E313}" type="sibTrans" cxnId="{6A35984B-9C83-4DAD-A618-CC3A98586F22}">
      <dgm:prSet/>
      <dgm:spPr/>
      <dgm:t>
        <a:bodyPr/>
        <a:lstStyle/>
        <a:p>
          <a:endParaRPr lang="pl-PL"/>
        </a:p>
      </dgm:t>
    </dgm:pt>
    <dgm:pt modelId="{8C5F3434-A9B8-4F9B-9935-9A45D6D24BF8}">
      <dgm:prSet phldrT="[Tekst]" custT="1"/>
      <dgm:spPr/>
      <dgm:t>
        <a:bodyPr/>
        <a:lstStyle/>
        <a:p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Koncepcji Zintegrowanego Produktu Turystycznego </a:t>
          </a:r>
          <a:b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 oparciu o dane: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DA6B2-0C8C-478C-9D8B-1BEF1AB92D3F}" type="parTrans" cxnId="{6DAC0769-4CB3-4556-8D78-113FCBD3FA62}">
      <dgm:prSet/>
      <dgm:spPr/>
      <dgm:t>
        <a:bodyPr/>
        <a:lstStyle/>
        <a:p>
          <a:endParaRPr lang="pl-PL"/>
        </a:p>
      </dgm:t>
    </dgm:pt>
    <dgm:pt modelId="{28D63E9B-116D-4A50-B6AE-A776D7B6E175}" type="sibTrans" cxnId="{6DAC0769-4CB3-4556-8D78-113FCBD3FA62}">
      <dgm:prSet/>
      <dgm:spPr/>
      <dgm:t>
        <a:bodyPr/>
        <a:lstStyle/>
        <a:p>
          <a:endParaRPr lang="pl-PL"/>
        </a:p>
      </dgm:t>
    </dgm:pt>
    <dgm:pt modelId="{8F69D8B6-F209-43D1-9ADC-4611786C0361}">
      <dgm:prSet phldrT="[Tekst]" custT="1"/>
      <dgm:spPr/>
      <dgm:t>
        <a:bodyPr/>
        <a:lstStyle/>
        <a:p>
          <a:r>
            <a: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statystyczne, projekty-w tym projekty strategii oraz badania własne </a:t>
          </a:r>
          <a:endParaRPr lang="pl-PL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843442-B058-4BA9-A32A-24857FC590BB}" type="parTrans" cxnId="{B1B28704-3932-4E94-BC9E-9BDF9EF7115C}">
      <dgm:prSet/>
      <dgm:spPr/>
      <dgm:t>
        <a:bodyPr/>
        <a:lstStyle/>
        <a:p>
          <a:endParaRPr lang="pl-PL"/>
        </a:p>
      </dgm:t>
    </dgm:pt>
    <dgm:pt modelId="{11374ABF-7E56-4731-836E-AA657DE68ACE}" type="sibTrans" cxnId="{B1B28704-3932-4E94-BC9E-9BDF9EF7115C}">
      <dgm:prSet/>
      <dgm:spPr/>
      <dgm:t>
        <a:bodyPr/>
        <a:lstStyle/>
        <a:p>
          <a:endParaRPr lang="pl-PL"/>
        </a:p>
      </dgm:t>
    </dgm:pt>
    <dgm:pt modelId="{A05387A5-FF68-4BCF-9FA5-BCC686150ED4}" type="pres">
      <dgm:prSet presAssocID="{6DD0152A-B5A7-4665-92E8-39E1ECC1ECA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A64F2FB6-50C6-4B81-8208-03929BA96BDA}" type="pres">
      <dgm:prSet presAssocID="{4121CBBB-5D8E-46C3-9799-F971BB8AF9B0}" presName="Accent1" presStyleCnt="0"/>
      <dgm:spPr/>
    </dgm:pt>
    <dgm:pt modelId="{91D43866-D847-4E76-AC78-1A7D8F2D20DC}" type="pres">
      <dgm:prSet presAssocID="{4121CBBB-5D8E-46C3-9799-F971BB8AF9B0}" presName="Accent" presStyleLbl="node1" presStyleIdx="0" presStyleCnt="3" custLinFactX="4926" custLinFactNeighborX="100000" custLinFactNeighborY="1118"/>
      <dgm:spPr/>
    </dgm:pt>
    <dgm:pt modelId="{4FE8DBE0-6901-46EA-B72B-5573141CB425}" type="pres">
      <dgm:prSet presAssocID="{4121CBBB-5D8E-46C3-9799-F971BB8AF9B0}" presName="Parent1" presStyleLbl="revTx" presStyleIdx="0" presStyleCnt="3" custScaleX="143794" custLinFactNeighborX="84504" custLinFactNeighborY="820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35AA8D-ED97-4935-B752-65A0936D067B}" type="pres">
      <dgm:prSet presAssocID="{8C5F3434-A9B8-4F9B-9935-9A45D6D24BF8}" presName="Accent2" presStyleCnt="0"/>
      <dgm:spPr/>
    </dgm:pt>
    <dgm:pt modelId="{4139B8AC-84B2-436C-8F3D-4F80C6262B3F}" type="pres">
      <dgm:prSet presAssocID="{8C5F3434-A9B8-4F9B-9935-9A45D6D24BF8}" presName="Accent" presStyleLbl="node1" presStyleIdx="1" presStyleCnt="3" custLinFactX="-31679" custLinFactNeighborX="-100000" custLinFactNeighborY="-22711"/>
      <dgm:spPr/>
    </dgm:pt>
    <dgm:pt modelId="{257086A0-C0CD-48A9-83FD-5C4C88F14DE1}" type="pres">
      <dgm:prSet presAssocID="{8C5F3434-A9B8-4F9B-9935-9A45D6D24BF8}" presName="Parent2" presStyleLbl="revTx" presStyleIdx="1" presStyleCnt="3" custScaleX="185737" custScaleY="169348" custLinFactX="-69009" custLinFactNeighborX="-100000" custLinFactNeighborY="-812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99FFC8-69BE-411D-AC91-1486FA71652D}" type="pres">
      <dgm:prSet presAssocID="{8F69D8B6-F209-43D1-9ADC-4611786C0361}" presName="Accent3" presStyleCnt="0"/>
      <dgm:spPr/>
    </dgm:pt>
    <dgm:pt modelId="{E2A76723-8187-4476-8A33-E7B58CF410F0}" type="pres">
      <dgm:prSet presAssocID="{8F69D8B6-F209-43D1-9ADC-4611786C0361}" presName="Accent" presStyleLbl="node1" presStyleIdx="2" presStyleCnt="3" custLinFactNeighborX="-15707" custLinFactNeighborY="-17346"/>
      <dgm:spPr/>
    </dgm:pt>
    <dgm:pt modelId="{43FB1559-A353-40B9-BFDF-1222673CF9F7}" type="pres">
      <dgm:prSet presAssocID="{8F69D8B6-F209-43D1-9ADC-4611786C0361}" presName="Parent3" presStyleLbl="revTx" presStyleIdx="2" presStyleCnt="3" custLinFactNeighborX="-24184" custLinFactNeighborY="-72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1B28704-3932-4E94-BC9E-9BDF9EF7115C}" srcId="{6DD0152A-B5A7-4665-92E8-39E1ECC1ECA4}" destId="{8F69D8B6-F209-43D1-9ADC-4611786C0361}" srcOrd="2" destOrd="0" parTransId="{3D843442-B058-4BA9-A32A-24857FC590BB}" sibTransId="{11374ABF-7E56-4731-836E-AA657DE68ACE}"/>
    <dgm:cxn modelId="{6A35984B-9C83-4DAD-A618-CC3A98586F22}" srcId="{6DD0152A-B5A7-4665-92E8-39E1ECC1ECA4}" destId="{4121CBBB-5D8E-46C3-9799-F971BB8AF9B0}" srcOrd="0" destOrd="0" parTransId="{2883031F-3CCE-46E8-BAE9-3F34985BC9D6}" sibTransId="{DAC7C57C-017C-4EB1-9442-F4D404D4E313}"/>
    <dgm:cxn modelId="{62595EBC-AD68-484E-9E00-D75039D91A30}" type="presOf" srcId="{6DD0152A-B5A7-4665-92E8-39E1ECC1ECA4}" destId="{A05387A5-FF68-4BCF-9FA5-BCC686150ED4}" srcOrd="0" destOrd="0" presId="urn:microsoft.com/office/officeart/2009/layout/CircleArrowProcess"/>
    <dgm:cxn modelId="{1371E1AC-8D4D-4E97-8C65-E4298639068A}" type="presOf" srcId="{4121CBBB-5D8E-46C3-9799-F971BB8AF9B0}" destId="{4FE8DBE0-6901-46EA-B72B-5573141CB425}" srcOrd="0" destOrd="0" presId="urn:microsoft.com/office/officeart/2009/layout/CircleArrowProcess"/>
    <dgm:cxn modelId="{6DAC0769-4CB3-4556-8D78-113FCBD3FA62}" srcId="{6DD0152A-B5A7-4665-92E8-39E1ECC1ECA4}" destId="{8C5F3434-A9B8-4F9B-9935-9A45D6D24BF8}" srcOrd="1" destOrd="0" parTransId="{E88DA6B2-0C8C-478C-9D8B-1BEF1AB92D3F}" sibTransId="{28D63E9B-116D-4A50-B6AE-A776D7B6E175}"/>
    <dgm:cxn modelId="{EA5B7B0B-C477-4704-AFC9-00F2E70C8871}" type="presOf" srcId="{8C5F3434-A9B8-4F9B-9935-9A45D6D24BF8}" destId="{257086A0-C0CD-48A9-83FD-5C4C88F14DE1}" srcOrd="0" destOrd="0" presId="urn:microsoft.com/office/officeart/2009/layout/CircleArrowProcess"/>
    <dgm:cxn modelId="{8D7C584D-C3FB-49EB-8B92-B01196CD70F1}" type="presOf" srcId="{8F69D8B6-F209-43D1-9ADC-4611786C0361}" destId="{43FB1559-A353-40B9-BFDF-1222673CF9F7}" srcOrd="0" destOrd="0" presId="urn:microsoft.com/office/officeart/2009/layout/CircleArrowProcess"/>
    <dgm:cxn modelId="{A849131A-74A0-4F8C-9671-7C6975992030}" type="presParOf" srcId="{A05387A5-FF68-4BCF-9FA5-BCC686150ED4}" destId="{A64F2FB6-50C6-4B81-8208-03929BA96BDA}" srcOrd="0" destOrd="0" presId="urn:microsoft.com/office/officeart/2009/layout/CircleArrowProcess"/>
    <dgm:cxn modelId="{BE17745E-DE67-4F4E-8DBA-528FC08FDFEC}" type="presParOf" srcId="{A64F2FB6-50C6-4B81-8208-03929BA96BDA}" destId="{91D43866-D847-4E76-AC78-1A7D8F2D20DC}" srcOrd="0" destOrd="0" presId="urn:microsoft.com/office/officeart/2009/layout/CircleArrowProcess"/>
    <dgm:cxn modelId="{C20350B2-7F59-4CEF-BCFB-ED9295E7EEE3}" type="presParOf" srcId="{A05387A5-FF68-4BCF-9FA5-BCC686150ED4}" destId="{4FE8DBE0-6901-46EA-B72B-5573141CB425}" srcOrd="1" destOrd="0" presId="urn:microsoft.com/office/officeart/2009/layout/CircleArrowProcess"/>
    <dgm:cxn modelId="{A56E8BBE-A556-47E0-8A47-90ADCD2E039A}" type="presParOf" srcId="{A05387A5-FF68-4BCF-9FA5-BCC686150ED4}" destId="{0735AA8D-ED97-4935-B752-65A0936D067B}" srcOrd="2" destOrd="0" presId="urn:microsoft.com/office/officeart/2009/layout/CircleArrowProcess"/>
    <dgm:cxn modelId="{E01460DD-A73E-4AEA-B5C2-0DE308AA595F}" type="presParOf" srcId="{0735AA8D-ED97-4935-B752-65A0936D067B}" destId="{4139B8AC-84B2-436C-8F3D-4F80C6262B3F}" srcOrd="0" destOrd="0" presId="urn:microsoft.com/office/officeart/2009/layout/CircleArrowProcess"/>
    <dgm:cxn modelId="{B6122EC1-B32D-4A97-A6AC-C5D2950601EF}" type="presParOf" srcId="{A05387A5-FF68-4BCF-9FA5-BCC686150ED4}" destId="{257086A0-C0CD-48A9-83FD-5C4C88F14DE1}" srcOrd="3" destOrd="0" presId="urn:microsoft.com/office/officeart/2009/layout/CircleArrowProcess"/>
    <dgm:cxn modelId="{86CCA6D5-127C-421A-960E-7F83BC8F1683}" type="presParOf" srcId="{A05387A5-FF68-4BCF-9FA5-BCC686150ED4}" destId="{CE99FFC8-69BE-411D-AC91-1486FA71652D}" srcOrd="4" destOrd="0" presId="urn:microsoft.com/office/officeart/2009/layout/CircleArrowProcess"/>
    <dgm:cxn modelId="{D1F31B4B-DEEB-4171-A49E-987CCD8673FE}" type="presParOf" srcId="{CE99FFC8-69BE-411D-AC91-1486FA71652D}" destId="{E2A76723-8187-4476-8A33-E7B58CF410F0}" srcOrd="0" destOrd="0" presId="urn:microsoft.com/office/officeart/2009/layout/CircleArrowProcess"/>
    <dgm:cxn modelId="{E4DF7C05-7F2A-4400-A64D-1E83C7B4A11A}" type="presParOf" srcId="{A05387A5-FF68-4BCF-9FA5-BCC686150ED4}" destId="{43FB1559-A353-40B9-BFDF-1222673CF9F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553A45-A351-4427-9624-28BA5604CC4E}" type="doc">
      <dgm:prSet loTypeId="urn:microsoft.com/office/officeart/2005/8/layout/gear1" loCatId="cycle" qsTypeId="urn:microsoft.com/office/officeart/2005/8/quickstyle/simple1" qsCatId="simple" csTypeId="urn:microsoft.com/office/officeart/2005/8/colors/accent0_1" csCatId="mainScheme" phldr="1"/>
      <dgm:spPr/>
    </dgm:pt>
    <dgm:pt modelId="{DB85E101-E31C-4DAE-94D8-0C36CD1F7A67}">
      <dgm:prSet phldrT="[Tekst]" custT="1"/>
      <dgm:spPr/>
      <dgm:t>
        <a:bodyPr/>
        <a:lstStyle/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dirty="0" smtClean="0"/>
            <a:t>PRZYRODNICZE</a:t>
          </a:r>
          <a:endParaRPr lang="pl-PL" sz="1400" dirty="0"/>
        </a:p>
      </dgm:t>
    </dgm:pt>
    <dgm:pt modelId="{EDFF9BD3-7B34-41FC-9E3C-852760BD4482}" type="parTrans" cxnId="{00DC3244-B09A-4679-A364-E2ADC4DB15E5}">
      <dgm:prSet/>
      <dgm:spPr/>
      <dgm:t>
        <a:bodyPr/>
        <a:lstStyle/>
        <a:p>
          <a:endParaRPr lang="pl-PL"/>
        </a:p>
      </dgm:t>
    </dgm:pt>
    <dgm:pt modelId="{4231A905-4532-42AB-9B7F-1F7B5D6650CE}" type="sibTrans" cxnId="{00DC3244-B09A-4679-A364-E2ADC4DB15E5}">
      <dgm:prSet/>
      <dgm:spPr/>
      <dgm:t>
        <a:bodyPr/>
        <a:lstStyle/>
        <a:p>
          <a:endParaRPr lang="pl-PL"/>
        </a:p>
      </dgm:t>
    </dgm:pt>
    <dgm:pt modelId="{E40DAB1E-931F-4228-AA93-257716052CAF}">
      <dgm:prSet phldrT="[Tekst]" phldr="1"/>
      <dgm:spPr/>
      <dgm:t>
        <a:bodyPr/>
        <a:lstStyle/>
        <a:p>
          <a:endParaRPr lang="pl-PL" dirty="0"/>
        </a:p>
      </dgm:t>
    </dgm:pt>
    <dgm:pt modelId="{D23B083C-EA30-4CCB-89F1-D4B6D3CE2D02}" type="parTrans" cxnId="{E4FD3439-DAA9-41B2-8F1F-DF79C7EED94E}">
      <dgm:prSet/>
      <dgm:spPr/>
      <dgm:t>
        <a:bodyPr/>
        <a:lstStyle/>
        <a:p>
          <a:endParaRPr lang="pl-PL"/>
        </a:p>
      </dgm:t>
    </dgm:pt>
    <dgm:pt modelId="{9DCD45F4-C572-4D6A-AA83-28D3244A4DC8}" type="sibTrans" cxnId="{E4FD3439-DAA9-41B2-8F1F-DF79C7EED94E}">
      <dgm:prSet/>
      <dgm:spPr/>
      <dgm:t>
        <a:bodyPr/>
        <a:lstStyle/>
        <a:p>
          <a:endParaRPr lang="pl-PL"/>
        </a:p>
      </dgm:t>
    </dgm:pt>
    <dgm:pt modelId="{1D5F1D75-E80C-4006-AF01-B55B9E385FB1}">
      <dgm:prSet phldrT="[Tekst]" phldr="1"/>
      <dgm:spPr/>
      <dgm:t>
        <a:bodyPr/>
        <a:lstStyle/>
        <a:p>
          <a:endParaRPr lang="pl-PL" dirty="0"/>
        </a:p>
      </dgm:t>
    </dgm:pt>
    <dgm:pt modelId="{3071C7BE-E560-473F-BB66-794716D2E500}" type="parTrans" cxnId="{E9AC1691-010F-49A9-8645-39155C125B39}">
      <dgm:prSet/>
      <dgm:spPr/>
      <dgm:t>
        <a:bodyPr/>
        <a:lstStyle/>
        <a:p>
          <a:endParaRPr lang="pl-PL"/>
        </a:p>
      </dgm:t>
    </dgm:pt>
    <dgm:pt modelId="{F1BE0E0A-2E4C-4B9A-B787-0158A53C71BA}" type="sibTrans" cxnId="{E9AC1691-010F-49A9-8645-39155C125B39}">
      <dgm:prSet/>
      <dgm:spPr/>
      <dgm:t>
        <a:bodyPr/>
        <a:lstStyle/>
        <a:p>
          <a:endParaRPr lang="pl-PL"/>
        </a:p>
      </dgm:t>
    </dgm:pt>
    <dgm:pt modelId="{1E3B271A-02C7-4044-88E2-2CC55296AAB4}">
      <dgm:prSet custT="1"/>
      <dgm:spPr/>
      <dgm:t>
        <a:bodyPr/>
        <a:lstStyle/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92" dirty="0" smtClean="0"/>
            <a:t>TURYSTYCZNE</a:t>
          </a:r>
          <a:endParaRPr lang="pl-PL" sz="1492" dirty="0"/>
        </a:p>
      </dgm:t>
    </dgm:pt>
    <dgm:pt modelId="{D5E4943F-6469-4932-B93D-5945C0282B69}" type="parTrans" cxnId="{7E2E535C-9012-4B8E-929B-AF2FAB01280F}">
      <dgm:prSet/>
      <dgm:spPr/>
      <dgm:t>
        <a:bodyPr/>
        <a:lstStyle/>
        <a:p>
          <a:endParaRPr lang="pl-PL"/>
        </a:p>
      </dgm:t>
    </dgm:pt>
    <dgm:pt modelId="{9AE7B924-BACE-44CB-A29B-97AB9B1ED057}" type="sibTrans" cxnId="{7E2E535C-9012-4B8E-929B-AF2FAB01280F}">
      <dgm:prSet/>
      <dgm:spPr/>
      <dgm:t>
        <a:bodyPr/>
        <a:lstStyle/>
        <a:p>
          <a:endParaRPr lang="pl-PL"/>
        </a:p>
      </dgm:t>
    </dgm:pt>
    <dgm:pt modelId="{23055E62-BBBE-4D24-88D9-C7E8E1CCAB63}">
      <dgm:prSet custT="1"/>
      <dgm:spPr/>
      <dgm:t>
        <a:bodyPr/>
        <a:lstStyle/>
        <a:p>
          <a:r>
            <a:rPr lang="pl-PL" sz="1400" dirty="0" smtClean="0"/>
            <a:t>KRAJOBRAZOWE</a:t>
          </a:r>
          <a:endParaRPr lang="pl-PL" sz="1400" dirty="0"/>
        </a:p>
      </dgm:t>
    </dgm:pt>
    <dgm:pt modelId="{CCE440C3-4C7E-4155-9E13-1ACAA97FD76A}" type="parTrans" cxnId="{D4024578-7A4E-4FC1-800A-93D5E63F56A5}">
      <dgm:prSet/>
      <dgm:spPr/>
      <dgm:t>
        <a:bodyPr/>
        <a:lstStyle/>
        <a:p>
          <a:endParaRPr lang="pl-PL"/>
        </a:p>
      </dgm:t>
    </dgm:pt>
    <dgm:pt modelId="{5247FB85-A633-40F8-9900-7DA8D46240B1}" type="sibTrans" cxnId="{D4024578-7A4E-4FC1-800A-93D5E63F56A5}">
      <dgm:prSet/>
      <dgm:spPr/>
      <dgm:t>
        <a:bodyPr/>
        <a:lstStyle/>
        <a:p>
          <a:endParaRPr lang="pl-PL"/>
        </a:p>
      </dgm:t>
    </dgm:pt>
    <dgm:pt modelId="{B82E447E-751D-4A90-85A2-1C3BFCED29C9}">
      <dgm:prSet/>
      <dgm:spPr/>
      <dgm:t>
        <a:bodyPr/>
        <a:lstStyle/>
        <a:p>
          <a:endParaRPr lang="pl-PL"/>
        </a:p>
      </dgm:t>
    </dgm:pt>
    <dgm:pt modelId="{7689085B-D2DB-4A12-86FE-B4B0CE813922}" type="parTrans" cxnId="{5B022267-2C0E-4552-9E1F-A42407D44F80}">
      <dgm:prSet/>
      <dgm:spPr/>
      <dgm:t>
        <a:bodyPr/>
        <a:lstStyle/>
        <a:p>
          <a:endParaRPr lang="pl-PL"/>
        </a:p>
      </dgm:t>
    </dgm:pt>
    <dgm:pt modelId="{4C906A49-27D5-40BC-B505-BB5E87879832}" type="sibTrans" cxnId="{5B022267-2C0E-4552-9E1F-A42407D44F80}">
      <dgm:prSet/>
      <dgm:spPr/>
      <dgm:t>
        <a:bodyPr/>
        <a:lstStyle/>
        <a:p>
          <a:endParaRPr lang="pl-PL"/>
        </a:p>
      </dgm:t>
    </dgm:pt>
    <dgm:pt modelId="{D8F995F6-A9AC-4BE8-9DD2-43C980B7CEC9}" type="pres">
      <dgm:prSet presAssocID="{A6553A45-A351-4427-9624-28BA5604CC4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2389411-16A9-4FA2-8F9A-C8070F4B05E5}" type="pres">
      <dgm:prSet presAssocID="{DB85E101-E31C-4DAE-94D8-0C36CD1F7A67}" presName="gear1" presStyleLbl="node1" presStyleIdx="0" presStyleCnt="3" custScaleX="159717" custLinFactNeighborX="-87914" custLinFactNeighborY="-9536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BF9B5F-243D-4612-A47B-B16C75CA74DD}" type="pres">
      <dgm:prSet presAssocID="{DB85E101-E31C-4DAE-94D8-0C36CD1F7A67}" presName="gear1srcNode" presStyleLbl="node1" presStyleIdx="0" presStyleCnt="3"/>
      <dgm:spPr/>
      <dgm:t>
        <a:bodyPr/>
        <a:lstStyle/>
        <a:p>
          <a:endParaRPr lang="pl-PL"/>
        </a:p>
      </dgm:t>
    </dgm:pt>
    <dgm:pt modelId="{0DC5DC68-3BFC-4095-A558-D4E99EFCA067}" type="pres">
      <dgm:prSet presAssocID="{DB85E101-E31C-4DAE-94D8-0C36CD1F7A67}" presName="gear1dstNode" presStyleLbl="node1" presStyleIdx="0" presStyleCnt="3"/>
      <dgm:spPr/>
      <dgm:t>
        <a:bodyPr/>
        <a:lstStyle/>
        <a:p>
          <a:endParaRPr lang="pl-PL"/>
        </a:p>
      </dgm:t>
    </dgm:pt>
    <dgm:pt modelId="{F59AAA8C-77D5-48D1-A3AA-D36062A6B5AE}" type="pres">
      <dgm:prSet presAssocID="{1E3B271A-02C7-4044-88E2-2CC55296AAB4}" presName="gear2" presStyleLbl="node1" presStyleIdx="1" presStyleCnt="3" custScaleX="161179" custLinFactNeighborX="-35548" custLinFactNeighborY="5184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7B6778-74ED-4ACF-BF38-AF55ED698145}" type="pres">
      <dgm:prSet presAssocID="{1E3B271A-02C7-4044-88E2-2CC55296AAB4}" presName="gear2srcNode" presStyleLbl="node1" presStyleIdx="1" presStyleCnt="3"/>
      <dgm:spPr/>
      <dgm:t>
        <a:bodyPr/>
        <a:lstStyle/>
        <a:p>
          <a:endParaRPr lang="pl-PL"/>
        </a:p>
      </dgm:t>
    </dgm:pt>
    <dgm:pt modelId="{A06D5B4F-0953-4DE3-81B8-A67445C9AB81}" type="pres">
      <dgm:prSet presAssocID="{1E3B271A-02C7-4044-88E2-2CC55296AAB4}" presName="gear2dstNode" presStyleLbl="node1" presStyleIdx="1" presStyleCnt="3"/>
      <dgm:spPr/>
      <dgm:t>
        <a:bodyPr/>
        <a:lstStyle/>
        <a:p>
          <a:endParaRPr lang="pl-PL"/>
        </a:p>
      </dgm:t>
    </dgm:pt>
    <dgm:pt modelId="{40F20CC0-5FD0-42B5-9E56-2E2EEDDC5B01}" type="pres">
      <dgm:prSet presAssocID="{23055E62-BBBE-4D24-88D9-C7E8E1CCAB63}" presName="gear3" presStyleLbl="node1" presStyleIdx="2" presStyleCnt="3" custScaleX="188586" custScaleY="163673" custLinFactNeighborX="64878" custLinFactNeighborY="60402"/>
      <dgm:spPr/>
      <dgm:t>
        <a:bodyPr/>
        <a:lstStyle/>
        <a:p>
          <a:endParaRPr lang="pl-PL"/>
        </a:p>
      </dgm:t>
    </dgm:pt>
    <dgm:pt modelId="{C2DF6936-4927-44DF-A6F2-CD5596D7FF18}" type="pres">
      <dgm:prSet presAssocID="{23055E62-BBBE-4D24-88D9-C7E8E1CCAB6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D452EE-3C5D-4D7D-AEC1-FF97410E566E}" type="pres">
      <dgm:prSet presAssocID="{23055E62-BBBE-4D24-88D9-C7E8E1CCAB63}" presName="gear3srcNode" presStyleLbl="node1" presStyleIdx="2" presStyleCnt="3"/>
      <dgm:spPr/>
      <dgm:t>
        <a:bodyPr/>
        <a:lstStyle/>
        <a:p>
          <a:endParaRPr lang="pl-PL"/>
        </a:p>
      </dgm:t>
    </dgm:pt>
    <dgm:pt modelId="{DA8D1781-9335-46FE-9AE9-989BD38D28A2}" type="pres">
      <dgm:prSet presAssocID="{23055E62-BBBE-4D24-88D9-C7E8E1CCAB63}" presName="gear3dstNode" presStyleLbl="node1" presStyleIdx="2" presStyleCnt="3"/>
      <dgm:spPr/>
      <dgm:t>
        <a:bodyPr/>
        <a:lstStyle/>
        <a:p>
          <a:endParaRPr lang="pl-PL"/>
        </a:p>
      </dgm:t>
    </dgm:pt>
    <dgm:pt modelId="{967D677B-FDA7-419F-AFAB-4ADBC2AF6292}" type="pres">
      <dgm:prSet presAssocID="{4231A905-4532-42AB-9B7F-1F7B5D6650CE}" presName="connector1" presStyleLbl="sibTrans2D1" presStyleIdx="0" presStyleCnt="3" custLinFactNeighborX="33667" custLinFactNeighborY="-58410"/>
      <dgm:spPr/>
      <dgm:t>
        <a:bodyPr/>
        <a:lstStyle/>
        <a:p>
          <a:endParaRPr lang="pl-PL"/>
        </a:p>
      </dgm:t>
    </dgm:pt>
    <dgm:pt modelId="{8FB5A06C-AC70-4809-AD5E-E5E3994CA07A}" type="pres">
      <dgm:prSet presAssocID="{9AE7B924-BACE-44CB-A29B-97AB9B1ED057}" presName="connector2" presStyleLbl="sibTrans2D1" presStyleIdx="1" presStyleCnt="3" custLinFactNeighborX="-62135" custLinFactNeighborY="14301"/>
      <dgm:spPr/>
      <dgm:t>
        <a:bodyPr/>
        <a:lstStyle/>
        <a:p>
          <a:endParaRPr lang="pl-PL"/>
        </a:p>
      </dgm:t>
    </dgm:pt>
    <dgm:pt modelId="{F7EE7C88-E32D-4D82-9371-7DA223375F96}" type="pres">
      <dgm:prSet presAssocID="{5247FB85-A633-40F8-9900-7DA8D46240B1}" presName="connector3" presStyleLbl="sibTrans2D1" presStyleIdx="2" presStyleCnt="3" custLinFactY="5547" custLinFactNeighborX="34781" custLinFactNeighborY="100000"/>
      <dgm:spPr/>
      <dgm:t>
        <a:bodyPr/>
        <a:lstStyle/>
        <a:p>
          <a:endParaRPr lang="pl-PL"/>
        </a:p>
      </dgm:t>
    </dgm:pt>
  </dgm:ptLst>
  <dgm:cxnLst>
    <dgm:cxn modelId="{C738B91C-B3F7-4321-852B-549541ABBC21}" type="presOf" srcId="{1E3B271A-02C7-4044-88E2-2CC55296AAB4}" destId="{A06D5B4F-0953-4DE3-81B8-A67445C9AB81}" srcOrd="2" destOrd="0" presId="urn:microsoft.com/office/officeart/2005/8/layout/gear1"/>
    <dgm:cxn modelId="{B0AAC2B8-344C-4961-A5A8-7DC5C89C6F59}" type="presOf" srcId="{9AE7B924-BACE-44CB-A29B-97AB9B1ED057}" destId="{8FB5A06C-AC70-4809-AD5E-E5E3994CA07A}" srcOrd="0" destOrd="0" presId="urn:microsoft.com/office/officeart/2005/8/layout/gear1"/>
    <dgm:cxn modelId="{E4FD3439-DAA9-41B2-8F1F-DF79C7EED94E}" srcId="{A6553A45-A351-4427-9624-28BA5604CC4E}" destId="{E40DAB1E-931F-4228-AA93-257716052CAF}" srcOrd="4" destOrd="0" parTransId="{D23B083C-EA30-4CCB-89F1-D4B6D3CE2D02}" sibTransId="{9DCD45F4-C572-4D6A-AA83-28D3244A4DC8}"/>
    <dgm:cxn modelId="{5B022267-2C0E-4552-9E1F-A42407D44F80}" srcId="{A6553A45-A351-4427-9624-28BA5604CC4E}" destId="{B82E447E-751D-4A90-85A2-1C3BFCED29C9}" srcOrd="3" destOrd="0" parTransId="{7689085B-D2DB-4A12-86FE-B4B0CE813922}" sibTransId="{4C906A49-27D5-40BC-B505-BB5E87879832}"/>
    <dgm:cxn modelId="{732C8305-A6E9-4F12-9A26-B3C97D5186A7}" type="presOf" srcId="{23055E62-BBBE-4D24-88D9-C7E8E1CCAB63}" destId="{C2DF6936-4927-44DF-A6F2-CD5596D7FF18}" srcOrd="1" destOrd="0" presId="urn:microsoft.com/office/officeart/2005/8/layout/gear1"/>
    <dgm:cxn modelId="{F128748A-0068-4DB9-9D16-6F5EDD3F607F}" type="presOf" srcId="{DB85E101-E31C-4DAE-94D8-0C36CD1F7A67}" destId="{0DC5DC68-3BFC-4095-A558-D4E99EFCA067}" srcOrd="2" destOrd="0" presId="urn:microsoft.com/office/officeart/2005/8/layout/gear1"/>
    <dgm:cxn modelId="{E9AC1691-010F-49A9-8645-39155C125B39}" srcId="{A6553A45-A351-4427-9624-28BA5604CC4E}" destId="{1D5F1D75-E80C-4006-AF01-B55B9E385FB1}" srcOrd="5" destOrd="0" parTransId="{3071C7BE-E560-473F-BB66-794716D2E500}" sibTransId="{F1BE0E0A-2E4C-4B9A-B787-0158A53C71BA}"/>
    <dgm:cxn modelId="{BC481A7D-B9E4-447E-B8AE-EB5FD0E2AC08}" type="presOf" srcId="{DB85E101-E31C-4DAE-94D8-0C36CD1F7A67}" destId="{62389411-16A9-4FA2-8F9A-C8070F4B05E5}" srcOrd="0" destOrd="0" presId="urn:microsoft.com/office/officeart/2005/8/layout/gear1"/>
    <dgm:cxn modelId="{D4024578-7A4E-4FC1-800A-93D5E63F56A5}" srcId="{A6553A45-A351-4427-9624-28BA5604CC4E}" destId="{23055E62-BBBE-4D24-88D9-C7E8E1CCAB63}" srcOrd="2" destOrd="0" parTransId="{CCE440C3-4C7E-4155-9E13-1ACAA97FD76A}" sibTransId="{5247FB85-A633-40F8-9900-7DA8D46240B1}"/>
    <dgm:cxn modelId="{A0681DAC-ACF1-4EF6-8E8B-A48A15ACE039}" type="presOf" srcId="{5247FB85-A633-40F8-9900-7DA8D46240B1}" destId="{F7EE7C88-E32D-4D82-9371-7DA223375F96}" srcOrd="0" destOrd="0" presId="urn:microsoft.com/office/officeart/2005/8/layout/gear1"/>
    <dgm:cxn modelId="{00DC3244-B09A-4679-A364-E2ADC4DB15E5}" srcId="{A6553A45-A351-4427-9624-28BA5604CC4E}" destId="{DB85E101-E31C-4DAE-94D8-0C36CD1F7A67}" srcOrd="0" destOrd="0" parTransId="{EDFF9BD3-7B34-41FC-9E3C-852760BD4482}" sibTransId="{4231A905-4532-42AB-9B7F-1F7B5D6650CE}"/>
    <dgm:cxn modelId="{9AA195B3-D6B0-464D-9E25-F80C1389EDE9}" type="presOf" srcId="{1E3B271A-02C7-4044-88E2-2CC55296AAB4}" destId="{7F7B6778-74ED-4ACF-BF38-AF55ED698145}" srcOrd="1" destOrd="0" presId="urn:microsoft.com/office/officeart/2005/8/layout/gear1"/>
    <dgm:cxn modelId="{D589E13B-83C0-48D5-A967-1F3B87919D18}" type="presOf" srcId="{A6553A45-A351-4427-9624-28BA5604CC4E}" destId="{D8F995F6-A9AC-4BE8-9DD2-43C980B7CEC9}" srcOrd="0" destOrd="0" presId="urn:microsoft.com/office/officeart/2005/8/layout/gear1"/>
    <dgm:cxn modelId="{48320B7A-69CD-4FBF-A2BD-474E7AC32D26}" type="presOf" srcId="{4231A905-4532-42AB-9B7F-1F7B5D6650CE}" destId="{967D677B-FDA7-419F-AFAB-4ADBC2AF6292}" srcOrd="0" destOrd="0" presId="urn:microsoft.com/office/officeart/2005/8/layout/gear1"/>
    <dgm:cxn modelId="{29A63550-65A6-4F16-AB41-D6A37C22A9B4}" type="presOf" srcId="{23055E62-BBBE-4D24-88D9-C7E8E1CCAB63}" destId="{98D452EE-3C5D-4D7D-AEC1-FF97410E566E}" srcOrd="2" destOrd="0" presId="urn:microsoft.com/office/officeart/2005/8/layout/gear1"/>
    <dgm:cxn modelId="{7E2E535C-9012-4B8E-929B-AF2FAB01280F}" srcId="{A6553A45-A351-4427-9624-28BA5604CC4E}" destId="{1E3B271A-02C7-4044-88E2-2CC55296AAB4}" srcOrd="1" destOrd="0" parTransId="{D5E4943F-6469-4932-B93D-5945C0282B69}" sibTransId="{9AE7B924-BACE-44CB-A29B-97AB9B1ED057}"/>
    <dgm:cxn modelId="{E675540C-DCD7-43D0-B545-AD0F81C1A5A1}" type="presOf" srcId="{1E3B271A-02C7-4044-88E2-2CC55296AAB4}" destId="{F59AAA8C-77D5-48D1-A3AA-D36062A6B5AE}" srcOrd="0" destOrd="0" presId="urn:microsoft.com/office/officeart/2005/8/layout/gear1"/>
    <dgm:cxn modelId="{A3BE294E-D374-40A4-8DC8-4447110FB530}" type="presOf" srcId="{DB85E101-E31C-4DAE-94D8-0C36CD1F7A67}" destId="{DFBF9B5F-243D-4612-A47B-B16C75CA74DD}" srcOrd="1" destOrd="0" presId="urn:microsoft.com/office/officeart/2005/8/layout/gear1"/>
    <dgm:cxn modelId="{8709460B-E6E0-48B6-8350-F8C8682C89C2}" type="presOf" srcId="{23055E62-BBBE-4D24-88D9-C7E8E1CCAB63}" destId="{40F20CC0-5FD0-42B5-9E56-2E2EEDDC5B01}" srcOrd="0" destOrd="0" presId="urn:microsoft.com/office/officeart/2005/8/layout/gear1"/>
    <dgm:cxn modelId="{39F131A3-EFBA-417B-9321-47B93C7ECAC5}" type="presOf" srcId="{23055E62-BBBE-4D24-88D9-C7E8E1CCAB63}" destId="{DA8D1781-9335-46FE-9AE9-989BD38D28A2}" srcOrd="3" destOrd="0" presId="urn:microsoft.com/office/officeart/2005/8/layout/gear1"/>
    <dgm:cxn modelId="{B407C413-DAF2-4AFD-80EA-6B6B4390258D}" type="presParOf" srcId="{D8F995F6-A9AC-4BE8-9DD2-43C980B7CEC9}" destId="{62389411-16A9-4FA2-8F9A-C8070F4B05E5}" srcOrd="0" destOrd="0" presId="urn:microsoft.com/office/officeart/2005/8/layout/gear1"/>
    <dgm:cxn modelId="{AC8FB807-27E5-4E6A-BE10-9F6960702DD0}" type="presParOf" srcId="{D8F995F6-A9AC-4BE8-9DD2-43C980B7CEC9}" destId="{DFBF9B5F-243D-4612-A47B-B16C75CA74DD}" srcOrd="1" destOrd="0" presId="urn:microsoft.com/office/officeart/2005/8/layout/gear1"/>
    <dgm:cxn modelId="{E14D81B0-69A6-4132-8ADB-65E4454342BD}" type="presParOf" srcId="{D8F995F6-A9AC-4BE8-9DD2-43C980B7CEC9}" destId="{0DC5DC68-3BFC-4095-A558-D4E99EFCA067}" srcOrd="2" destOrd="0" presId="urn:microsoft.com/office/officeart/2005/8/layout/gear1"/>
    <dgm:cxn modelId="{C61F8F75-47FC-47CD-AA7B-DE053ACCD2D7}" type="presParOf" srcId="{D8F995F6-A9AC-4BE8-9DD2-43C980B7CEC9}" destId="{F59AAA8C-77D5-48D1-A3AA-D36062A6B5AE}" srcOrd="3" destOrd="0" presId="urn:microsoft.com/office/officeart/2005/8/layout/gear1"/>
    <dgm:cxn modelId="{B8806FB6-0A3D-423A-A0DC-6AEB16FA9E12}" type="presParOf" srcId="{D8F995F6-A9AC-4BE8-9DD2-43C980B7CEC9}" destId="{7F7B6778-74ED-4ACF-BF38-AF55ED698145}" srcOrd="4" destOrd="0" presId="urn:microsoft.com/office/officeart/2005/8/layout/gear1"/>
    <dgm:cxn modelId="{4A373043-97E7-47B0-98B2-56431003D35C}" type="presParOf" srcId="{D8F995F6-A9AC-4BE8-9DD2-43C980B7CEC9}" destId="{A06D5B4F-0953-4DE3-81B8-A67445C9AB81}" srcOrd="5" destOrd="0" presId="urn:microsoft.com/office/officeart/2005/8/layout/gear1"/>
    <dgm:cxn modelId="{D3378448-D545-4A7A-BD98-FD3A2252A3D8}" type="presParOf" srcId="{D8F995F6-A9AC-4BE8-9DD2-43C980B7CEC9}" destId="{40F20CC0-5FD0-42B5-9E56-2E2EEDDC5B01}" srcOrd="6" destOrd="0" presId="urn:microsoft.com/office/officeart/2005/8/layout/gear1"/>
    <dgm:cxn modelId="{A845D266-8058-46D5-ABF3-32A4D148EC28}" type="presParOf" srcId="{D8F995F6-A9AC-4BE8-9DD2-43C980B7CEC9}" destId="{C2DF6936-4927-44DF-A6F2-CD5596D7FF18}" srcOrd="7" destOrd="0" presId="urn:microsoft.com/office/officeart/2005/8/layout/gear1"/>
    <dgm:cxn modelId="{F7C3DC9B-AB62-4487-B007-8D155CA5FA63}" type="presParOf" srcId="{D8F995F6-A9AC-4BE8-9DD2-43C980B7CEC9}" destId="{98D452EE-3C5D-4D7D-AEC1-FF97410E566E}" srcOrd="8" destOrd="0" presId="urn:microsoft.com/office/officeart/2005/8/layout/gear1"/>
    <dgm:cxn modelId="{9496431E-B66D-41FA-894A-63B2D197CEF9}" type="presParOf" srcId="{D8F995F6-A9AC-4BE8-9DD2-43C980B7CEC9}" destId="{DA8D1781-9335-46FE-9AE9-989BD38D28A2}" srcOrd="9" destOrd="0" presId="urn:microsoft.com/office/officeart/2005/8/layout/gear1"/>
    <dgm:cxn modelId="{0B3164EF-DB37-4B17-8E76-ED61BEBD39D2}" type="presParOf" srcId="{D8F995F6-A9AC-4BE8-9DD2-43C980B7CEC9}" destId="{967D677B-FDA7-419F-AFAB-4ADBC2AF6292}" srcOrd="10" destOrd="0" presId="urn:microsoft.com/office/officeart/2005/8/layout/gear1"/>
    <dgm:cxn modelId="{D91C72E6-8AB6-4ADB-9BDF-35FF48AD0561}" type="presParOf" srcId="{D8F995F6-A9AC-4BE8-9DD2-43C980B7CEC9}" destId="{8FB5A06C-AC70-4809-AD5E-E5E3994CA07A}" srcOrd="11" destOrd="0" presId="urn:microsoft.com/office/officeart/2005/8/layout/gear1"/>
    <dgm:cxn modelId="{AC79E8CB-B50C-4295-9FEF-7A2D56AEC5E7}" type="presParOf" srcId="{D8F995F6-A9AC-4BE8-9DD2-43C980B7CEC9}" destId="{F7EE7C88-E32D-4D82-9371-7DA223375F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D43866-D847-4E76-AC78-1A7D8F2D20DC}">
      <dsp:nvSpPr>
        <dsp:cNvPr id="0" name=""/>
        <dsp:cNvSpPr/>
      </dsp:nvSpPr>
      <dsp:spPr>
        <a:xfrm>
          <a:off x="5043371" y="19348"/>
          <a:ext cx="1730401" cy="173066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8DBE0-6901-46EA-B72B-5573141CB425}">
      <dsp:nvSpPr>
        <dsp:cNvPr id="0" name=""/>
        <dsp:cNvSpPr/>
      </dsp:nvSpPr>
      <dsp:spPr>
        <a:xfrm>
          <a:off x="4212203" y="1019175"/>
          <a:ext cx="1382652" cy="48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określenie potrzeb, oczekiwań, uwarunkowań oraz potencjału w zakresie: </a:t>
          </a:r>
          <a:endParaRPr lang="pl-PL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2203" y="1019175"/>
        <a:ext cx="1382652" cy="480660"/>
      </dsp:txXfrm>
    </dsp:sp>
    <dsp:sp modelId="{4139B8AC-84B2-436C-8F3D-4F80C6262B3F}">
      <dsp:nvSpPr>
        <dsp:cNvPr id="0" name=""/>
        <dsp:cNvSpPr/>
      </dsp:nvSpPr>
      <dsp:spPr>
        <a:xfrm>
          <a:off x="468542" y="601343"/>
          <a:ext cx="1730401" cy="173066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086A0-C0CD-48A9-83FD-5C4C88F14DE1}">
      <dsp:nvSpPr>
        <dsp:cNvPr id="0" name=""/>
        <dsp:cNvSpPr/>
      </dsp:nvSpPr>
      <dsp:spPr>
        <a:xfrm>
          <a:off x="1094232" y="1067706"/>
          <a:ext cx="1785955" cy="813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Koncepcji Zintegrowanego Produktu Turystycznego </a:t>
          </a:r>
          <a:br>
            <a:rPr lang="pl-PL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 oparciu o dane:</a:t>
          </a:r>
          <a:endParaRPr lang="pl-PL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4232" y="1067706"/>
        <a:ext cx="1785955" cy="813988"/>
      </dsp:txXfrm>
    </dsp:sp>
    <dsp:sp modelId="{E2A76723-8187-4476-8A33-E7B58CF410F0}">
      <dsp:nvSpPr>
        <dsp:cNvPr id="0" name=""/>
        <dsp:cNvSpPr/>
      </dsp:nvSpPr>
      <dsp:spPr>
        <a:xfrm>
          <a:off x="3117376" y="1849803"/>
          <a:ext cx="1486682" cy="148727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B1559-A353-40B9-BFDF-1222673CF9F7}">
      <dsp:nvSpPr>
        <dsp:cNvPr id="0" name=""/>
        <dsp:cNvSpPr/>
      </dsp:nvSpPr>
      <dsp:spPr>
        <a:xfrm>
          <a:off x="3379939" y="2280479"/>
          <a:ext cx="961550" cy="48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statystyczne, projekty-w tym projekty strategii oraz badania własne </a:t>
          </a:r>
          <a:endParaRPr lang="pl-PL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9939" y="2280479"/>
        <a:ext cx="961550" cy="4806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389411-16A9-4FA2-8F9A-C8070F4B05E5}">
      <dsp:nvSpPr>
        <dsp:cNvPr id="0" name=""/>
        <dsp:cNvSpPr/>
      </dsp:nvSpPr>
      <dsp:spPr>
        <a:xfrm>
          <a:off x="1130023" y="7917"/>
          <a:ext cx="3649986" cy="2285283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PRZYRODNICZE</a:t>
          </a:r>
          <a:endParaRPr lang="pl-PL" sz="1400" kern="1200" dirty="0"/>
        </a:p>
      </dsp:txBody>
      <dsp:txXfrm>
        <a:off x="1130023" y="7917"/>
        <a:ext cx="3649986" cy="2285283"/>
      </dsp:txXfrm>
    </dsp:sp>
    <dsp:sp modelId="{F59AAA8C-77D5-48D1-A3AA-D36062A6B5AE}">
      <dsp:nvSpPr>
        <dsp:cNvPr id="0" name=""/>
        <dsp:cNvSpPr/>
      </dsp:nvSpPr>
      <dsp:spPr>
        <a:xfrm>
          <a:off x="1392617" y="2493036"/>
          <a:ext cx="2678834" cy="1662024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92" kern="1200" dirty="0" smtClean="0"/>
            <a:t>TURYSTYCZNE</a:t>
          </a:r>
          <a:endParaRPr lang="pl-PL" sz="1492" kern="1200" dirty="0"/>
        </a:p>
      </dsp:txBody>
      <dsp:txXfrm>
        <a:off x="1392617" y="2493036"/>
        <a:ext cx="2678834" cy="1662024"/>
      </dsp:txXfrm>
    </dsp:sp>
    <dsp:sp modelId="{40F20CC0-5FD0-42B5-9E56-2E2EEDDC5B01}">
      <dsp:nvSpPr>
        <dsp:cNvPr id="0" name=""/>
        <dsp:cNvSpPr/>
      </dsp:nvSpPr>
      <dsp:spPr>
        <a:xfrm rot="20700000">
          <a:off x="3921154" y="1260953"/>
          <a:ext cx="3219513" cy="2516829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KRAJOBRAZOWE</a:t>
          </a:r>
          <a:endParaRPr lang="pl-PL" sz="1400" kern="1200" dirty="0"/>
        </a:p>
      </dsp:txBody>
      <dsp:txXfrm>
        <a:off x="4668965" y="1771289"/>
        <a:ext cx="1723889" cy="1496156"/>
      </dsp:txXfrm>
    </dsp:sp>
    <dsp:sp modelId="{967D677B-FDA7-419F-AFAB-4ADBC2AF6292}">
      <dsp:nvSpPr>
        <dsp:cNvPr id="0" name=""/>
        <dsp:cNvSpPr/>
      </dsp:nvSpPr>
      <dsp:spPr>
        <a:xfrm>
          <a:off x="4630121" y="134067"/>
          <a:ext cx="2925162" cy="2925162"/>
        </a:xfrm>
        <a:prstGeom prst="circularArrow">
          <a:avLst>
            <a:gd name="adj1" fmla="val 4688"/>
            <a:gd name="adj2" fmla="val 299029"/>
            <a:gd name="adj3" fmla="val 2515311"/>
            <a:gd name="adj4" fmla="val 15863118"/>
            <a:gd name="adj5" fmla="val 5469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5A06C-AC70-4809-AD5E-E5E3994CA07A}">
      <dsp:nvSpPr>
        <dsp:cNvPr id="0" name=""/>
        <dsp:cNvSpPr/>
      </dsp:nvSpPr>
      <dsp:spPr>
        <a:xfrm>
          <a:off x="876934" y="1583464"/>
          <a:ext cx="2125313" cy="21253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E7C88-E32D-4D82-9371-7DA223375F96}">
      <dsp:nvSpPr>
        <dsp:cNvPr id="0" name=""/>
        <dsp:cNvSpPr/>
      </dsp:nvSpPr>
      <dsp:spPr>
        <a:xfrm>
          <a:off x="3843078" y="2562574"/>
          <a:ext cx="2291516" cy="229151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124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600199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2939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0517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3912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8794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1887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977117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72799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49340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704" y="758952"/>
            <a:ext cx="7946708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4704" y="4800600"/>
            <a:ext cx="7946708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857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9D0986F5-2555-4E1D-BBC3-F1D82E620119}" type="datetime1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7577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85AF-DADA-45DD-85FE-4AE2D7543AD1}" type="datetime1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61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7341" y="381000"/>
            <a:ext cx="2089547" cy="5897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8" y="381000"/>
            <a:ext cx="6525816" cy="58975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E009-4A03-48FA-A47A-60730551C143}" type="datetime1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227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CC49-AD13-4126-8D20-96E47784BF1D}" type="datetime1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027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704" y="758952"/>
            <a:ext cx="7946708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4704" y="4800600"/>
            <a:ext cx="7946708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C7E7-4609-4AD8-A2EB-56AD3F461E21}" type="datetime1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857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10350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4704" y="1828802"/>
            <a:ext cx="3780473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9217" y="1828802"/>
            <a:ext cx="3780473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758A-AC22-4C2A-AAED-6A36BB39A445}" type="datetime1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905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4704" y="1717185"/>
            <a:ext cx="3780473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704" y="2507550"/>
            <a:ext cx="3780473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74361" y="1717185"/>
            <a:ext cx="3785616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9217" y="2507550"/>
            <a:ext cx="3780473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647B-4DBB-40A2-8EBF-132B28D05942}" type="datetime1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517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E404-E66F-48D4-9360-803413C711B0}" type="datetime1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63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7798-E7F9-4AE8-BD87-D939705AE8E6}" type="datetime1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76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03" y="457202"/>
            <a:ext cx="2700338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685800"/>
            <a:ext cx="5129213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803" y="2099736"/>
            <a:ext cx="2700338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4A2D-5FF2-43F5-BD99-4C8B4BC158C9}" type="datetime1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149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9528334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5257800"/>
            <a:ext cx="8422481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9528334" cy="5128923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1525" y="6108591"/>
            <a:ext cx="8422481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D029-4E3C-439B-A66C-984826D2DE7B}" type="datetime1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58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470469" y="0"/>
            <a:ext cx="8229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4705" y="365760"/>
            <a:ext cx="817816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4705" y="1828802"/>
            <a:ext cx="725233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929451" y="1027063"/>
            <a:ext cx="1904999" cy="308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E6B365F-AE72-4A81-B5E1-887C9FB8D044}" type="datetime1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091249" y="4075063"/>
            <a:ext cx="3581400" cy="308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6187" y="6172202"/>
            <a:ext cx="771525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859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71525" y="116633"/>
            <a:ext cx="8743950" cy="1959476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Produkty </a:t>
            </a:r>
            <a:r>
              <a:rPr lang="pl-PL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turystyczne i rekreacyjne rzeki </a:t>
            </a:r>
            <a:r>
              <a:rPr lang="pl-PL" sz="32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Wisły</a:t>
            </a:r>
            <a:br>
              <a:rPr lang="pl-PL" sz="32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Ewa </a:t>
            </a:r>
            <a:r>
              <a:rPr lang="pl-PL" sz="2400" b="1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Ferensztajn-Galardos</a:t>
            </a:r>
            <a:endParaRPr lang="pl-PL" sz="3200" b="1" dirty="0">
              <a:solidFill>
                <a:schemeClr val="accent3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2838" y="4768055"/>
            <a:ext cx="9505058" cy="1694545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>
                <a:solidFill>
                  <a:schemeClr val="bg1">
                    <a:lumMod val="10000"/>
                  </a:schemeClr>
                </a:solidFill>
              </a:rPr>
              <a:t>dr Ewa </a:t>
            </a:r>
            <a:r>
              <a:rPr lang="pl-PL" sz="2400" dirty="0" err="1" smtClean="0">
                <a:solidFill>
                  <a:schemeClr val="bg1">
                    <a:lumMod val="10000"/>
                  </a:schemeClr>
                </a:solidFill>
              </a:rPr>
              <a:t>Ferensztajn-Galardos</a:t>
            </a:r>
            <a:endParaRPr lang="pl-PL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endParaRPr lang="pl-PL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r"/>
            <a:r>
              <a:rPr lang="pl-PL" sz="20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lang="pl-PL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444" y="2276873"/>
            <a:ext cx="9929846" cy="4581127"/>
          </a:xfrm>
          <a:prstGeom prst="rect">
            <a:avLst/>
          </a:prstGeom>
        </p:spPr>
      </p:pic>
      <p:pic>
        <p:nvPicPr>
          <p:cNvPr id="71681" name="Picture 1" descr="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4" y="5286388"/>
            <a:ext cx="100013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Obraz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0" y="5286388"/>
            <a:ext cx="14097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Obraz 4" descr="PROW-2014-20_214f5e1ac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0" y="5286388"/>
            <a:ext cx="9715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501218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7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285980" y="6000768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„Europejski Fundusz Rolny na rzecz Rozwoju Obszarów Wiejskich: Europa inwestująca w obszary wiejskie”</a:t>
            </a:r>
            <a:endParaRPr lang="pl-PL" dirty="0" smtClean="0">
              <a:cs typeface="Times New Roman" pitchFamily="18" charset="0"/>
            </a:endParaRPr>
          </a:p>
          <a:p>
            <a:pPr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Instytucja Zarządzająca Programem Rozwoju Obsza Rozwoju Wsi </a:t>
            </a:r>
            <a:r>
              <a:rPr lang="pl-PL" sz="800" dirty="0" smtClean="0">
                <a:cs typeface="Times New Roman" pitchFamily="18" charset="0"/>
              </a:rPr>
              <a:t>na lata 2014-2020 - Minister Rolnictwa i Rozwoju Wsi</a:t>
            </a: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Operacja współfinansowana ze środków Unii Europejskiej w ramach Pomocy Technicznej 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Programu Rozwoju Obszarów Wiejskich na lata 2014-2020 </a:t>
            </a:r>
            <a:endParaRPr lang="pl-PL" sz="60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W ekoturystyce możemy mówić </a:t>
            </a:r>
            <a:br>
              <a:rPr lang="pl-PL" b="1" dirty="0" smtClean="0"/>
            </a:br>
            <a:r>
              <a:rPr lang="pl-PL" b="1" dirty="0" smtClean="0"/>
              <a:t>o ekologicznym produkcie turystycznym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4705" y="1828803"/>
            <a:ext cx="7252335" cy="3529023"/>
          </a:xfrm>
        </p:spPr>
        <p:txBody>
          <a:bodyPr>
            <a:normAutofit/>
          </a:bodyPr>
          <a:lstStyle/>
          <a:p>
            <a:pPr algn="just"/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 </a:t>
            </a: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pojęciem </a:t>
            </a:r>
            <a:r>
              <a:rPr lang="pl-PL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ekoproduktu</a:t>
            </a: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turystycznego rozumie się taki produkt, który spełnia następujące kryteria: </a:t>
            </a:r>
            <a:endParaRPr lang="pl-PL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jego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wytwarzanie jest zlokalizowane w nieskażonym środowisku,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echuje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malejącą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zasobochłonnością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czyli w jak najmniejszym stopniu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wykorzystuje składniki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środowiska przyrodniczego,</a:t>
            </a: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bazuje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lokalnych zasobach naturalnych,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materialnych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ludzkich,</a:t>
            </a: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charakteryzuje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czystą technologią wytwarzania,</a:t>
            </a: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służy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zdrowiu i jest przyjazny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środowisku;</a:t>
            </a:r>
          </a:p>
          <a:p>
            <a:endParaRPr lang="pl-PL" dirty="0" smtClean="0"/>
          </a:p>
        </p:txBody>
      </p:sp>
      <p:pic>
        <p:nvPicPr>
          <p:cNvPr id="7" name="Picture 1" descr="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18" y="5357826"/>
            <a:ext cx="107157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16" y="5376880"/>
            <a:ext cx="159199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4" descr="PROW-2014-20_214f5e1ac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5588" y="5291155"/>
            <a:ext cx="114300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-1000168" y="6072206"/>
            <a:ext cx="11287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„Europejski Fundusz Rolny na rzecz Rozwoju Obszarów Wiejskich: Europa inwestująca w obszary wiejskie”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Instytucja Zarządzająca Programem Rozwoju Obszarów Wiejskich na lata 2014-2020 - Minister Rolnictwa i Rozwoju Wsi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Operacja współfinansowana ze środków Unii Europejskiej w ramach Pomocy Technicznej 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Programu Rozwoju Obszarów Wiejskich na lata 2014-2020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4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5158" y="260648"/>
            <a:ext cx="8178165" cy="132556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Warunki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rozwoju produktu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agroturystycznego w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turystyce wiejskiej: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4705" y="1828803"/>
            <a:ext cx="7252335" cy="368843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naturalny krajobraz, atrakcje przyrodnicze gwarantem wypoczynku,</a:t>
            </a: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główną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uwagę skoncentrować na pokazaniu lokalnej tradycji taką jaka ona jest bez „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miejskiego koloryzowania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czystość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warunki sanitarne, uprzejmość i gościnność są podstawowymi wymaganiami,</a:t>
            </a: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serwowane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wyżywienie winno obejmować lokalne specjały (przetwory mleczne, wędlinę,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przetwory owocowe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itd.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dbałość samorządu lokalnego o porządek i selektywną zbiórkę odpadów, oznakowanie atrakcji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turystycznych, odpowiedni stan techniczny małej infrastruktury (parkingi, miejsca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piknikowe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kategoryzacja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gospodarstwa agroturystycznego.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7" name="Picture 1" descr="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0" y="5286388"/>
            <a:ext cx="107157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16" y="5357826"/>
            <a:ext cx="159199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4" descr="PROW-2014-20_214f5e1a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8" y="5286388"/>
            <a:ext cx="114300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-714416" y="6072206"/>
            <a:ext cx="10745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„Europejski Fundusz Rolny na rzecz Rozwoju Obszarów Wiejskich: Europa inwestująca w obszary wiejskie”</a:t>
            </a:r>
            <a:endParaRPr lang="pl-PL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Instytucja Zarządzająca Programem Rozwoju Obszarów Wiejskich na lata 2014-2020 - Minister Rolnictwa i Rozwoju Wsi</a:t>
            </a:r>
            <a:endParaRPr lang="pl-PL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Operacja współfinansowana ze środków Unii Europejskiej w ramach Pomocy Technicznej </a:t>
            </a:r>
            <a:endParaRPr lang="pl-PL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Programu Rozwoju Obszarów Wiejskich na lata 2014-2020</a:t>
            </a:r>
            <a:endParaRPr lang="pl-PL" sz="6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3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Dlaczego Wisła w Warszawie to rzeka specyficzna?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4705" y="1828803"/>
            <a:ext cx="7252335" cy="2386015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Bo </a:t>
            </a:r>
            <a:r>
              <a:rPr lang="pl-PL" dirty="0"/>
              <a:t>to rzeka o walorach naturalnych, świat fauny i flory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bezpośrednim obrębie wielkiej, nowoczesnej aglomeracji miejskiej. </a:t>
            </a:r>
            <a:endParaRPr lang="pl-PL" dirty="0" smtClean="0"/>
          </a:p>
          <a:p>
            <a:pPr algn="just"/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Picture 1" descr="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0" y="5286388"/>
            <a:ext cx="107157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16" y="5357826"/>
            <a:ext cx="159199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4" descr="PROW-2014-20_214f5e1ac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8" y="5286388"/>
            <a:ext cx="114300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-642978" y="6072206"/>
            <a:ext cx="10501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„Europejski Fundusz Rolny na rzecz Rozwoju Obszarów Wiejskich: Europa inwestująca w obszary wiejskie”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Instytucja Zarządzająca Programem Rozwoju Obszarów Wiejskich na lata 2014-2020 - Minister Rolnictwa i Rozwoju Wsi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Operacja współfinansowana ze środków Unii Europejskiej w ramach Pomocy Technicznej 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Programu Rozwoju Obszarów Wiejskich na lata 2014-2020</a:t>
            </a:r>
            <a:endParaRPr lang="pl-PL" sz="6000" dirty="0" smtClean="0">
              <a:cs typeface="Times New Roman" pitchFamily="18" charset="0"/>
            </a:endParaRPr>
          </a:p>
          <a:p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xmlns="" val="6410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2835" y="231230"/>
            <a:ext cx="8178165" cy="1325562"/>
          </a:xfrm>
        </p:spPr>
        <p:txBody>
          <a:bodyPr/>
          <a:lstStyle/>
          <a:p>
            <a:pPr algn="l"/>
            <a:r>
              <a:rPr lang="pl-PL" b="1" dirty="0" smtClean="0">
                <a:solidFill>
                  <a:schemeClr val="bg1">
                    <a:lumMod val="10000"/>
                  </a:schemeClr>
                </a:solidFill>
                <a:effectLst/>
              </a:rPr>
              <a:t>WALORY RZEKI WISŁY</a:t>
            </a:r>
            <a:endParaRPr lang="pl-PL" b="1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0971495"/>
              </p:ext>
            </p:extLst>
          </p:nvPr>
        </p:nvGraphicFramePr>
        <p:xfrm>
          <a:off x="773113" y="1556792"/>
          <a:ext cx="8740775" cy="415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40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4705" y="0"/>
            <a:ext cx="8178165" cy="1500174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WALORY RZEKI WISŁY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4705" y="1571613"/>
            <a:ext cx="7252335" cy="392909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Najbardziej wartościowy przyrodniczo jest najdłuższy, środkowy odcinek rzeki Wisły.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wielu gatunków ssaków międzywale Wisły stanowi ważną drogę przemieszczania się i to nie tylko ssaków zimno-wodnych, ale także wielu lądowych kopytnych i drapieżnych.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Dolina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Wisły jest ważnym szlakiem rozprzestrzeniania się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wędrówek zwierząt. Występują tam coraz rzadsze obecnie gatunki ptaków jak: mewa pospolita,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siweczka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obrożna, rybitwa zwyczajna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rybitwa białoczelna. Stałe wyspy, piaszczyste łachy i skarpy są jedynymi akceptowanymi przez te gatunki miejscami rozrodu. Wisła jest miejscem rozwoju świata roślinnego i zwierzęcego, cennym zespołem ekosystemów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obszarach Natura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endParaRPr lang="pl-PL" dirty="0"/>
          </a:p>
        </p:txBody>
      </p:sp>
      <p:pic>
        <p:nvPicPr>
          <p:cNvPr id="7" name="Picture 1" descr="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0" y="5443556"/>
            <a:ext cx="107157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16" y="5500702"/>
            <a:ext cx="159199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4" descr="PROW-2014-20_214f5e1a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8" y="5429264"/>
            <a:ext cx="114300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4357682" y="664371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-714416" y="6215082"/>
            <a:ext cx="10644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„Europejski Fundusz Rolny na rzecz Rozwoju Obszarów Wiejskich: Europa inwestująca w obszary wiejskie”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Instytucja Zarządzająca Programem Rozwoju Obszarów Wiejskich na lata 2014-2020 - Minister Rolnictwa i Rozwoju Wsi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Operacja współfinansowana ze środków Unii Europejskiej w ramach Pomocy Technicznej 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Programu Rozwoju Obszarów Wiejskich na lata 2014-2020</a:t>
            </a:r>
            <a:endParaRPr lang="pl-PL" sz="6000" dirty="0" smtClean="0">
              <a:cs typeface="Times New Roman" pitchFamily="18" charset="0"/>
            </a:endParaRPr>
          </a:p>
          <a:p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xmlns="" val="32252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WALORY RZEKI WISŁY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4705" y="1771343"/>
            <a:ext cx="7252335" cy="3688430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Wisła jest niezwykle ważnym turystycznie elementem rozwoju dla naszego kraju. Rzeka Wisła miała i ma znaczenie jako miejsce wypoczynku i rekreacji dla wielu ludzi przez co dynamicznie rozwija się turystyka.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Brzegi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Wisły zawsze były bardzo atrakcyjne dla wędkarzy.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Ostatnio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pojawiają się jednak nowe formy wypoczynku. Przykładem niech będą tu szczególnie atrakcyjne dla spragnionych kontaktu z naturą turystów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spływy kajakowe dzikimi odcinkami środkowej Wisły połączone ze zwiedzaniem starych nadbrzeżnych miast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Wisła jest wyjątkową rzeką, jest miejscem życia wielu zwierząt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miejscem występowania wielu gatunków roślin. Pełni ona funkcje turystyczne, rekreacyjne i cieszy oczy wielu ludzi. Pamiętajmy, aby dbać o nią żebyśmy mogli dalej zachwycać się jej urokami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7" name="Picture 1" descr="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0" y="5443556"/>
            <a:ext cx="107157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16" y="5519756"/>
            <a:ext cx="159199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4" descr="PROW-2014-20_214f5e1a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8" y="5434031"/>
            <a:ext cx="114300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-714416" y="6215082"/>
            <a:ext cx="10644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„Europejski Fundusz Rolny na rzecz Rozwoju Obszarów Wiejskich: Europa inwestująca w obszary wiejskie”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Instytucja Zarządzająca Programem Rozwoju Obszarów Wiejskich na lata 2014-2020 - Minister Rolnictwa i Rozwoju Wsi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Operacja współfinansowana ze środków Unii Europejskiej w ramach Pomocy Technicznej 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Programu Rozwoju Obszarów Wiejskich na lata 2014-2020</a:t>
            </a:r>
            <a:endParaRPr lang="pl-PL" sz="6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1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4705" y="365760"/>
            <a:ext cx="8178165" cy="777224"/>
          </a:xfrm>
        </p:spPr>
        <p:txBody>
          <a:bodyPr/>
          <a:lstStyle/>
          <a:p>
            <a:r>
              <a:rPr lang="pl-PL" b="1" dirty="0" smtClean="0"/>
              <a:t>PRODUKT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4705" y="1285860"/>
            <a:ext cx="7252335" cy="45914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Picture 1" descr="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0" y="5286388"/>
            <a:ext cx="107157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16" y="5357826"/>
            <a:ext cx="159199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4" descr="PROW-2014-20_214f5e1a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8" y="5286388"/>
            <a:ext cx="114300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0" y="6072206"/>
            <a:ext cx="9215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„Europejski Fundusz Rolny na rzecz Rozwoju Obszarów Wiejskich: Europa inwestująca w obszary wiejskie”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Instytucja Zarządzająca Programem Rozwoju Obszarów Wiejskich na lata 2014-2020 - Minister Rolnictwa i Rozwoju Wsi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Operacja współfinansowana ze środków Unii Europejskiej w ramach Pomocy Technicznej 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Programu Rozwoju Obszarów Wiejskich na lata 2014-2020</a:t>
            </a:r>
            <a:endParaRPr lang="pl-PL" sz="6000" dirty="0" smtClean="0"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3520311"/>
              </p:ext>
            </p:extLst>
          </p:nvPr>
        </p:nvGraphicFramePr>
        <p:xfrm>
          <a:off x="-1" y="1157648"/>
          <a:ext cx="9463980" cy="5778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660"/>
                <a:gridCol w="3154660"/>
                <a:gridCol w="3154660"/>
              </a:tblGrid>
              <a:tr h="562007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PRODUKT TURYSTYCZNY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PRODUKT</a:t>
                      </a:r>
                      <a:r>
                        <a:rPr lang="pl-PL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TRANSPORTOWY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PRODUKT</a:t>
                      </a:r>
                      <a:r>
                        <a:rPr lang="pl-PL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SPOŁECZNY 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38345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Zagospodarowanie przestrzeni atrakcyjnej wycieczkowo lub rekreacyjnie - budowa niedrogich przystani pływających wzdłuż turystycznych tras rzecznych;</a:t>
                      </a:r>
                    </a:p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Pętle żeglugowe, w ramach których będzie się odbywał transport ludzi w różne ciekawe miejsca Wisły, chociażby np. </a:t>
                      </a:r>
                      <a:b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bezpośrednim sąsiedztwie Warszawy</a:t>
                      </a:r>
                      <a:r>
                        <a:rPr lang="pl-PL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podróż rzeką może być alternatywą na połączenie miasta z atrakcyjną turystycznie okolicą;</a:t>
                      </a:r>
                    </a:p>
                    <a:p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Programy</a:t>
                      </a:r>
                      <a:r>
                        <a:rPr lang="pl-PL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aktywizacji wydobywających z letargu </a:t>
                      </a:r>
                      <a:b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zapomnienia społeczności nadwiślańskie, zwłaszcza </a:t>
                      </a:r>
                      <a:b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małych miejscowości. Z kolei w Warszawie mogą to być programy różnicowania oferty bulwarów nadwiślanych </a:t>
                      </a:r>
                      <a:b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trwałej zmiany obecnych miejsc dystrybucji trunków </a:t>
                      </a:r>
                      <a:b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takie, gdzie obok rozrywki można również przeprowadzać działania prospołeczne, kulturalne;</a:t>
                      </a:r>
                      <a:endParaRPr lang="pl-PL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51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PRODUKT TURYSTYCZNY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Mogą być to </a:t>
            </a: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programy: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edukacyjne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turystyczne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kulturalne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społeczne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 </a:t>
            </a: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rzeką albo dla rzeki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l-PL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7" name="Picture 1" descr="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0" y="5286388"/>
            <a:ext cx="107157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16" y="5357826"/>
            <a:ext cx="159199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4" descr="PROW-2014-20_214f5e1ac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8" y="5286388"/>
            <a:ext cx="114300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-571540" y="6072206"/>
            <a:ext cx="1035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„Europejski Fundusz Rolny na rzecz Rozwoju Obszarów Wiejskich: Europa inwestująca w obszary wiejskie”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Instytucja Zarządzająca Programem Rozwoju Obszarów Wiejskich na lata 2014-2020 - Minister Rolnictwa i Rozwoju Wsi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Operacja współfinansowana ze środków Unii Europejskiej w ramach Pomocy Technicznej 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Programu Rozwoju Obszarów Wiejskich na lata 2014-2020</a:t>
            </a:r>
            <a:endParaRPr lang="pl-PL" sz="6000" dirty="0" smtClean="0">
              <a:cs typeface="Times New Roman" pitchFamily="18" charset="0"/>
            </a:endParaRPr>
          </a:p>
          <a:p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xmlns="" val="27771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4705" y="365760"/>
            <a:ext cx="8178165" cy="991538"/>
          </a:xfrm>
        </p:spPr>
        <p:txBody>
          <a:bodyPr/>
          <a:lstStyle/>
          <a:p>
            <a:r>
              <a:rPr lang="pl-PL" b="1" dirty="0" smtClean="0"/>
              <a:t>PRODUKT</a:t>
            </a:r>
            <a:r>
              <a:rPr lang="pl-PL" dirty="0" smtClean="0"/>
              <a:t> </a:t>
            </a:r>
            <a:r>
              <a:rPr lang="pl-PL" b="1" dirty="0" smtClean="0"/>
              <a:t>TURYSTYCZNY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4705" y="1357299"/>
            <a:ext cx="7252335" cy="392909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Pierwszym punktem jest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powrót warszawiaków na rzekę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nie tylko nad jej brzegi i przeznaczony jest dla wszystkich, którzy chcą pływać: łodziami, kajakami, żaglówkami, statkami. Ten program współgra z dotychczasowymi planami miasta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Drugim jest program edukacyjny dla szkół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żeby podnieść świadomość pokolenia, które o rzece będzie decydować za kilka, kilkanaście lat. Chcielibyśmy, aby każde dziecko mogło poczuć i zrozumieć Wisłę, ale przede wszystkim, aby miało z nią kontakt.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Kolejny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kulturalny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przywracający rzekę, jako inspirację dla duszy, który zrealizujemy zapraszając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Wisłę.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Jeszcze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 to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wzmocnienie i aktywność organizacji wiślanych, wzmocnienie strategii miasta, zachęcenie turystów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/>
          </a:p>
        </p:txBody>
      </p:sp>
      <p:pic>
        <p:nvPicPr>
          <p:cNvPr id="7" name="Picture 1" descr="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0" y="5286388"/>
            <a:ext cx="107157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16" y="5357826"/>
            <a:ext cx="159199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4" descr="PROW-2014-20_214f5e1ac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8" y="5286388"/>
            <a:ext cx="114300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-1000168" y="6000768"/>
            <a:ext cx="11215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„Europejski Fundusz Rolny na rzecz Rozwoju Obszarów Wiejskich: Europa inwestująca w obszary wiejskie”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Instytucja Zarządzająca Programem Rozwoju Obszarów Wiejskich na lata 2014-2020 - Minister Rolnictwa i Rozwoju Wsi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Operacja współfinansowana ze środków Unii Europejskiej w ramach Pomocy Technicznej 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Programu Rozwoju Obszarów Wiejskich na lata 2014-2020</a:t>
            </a:r>
            <a:endParaRPr lang="pl-PL" sz="6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0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0685" y="200341"/>
            <a:ext cx="8130419" cy="55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1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pl-PL" b="1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Układ prezentacji</a:t>
            </a:r>
            <a:endParaRPr lang="pl-PL" b="1" dirty="0">
              <a:solidFill>
                <a:schemeClr val="accent3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4705" y="1828803"/>
            <a:ext cx="7252335" cy="3386147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Wprowadzenie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Wykorzystanie walorów przyrodniczych, krajobrazowych i turystycznych rzeki Wisły w zrównoważonym rozwoju obszarów wiejskich – wybrane obszary tematyczne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Zakończenie - Wnioski</a:t>
            </a:r>
          </a:p>
          <a:p>
            <a:pPr marL="0" indent="0">
              <a:buNone/>
            </a:pPr>
            <a:endParaRPr lang="pl-PL" dirty="0" smtClean="0"/>
          </a:p>
          <a:p>
            <a:pPr marL="514350" indent="-514350" algn="ctr">
              <a:buNone/>
            </a:pP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  <p:pic>
        <p:nvPicPr>
          <p:cNvPr id="70657" name="Picture 1" descr="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274" y="5214950"/>
            <a:ext cx="1039524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88" y="5214950"/>
            <a:ext cx="159199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4" descr="PROW-2014-20_214f5e1ac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4" y="5214950"/>
            <a:ext cx="114300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-1785986" y="6000768"/>
            <a:ext cx="120729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„Europejski Fundusz Rolny na rzecz Rozwoju Obszarów Wiejskich: Europa inwestująca w obszary wiejskie”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Instytucja Zarządzająca Programem Rozwoju Obszarów Wiejskich na lata 2014-2020 - Minister Rolnictwa i Rozwoju Wsi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Operacja współfinansowana ze środków Unii Europejskiej w ramach Pomocy Technicznej 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Programu Rozwoju Obszarów Wiejskich na lata 2014-2020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4705" y="365760"/>
            <a:ext cx="8178165" cy="991538"/>
          </a:xfrm>
        </p:spPr>
        <p:txBody>
          <a:bodyPr/>
          <a:lstStyle/>
          <a:p>
            <a:pPr algn="l"/>
            <a:r>
              <a:rPr lang="pl-PL" b="1" dirty="0" smtClean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WNIOSKI</a:t>
            </a:r>
            <a:endParaRPr lang="pl-PL" b="1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1012" y="1500174"/>
            <a:ext cx="8740775" cy="335758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Wisła odegrała wielką rolę w rozwoju ziem polskich.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Wzdłuż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niej powstawały liczne miasta, grody, które dynamicznie się rozwijały. Kwitł też handel – wodami Wisły spławiano towary, m.in. zboża, drewno czy sól oraz rzemiosło. </a:t>
            </a:r>
          </a:p>
          <a:p>
            <a:pPr algn="just">
              <a:buFont typeface="Wingdings" pitchFamily="2" charset="2"/>
              <a:buChar char="q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Wisła miała nie tylko znaczenie obronne, transportowe czy gospodarcze, ale również kulturalne. W miastach nadwiślańskich dynamicznie rozwijały się różne dziedziny sztuki – literatura, architektura, malarstwo. </a:t>
            </a:r>
          </a:p>
          <a:p>
            <a:pPr algn="just">
              <a:buFont typeface="Wingdings" pitchFamily="2" charset="2"/>
              <a:buChar char="q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Dzisiaj, coraz częściej mówi się o lepszym wykorzystaniu potencjału Wisły, zarówno turystycznym, jak i gospodarczym.</a:t>
            </a:r>
          </a:p>
          <a:p>
            <a:pPr algn="just">
              <a:buFont typeface="Wingdings" pitchFamily="2" charset="2"/>
              <a:buChar char="q"/>
            </a:pPr>
            <a:endParaRPr lang="pl-PL" sz="2400" dirty="0"/>
          </a:p>
        </p:txBody>
      </p:sp>
      <p:pic>
        <p:nvPicPr>
          <p:cNvPr id="88065" name="Picture 1" descr="C:\Users\LGD-uzytkownik\Desktop\papier firmowy i loga\loga\flaga_u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18" y="5238496"/>
            <a:ext cx="1073964" cy="719998"/>
          </a:xfrm>
          <a:prstGeom prst="rect">
            <a:avLst/>
          </a:prstGeom>
          <a:noFill/>
        </p:spPr>
      </p:pic>
      <p:pic>
        <p:nvPicPr>
          <p:cNvPr id="11" name="Obraz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700" y="5286388"/>
            <a:ext cx="159199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4" descr="PROW-2014-20_214f5e1a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8" y="5214950"/>
            <a:ext cx="114300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-185092" y="6150114"/>
            <a:ext cx="1000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„Europejski Fundusz Rolny na rzecz Rozwoju Obszarów Wiejskich: Europa inwestująca w obszary wiejskie”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Instytucja Zarządzająca Programem Rozwoju Obszarów Wiejskich na lata 2014-2020 - Minister Rolnictwa i Rozwoju Wsi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Operacja współfinansowana ze środków Unii Europejskiej w ramach Pomocy Technicznej 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Programu Rozwoju Obszarów Wiejskich na lata 2014-2020</a:t>
            </a:r>
            <a:endParaRPr lang="pl-PL" sz="6000" dirty="0" smtClean="0">
              <a:cs typeface="Times New Roman" pitchFamily="18" charset="0"/>
            </a:endParaRPr>
          </a:p>
          <a:p>
            <a:endParaRPr lang="pl-PL" sz="800" dirty="0"/>
          </a:p>
        </p:txBody>
      </p:sp>
      <p:pic>
        <p:nvPicPr>
          <p:cNvPr id="8" name="Obraz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9364" y="5301208"/>
            <a:ext cx="159199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71525" y="116633"/>
            <a:ext cx="8743950" cy="1959476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Produkty </a:t>
            </a:r>
            <a:r>
              <a:rPr lang="pl-PL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turystyczne i rekreacyjne rzeki </a:t>
            </a:r>
            <a:r>
              <a:rPr lang="pl-PL" sz="32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Wisły</a:t>
            </a:r>
            <a:br>
              <a:rPr lang="pl-PL" sz="32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Ewa </a:t>
            </a:r>
            <a:r>
              <a:rPr lang="pl-PL" sz="2400" b="1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Ferensztajn-Galardos</a:t>
            </a:r>
            <a:endParaRPr lang="pl-PL" sz="3200" b="1" dirty="0">
              <a:solidFill>
                <a:schemeClr val="accent3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2838" y="4768055"/>
            <a:ext cx="9505058" cy="1694545"/>
          </a:xfrm>
        </p:spPr>
        <p:txBody>
          <a:bodyPr>
            <a:normAutofit/>
          </a:bodyPr>
          <a:lstStyle/>
          <a:p>
            <a:pPr algn="r"/>
            <a:r>
              <a:rPr lang="pl-PL" sz="2400" dirty="0" smtClean="0">
                <a:solidFill>
                  <a:schemeClr val="bg1">
                    <a:lumMod val="10000"/>
                  </a:schemeClr>
                </a:solidFill>
              </a:rPr>
              <a:t>dr Ewa </a:t>
            </a:r>
            <a:r>
              <a:rPr lang="pl-PL" sz="2400" dirty="0" err="1" smtClean="0">
                <a:solidFill>
                  <a:schemeClr val="bg1">
                    <a:lumMod val="10000"/>
                  </a:schemeClr>
                </a:solidFill>
              </a:rPr>
              <a:t>Ferensztajn-Galardos</a:t>
            </a:r>
            <a:endParaRPr lang="pl-PL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ctr"/>
            <a:endParaRPr lang="pl-PL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r"/>
            <a:r>
              <a:rPr lang="pl-PL" sz="20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lang="pl-PL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444" y="2276873"/>
            <a:ext cx="9929846" cy="4581127"/>
          </a:xfrm>
          <a:prstGeom prst="rect">
            <a:avLst/>
          </a:prstGeom>
        </p:spPr>
      </p:pic>
      <p:pic>
        <p:nvPicPr>
          <p:cNvPr id="71681" name="Picture 1" descr="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4" y="5286388"/>
            <a:ext cx="100013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Obraz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0" y="5286388"/>
            <a:ext cx="14097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Obraz 4" descr="PROW-2014-20_214f5e1ac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0" y="5286388"/>
            <a:ext cx="9715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501218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pl-PL" sz="700" dirty="0" smtClean="0">
              <a:solidFill>
                <a:srgbClr val="FFFF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285980" y="6000768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l-PL" sz="800" dirty="0" smtClean="0">
                <a:solidFill>
                  <a:srgbClr val="FFFFFF"/>
                </a:solidFill>
                <a:ea typeface="Times New Roman" pitchFamily="18" charset="0"/>
                <a:cs typeface="Times New Roman" pitchFamily="18" charset="0"/>
              </a:rPr>
              <a:t>„Europejski Fundusz Rolny na rzecz Rozwoju Obszarów Wiejskich: Europa inwestująca w obszary wiejskie”</a:t>
            </a:r>
            <a:endParaRPr lang="pl-PL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/>
            <a:r>
              <a:rPr lang="pl-PL" sz="800" dirty="0" smtClean="0">
                <a:solidFill>
                  <a:srgbClr val="FFFFFF"/>
                </a:solidFill>
                <a:ea typeface="Times New Roman" pitchFamily="18" charset="0"/>
                <a:cs typeface="Times New Roman" pitchFamily="18" charset="0"/>
              </a:rPr>
              <a:t>Instytucja Zarządzająca Programem Rozwoju Obsza Rozwoju Wsi </a:t>
            </a:r>
            <a:r>
              <a:rPr lang="pl-PL" sz="800" dirty="0" smtClean="0">
                <a:solidFill>
                  <a:srgbClr val="FFFFFF"/>
                </a:solidFill>
                <a:cs typeface="Times New Roman" pitchFamily="18" charset="0"/>
              </a:rPr>
              <a:t>na lata 2014-2020 - Minister Rolnictwa i Rozwoju Wsi</a:t>
            </a:r>
          </a:p>
          <a:p>
            <a:pPr algn="ctr"/>
            <a:r>
              <a:rPr lang="pl-PL" sz="800" dirty="0" smtClean="0">
                <a:solidFill>
                  <a:srgbClr val="FFFFFF"/>
                </a:solidFill>
                <a:ea typeface="Times New Roman" pitchFamily="18" charset="0"/>
                <a:cs typeface="Times New Roman" pitchFamily="18" charset="0"/>
              </a:rPr>
              <a:t>Operacja współfinansowana ze środków Unii Europejskiej w ramach Pomocy Technicznej </a:t>
            </a:r>
            <a:endParaRPr lang="pl-PL" sz="800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/>
            <a:r>
              <a:rPr lang="pl-PL" sz="800" dirty="0" smtClean="0">
                <a:solidFill>
                  <a:srgbClr val="FFFFFF"/>
                </a:solidFill>
                <a:ea typeface="Times New Roman" pitchFamily="18" charset="0"/>
                <a:cs typeface="Times New Roman" pitchFamily="18" charset="0"/>
              </a:rPr>
              <a:t>Programu Rozwoju Obszarów Wiejskich na lata 2014-2020 </a:t>
            </a:r>
            <a:endParaRPr lang="pl-PL" sz="6000" dirty="0" smtClean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Wprowadzenie</a:t>
            </a:r>
            <a:endParaRPr lang="pl-PL" b="1" dirty="0">
              <a:solidFill>
                <a:schemeClr val="accent3">
                  <a:lumMod val="10000"/>
                </a:schemeClr>
              </a:solidFill>
              <a:effectLst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algn="ctr">
              <a:buNone/>
            </a:pPr>
            <a:endParaRPr lang="pl-PL" sz="2000" dirty="0" smtClean="0"/>
          </a:p>
          <a:p>
            <a:pPr algn="ctr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WISŁA – DLA MIESZKAŃCÓW, TURYSTÓW, PRZEDSIĘBIORCÓW</a:t>
            </a:r>
          </a:p>
          <a:p>
            <a:pPr algn="ctr"/>
            <a:endParaRPr lang="pl-PL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i="1" dirty="0" smtClean="0"/>
              <a:t>Czy </a:t>
            </a:r>
            <a:r>
              <a:rPr lang="pl-PL" i="1" dirty="0"/>
              <a:t>królowa polskich rzek może znów stać się szlakiem handlowym</a:t>
            </a:r>
            <a:r>
              <a:rPr lang="pl-PL" i="1" dirty="0" smtClean="0"/>
              <a:t>?</a:t>
            </a:r>
          </a:p>
          <a:p>
            <a:pPr algn="ctr"/>
            <a:r>
              <a:rPr lang="pl-PL" i="1" dirty="0"/>
              <a:t>Jak sprowadzić ludzi nad rzekę i sprawić, by znów ożyła? – </a:t>
            </a:r>
            <a:r>
              <a:rPr lang="pl-PL" i="1" dirty="0" smtClean="0"/>
              <a:t>„POWRÓT WARSZAWIAKÓW NAD WISŁĘ”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5929330"/>
            <a:ext cx="9286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endParaRPr lang="pl-PL" sz="800" dirty="0" smtClean="0">
              <a:ea typeface="Times New Roman" pitchFamily="18" charset="0"/>
              <a:cs typeface="Times New Roman" pitchFamily="18" charset="0"/>
            </a:endParaRPr>
          </a:p>
          <a:p>
            <a:pPr lvl="0" algn="ctr" eaLnBrk="1" hangingPunct="1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„Europejski Fundusz Rolny na rzecz Rozwoju Obszarów Wiejskich: Europa inwestująca w obszary wiejskie”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Instytucja Zarządzająca Programem Rozwoju Obszarów Wiejskich na lata 2014-2020 - Minister Rolnictwa i Rozwoju Wsi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Operacja współfinansowana ze środków Unii Europejskiej w ramach Pomocy Technicznej </a:t>
            </a:r>
            <a:endParaRPr lang="pl-PL" sz="800" dirty="0" smtClean="0">
              <a:cs typeface="Times New Roman" pitchFamily="18" charset="0"/>
            </a:endParaRPr>
          </a:p>
          <a:p>
            <a:pPr lvl="0" algn="ctr"/>
            <a:r>
              <a:rPr lang="pl-PL" sz="800" dirty="0" smtClean="0">
                <a:ea typeface="Times New Roman" pitchFamily="18" charset="0"/>
                <a:cs typeface="Times New Roman" pitchFamily="18" charset="0"/>
              </a:rPr>
              <a:t>Programu Rozwoju Obszarów Wiejskich na lata 2014-2020</a:t>
            </a:r>
            <a:endParaRPr lang="pl-PL" sz="800" dirty="0" smtClean="0"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7" name="Picture 1" descr="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0" y="5286388"/>
            <a:ext cx="107157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16" y="5357826"/>
            <a:ext cx="159199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4" descr="PROW-2014-20_214f5e1a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8" y="5286388"/>
            <a:ext cx="114300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Wprowadzenie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4705" y="1828803"/>
            <a:ext cx="7252335" cy="31003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K</a:t>
            </a:r>
            <a:r>
              <a:rPr lang="pl-PL" b="1" dirty="0" smtClean="0"/>
              <a:t>rólowa </a:t>
            </a:r>
            <a:r>
              <a:rPr lang="pl-PL" b="1" dirty="0"/>
              <a:t>Polskich Rzek – dawniej i dziś</a:t>
            </a:r>
            <a:endParaRPr lang="pl-PL" dirty="0"/>
          </a:p>
          <a:p>
            <a:pPr algn="just"/>
            <a:r>
              <a:rPr lang="pl-PL" dirty="0"/>
              <a:t>Jest wyjątkowa, ze wspaniałą przyrodą, wielką historią i ciągle jeszcze nie do końca wykorzystanym potencjałem. 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1028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1085850"/>
            <a:ext cx="10287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1638300"/>
            <a:ext cx="10287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-357226" y="6072206"/>
            <a:ext cx="99298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„Europejski Fundusz Rolny na rzecz Rozwoju Obszarów Wiejskich: Europa inwestująca w obszary wiejskie”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Instytucja Zarządzająca Programem Rozwoju Obszarów Wiejskich na lata 2014-2020 - Minister Rolnictwa i Rozwoju Wsi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Operacja współfinansowana ze środków Unii Europejskiej w ramach Pomocy Technicznej 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Programu Rozwoju Obszarów Wiejskich na lata 2014-2020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13" name="Picture 1" descr="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0" y="5286388"/>
            <a:ext cx="107157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16" y="5357826"/>
            <a:ext cx="159199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4" descr="PROW-2014-20_214f5e1ac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0" y="5286388"/>
            <a:ext cx="114300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66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4705" y="503240"/>
            <a:ext cx="8178165" cy="13255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pl-PL" dirty="0" smtClean="0">
                <a:solidFill>
                  <a:schemeClr val="bg1">
                    <a:lumMod val="10000"/>
                  </a:schemeClr>
                </a:solidFill>
                <a:effectLst/>
              </a:rPr>
              <a:t>Cel </a:t>
            </a:r>
            <a:endParaRPr lang="pl-PL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4705" y="1828803"/>
            <a:ext cx="7252335" cy="281464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Przedstawienie założeń koncepcji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Zintegrowanego Produktu Turystycznego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marki „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Rzeki Wisły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 zagadnień istotnych dla jej opracowania 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035938" y="128572"/>
            <a:ext cx="21512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-166912" y="6008422"/>
            <a:ext cx="971556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/>
              <a:t>„Europejski Fundusz Rolny na rzecz Rozwoju Obszarów Wiejskich: Europa inwestująca w obszary wiejskie”</a:t>
            </a:r>
          </a:p>
          <a:p>
            <a:pPr algn="ctr"/>
            <a:r>
              <a:rPr lang="pl-PL" sz="800" dirty="0" smtClean="0"/>
              <a:t>Instytucja Zarządzająca Programem Rozwoju Obszarów Wiejskich na lata 2014-2020 - Minister Rolnictwa i Rozwoju Wsi</a:t>
            </a:r>
          </a:p>
          <a:p>
            <a:pPr algn="ctr"/>
            <a:r>
              <a:rPr lang="pl-PL" sz="800" dirty="0" smtClean="0"/>
              <a:t>Operacja współfinansowana ze środków Unii Europejskiej w ramach Pomocy Technicznej </a:t>
            </a:r>
          </a:p>
          <a:p>
            <a:pPr algn="ctr"/>
            <a:r>
              <a:rPr lang="pl-PL" sz="800" dirty="0" smtClean="0"/>
              <a:t>Programu Rozwoju Obszarów Wiejskich na lata 2014-2020</a:t>
            </a:r>
          </a:p>
          <a:p>
            <a:pPr algn="ctr"/>
            <a:endParaRPr lang="pl-PL" sz="800" dirty="0"/>
          </a:p>
        </p:txBody>
      </p:sp>
      <p:pic>
        <p:nvPicPr>
          <p:cNvPr id="11" name="Picture 1" descr="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18" y="5286388"/>
            <a:ext cx="107157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16" y="5357826"/>
            <a:ext cx="159199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4" descr="PROW-2014-20_214f5e1a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0" y="5286388"/>
            <a:ext cx="114300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400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4705" y="365760"/>
            <a:ext cx="8178165" cy="9201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ZINTEGROWANY PRODUKT TURYSTYCZNY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4705" y="1828803"/>
            <a:ext cx="7252335" cy="338614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Produkt turystyczny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to co turysta kupuje, to co turysta czyni: usługa, rzecz, atrakcja</a:t>
            </a:r>
          </a:p>
          <a:p>
            <a:pPr marL="0" indent="0" algn="ct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turystyczna</a:t>
            </a:r>
          </a:p>
          <a:p>
            <a:pPr marL="0" indent="0" algn="ctr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Zintegrowany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Produkt Turystyczny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oferta turystyczna obszaru kreowana przez wiele</a:t>
            </a:r>
          </a:p>
          <a:p>
            <a:pPr marL="0" indent="0" algn="ct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podmiotów związanych z turystyką takich jak gospodarstwa agroturystyczne, hotelarze,</a:t>
            </a:r>
          </a:p>
          <a:p>
            <a:pPr marL="0" indent="0" algn="ct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restauratorzy, przewoźnicy, handlowcy, dysponenci obiektów kulturalnych, rozrywkowych,</a:t>
            </a:r>
          </a:p>
          <a:p>
            <a:pPr marL="0" indent="0" algn="ct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rekreacyjnych, sportowych wraz z działaniami jednostek samorządu terytorialnego oraz</a:t>
            </a:r>
          </a:p>
          <a:p>
            <a:pPr marL="0" indent="0" algn="ct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organizacji turystycznych.</a:t>
            </a:r>
          </a:p>
          <a:p>
            <a:pPr marL="0" indent="0" algn="ctr">
              <a:buNone/>
            </a:pP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Rola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Lokalnej Organizacji Turystycznej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kształtowanie współpracy pomiędzy bezpośrednimi</a:t>
            </a:r>
          </a:p>
          <a:p>
            <a:pPr marL="0" indent="0" algn="ct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usługodawcami (przedsiębiorcami) oraz jednostkami samorządu terytorialnego</a:t>
            </a:r>
          </a:p>
        </p:txBody>
      </p:sp>
      <p:pic>
        <p:nvPicPr>
          <p:cNvPr id="7" name="Picture 1" descr="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56" y="5286388"/>
            <a:ext cx="107157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16" y="5357826"/>
            <a:ext cx="159199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4" descr="PROW-2014-20_214f5e1a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2" y="5286388"/>
            <a:ext cx="114300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-928730" y="6072206"/>
            <a:ext cx="112157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pl-PL" sz="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„Europejski Fundusz Rolny na rzecz Rozwoju Obszarów Wiejskich: Europa inwestująca w obszary wiejskie”</a:t>
            </a:r>
            <a:endParaRPr lang="pl-PL" sz="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Instytucja Zarządzająca Programem Rozwoju Obszarów Wiejskich na lata 2014-2020 - Minister Rolnictwa i Rozwoju Wsi</a:t>
            </a:r>
            <a:endParaRPr lang="pl-PL" sz="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Operacja współfinansowana ze środków Unii Europejskiej w ramach Pomocy Technicznej </a:t>
            </a:r>
            <a:endParaRPr lang="pl-PL" sz="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7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Programu Rozwoju Obszarów Wiejskich na lata 2014-2020</a:t>
            </a:r>
            <a:endParaRPr lang="pl-PL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9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Opracowanie koncepcji Zintegrowanego Produktu Turystycznego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4705" y="1828803"/>
            <a:ext cx="7252335" cy="3400398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7" name="Picture 1" descr="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56" y="5286388"/>
            <a:ext cx="107157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16" y="5357826"/>
            <a:ext cx="159199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4" descr="PROW-2014-20_214f5e1ac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2" y="5286388"/>
            <a:ext cx="114300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 rot="10800000" flipV="1">
            <a:off x="-1000168" y="6024660"/>
            <a:ext cx="11287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„Europejski Fundusz Rolny na rzecz Rozwoju Obszarów Wiejskich: Europa inwestująca w obszary wiejskie”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Instytucja Zarządzająca Programem Rozwoju Obszarów Wiejskich na lata 2014-2020 - Minister Rolnictwa i Rozwoju Wsi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Operacja współfinansowana ze środków Unii Europejskiej w ramach Pomocy Technicznej 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Programu Rozwoju Obszarów Wiejskich na lata 2014-2020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456206942"/>
              </p:ext>
            </p:extLst>
          </p:nvPr>
        </p:nvGraphicFramePr>
        <p:xfrm>
          <a:off x="751012" y="1691322"/>
          <a:ext cx="7677472" cy="359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9539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5068" y="365760"/>
            <a:ext cx="7987801" cy="581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38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4704" y="365760"/>
            <a:ext cx="8178165" cy="52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8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TM03457515[[fn=Widok]]</Template>
  <TotalTime>1672</TotalTime>
  <Words>1555</Words>
  <Application>Microsoft Office PowerPoint</Application>
  <PresentationFormat>Slajdy 35 mm</PresentationFormat>
  <Paragraphs>295</Paragraphs>
  <Slides>21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View</vt:lpstr>
      <vt:lpstr>Produkty turystyczne i rekreacyjne rzeki Wisły  dr Ewa Ferensztajn-Galardos</vt:lpstr>
      <vt:lpstr>Układ prezentacji</vt:lpstr>
      <vt:lpstr>Wprowadzenie</vt:lpstr>
      <vt:lpstr>Wprowadzenie</vt:lpstr>
      <vt:lpstr>Cel </vt:lpstr>
      <vt:lpstr>ZINTEGROWANY PRODUKT TURYSTYCZNY</vt:lpstr>
      <vt:lpstr>Opracowanie koncepcji Zintegrowanego Produktu Turystycznego </vt:lpstr>
      <vt:lpstr>Slajd 8</vt:lpstr>
      <vt:lpstr>Slajd 9</vt:lpstr>
      <vt:lpstr>W ekoturystyce możemy mówić  o ekologicznym produkcie turystycznym</vt:lpstr>
      <vt:lpstr>Warunki rozwoju produktu agroturystycznego w turystyce wiejskiej:</vt:lpstr>
      <vt:lpstr>Dlaczego Wisła w Warszawie to rzeka specyficzna? </vt:lpstr>
      <vt:lpstr>WALORY RZEKI WISŁY</vt:lpstr>
      <vt:lpstr>WALORY RZEKI WISŁY</vt:lpstr>
      <vt:lpstr>WALORY RZEKI WISŁY</vt:lpstr>
      <vt:lpstr>PRODUKT</vt:lpstr>
      <vt:lpstr>PRODUKT TURYSTYCZNY</vt:lpstr>
      <vt:lpstr>PRODUKT TURYSTYCZNY</vt:lpstr>
      <vt:lpstr>Slajd 19</vt:lpstr>
      <vt:lpstr>WNIOSKI</vt:lpstr>
      <vt:lpstr>Produkty turystyczne i rekreacyjne rzeki Wisły  dr Ewa Ferensztajn-Galardos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EFEKTYWNOŚĆ FUNKCJONOWANIA NARODOWEGO FUNDUSZU OCHRONY ŚRODOWISKA I GOSPODARKI WODNEJ</dc:title>
  <dc:creator>Galardos</dc:creator>
  <cp:lastModifiedBy>Beata W</cp:lastModifiedBy>
  <cp:revision>120</cp:revision>
  <dcterms:created xsi:type="dcterms:W3CDTF">2013-05-22T11:06:50Z</dcterms:created>
  <dcterms:modified xsi:type="dcterms:W3CDTF">2017-10-27T09:23:08Z</dcterms:modified>
</cp:coreProperties>
</file>