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1" r:id="rId7"/>
    <p:sldId id="262" r:id="rId8"/>
    <p:sldId id="266" r:id="rId9"/>
    <p:sldId id="265" r:id="rId10"/>
    <p:sldId id="263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02" y="-9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9F31-A760-4B4E-A990-CE48A4F21367}" type="datetimeFigureOut">
              <a:rPr lang="pl-PL" smtClean="0"/>
              <a:t>2016-12-16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DBD3-9E08-40FA-8CC4-46AB69FBA6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9937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9F31-A760-4B4E-A990-CE48A4F21367}" type="datetimeFigureOut">
              <a:rPr lang="pl-PL" smtClean="0"/>
              <a:t>2016-12-16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DBD3-9E08-40FA-8CC4-46AB69FBA6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3964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9F31-A760-4B4E-A990-CE48A4F21367}" type="datetimeFigureOut">
              <a:rPr lang="pl-PL" smtClean="0"/>
              <a:t>2016-12-16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DBD3-9E08-40FA-8CC4-46AB69FBA6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419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9F31-A760-4B4E-A990-CE48A4F21367}" type="datetimeFigureOut">
              <a:rPr lang="pl-PL" smtClean="0"/>
              <a:t>2016-12-16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DBD3-9E08-40FA-8CC4-46AB69FBA6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362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9F31-A760-4B4E-A990-CE48A4F21367}" type="datetimeFigureOut">
              <a:rPr lang="pl-PL" smtClean="0"/>
              <a:t>2016-12-16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DBD3-9E08-40FA-8CC4-46AB69FBA6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475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9F31-A760-4B4E-A990-CE48A4F21367}" type="datetimeFigureOut">
              <a:rPr lang="pl-PL" smtClean="0"/>
              <a:t>2016-12-16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DBD3-9E08-40FA-8CC4-46AB69FBA6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2397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9F31-A760-4B4E-A990-CE48A4F21367}" type="datetimeFigureOut">
              <a:rPr lang="pl-PL" smtClean="0"/>
              <a:t>2016-12-16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DBD3-9E08-40FA-8CC4-46AB69FBA6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3189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9F31-A760-4B4E-A990-CE48A4F21367}" type="datetimeFigureOut">
              <a:rPr lang="pl-PL" smtClean="0"/>
              <a:t>2016-12-16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DBD3-9E08-40FA-8CC4-46AB69FBA6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3614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9F31-A760-4B4E-A990-CE48A4F21367}" type="datetimeFigureOut">
              <a:rPr lang="pl-PL" smtClean="0"/>
              <a:t>2016-12-16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DBD3-9E08-40FA-8CC4-46AB69FBA6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362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9F31-A760-4B4E-A990-CE48A4F21367}" type="datetimeFigureOut">
              <a:rPr lang="pl-PL" smtClean="0"/>
              <a:t>2016-12-16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DBD3-9E08-40FA-8CC4-46AB69FBA6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1578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9F31-A760-4B4E-A990-CE48A4F21367}" type="datetimeFigureOut">
              <a:rPr lang="pl-PL" smtClean="0"/>
              <a:t>2016-12-16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7DBD3-9E08-40FA-8CC4-46AB69FBA6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583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69F31-A760-4B4E-A990-CE48A4F21367}" type="datetimeFigureOut">
              <a:rPr lang="pl-PL" smtClean="0"/>
              <a:t>2016-12-16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7DBD3-9E08-40FA-8CC4-46AB69FBA6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3182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faow.org.pl/" TargetMode="External"/><Relationship Id="rId7" Type="http://schemas.openxmlformats.org/officeDocument/2006/relationships/image" Target="../media/image3.jpeg"/><Relationship Id="rId2" Type="http://schemas.openxmlformats.org/officeDocument/2006/relationships/hyperlink" Target="mailto:sekretariat@faow.org.p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6.png"/><Relationship Id="rId10" Type="http://schemas.openxmlformats.org/officeDocument/2006/relationships/image" Target="../media/image7.png"/><Relationship Id="rId4" Type="http://schemas.openxmlformats.org/officeDocument/2006/relationships/image" Target="../media/image1.tiff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1772817"/>
            <a:ext cx="7704856" cy="3865984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pl-PL" dirty="0" smtClean="0"/>
              <a:t>Szkolenia dla </a:t>
            </a:r>
          </a:p>
          <a:p>
            <a:pPr>
              <a:lnSpc>
                <a:spcPct val="160000"/>
              </a:lnSpc>
            </a:pPr>
            <a:r>
              <a:rPr lang="pl-PL" dirty="0" smtClean="0"/>
              <a:t>Lokalnych Grup Działania</a:t>
            </a:r>
          </a:p>
          <a:p>
            <a:pPr>
              <a:lnSpc>
                <a:spcPct val="160000"/>
              </a:lnSpc>
            </a:pPr>
            <a:r>
              <a:rPr lang="pl-PL" dirty="0" smtClean="0"/>
              <a:t>Grudzień </a:t>
            </a:r>
            <a:r>
              <a:rPr lang="pl-PL" smtClean="0"/>
              <a:t>2016 – czerwiec 2017</a:t>
            </a:r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816645"/>
            <a:ext cx="720080" cy="459105"/>
          </a:xfrm>
          <a:prstGeom prst="rect">
            <a:avLst/>
          </a:prstGeom>
        </p:spPr>
      </p:pic>
      <p:pic>
        <p:nvPicPr>
          <p:cNvPr id="6" name="Obraz 5" descr="Znalezione obrazy dla zapytania logo MRiRW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796959"/>
            <a:ext cx="457200" cy="4591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 descr="http://ksow.pl/uploads/media/logotypKSOW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816645"/>
            <a:ext cx="1120775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863635"/>
            <a:ext cx="457200" cy="457200"/>
          </a:xfrm>
          <a:prstGeom prst="rect">
            <a:avLst/>
          </a:prstGeom>
          <a:noFill/>
        </p:spPr>
      </p:pic>
      <p:pic>
        <p:nvPicPr>
          <p:cNvPr id="10" name="Obraz 9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732190"/>
            <a:ext cx="895350" cy="5886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268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704856" cy="4392487"/>
          </a:xfrm>
        </p:spPr>
        <p:txBody>
          <a:bodyPr>
            <a:normAutofit lnSpcReduction="10000"/>
          </a:bodyPr>
          <a:lstStyle/>
          <a:p>
            <a:r>
              <a:rPr lang="pl-PL" sz="2600" b="1" dirty="0" smtClean="0"/>
              <a:t>Termin szkoleń od </a:t>
            </a:r>
          </a:p>
          <a:p>
            <a:r>
              <a:rPr lang="pl-PL" sz="2600" b="1" dirty="0" smtClean="0"/>
              <a:t>5.12.2016 - 30.06.2017</a:t>
            </a:r>
          </a:p>
          <a:p>
            <a:r>
              <a:rPr lang="pl-PL" sz="2600" b="1" dirty="0" smtClean="0"/>
              <a:t>Forum Aktywizacji Obszarów Wiejskich </a:t>
            </a:r>
          </a:p>
          <a:p>
            <a:r>
              <a:rPr lang="pl-PL" sz="2600" b="1" dirty="0" smtClean="0"/>
              <a:t>Odpowiedzialny za realizację</a:t>
            </a:r>
          </a:p>
          <a:p>
            <a:pPr>
              <a:lnSpc>
                <a:spcPct val="160000"/>
              </a:lnSpc>
            </a:pPr>
            <a:r>
              <a:rPr lang="pl-PL" sz="2600" b="1" dirty="0" smtClean="0"/>
              <a:t>e:mail  </a:t>
            </a:r>
            <a:r>
              <a:rPr lang="pl-PL" sz="2600" b="1" dirty="0" smtClean="0">
                <a:hlinkClick r:id="rId2"/>
              </a:rPr>
              <a:t>sekretariat@faow.org.pl</a:t>
            </a:r>
            <a:endParaRPr lang="pl-PL" sz="2600" b="1" dirty="0" smtClean="0"/>
          </a:p>
          <a:p>
            <a:pPr>
              <a:lnSpc>
                <a:spcPct val="160000"/>
              </a:lnSpc>
            </a:pPr>
            <a:r>
              <a:rPr lang="pl-PL" sz="2600" b="1" dirty="0" smtClean="0">
                <a:hlinkClick r:id="rId3"/>
              </a:rPr>
              <a:t>www.faow.org.pl</a:t>
            </a:r>
            <a:endParaRPr lang="pl-PL" sz="2600" b="1" dirty="0" smtClean="0"/>
          </a:p>
          <a:p>
            <a:pPr>
              <a:lnSpc>
                <a:spcPct val="160000"/>
              </a:lnSpc>
            </a:pPr>
            <a:r>
              <a:rPr lang="pl-PL" sz="2400" b="1" dirty="0" smtClean="0"/>
              <a:t>Kontakt Małgorzata Kramarz – Sekretarz Zarządu</a:t>
            </a:r>
          </a:p>
          <a:p>
            <a:pPr>
              <a:lnSpc>
                <a:spcPct val="160000"/>
              </a:lnSpc>
            </a:pPr>
            <a:r>
              <a:rPr lang="pl-PL" sz="2400" b="1" dirty="0" smtClean="0"/>
              <a:t>Kom. 602134238</a:t>
            </a:r>
          </a:p>
          <a:p>
            <a:pPr>
              <a:lnSpc>
                <a:spcPct val="160000"/>
              </a:lnSpc>
            </a:pPr>
            <a:endParaRPr lang="pl-PL" sz="2400" b="1" dirty="0" smtClean="0"/>
          </a:p>
          <a:p>
            <a:pPr>
              <a:lnSpc>
                <a:spcPct val="160000"/>
              </a:lnSpc>
            </a:pPr>
            <a:endParaRPr lang="pl-PL" b="1" dirty="0" smtClean="0"/>
          </a:p>
          <a:p>
            <a:pPr>
              <a:lnSpc>
                <a:spcPct val="160000"/>
              </a:lnSpc>
            </a:pPr>
            <a:endParaRPr lang="pl-PL" b="1" dirty="0" smtClean="0"/>
          </a:p>
          <a:p>
            <a:pPr>
              <a:lnSpc>
                <a:spcPct val="160000"/>
              </a:lnSpc>
            </a:pPr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816645"/>
            <a:ext cx="720080" cy="459105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517232"/>
            <a:ext cx="1666347" cy="584324"/>
          </a:xfrm>
          <a:prstGeom prst="rect">
            <a:avLst/>
          </a:prstGeom>
          <a:noFill/>
        </p:spPr>
      </p:pic>
      <p:pic>
        <p:nvPicPr>
          <p:cNvPr id="6" name="Obraz 5" descr="Znalezione obrazy dla zapytania logo MRiRW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247" y="863635"/>
            <a:ext cx="457200" cy="4591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 descr="http://ksow.pl/uploads/media/logotypKSOW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390" y="865540"/>
            <a:ext cx="1120775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863635"/>
            <a:ext cx="457200" cy="457200"/>
          </a:xfrm>
          <a:prstGeom prst="rect">
            <a:avLst/>
          </a:prstGeom>
          <a:noFill/>
        </p:spPr>
      </p:pic>
      <p:pic>
        <p:nvPicPr>
          <p:cNvPr id="10" name="Obraz 9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732190"/>
            <a:ext cx="895350" cy="58864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439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1772817"/>
            <a:ext cx="7704856" cy="386598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pl-PL" b="1" dirty="0" smtClean="0"/>
              <a:t>PROJEKT POLEGA NA ZORGANIZOWANIU JEDNODNIOWEGO SZKOLENIA I TRZECH CYKLI WARSZTATÓW ROZWIJAJĄCYCH KOMPETENCJE LGD W ZAKRESIE WYKONYWANYCH PRZEZ NIE ZADAŃ ZWIĄZANYCH Z REALIZACJĄ LSR KIEROWANEGO PRZEZ SPOŁECZNOŚĆ</a:t>
            </a:r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816645"/>
            <a:ext cx="720080" cy="459105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908720"/>
            <a:ext cx="1219200" cy="368300"/>
          </a:xfrm>
          <a:prstGeom prst="rect">
            <a:avLst/>
          </a:prstGeom>
          <a:noFill/>
        </p:spPr>
      </p:pic>
      <p:pic>
        <p:nvPicPr>
          <p:cNvPr id="6" name="Obraz 5" descr="Znalezione obrazy dla zapytania logo MRiRW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973" y="817915"/>
            <a:ext cx="457200" cy="4591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 descr="http://ksow.pl/uploads/media/logotypKSOW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816645"/>
            <a:ext cx="1120775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863635"/>
            <a:ext cx="457200" cy="457200"/>
          </a:xfrm>
          <a:prstGeom prst="rect">
            <a:avLst/>
          </a:prstGeom>
          <a:noFill/>
        </p:spPr>
      </p:pic>
      <p:pic>
        <p:nvPicPr>
          <p:cNvPr id="10" name="Obraz 9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732190"/>
            <a:ext cx="895350" cy="5886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1832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Szkolenia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dirty="0" smtClean="0"/>
              <a:t>Cel: nabycie umiejętności poprzez:</a:t>
            </a:r>
          </a:p>
          <a:p>
            <a:pPr marL="0" lvl="0" indent="0">
              <a:buNone/>
            </a:pPr>
            <a:r>
              <a:rPr lang="pl-PL" dirty="0" smtClean="0"/>
              <a:t>1. Szkolenia dla 290 osób z LGD: </a:t>
            </a:r>
          </a:p>
          <a:p>
            <a:pPr lvl="0" algn="ctr">
              <a:buFontTx/>
              <a:buChar char="-"/>
            </a:pPr>
            <a:r>
              <a:rPr lang="pl-PL" dirty="0" smtClean="0"/>
              <a:t>w </a:t>
            </a:r>
            <a:r>
              <a:rPr lang="pl-PL" dirty="0"/>
              <a:t>zakresie </a:t>
            </a:r>
            <a:r>
              <a:rPr lang="pl-PL" b="1" dirty="0"/>
              <a:t>oceny formalnej, </a:t>
            </a:r>
            <a:endParaRPr lang="pl-PL" b="1" dirty="0" smtClean="0"/>
          </a:p>
          <a:p>
            <a:pPr lvl="0" algn="ctr">
              <a:buFontTx/>
              <a:buChar char="-"/>
            </a:pPr>
            <a:r>
              <a:rPr lang="pl-PL" b="1" dirty="0" smtClean="0"/>
              <a:t>biznesplanów </a:t>
            </a:r>
            <a:r>
              <a:rPr lang="pl-PL" b="1" dirty="0"/>
              <a:t>i dokumentacji technicznej </a:t>
            </a:r>
            <a:r>
              <a:rPr lang="pl-PL" dirty="0"/>
              <a:t>projektów inwestycyjnych </a:t>
            </a:r>
            <a:endParaRPr lang="pl-PL" dirty="0" smtClean="0"/>
          </a:p>
          <a:p>
            <a:pPr marL="0" lvl="0" indent="0" algn="ctr">
              <a:buNone/>
            </a:pPr>
            <a:endParaRPr lang="pl-PL" dirty="0"/>
          </a:p>
          <a:p>
            <a:pPr marL="0" lvl="0" indent="0" algn="ctr">
              <a:buNone/>
            </a:pPr>
            <a:r>
              <a:rPr lang="pl-PL" dirty="0" smtClean="0"/>
              <a:t>składanych  </a:t>
            </a:r>
            <a:r>
              <a:rPr lang="pl-PL" dirty="0"/>
              <a:t>do LGD w ramach poddziałania 19.2 PROW 2014-2020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482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szkolenia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dirty="0" smtClean="0"/>
              <a:t>Cel:</a:t>
            </a:r>
          </a:p>
          <a:p>
            <a:pPr marL="0" lvl="0" indent="0" algn="ctr">
              <a:buNone/>
            </a:pPr>
            <a:endParaRPr lang="pl-PL" dirty="0" smtClean="0"/>
          </a:p>
          <a:p>
            <a:pPr marL="0" lvl="0" indent="0" algn="ctr">
              <a:buNone/>
            </a:pPr>
            <a:r>
              <a:rPr lang="pl-PL" dirty="0" smtClean="0"/>
              <a:t>2. Nabycie praktycznych umiejętności 290 osób z LGD w </a:t>
            </a:r>
            <a:r>
              <a:rPr lang="pl-PL" b="1" dirty="0" smtClean="0"/>
              <a:t>zakresie monitoringu i ewaluacji strategii </a:t>
            </a:r>
            <a:r>
              <a:rPr lang="pl-PL" dirty="0" smtClean="0"/>
              <a:t>rozwoju lokalnego kierowanego przez społeczność.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537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Szkolenia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dirty="0" smtClean="0"/>
              <a:t>Cel: </a:t>
            </a:r>
          </a:p>
          <a:p>
            <a:pPr marL="0" lvl="0" indent="0" algn="ctr">
              <a:lnSpc>
                <a:spcPct val="150000"/>
              </a:lnSpc>
              <a:buNone/>
            </a:pPr>
            <a:r>
              <a:rPr lang="pl-PL" dirty="0" smtClean="0"/>
              <a:t>3. Wzrost </a:t>
            </a:r>
            <a:r>
              <a:rPr lang="pl-PL" dirty="0"/>
              <a:t>kompetencji i praktycznych umiejętności u 290 osób z LGD w zakresie prowadzonego </a:t>
            </a:r>
            <a:r>
              <a:rPr lang="pl-PL" b="1" dirty="0"/>
              <a:t>doradztwa</a:t>
            </a:r>
            <a:r>
              <a:rPr lang="pl-PL" dirty="0"/>
              <a:t> dla potencjalnych </a:t>
            </a:r>
            <a:r>
              <a:rPr lang="pl-PL" b="1" dirty="0"/>
              <a:t>beneficjentów </a:t>
            </a:r>
            <a:r>
              <a:rPr lang="pl-PL" dirty="0"/>
              <a:t>i </a:t>
            </a:r>
            <a:r>
              <a:rPr lang="pl-PL" b="1" dirty="0"/>
              <a:t>skutecznej komunikacji </a:t>
            </a:r>
            <a:r>
              <a:rPr lang="pl-PL" dirty="0"/>
              <a:t>ze społecznością.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320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Szkolenia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pl-PL" dirty="0" smtClean="0"/>
          </a:p>
          <a:p>
            <a:pPr marL="0" lvl="0" indent="0" algn="ctr">
              <a:buNone/>
            </a:pPr>
            <a:r>
              <a:rPr lang="pl-PL" dirty="0" smtClean="0"/>
              <a:t>Określenie i opracowanie skutecznego narzędzia do </a:t>
            </a:r>
            <a:r>
              <a:rPr lang="pl-PL" b="1" dirty="0" smtClean="0"/>
              <a:t>monitoringu i ewaluacji </a:t>
            </a:r>
            <a:r>
              <a:rPr lang="pl-PL" dirty="0" smtClean="0"/>
              <a:t>strategii rozwoju lokalnego kierowanego przez społeczność wdrażanego przez LGD i udostępnienie go 290 osobom z LGD.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914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Szkolenia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pl-PL" dirty="0" smtClean="0"/>
          </a:p>
          <a:p>
            <a:pPr marL="0" lvl="0" indent="0" algn="ctr">
              <a:buNone/>
            </a:pPr>
            <a:r>
              <a:rPr lang="pl-PL" dirty="0" smtClean="0"/>
              <a:t>4. Zapoznanie 50-ciu uczestników </a:t>
            </a:r>
            <a:r>
              <a:rPr lang="pl-PL" b="1" dirty="0" smtClean="0"/>
              <a:t>z rolą inkubatorów przetwórstwa </a:t>
            </a:r>
            <a:r>
              <a:rPr lang="pl-PL" dirty="0" smtClean="0"/>
              <a:t>lokalnego w rozwoju gospodarki i </a:t>
            </a:r>
            <a:r>
              <a:rPr lang="pl-PL" b="1" dirty="0" smtClean="0"/>
              <a:t>wzmacnianiu rynków zbytu </a:t>
            </a:r>
            <a:r>
              <a:rPr lang="pl-PL" dirty="0" smtClean="0"/>
              <a:t>w oparciu o dobre praktyki działania inkubatorów w Polsce i Europie.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652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Rekrutacja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FAOW liczy na:</a:t>
            </a:r>
          </a:p>
          <a:p>
            <a:pPr marL="0" indent="0">
              <a:buNone/>
            </a:pPr>
            <a:r>
              <a:rPr lang="pl-PL" dirty="0" smtClean="0"/>
              <a:t>	- Pomoc Polskiej Sieci LGD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- wsparcie Regionalnych sieci LGD</a:t>
            </a:r>
          </a:p>
          <a:p>
            <a:pPr marL="0" indent="0">
              <a:buNone/>
            </a:pPr>
            <a:r>
              <a:rPr lang="pl-PL" dirty="0" smtClean="0"/>
              <a:t>Pomoc w:</a:t>
            </a:r>
          </a:p>
          <a:p>
            <a:pPr>
              <a:buFontTx/>
              <a:buChar char="-"/>
            </a:pPr>
            <a:r>
              <a:rPr lang="pl-PL" dirty="0" smtClean="0"/>
              <a:t>rekrutacji i rozpropagowaniu informacji o szkoleniach;</a:t>
            </a:r>
          </a:p>
          <a:p>
            <a:pPr>
              <a:buFontTx/>
              <a:buChar char="-"/>
            </a:pPr>
            <a:r>
              <a:rPr lang="pl-PL" dirty="0" smtClean="0"/>
              <a:t>Grupy szkoleniowe liczą miedzy 25-50 osób (średnio 36 osób);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542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MODUŁY szkoleniowe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Każdy moduł szkoleniowy odbędzie się w </a:t>
            </a:r>
            <a:r>
              <a:rPr lang="pl-PL" b="1" dirty="0" smtClean="0"/>
              <a:t>ośmiu miejscach </a:t>
            </a:r>
            <a:r>
              <a:rPr lang="pl-PL" dirty="0" smtClean="0"/>
              <a:t>Polski;</a:t>
            </a:r>
          </a:p>
          <a:p>
            <a:r>
              <a:rPr lang="pl-PL" dirty="0" smtClean="0"/>
              <a:t>Moduły 1,2,3 są szkoleniami dwudniowymi;</a:t>
            </a:r>
          </a:p>
          <a:p>
            <a:r>
              <a:rPr lang="pl-PL" dirty="0" smtClean="0"/>
              <a:t>Moduł 4 (zadanie 2) - szkolenie jednodniowe dla 50 osób;</a:t>
            </a:r>
          </a:p>
          <a:p>
            <a:r>
              <a:rPr lang="pl-PL" dirty="0" smtClean="0"/>
              <a:t>W każdym module biorą udział członkowie LGD.</a:t>
            </a:r>
          </a:p>
          <a:p>
            <a:r>
              <a:rPr lang="pl-PL" dirty="0" smtClean="0"/>
              <a:t>Mamy wstępnie ustaloną noclegi w 4 CDR</a:t>
            </a: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239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244</Words>
  <Application>Microsoft Office PowerPoint</Application>
  <PresentationFormat>Pokaz na ekranie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Prezentacja programu PowerPoint</vt:lpstr>
      <vt:lpstr>Prezentacja programu PowerPoint</vt:lpstr>
      <vt:lpstr>Szkolenia</vt:lpstr>
      <vt:lpstr>szkolenia</vt:lpstr>
      <vt:lpstr>Szkolenia</vt:lpstr>
      <vt:lpstr>Szkolenia</vt:lpstr>
      <vt:lpstr>Szkolenia</vt:lpstr>
      <vt:lpstr>Rekrutacja</vt:lpstr>
      <vt:lpstr>MODUŁY szkoleniowe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ZORGANIZOWANIU JEDNODNIOWEGO SZKOLENIA I TRZECH CYKLI WARSZTATÓW ROZWIJAJĄCYCH KOMPETENCJE LOKALNYCH GRUP DZIAŁANIA W ZAKRESIE WYKONYWANYCH PRZEZ NIE ZADAŃ ZWIĄZANYCH Z REALIZACJĄ STRATEGII ROZWOJU LOKALNEGO KIEROWANEGO PRZEZ SPOŁECZNOŚĆ</dc:title>
  <dc:creator>Malgorzata</dc:creator>
  <cp:lastModifiedBy>Joanna Surowiec</cp:lastModifiedBy>
  <cp:revision>13</cp:revision>
  <dcterms:created xsi:type="dcterms:W3CDTF">2016-12-01T10:10:29Z</dcterms:created>
  <dcterms:modified xsi:type="dcterms:W3CDTF">2016-12-16T12:19:42Z</dcterms:modified>
</cp:coreProperties>
</file>