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Default Extension="emf" ContentType="image/x-emf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med rundade hörn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med rundade hörn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Rubrik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20" name="Underrubrik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19" name="Platshållare för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F292-8651-452A-AED8-43C3ED82095F}" type="datetimeFigureOut">
              <a:rPr lang="sv-SE" smtClean="0"/>
              <a:pPr/>
              <a:t>6/9/16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DF21-B549-4EBD-89F0-833B1CA6D26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223440" y="620688"/>
            <a:ext cx="1512168" cy="12710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F292-8651-452A-AED8-43C3ED82095F}" type="datetimeFigureOut">
              <a:rPr lang="sv-SE" smtClean="0"/>
              <a:pPr/>
              <a:t>6/9/16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DF21-B549-4EBD-89F0-833B1CA6D267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F292-8651-452A-AED8-43C3ED82095F}" type="datetimeFigureOut">
              <a:rPr lang="sv-SE" smtClean="0"/>
              <a:pPr/>
              <a:t>6/9/16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DF21-B549-4EBD-89F0-833B1CA6D267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F292-8651-452A-AED8-43C3ED82095F}" type="datetimeFigureOut">
              <a:rPr lang="sv-SE" smtClean="0"/>
              <a:pPr/>
              <a:t>6/9/16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DF21-B549-4EBD-89F0-833B1CA6D26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092280" y="476672"/>
            <a:ext cx="1512168" cy="12710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med rundade hörn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med rundade hörn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F292-8651-452A-AED8-43C3ED82095F}" type="datetimeFigureOut">
              <a:rPr lang="sv-SE" smtClean="0"/>
              <a:pPr/>
              <a:t>6/9/16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DF21-B549-4EBD-89F0-833B1CA6D267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F292-8651-452A-AED8-43C3ED82095F}" type="datetimeFigureOut">
              <a:rPr lang="sv-SE" smtClean="0"/>
              <a:pPr/>
              <a:t>6/9/16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DF21-B549-4EBD-89F0-833B1CA6D267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F292-8651-452A-AED8-43C3ED82095F}" type="datetimeFigureOut">
              <a:rPr lang="sv-SE" smtClean="0"/>
              <a:pPr/>
              <a:t>6/9/16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DF21-B549-4EBD-89F0-833B1CA6D267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F292-8651-452A-AED8-43C3ED82095F}" type="datetimeFigureOut">
              <a:rPr lang="sv-SE" smtClean="0"/>
              <a:pPr/>
              <a:t>6/9/16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DF21-B549-4EBD-89F0-833B1CA6D267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med rundade hörn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F292-8651-452A-AED8-43C3ED82095F}" type="datetimeFigureOut">
              <a:rPr lang="sv-SE" smtClean="0"/>
              <a:pPr/>
              <a:t>6/9/16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DF21-B549-4EBD-89F0-833B1CA6D267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F292-8651-452A-AED8-43C3ED82095F}" type="datetimeFigureOut">
              <a:rPr lang="sv-SE" smtClean="0"/>
              <a:pPr/>
              <a:t>6/9/16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DF21-B549-4EBD-89F0-833B1CA6D267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med rundade hörn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med rundat hör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F292-8651-452A-AED8-43C3ED82095F}" type="datetimeFigureOut">
              <a:rPr lang="sv-SE" smtClean="0"/>
              <a:pPr/>
              <a:t>6/9/16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DF21-B549-4EBD-89F0-833B1CA6D267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med rundade hörn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med rundade hörn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latshållare för rubrik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v-SE" dirty="0" smtClean="0"/>
              <a:t>Klicka här för att ändra format</a:t>
            </a:r>
            <a:endParaRPr kumimoji="0"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25" name="Platshållare för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3CF3F292-8651-452A-AED8-43C3ED82095F}" type="datetimeFigureOut">
              <a:rPr lang="sv-SE" smtClean="0"/>
              <a:pPr/>
              <a:t>6/9/16</a:t>
            </a:fld>
            <a:endParaRPr lang="sv-SE"/>
          </a:p>
        </p:txBody>
      </p:sp>
      <p:sp>
        <p:nvSpPr>
          <p:cNvPr id="18" name="Platshållare för sidfot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64F3DF21-B549-4EBD-89F0-833B1CA6D267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emf"/><Relationship Id="rId5" Type="http://schemas.openxmlformats.org/officeDocument/2006/relationships/image" Target="../media/image6.jpeg"/><Relationship Id="rId6" Type="http://schemas.openxmlformats.org/officeDocument/2006/relationships/image" Target="../media/image7.png"/><Relationship Id="rId7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CLLD in Sweden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Information from LUS</a:t>
            </a:r>
          </a:p>
          <a:p>
            <a:r>
              <a:rPr lang="sv-SE" sz="2000" dirty="0" smtClean="0"/>
              <a:t>Association for </a:t>
            </a:r>
            <a:r>
              <a:rPr lang="sv-SE" sz="2000" dirty="0" err="1" smtClean="0"/>
              <a:t>Local</a:t>
            </a:r>
            <a:r>
              <a:rPr lang="sv-SE" sz="2000" dirty="0" smtClean="0"/>
              <a:t> Development Sweden</a:t>
            </a:r>
            <a:endParaRPr lang="sv-SE" sz="20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68131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16805" y="544522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The evolution of Leader in Sweden</a:t>
            </a:r>
            <a:endParaRPr lang="sv-SE" dirty="0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3196408" y="471437"/>
            <a:ext cx="1155848" cy="1157363"/>
          </a:xfrm>
        </p:spPr>
      </p:pic>
      <p:pic>
        <p:nvPicPr>
          <p:cNvPr id="6" name="Picture 13" descr="LogoLEADERc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78730" y="515366"/>
            <a:ext cx="722313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15366"/>
            <a:ext cx="832369" cy="786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dobjekt 10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10385"/>
          <a:stretch/>
        </p:blipFill>
        <p:spPr bwMode="auto">
          <a:xfrm>
            <a:off x="4472996" y="620688"/>
            <a:ext cx="2619284" cy="8162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/>
            </a:ext>
          </a:extLst>
        </p:spPr>
      </p:pic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5220072" y="5008577"/>
            <a:ext cx="1380506" cy="871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Monotype Sorts"/>
              <a:buNone/>
            </a:pPr>
            <a:r>
              <a:rPr lang="pt-PT" altLang="de-DE" sz="1100" dirty="0" smtClean="0">
                <a:solidFill>
                  <a:srgbClr val="007DBC"/>
                </a:solidFill>
              </a:rPr>
              <a:t>2014 </a:t>
            </a:r>
            <a:r>
              <a:rPr lang="pt-PT" altLang="de-DE" sz="1100" dirty="0">
                <a:solidFill>
                  <a:srgbClr val="007DBC"/>
                </a:solidFill>
              </a:rPr>
              <a:t>&gt; 2020</a:t>
            </a:r>
          </a:p>
          <a:p>
            <a:pPr>
              <a:buFont typeface="Monotype Sorts"/>
              <a:buNone/>
            </a:pPr>
            <a:r>
              <a:rPr lang="pt-PT" altLang="de-DE" sz="1100" dirty="0" smtClean="0">
                <a:solidFill>
                  <a:srgbClr val="007DBC"/>
                </a:solidFill>
              </a:rPr>
              <a:t>48/53 LAGs </a:t>
            </a:r>
          </a:p>
          <a:p>
            <a:pPr>
              <a:buFont typeface="Monotype Sorts"/>
              <a:buNone/>
            </a:pPr>
            <a:r>
              <a:rPr lang="pt-PT" altLang="de-DE" sz="1100" dirty="0" smtClean="0">
                <a:solidFill>
                  <a:srgbClr val="007DBC"/>
                </a:solidFill>
              </a:rPr>
              <a:t>93,4% of rural area</a:t>
            </a:r>
            <a:endParaRPr lang="pt-PT" altLang="de-DE" sz="1100" dirty="0">
              <a:solidFill>
                <a:srgbClr val="007DBC"/>
              </a:solidFill>
            </a:endParaRPr>
          </a:p>
          <a:p>
            <a:pPr>
              <a:buFont typeface="Monotype Sorts"/>
              <a:buNone/>
            </a:pPr>
            <a:r>
              <a:rPr lang="pt-PT" altLang="de-DE" sz="1100" dirty="0" smtClean="0">
                <a:solidFill>
                  <a:srgbClr val="FF3300"/>
                </a:solidFill>
              </a:rPr>
              <a:t>MULTIFUNDED</a:t>
            </a:r>
            <a:endParaRPr lang="pt-PT" altLang="de-DE" sz="1100" dirty="0">
              <a:solidFill>
                <a:srgbClr val="FF3300"/>
              </a:solidFill>
            </a:endParaRPr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2891399" y="4973183"/>
            <a:ext cx="1712458" cy="941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Monotype Sorts"/>
              <a:buNone/>
            </a:pPr>
            <a:r>
              <a:rPr lang="pt-PT" altLang="de-DE" sz="1200" dirty="0">
                <a:solidFill>
                  <a:srgbClr val="007DBC"/>
                </a:solidFill>
              </a:rPr>
              <a:t>2007 &gt; 2013</a:t>
            </a:r>
          </a:p>
          <a:p>
            <a:pPr>
              <a:buFont typeface="Monotype Sorts"/>
              <a:buNone/>
            </a:pPr>
            <a:r>
              <a:rPr lang="pt-PT" altLang="de-DE" sz="1200" dirty="0">
                <a:solidFill>
                  <a:srgbClr val="007DBC"/>
                </a:solidFill>
              </a:rPr>
              <a:t>6</a:t>
            </a:r>
            <a:r>
              <a:rPr lang="pt-PT" altLang="de-DE" sz="1200" dirty="0" smtClean="0">
                <a:solidFill>
                  <a:srgbClr val="007DBC"/>
                </a:solidFill>
              </a:rPr>
              <a:t>3 LAGs, 14 FLAGs</a:t>
            </a:r>
            <a:endParaRPr lang="pt-PT" altLang="de-DE" sz="1200" dirty="0">
              <a:solidFill>
                <a:srgbClr val="007DBC"/>
              </a:solidFill>
            </a:endParaRPr>
          </a:p>
          <a:p>
            <a:pPr>
              <a:buFont typeface="Monotype Sorts"/>
              <a:buNone/>
            </a:pPr>
            <a:r>
              <a:rPr lang="pt-PT" altLang="de-DE" sz="1200" dirty="0" smtClean="0">
                <a:solidFill>
                  <a:srgbClr val="007DBC"/>
                </a:solidFill>
              </a:rPr>
              <a:t>99% </a:t>
            </a:r>
            <a:r>
              <a:rPr lang="pt-PT" altLang="de-DE" sz="1200" dirty="0">
                <a:solidFill>
                  <a:srgbClr val="007DBC"/>
                </a:solidFill>
              </a:rPr>
              <a:t>of the </a:t>
            </a:r>
            <a:r>
              <a:rPr lang="pt-PT" altLang="de-DE" sz="1200" dirty="0" smtClean="0">
                <a:solidFill>
                  <a:srgbClr val="007DBC"/>
                </a:solidFill>
              </a:rPr>
              <a:t>rural area</a:t>
            </a:r>
            <a:endParaRPr lang="pt-PT" altLang="de-DE" sz="1200" dirty="0">
              <a:solidFill>
                <a:srgbClr val="007DBC"/>
              </a:solidFill>
            </a:endParaRPr>
          </a:p>
          <a:p>
            <a:pPr>
              <a:buFont typeface="Monotype Sorts"/>
              <a:buNone/>
            </a:pPr>
            <a:r>
              <a:rPr lang="pt-PT" altLang="de-DE" sz="1200" dirty="0" smtClean="0">
                <a:solidFill>
                  <a:srgbClr val="FF3300"/>
                </a:solidFill>
              </a:rPr>
              <a:t>MAINSTREAMING</a:t>
            </a:r>
            <a:endParaRPr lang="pt-PT" altLang="de-DE" sz="1500" dirty="0">
              <a:solidFill>
                <a:srgbClr val="FF3300"/>
              </a:solidFill>
            </a:endParaRP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1569751" y="2389432"/>
            <a:ext cx="1364258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Monotype Sorts"/>
              <a:buNone/>
            </a:pPr>
            <a:r>
              <a:rPr lang="pt-PT" altLang="de-DE" sz="1200" dirty="0">
                <a:solidFill>
                  <a:srgbClr val="007DBC"/>
                </a:solidFill>
              </a:rPr>
              <a:t>2001 &gt; 2008</a:t>
            </a:r>
          </a:p>
          <a:p>
            <a:pPr>
              <a:buFont typeface="Monotype Sorts"/>
              <a:buNone/>
            </a:pPr>
            <a:r>
              <a:rPr lang="pt-PT" altLang="de-DE" sz="1200" dirty="0" smtClean="0">
                <a:solidFill>
                  <a:srgbClr val="007DBC"/>
                </a:solidFill>
              </a:rPr>
              <a:t>12 </a:t>
            </a:r>
            <a:r>
              <a:rPr lang="pt-PT" altLang="de-DE" sz="1200" dirty="0">
                <a:solidFill>
                  <a:srgbClr val="007DBC"/>
                </a:solidFill>
              </a:rPr>
              <a:t>LAGs </a:t>
            </a:r>
            <a:r>
              <a:rPr lang="pt-PT" altLang="de-DE" sz="1200" dirty="0" smtClean="0">
                <a:solidFill>
                  <a:srgbClr val="007DBC"/>
                </a:solidFill>
              </a:rPr>
              <a:t>(new!)</a:t>
            </a:r>
          </a:p>
          <a:p>
            <a:pPr>
              <a:buFont typeface="Monotype Sorts"/>
              <a:buNone/>
            </a:pPr>
            <a:r>
              <a:rPr lang="pt-PT" altLang="de-DE" sz="1200" dirty="0" smtClean="0">
                <a:solidFill>
                  <a:srgbClr val="FF0000"/>
                </a:solidFill>
              </a:rPr>
              <a:t>EXPERIMENTAL</a:t>
            </a:r>
            <a:endParaRPr lang="pt-PT" altLang="de-DE" sz="1200" dirty="0">
              <a:solidFill>
                <a:srgbClr val="FF0000"/>
              </a:solidFill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474618" y="1628800"/>
            <a:ext cx="1361078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Monotype Sorts"/>
              <a:buNone/>
            </a:pPr>
            <a:r>
              <a:rPr lang="pt-PT" altLang="de-DE" sz="1200" dirty="0">
                <a:solidFill>
                  <a:srgbClr val="007DBC"/>
                </a:solidFill>
              </a:rPr>
              <a:t>1995 &gt; 2001</a:t>
            </a:r>
          </a:p>
          <a:p>
            <a:pPr>
              <a:buFont typeface="Monotype Sorts"/>
              <a:buNone/>
            </a:pPr>
            <a:r>
              <a:rPr lang="pt-PT" altLang="de-DE" sz="1200" dirty="0" smtClean="0">
                <a:solidFill>
                  <a:srgbClr val="007DBC"/>
                </a:solidFill>
              </a:rPr>
              <a:t>12 LAGs</a:t>
            </a:r>
            <a:endParaRPr lang="pt-PT" altLang="de-DE" sz="1200" dirty="0">
              <a:solidFill>
                <a:srgbClr val="FF3300"/>
              </a:solidFill>
            </a:endParaRPr>
          </a:p>
          <a:p>
            <a:pPr>
              <a:buFont typeface="Monotype Sorts"/>
              <a:buNone/>
            </a:pPr>
            <a:r>
              <a:rPr lang="pt-PT" altLang="de-DE" sz="1200" dirty="0" smtClean="0">
                <a:solidFill>
                  <a:srgbClr val="FF3300"/>
                </a:solidFill>
              </a:rPr>
              <a:t>EXPERIMENTAL</a:t>
            </a:r>
            <a:endParaRPr lang="pt-PT" altLang="de-DE" sz="1200" dirty="0">
              <a:solidFill>
                <a:srgbClr val="007DBC"/>
              </a:solidFill>
            </a:endParaRPr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7020272" y="2204864"/>
            <a:ext cx="1584176" cy="3551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buFont typeface="Monotype Sorts"/>
              <a:buNone/>
            </a:pPr>
            <a:r>
              <a:rPr lang="pt-PT" altLang="de-DE" sz="8800" dirty="0">
                <a:solidFill>
                  <a:srgbClr val="006854"/>
                </a:solidFill>
                <a:latin typeface="Arial Unicode MS" pitchFamily="34" charset="-128"/>
              </a:rPr>
              <a:t>?</a:t>
            </a:r>
          </a:p>
          <a:p>
            <a:pPr>
              <a:buFont typeface="Monotype Sorts"/>
              <a:buNone/>
            </a:pPr>
            <a:endParaRPr lang="pt-PT" altLang="de-DE" sz="2100" dirty="0" smtClean="0">
              <a:solidFill>
                <a:srgbClr val="007DBC"/>
              </a:solidFill>
            </a:endParaRPr>
          </a:p>
          <a:p>
            <a:pPr algn="ctr">
              <a:buFont typeface="Monotype Sorts"/>
              <a:buNone/>
            </a:pPr>
            <a:r>
              <a:rPr lang="pt-PT" altLang="de-DE" sz="1800" dirty="0" smtClean="0">
                <a:solidFill>
                  <a:srgbClr val="007DBC"/>
                </a:solidFill>
              </a:rPr>
              <a:t> </a:t>
            </a:r>
            <a:r>
              <a:rPr lang="pt-PT" altLang="de-DE" sz="1800" dirty="0">
                <a:solidFill>
                  <a:srgbClr val="007DBC"/>
                </a:solidFill>
              </a:rPr>
              <a:t>2020</a:t>
            </a:r>
          </a:p>
          <a:p>
            <a:pPr>
              <a:buFont typeface="Monotype Sorts"/>
              <a:buNone/>
            </a:pPr>
            <a:endParaRPr lang="pt-PT" altLang="de-DE" sz="2100" dirty="0" smtClean="0">
              <a:solidFill>
                <a:srgbClr val="007DBC"/>
              </a:solidFill>
            </a:endParaRPr>
          </a:p>
          <a:p>
            <a:pPr>
              <a:buFont typeface="Monotype Sorts"/>
              <a:buNone/>
            </a:pPr>
            <a:endParaRPr lang="pt-PT" altLang="de-DE" sz="2100" dirty="0">
              <a:solidFill>
                <a:srgbClr val="007DBC"/>
              </a:solidFill>
            </a:endParaRPr>
          </a:p>
          <a:p>
            <a:pPr>
              <a:buFont typeface="Monotype Sorts"/>
              <a:buNone/>
            </a:pPr>
            <a:endParaRPr lang="pt-PT" altLang="de-DE" sz="900" dirty="0" smtClean="0">
              <a:solidFill>
                <a:srgbClr val="FF3300"/>
              </a:solidFill>
            </a:endParaRPr>
          </a:p>
          <a:p>
            <a:pPr algn="ctr">
              <a:buFont typeface="Monotype Sorts"/>
              <a:buNone/>
            </a:pPr>
            <a:r>
              <a:rPr lang="pt-PT" altLang="de-DE" sz="900" dirty="0" smtClean="0">
                <a:solidFill>
                  <a:srgbClr val="FF3300"/>
                </a:solidFill>
              </a:rPr>
              <a:t>WORKING FOR: LESS REGULATION AND MORE AUTHORITY</a:t>
            </a:r>
            <a:endParaRPr lang="pt-PT" altLang="de-DE" sz="900" dirty="0">
              <a:solidFill>
                <a:srgbClr val="FF33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760819"/>
            <a:ext cx="1375592" cy="3212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014786" y="1714632"/>
            <a:ext cx="1535703" cy="3213424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59893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Model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intermediate </a:t>
            </a:r>
            <a:r>
              <a:rPr lang="sv-SE" dirty="0" err="1" smtClean="0"/>
              <a:t>body</a:t>
            </a:r>
            <a:endParaRPr lang="sv-SE" dirty="0"/>
          </a:p>
        </p:txBody>
      </p:sp>
      <p:grpSp>
        <p:nvGrpSpPr>
          <p:cNvPr id="6" name="Grupp 5"/>
          <p:cNvGrpSpPr/>
          <p:nvPr/>
        </p:nvGrpSpPr>
        <p:grpSpPr>
          <a:xfrm>
            <a:off x="870601" y="662572"/>
            <a:ext cx="5975350" cy="4013373"/>
            <a:chOff x="900113" y="620713"/>
            <a:chExt cx="7488237" cy="5597523"/>
          </a:xfrm>
        </p:grpSpPr>
        <p:sp>
          <p:nvSpPr>
            <p:cNvPr id="7" name="Rektangel 6"/>
            <p:cNvSpPr/>
            <p:nvPr/>
          </p:nvSpPr>
          <p:spPr>
            <a:xfrm>
              <a:off x="900113" y="620713"/>
              <a:ext cx="7488237" cy="6477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sv-SE" sz="2800" b="1" dirty="0">
                  <a:solidFill>
                    <a:schemeClr val="bg2"/>
                  </a:solidFill>
                </a:rPr>
                <a:t>EU</a:t>
              </a:r>
            </a:p>
          </p:txBody>
        </p:sp>
        <p:sp>
          <p:nvSpPr>
            <p:cNvPr id="8" name="Rektangel 7"/>
            <p:cNvSpPr/>
            <p:nvPr/>
          </p:nvSpPr>
          <p:spPr>
            <a:xfrm>
              <a:off x="900113" y="1844675"/>
              <a:ext cx="1511300" cy="1728788"/>
            </a:xfrm>
            <a:prstGeom prst="rect">
              <a:avLst/>
            </a:prstGeom>
            <a:solidFill>
              <a:srgbClr val="FF99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sv-SE" dirty="0"/>
                <a:t/>
              </a:r>
              <a:br>
                <a:rPr lang="sv-SE" dirty="0"/>
              </a:br>
              <a:r>
                <a:rPr lang="sv-SE" sz="1400" dirty="0" smtClean="0">
                  <a:solidFill>
                    <a:schemeClr val="bg2"/>
                  </a:solidFill>
                </a:rPr>
                <a:t>ERDF</a:t>
              </a:r>
              <a:r>
                <a:rPr lang="sv-SE" sz="1400" dirty="0">
                  <a:solidFill>
                    <a:schemeClr val="bg2"/>
                  </a:solidFill>
                </a:rPr>
                <a:t/>
              </a:r>
              <a:br>
                <a:rPr lang="sv-SE" sz="1400" dirty="0">
                  <a:solidFill>
                    <a:schemeClr val="bg2"/>
                  </a:solidFill>
                </a:rPr>
              </a:br>
              <a:r>
                <a:rPr lang="sv-SE" sz="1400" dirty="0" smtClean="0">
                  <a:solidFill>
                    <a:schemeClr val="bg2"/>
                  </a:solidFill>
                </a:rPr>
                <a:t>6%</a:t>
              </a:r>
            </a:p>
            <a:p>
              <a:pPr algn="ctr">
                <a:defRPr/>
              </a:pPr>
              <a:r>
                <a:rPr lang="sv-SE" sz="1400" dirty="0" smtClean="0">
                  <a:solidFill>
                    <a:schemeClr val="bg2"/>
                  </a:solidFill>
                </a:rPr>
                <a:t>16,5 </a:t>
              </a:r>
              <a:r>
                <a:rPr lang="sv-SE" sz="1400" dirty="0" err="1" smtClean="0">
                  <a:solidFill>
                    <a:schemeClr val="bg2"/>
                  </a:solidFill>
                </a:rPr>
                <a:t>mio</a:t>
              </a:r>
              <a:r>
                <a:rPr lang="sv-SE" sz="1400" dirty="0" smtClean="0">
                  <a:solidFill>
                    <a:schemeClr val="bg2"/>
                  </a:solidFill>
                </a:rPr>
                <a:t> €</a:t>
              </a:r>
              <a:endParaRPr lang="sv-SE" sz="1400" dirty="0">
                <a:solidFill>
                  <a:schemeClr val="bg2"/>
                </a:solidFill>
              </a:endParaRPr>
            </a:p>
          </p:txBody>
        </p:sp>
        <p:sp>
          <p:nvSpPr>
            <p:cNvPr id="9" name="Rektangel 8"/>
            <p:cNvSpPr/>
            <p:nvPr/>
          </p:nvSpPr>
          <p:spPr>
            <a:xfrm>
              <a:off x="4859338" y="1857375"/>
              <a:ext cx="1512887" cy="171608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v-SE" dirty="0">
                <a:solidFill>
                  <a:schemeClr val="bg2"/>
                </a:solidFill>
              </a:endParaRPr>
            </a:p>
            <a:p>
              <a:pPr algn="ctr">
                <a:defRPr/>
              </a:pPr>
              <a:r>
                <a:rPr lang="sv-SE" sz="1400" dirty="0" smtClean="0">
                  <a:solidFill>
                    <a:schemeClr val="bg2"/>
                  </a:solidFill>
                </a:rPr>
                <a:t>EMFF</a:t>
              </a:r>
              <a:endParaRPr lang="sv-SE" sz="1400" dirty="0">
                <a:solidFill>
                  <a:schemeClr val="bg2"/>
                </a:solidFill>
              </a:endParaRPr>
            </a:p>
            <a:p>
              <a:pPr algn="ctr">
                <a:defRPr/>
              </a:pPr>
              <a:r>
                <a:rPr lang="sv-SE" sz="1400" dirty="0" smtClean="0">
                  <a:solidFill>
                    <a:schemeClr val="bg2"/>
                  </a:solidFill>
                </a:rPr>
                <a:t>16,6 </a:t>
              </a:r>
              <a:r>
                <a:rPr lang="sv-SE" sz="1400" dirty="0" err="1" smtClean="0">
                  <a:solidFill>
                    <a:schemeClr val="bg2"/>
                  </a:solidFill>
                </a:rPr>
                <a:t>mio</a:t>
              </a:r>
              <a:r>
                <a:rPr lang="sv-SE" sz="1400" dirty="0" smtClean="0">
                  <a:solidFill>
                    <a:schemeClr val="bg2"/>
                  </a:solidFill>
                </a:rPr>
                <a:t> €</a:t>
              </a:r>
              <a:r>
                <a:rPr lang="sv-SE" dirty="0"/>
                <a:t>	</a:t>
              </a:r>
            </a:p>
          </p:txBody>
        </p:sp>
        <p:sp>
          <p:nvSpPr>
            <p:cNvPr id="10" name="Rektangel 9"/>
            <p:cNvSpPr/>
            <p:nvPr/>
          </p:nvSpPr>
          <p:spPr>
            <a:xfrm>
              <a:off x="2941638" y="1844676"/>
              <a:ext cx="1511300" cy="1728788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v-SE" dirty="0"/>
            </a:p>
            <a:p>
              <a:pPr algn="ctr">
                <a:defRPr/>
              </a:pPr>
              <a:r>
                <a:rPr lang="sv-SE" sz="1400" dirty="0" smtClean="0">
                  <a:solidFill>
                    <a:schemeClr val="bg2"/>
                  </a:solidFill>
                </a:rPr>
                <a:t>ESF</a:t>
              </a:r>
              <a:r>
                <a:rPr lang="sv-SE" sz="1400" dirty="0">
                  <a:solidFill>
                    <a:schemeClr val="bg2"/>
                  </a:solidFill>
                </a:rPr>
                <a:t/>
              </a:r>
              <a:br>
                <a:rPr lang="sv-SE" sz="1400" dirty="0">
                  <a:solidFill>
                    <a:schemeClr val="bg2"/>
                  </a:solidFill>
                </a:rPr>
              </a:br>
              <a:r>
                <a:rPr lang="sv-SE" sz="1400" dirty="0" smtClean="0">
                  <a:solidFill>
                    <a:schemeClr val="bg2"/>
                  </a:solidFill>
                </a:rPr>
                <a:t>16,3 </a:t>
              </a:r>
              <a:r>
                <a:rPr lang="sv-SE" sz="1400" dirty="0" err="1" smtClean="0">
                  <a:solidFill>
                    <a:schemeClr val="bg2"/>
                  </a:solidFill>
                </a:rPr>
                <a:t>mio</a:t>
              </a:r>
              <a:r>
                <a:rPr lang="sv-SE" sz="1400" dirty="0" smtClean="0">
                  <a:solidFill>
                    <a:schemeClr val="bg2"/>
                  </a:solidFill>
                </a:rPr>
                <a:t> €</a:t>
              </a:r>
              <a:endParaRPr lang="sv-SE" sz="1400" dirty="0">
                <a:solidFill>
                  <a:schemeClr val="bg2"/>
                </a:solidFill>
              </a:endParaRPr>
            </a:p>
          </p:txBody>
        </p:sp>
        <p:sp>
          <p:nvSpPr>
            <p:cNvPr id="11" name="Rektangel 10"/>
            <p:cNvSpPr/>
            <p:nvPr/>
          </p:nvSpPr>
          <p:spPr>
            <a:xfrm>
              <a:off x="6875461" y="1857375"/>
              <a:ext cx="1512887" cy="1728788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v-SE" dirty="0"/>
            </a:p>
            <a:p>
              <a:pPr algn="ctr">
                <a:defRPr/>
              </a:pPr>
              <a:endParaRPr lang="sv-SE" dirty="0"/>
            </a:p>
            <a:p>
              <a:pPr algn="ctr">
                <a:defRPr/>
              </a:pPr>
              <a:r>
                <a:rPr lang="sv-SE" sz="1400" dirty="0" smtClean="0">
                  <a:solidFill>
                    <a:schemeClr val="bg2"/>
                  </a:solidFill>
                </a:rPr>
                <a:t>EARDF</a:t>
              </a:r>
              <a:endParaRPr lang="sv-SE" sz="1400" dirty="0">
                <a:solidFill>
                  <a:schemeClr val="bg2"/>
                </a:solidFill>
              </a:endParaRPr>
            </a:p>
            <a:p>
              <a:pPr algn="ctr">
                <a:defRPr/>
              </a:pPr>
              <a:r>
                <a:rPr lang="sv-SE" sz="1400" dirty="0" smtClean="0">
                  <a:solidFill>
                    <a:schemeClr val="bg2"/>
                  </a:solidFill>
                </a:rPr>
                <a:t>5%</a:t>
              </a:r>
            </a:p>
            <a:p>
              <a:pPr algn="ctr">
                <a:defRPr/>
              </a:pPr>
              <a:r>
                <a:rPr lang="sv-SE" sz="1400" dirty="0" smtClean="0">
                  <a:solidFill>
                    <a:schemeClr val="bg2"/>
                  </a:solidFill>
                </a:rPr>
                <a:t>200 </a:t>
              </a:r>
              <a:r>
                <a:rPr lang="sv-SE" sz="1400" dirty="0" err="1" smtClean="0">
                  <a:solidFill>
                    <a:schemeClr val="bg2"/>
                  </a:solidFill>
                </a:rPr>
                <a:t>mio</a:t>
              </a:r>
              <a:r>
                <a:rPr lang="sv-SE" sz="1400" dirty="0" smtClean="0">
                  <a:solidFill>
                    <a:schemeClr val="bg2"/>
                  </a:solidFill>
                </a:rPr>
                <a:t> €</a:t>
              </a:r>
              <a:endParaRPr lang="sv-SE" sz="1400" dirty="0">
                <a:solidFill>
                  <a:schemeClr val="bg2"/>
                </a:solidFill>
              </a:endParaRPr>
            </a:p>
            <a:p>
              <a:pPr algn="ctr">
                <a:defRPr/>
              </a:pPr>
              <a:endParaRPr lang="sv-SE" dirty="0"/>
            </a:p>
          </p:txBody>
        </p:sp>
        <p:sp>
          <p:nvSpPr>
            <p:cNvPr id="12" name="Ellips 11"/>
            <p:cNvSpPr/>
            <p:nvPr/>
          </p:nvSpPr>
          <p:spPr>
            <a:xfrm>
              <a:off x="2411411" y="4659311"/>
              <a:ext cx="4464050" cy="155892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sv-SE" sz="2000" dirty="0" smtClean="0">
                  <a:solidFill>
                    <a:schemeClr val="bg1"/>
                  </a:solidFill>
                </a:rPr>
                <a:t>Board of </a:t>
              </a:r>
              <a:r>
                <a:rPr lang="sv-SE" sz="2000" dirty="0" err="1" smtClean="0">
                  <a:solidFill>
                    <a:schemeClr val="bg1"/>
                  </a:solidFill>
                </a:rPr>
                <a:t>agriculture</a:t>
              </a:r>
              <a:endParaRPr lang="sv-SE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13" name="Rak pil 12"/>
            <p:cNvCxnSpPr/>
            <p:nvPr/>
          </p:nvCxnSpPr>
          <p:spPr>
            <a:xfrm>
              <a:off x="1547813" y="1268413"/>
              <a:ext cx="0" cy="576262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ak pil 13"/>
            <p:cNvCxnSpPr/>
            <p:nvPr/>
          </p:nvCxnSpPr>
          <p:spPr>
            <a:xfrm>
              <a:off x="7645400" y="1268413"/>
              <a:ext cx="0" cy="576262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ak pil 14"/>
            <p:cNvCxnSpPr/>
            <p:nvPr/>
          </p:nvCxnSpPr>
          <p:spPr>
            <a:xfrm>
              <a:off x="5616575" y="1268413"/>
              <a:ext cx="0" cy="576262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k pil 15"/>
            <p:cNvCxnSpPr/>
            <p:nvPr/>
          </p:nvCxnSpPr>
          <p:spPr>
            <a:xfrm>
              <a:off x="3668713" y="1268413"/>
              <a:ext cx="0" cy="576262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Höger 16"/>
            <p:cNvSpPr/>
            <p:nvPr/>
          </p:nvSpPr>
          <p:spPr>
            <a:xfrm rot="2265298">
              <a:off x="1365250" y="3732213"/>
              <a:ext cx="1576388" cy="1366837"/>
            </a:xfrm>
            <a:prstGeom prst="rightArrow">
              <a:avLst>
                <a:gd name="adj1" fmla="val 50000"/>
                <a:gd name="adj2" fmla="val 47695"/>
              </a:avLst>
            </a:prstGeom>
            <a:solidFill>
              <a:srgbClr val="FF99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v-SE"/>
            </a:p>
          </p:txBody>
        </p:sp>
        <p:sp>
          <p:nvSpPr>
            <p:cNvPr id="18" name="Höger 17"/>
            <p:cNvSpPr/>
            <p:nvPr/>
          </p:nvSpPr>
          <p:spPr>
            <a:xfrm rot="3852934">
              <a:off x="3360738" y="3541713"/>
              <a:ext cx="1062037" cy="1366837"/>
            </a:xfrm>
            <a:prstGeom prst="rightArrow">
              <a:avLst>
                <a:gd name="adj1" fmla="val 50000"/>
                <a:gd name="adj2" fmla="val 47695"/>
              </a:avLst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v-SE"/>
            </a:p>
          </p:txBody>
        </p:sp>
        <p:sp>
          <p:nvSpPr>
            <p:cNvPr id="19" name="Höger 18"/>
            <p:cNvSpPr/>
            <p:nvPr/>
          </p:nvSpPr>
          <p:spPr>
            <a:xfrm rot="7068013">
              <a:off x="5035551" y="3536950"/>
              <a:ext cx="1060450" cy="1368425"/>
            </a:xfrm>
            <a:prstGeom prst="rightArrow">
              <a:avLst>
                <a:gd name="adj1" fmla="val 50000"/>
                <a:gd name="adj2" fmla="val 47695"/>
              </a:avLst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v-SE"/>
            </a:p>
          </p:txBody>
        </p:sp>
        <p:sp>
          <p:nvSpPr>
            <p:cNvPr id="20" name="Höger 19"/>
            <p:cNvSpPr/>
            <p:nvPr/>
          </p:nvSpPr>
          <p:spPr>
            <a:xfrm rot="8325734">
              <a:off x="6553200" y="3741738"/>
              <a:ext cx="1576388" cy="1368425"/>
            </a:xfrm>
            <a:prstGeom prst="rightArrow">
              <a:avLst>
                <a:gd name="adj1" fmla="val 50000"/>
                <a:gd name="adj2" fmla="val 47695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v-SE"/>
            </a:p>
          </p:txBody>
        </p:sp>
      </p:grp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261678" y="3736077"/>
            <a:ext cx="952500" cy="762000"/>
          </a:xfrm>
        </p:spPr>
      </p:pic>
      <p:sp>
        <p:nvSpPr>
          <p:cNvPr id="3" name="Rektangel 2"/>
          <p:cNvSpPr/>
          <p:nvPr/>
        </p:nvSpPr>
        <p:spPr>
          <a:xfrm>
            <a:off x="5508104" y="4197197"/>
            <a:ext cx="295975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100" dirty="0"/>
              <a:t>CLLD-</a:t>
            </a:r>
            <a:r>
              <a:rPr lang="sv-SE" sz="1100" dirty="0" err="1"/>
              <a:t>unit</a:t>
            </a:r>
            <a:r>
              <a:rPr lang="sv-SE" sz="1100" dirty="0"/>
              <a:t> </a:t>
            </a:r>
            <a:r>
              <a:rPr lang="sv-SE" sz="1100" dirty="0" err="1"/>
              <a:t>with</a:t>
            </a:r>
            <a:r>
              <a:rPr lang="sv-SE" sz="1100" dirty="0"/>
              <a:t> 10-15 co-</a:t>
            </a:r>
            <a:r>
              <a:rPr lang="sv-SE" sz="1100" dirty="0" err="1"/>
              <a:t>workers</a:t>
            </a:r>
            <a:r>
              <a:rPr lang="sv-SE" sz="1100" dirty="0"/>
              <a:t> </a:t>
            </a:r>
            <a:r>
              <a:rPr lang="sv-SE" sz="1100" dirty="0" err="1"/>
              <a:t>takes</a:t>
            </a:r>
            <a:r>
              <a:rPr lang="sv-SE" sz="1100" dirty="0"/>
              <a:t> the task of 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100" dirty="0"/>
              <a:t>PA at different </a:t>
            </a:r>
            <a:r>
              <a:rPr lang="sv-SE" sz="1100" dirty="0" err="1"/>
              <a:t>unit</a:t>
            </a:r>
            <a:endParaRPr lang="sv-SE" sz="11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1582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</a:t>
            </a:r>
            <a:r>
              <a:rPr lang="sv-SE" dirty="0" err="1" smtClean="0"/>
              <a:t>funds</a:t>
            </a:r>
            <a:r>
              <a:rPr lang="sv-SE" dirty="0" smtClean="0"/>
              <a:t> and the CLLD-areas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8 </a:t>
            </a:r>
            <a:r>
              <a:rPr lang="sv-SE" dirty="0" smtClean="0"/>
              <a:t>areas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/>
              <a:t>4 </a:t>
            </a:r>
            <a:r>
              <a:rPr lang="sv-SE" dirty="0" err="1" smtClean="0"/>
              <a:t>funds</a:t>
            </a:r>
            <a:endParaRPr lang="sv-SE" dirty="0" smtClean="0"/>
          </a:p>
          <a:p>
            <a:r>
              <a:rPr lang="sv-SE" dirty="0" smtClean="0"/>
              <a:t>28 areas </a:t>
            </a:r>
            <a:r>
              <a:rPr lang="sv-SE" dirty="0" err="1" smtClean="0"/>
              <a:t>with</a:t>
            </a:r>
            <a:r>
              <a:rPr lang="sv-SE" dirty="0" smtClean="0"/>
              <a:t> 3 </a:t>
            </a:r>
            <a:r>
              <a:rPr lang="sv-SE" dirty="0" err="1" smtClean="0"/>
              <a:t>funds</a:t>
            </a:r>
            <a:endParaRPr lang="sv-SE" dirty="0" smtClean="0"/>
          </a:p>
          <a:p>
            <a:pPr lvl="1"/>
            <a:r>
              <a:rPr lang="sv-SE" sz="1800" dirty="0" smtClean="0"/>
              <a:t>27 EARFD, </a:t>
            </a:r>
            <a:r>
              <a:rPr lang="sv-SE" sz="1800" dirty="0"/>
              <a:t>ESF </a:t>
            </a:r>
            <a:r>
              <a:rPr lang="sv-SE" sz="1800" dirty="0" smtClean="0"/>
              <a:t>and ERDF</a:t>
            </a:r>
            <a:r>
              <a:rPr lang="sv-SE" sz="1800" dirty="0"/>
              <a:t>, </a:t>
            </a:r>
            <a:endParaRPr lang="sv-SE" sz="1800" dirty="0" smtClean="0"/>
          </a:p>
          <a:p>
            <a:pPr lvl="1"/>
            <a:r>
              <a:rPr lang="sv-SE" sz="1800" dirty="0" smtClean="0"/>
              <a:t>1 EARFD, EMFF and ERDF</a:t>
            </a:r>
          </a:p>
          <a:p>
            <a:pPr marL="265176" lvl="1" indent="-265176">
              <a:buSzPct val="80000"/>
              <a:buFont typeface="Wingdings 2"/>
              <a:buChar char=""/>
            </a:pPr>
            <a:r>
              <a:rPr lang="sv-SE" sz="2800" dirty="0"/>
              <a:t>6 </a:t>
            </a:r>
            <a:r>
              <a:rPr lang="sv-SE" sz="2800" dirty="0" smtClean="0"/>
              <a:t>areas </a:t>
            </a:r>
            <a:r>
              <a:rPr lang="sv-SE" sz="2800" dirty="0" err="1" smtClean="0"/>
              <a:t>with</a:t>
            </a:r>
            <a:r>
              <a:rPr lang="sv-SE" sz="2800" dirty="0" smtClean="0"/>
              <a:t> 2 </a:t>
            </a:r>
            <a:r>
              <a:rPr lang="sv-SE" sz="2800" dirty="0" err="1" smtClean="0"/>
              <a:t>funds</a:t>
            </a:r>
            <a:endParaRPr lang="sv-SE" sz="2800" dirty="0" smtClean="0"/>
          </a:p>
          <a:p>
            <a:pPr marL="502920" lvl="2" indent="-265176">
              <a:buSzPct val="80000"/>
              <a:buFont typeface="Wingdings 2"/>
              <a:buChar char=""/>
            </a:pPr>
            <a:r>
              <a:rPr lang="sv-SE" sz="2000" dirty="0" smtClean="0"/>
              <a:t>4 EARFD and ERDF</a:t>
            </a:r>
          </a:p>
          <a:p>
            <a:pPr marL="502920" lvl="2" indent="-265176">
              <a:buSzPct val="80000"/>
              <a:buFont typeface="Wingdings 2"/>
              <a:buChar char=""/>
            </a:pPr>
            <a:r>
              <a:rPr lang="sv-SE" sz="2000" dirty="0" smtClean="0"/>
              <a:t>2 EARFD and ESF</a:t>
            </a:r>
          </a:p>
          <a:p>
            <a:pPr marL="265176" lvl="1" indent="-265176">
              <a:buSzPct val="80000"/>
              <a:buFont typeface="Wingdings 2"/>
              <a:buChar char=""/>
            </a:pPr>
            <a:r>
              <a:rPr lang="sv-SE" sz="2800" dirty="0" smtClean="0"/>
              <a:t>6 areas </a:t>
            </a:r>
            <a:r>
              <a:rPr lang="sv-SE" sz="2800" dirty="0" err="1" smtClean="0"/>
              <a:t>with</a:t>
            </a:r>
            <a:r>
              <a:rPr lang="sv-SE" sz="2800" dirty="0" smtClean="0"/>
              <a:t> 1 </a:t>
            </a:r>
            <a:r>
              <a:rPr lang="sv-SE" sz="2800" dirty="0" err="1" smtClean="0"/>
              <a:t>fund</a:t>
            </a:r>
            <a:endParaRPr lang="sv-SE" sz="2800" dirty="0" smtClean="0"/>
          </a:p>
          <a:p>
            <a:pPr marL="502920" lvl="2" indent="-265176">
              <a:buSzPct val="80000"/>
              <a:buFont typeface="Wingdings 2"/>
              <a:buChar char=""/>
            </a:pPr>
            <a:r>
              <a:rPr lang="sv-SE" sz="2000" dirty="0"/>
              <a:t>4 EMFF, </a:t>
            </a:r>
          </a:p>
          <a:p>
            <a:pPr marL="502920" lvl="2" indent="-265176">
              <a:buSzPct val="80000"/>
              <a:buFont typeface="Wingdings 2"/>
              <a:buChar char=""/>
            </a:pPr>
            <a:r>
              <a:rPr lang="sv-SE" sz="2000" dirty="0"/>
              <a:t>2 EARFD</a:t>
            </a:r>
          </a:p>
          <a:p>
            <a:pPr marL="265176" lvl="1" indent="-265176">
              <a:buSzPct val="80000"/>
              <a:buFont typeface="Wingdings 2"/>
              <a:buChar char=""/>
            </a:pPr>
            <a:r>
              <a:rPr lang="sv-SE" sz="2800" dirty="0" smtClean="0"/>
              <a:t>5 areas </a:t>
            </a:r>
            <a:r>
              <a:rPr lang="sv-SE" sz="2800" dirty="0" err="1" smtClean="0"/>
              <a:t>without</a:t>
            </a:r>
            <a:r>
              <a:rPr lang="sv-SE" sz="2800" dirty="0" smtClean="0"/>
              <a:t> </a:t>
            </a:r>
            <a:r>
              <a:rPr lang="sv-SE" sz="2800" dirty="0" err="1" smtClean="0"/>
              <a:t>funding</a:t>
            </a:r>
            <a:endParaRPr lang="sv-SE" sz="2800" dirty="0" smtClean="0"/>
          </a:p>
          <a:p>
            <a:pPr marL="502920" lvl="2" indent="-265176">
              <a:buSzPct val="80000"/>
              <a:buFont typeface="Wingdings 2"/>
              <a:buChar char=""/>
            </a:pPr>
            <a:endParaRPr lang="sv-SE" sz="2000" dirty="0" smtClean="0"/>
          </a:p>
          <a:p>
            <a:endParaRPr lang="sv-SE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33369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552" y="4869160"/>
            <a:ext cx="8183880" cy="1051560"/>
          </a:xfrm>
        </p:spPr>
        <p:txBody>
          <a:bodyPr/>
          <a:lstStyle/>
          <a:p>
            <a:r>
              <a:rPr lang="sv-SE" dirty="0" err="1" smtClean="0"/>
              <a:t>Remarks</a:t>
            </a:r>
            <a:r>
              <a:rPr lang="sv-SE" dirty="0" smtClean="0"/>
              <a:t> from LUS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sv-SE" sz="1400" u="sng" dirty="0" smtClean="0"/>
              <a:t>Positive</a:t>
            </a:r>
          </a:p>
          <a:p>
            <a:pPr>
              <a:lnSpc>
                <a:spcPct val="120000"/>
              </a:lnSpc>
            </a:pPr>
            <a:r>
              <a:rPr lang="sv-SE" sz="1400" dirty="0" err="1" smtClean="0"/>
              <a:t>Great</a:t>
            </a:r>
            <a:r>
              <a:rPr lang="sv-SE" sz="1400" dirty="0" smtClean="0"/>
              <a:t> </a:t>
            </a:r>
            <a:r>
              <a:rPr lang="sv-SE" sz="1400" dirty="0" err="1" smtClean="0"/>
              <a:t>with</a:t>
            </a:r>
            <a:r>
              <a:rPr lang="sv-SE" sz="1400" dirty="0" smtClean="0"/>
              <a:t> 4 </a:t>
            </a:r>
            <a:r>
              <a:rPr lang="sv-SE" sz="1400" dirty="0" err="1" smtClean="0"/>
              <a:t>funds</a:t>
            </a:r>
            <a:r>
              <a:rPr lang="sv-SE" sz="1400" dirty="0" smtClean="0"/>
              <a:t>!</a:t>
            </a:r>
          </a:p>
          <a:p>
            <a:pPr>
              <a:lnSpc>
                <a:spcPct val="120000"/>
              </a:lnSpc>
            </a:pPr>
            <a:r>
              <a:rPr lang="sv-SE" sz="1400" dirty="0" err="1" smtClean="0"/>
              <a:t>Great</a:t>
            </a:r>
            <a:r>
              <a:rPr lang="sv-SE" sz="1400" dirty="0" smtClean="0"/>
              <a:t> </a:t>
            </a:r>
            <a:r>
              <a:rPr lang="sv-SE" sz="1400" dirty="0" err="1" smtClean="0"/>
              <a:t>with</a:t>
            </a:r>
            <a:r>
              <a:rPr lang="sv-SE" sz="1400" dirty="0" smtClean="0"/>
              <a:t> the intermediate </a:t>
            </a:r>
            <a:r>
              <a:rPr lang="sv-SE" sz="1400" dirty="0" err="1" smtClean="0"/>
              <a:t>body</a:t>
            </a:r>
            <a:r>
              <a:rPr lang="sv-SE" sz="1400" dirty="0" smtClean="0"/>
              <a:t>!</a:t>
            </a:r>
          </a:p>
          <a:p>
            <a:pPr>
              <a:lnSpc>
                <a:spcPct val="120000"/>
              </a:lnSpc>
            </a:pPr>
            <a:r>
              <a:rPr lang="sv-SE" sz="1400" dirty="0" err="1"/>
              <a:t>Possibility</a:t>
            </a:r>
            <a:r>
              <a:rPr lang="sv-SE" sz="1400" dirty="0"/>
              <a:t> to </a:t>
            </a:r>
            <a:r>
              <a:rPr lang="sv-SE" sz="1400" dirty="0" err="1"/>
              <a:t>have</a:t>
            </a:r>
            <a:r>
              <a:rPr lang="sv-SE" sz="1400" dirty="0"/>
              <a:t> </a:t>
            </a:r>
            <a:r>
              <a:rPr lang="sv-SE" sz="1400" dirty="0" err="1"/>
              <a:t>dialogue</a:t>
            </a:r>
            <a:r>
              <a:rPr lang="sv-SE" sz="1400" dirty="0"/>
              <a:t> </a:t>
            </a:r>
            <a:r>
              <a:rPr lang="sv-SE" sz="1400" dirty="0" err="1"/>
              <a:t>with</a:t>
            </a:r>
            <a:r>
              <a:rPr lang="sv-SE" sz="1400" dirty="0"/>
              <a:t> </a:t>
            </a:r>
            <a:r>
              <a:rPr lang="sv-SE" sz="1400" dirty="0" smtClean="0"/>
              <a:t>MA &amp; PA at </a:t>
            </a:r>
            <a:r>
              <a:rPr lang="sv-SE" sz="1400" dirty="0" err="1"/>
              <a:t>one</a:t>
            </a:r>
            <a:r>
              <a:rPr lang="sv-SE" sz="1400" dirty="0"/>
              <a:t> </a:t>
            </a:r>
            <a:r>
              <a:rPr lang="sv-SE" sz="1400" dirty="0" err="1"/>
              <a:t>time</a:t>
            </a:r>
            <a:endParaRPr lang="sv-SE" sz="1400" dirty="0"/>
          </a:p>
          <a:p>
            <a:pPr>
              <a:lnSpc>
                <a:spcPct val="120000"/>
              </a:lnSpc>
            </a:pPr>
            <a:r>
              <a:rPr lang="sv-SE" sz="1400" dirty="0"/>
              <a:t>A strong </a:t>
            </a:r>
            <a:r>
              <a:rPr lang="sv-SE" sz="1400" dirty="0" err="1"/>
              <a:t>strategic</a:t>
            </a:r>
            <a:r>
              <a:rPr lang="sv-SE" sz="1400" dirty="0"/>
              <a:t> </a:t>
            </a:r>
            <a:r>
              <a:rPr lang="sv-SE" sz="1400" dirty="0" err="1"/>
              <a:t>will</a:t>
            </a:r>
            <a:r>
              <a:rPr lang="sv-SE" sz="1400" dirty="0"/>
              <a:t> </a:t>
            </a:r>
            <a:r>
              <a:rPr lang="sv-SE" sz="1400" dirty="0" smtClean="0"/>
              <a:t>from MA and PA to </a:t>
            </a:r>
            <a:r>
              <a:rPr lang="sv-SE" sz="1400" dirty="0" err="1"/>
              <a:t>streamline</a:t>
            </a:r>
            <a:r>
              <a:rPr lang="sv-SE" sz="1400" dirty="0"/>
              <a:t> the </a:t>
            </a:r>
            <a:r>
              <a:rPr lang="sv-SE" sz="1400" dirty="0" err="1"/>
              <a:t>infomation</a:t>
            </a:r>
            <a:r>
              <a:rPr lang="sv-SE" sz="1400" dirty="0"/>
              <a:t> and </a:t>
            </a:r>
            <a:r>
              <a:rPr lang="sv-SE" sz="1400" dirty="0" err="1" smtClean="0"/>
              <a:t>rules</a:t>
            </a:r>
            <a:endParaRPr lang="sv-SE" sz="1400" dirty="0" smtClean="0"/>
          </a:p>
          <a:p>
            <a:pPr marL="0" indent="0">
              <a:lnSpc>
                <a:spcPct val="120000"/>
              </a:lnSpc>
              <a:buNone/>
            </a:pPr>
            <a:endParaRPr lang="sv-SE" sz="1400" u="sng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sv-SE" sz="1400" u="sng" dirty="0" smtClean="0"/>
              <a:t>Negative</a:t>
            </a:r>
            <a:r>
              <a:rPr lang="sv-SE" sz="1400" u="sng" dirty="0"/>
              <a:t>:</a:t>
            </a:r>
          </a:p>
          <a:p>
            <a:pPr>
              <a:lnSpc>
                <a:spcPct val="120000"/>
              </a:lnSpc>
            </a:pPr>
            <a:r>
              <a:rPr lang="sv-SE" sz="1400" dirty="0"/>
              <a:t>Stronger </a:t>
            </a:r>
            <a:r>
              <a:rPr lang="sv-SE" sz="1400" dirty="0" err="1"/>
              <a:t>control</a:t>
            </a:r>
            <a:r>
              <a:rPr lang="sv-SE" sz="1400" dirty="0"/>
              <a:t> of the </a:t>
            </a:r>
            <a:r>
              <a:rPr lang="sv-SE" sz="1400" dirty="0" err="1"/>
              <a:t>projects</a:t>
            </a:r>
            <a:r>
              <a:rPr lang="sv-SE" sz="1400" dirty="0"/>
              <a:t> and the </a:t>
            </a:r>
            <a:r>
              <a:rPr lang="sv-SE" sz="1400" dirty="0" smtClean="0"/>
              <a:t>LAGs – </a:t>
            </a:r>
            <a:r>
              <a:rPr lang="sv-SE" sz="1400" dirty="0" err="1" smtClean="0"/>
              <a:t>more</a:t>
            </a:r>
            <a:r>
              <a:rPr lang="sv-SE" sz="1400" dirty="0" smtClean="0"/>
              <a:t> </a:t>
            </a:r>
            <a:r>
              <a:rPr lang="sv-SE" sz="1400" dirty="0" err="1" smtClean="0"/>
              <a:t>rules</a:t>
            </a:r>
            <a:r>
              <a:rPr lang="sv-SE" sz="1400" dirty="0" smtClean="0"/>
              <a:t> and </a:t>
            </a:r>
            <a:r>
              <a:rPr lang="sv-SE" sz="1400" dirty="0" err="1" smtClean="0"/>
              <a:t>regulations</a:t>
            </a:r>
            <a:endParaRPr lang="sv-SE" sz="1400" dirty="0"/>
          </a:p>
          <a:p>
            <a:pPr>
              <a:lnSpc>
                <a:spcPct val="120000"/>
              </a:lnSpc>
            </a:pPr>
            <a:r>
              <a:rPr lang="sv-SE" sz="1400" dirty="0"/>
              <a:t>E-</a:t>
            </a:r>
            <a:r>
              <a:rPr lang="sv-SE" sz="1400" dirty="0" err="1"/>
              <a:t>application</a:t>
            </a:r>
            <a:r>
              <a:rPr lang="sv-SE" sz="1400" dirty="0"/>
              <a:t> not </a:t>
            </a:r>
            <a:r>
              <a:rPr lang="sv-SE" sz="1400" dirty="0" err="1"/>
              <a:t>adjusted</a:t>
            </a:r>
            <a:r>
              <a:rPr lang="sv-SE" sz="1400" dirty="0"/>
              <a:t> for the </a:t>
            </a:r>
            <a:r>
              <a:rPr lang="sv-SE" sz="1400" dirty="0" err="1"/>
              <a:t>leaderapproach</a:t>
            </a:r>
            <a:endParaRPr lang="sv-SE" sz="1400" dirty="0"/>
          </a:p>
          <a:p>
            <a:pPr>
              <a:lnSpc>
                <a:spcPct val="120000"/>
              </a:lnSpc>
            </a:pPr>
            <a:r>
              <a:rPr lang="sv-SE" sz="1400" dirty="0" smtClean="0"/>
              <a:t>”</a:t>
            </a:r>
            <a:r>
              <a:rPr lang="sv-SE" sz="1400" dirty="0" err="1" smtClean="0"/>
              <a:t>One</a:t>
            </a:r>
            <a:r>
              <a:rPr lang="sv-SE" sz="1400" dirty="0" smtClean="0"/>
              <a:t> </a:t>
            </a:r>
            <a:r>
              <a:rPr lang="sv-SE" sz="1400" dirty="0" err="1"/>
              <a:t>size</a:t>
            </a:r>
            <a:r>
              <a:rPr lang="sv-SE" sz="1400" dirty="0"/>
              <a:t> fits </a:t>
            </a:r>
            <a:r>
              <a:rPr lang="sv-SE" sz="1400" dirty="0" smtClean="0"/>
              <a:t>all” - approach</a:t>
            </a:r>
            <a:endParaRPr lang="sv-SE" sz="1400" dirty="0"/>
          </a:p>
          <a:p>
            <a:pPr>
              <a:lnSpc>
                <a:spcPct val="120000"/>
              </a:lnSpc>
            </a:pPr>
            <a:r>
              <a:rPr lang="sv-SE" sz="1400" dirty="0" smtClean="0"/>
              <a:t>SCO </a:t>
            </a:r>
            <a:r>
              <a:rPr lang="sv-SE" sz="1400" dirty="0" err="1"/>
              <a:t>rather</a:t>
            </a:r>
            <a:r>
              <a:rPr lang="sv-SE" sz="1400" dirty="0"/>
              <a:t> for the board of </a:t>
            </a:r>
            <a:r>
              <a:rPr lang="sv-SE" sz="1400" dirty="0" err="1"/>
              <a:t>agriculture</a:t>
            </a:r>
            <a:r>
              <a:rPr lang="sv-SE" sz="1400" dirty="0"/>
              <a:t> </a:t>
            </a:r>
            <a:r>
              <a:rPr lang="sv-SE" sz="1400" dirty="0" err="1"/>
              <a:t>than</a:t>
            </a:r>
            <a:r>
              <a:rPr lang="sv-SE" sz="1400" dirty="0"/>
              <a:t> for </a:t>
            </a:r>
            <a:r>
              <a:rPr lang="sv-SE" sz="1400" dirty="0" err="1"/>
              <a:t>Leaderareas</a:t>
            </a:r>
            <a:r>
              <a:rPr lang="sv-SE" sz="1400" dirty="0"/>
              <a:t> or </a:t>
            </a:r>
            <a:r>
              <a:rPr lang="sv-SE" sz="1400" dirty="0" err="1"/>
              <a:t>our</a:t>
            </a:r>
            <a:r>
              <a:rPr lang="sv-SE" sz="1400" dirty="0"/>
              <a:t> </a:t>
            </a:r>
            <a:r>
              <a:rPr lang="sv-SE" sz="1400" dirty="0" err="1" smtClean="0"/>
              <a:t>applicants</a:t>
            </a:r>
            <a:endParaRPr lang="sv-SE" sz="1400" dirty="0"/>
          </a:p>
          <a:p>
            <a:pPr>
              <a:lnSpc>
                <a:spcPct val="120000"/>
              </a:lnSpc>
            </a:pPr>
            <a:r>
              <a:rPr lang="sv-SE" sz="1400" dirty="0" smtClean="0"/>
              <a:t>Less </a:t>
            </a:r>
            <a:r>
              <a:rPr lang="sv-SE" sz="1400" dirty="0" err="1" smtClean="0"/>
              <a:t>funding</a:t>
            </a:r>
            <a:r>
              <a:rPr lang="sv-SE" sz="1400" dirty="0" smtClean="0"/>
              <a:t>– 5 areas </a:t>
            </a:r>
            <a:r>
              <a:rPr lang="sv-SE" sz="1400" dirty="0" err="1" smtClean="0"/>
              <a:t>completely</a:t>
            </a:r>
            <a:r>
              <a:rPr lang="sv-SE" sz="1400" dirty="0" smtClean="0"/>
              <a:t> </a:t>
            </a:r>
            <a:r>
              <a:rPr lang="sv-SE" sz="1400" dirty="0" err="1" smtClean="0"/>
              <a:t>without</a:t>
            </a:r>
            <a:r>
              <a:rPr lang="sv-SE" sz="1400" dirty="0" smtClean="0"/>
              <a:t> </a:t>
            </a:r>
            <a:r>
              <a:rPr lang="sv-SE" sz="1400" dirty="0" err="1" smtClean="0"/>
              <a:t>funding</a:t>
            </a:r>
            <a:endParaRPr lang="sv-SE" sz="1400" dirty="0" smtClean="0"/>
          </a:p>
          <a:p>
            <a:pPr marL="0" indent="0">
              <a:lnSpc>
                <a:spcPct val="120000"/>
              </a:lnSpc>
              <a:buNone/>
            </a:pPr>
            <a:endParaRPr lang="sv-SE" sz="1400" dirty="0"/>
          </a:p>
          <a:p>
            <a:pPr marL="0" indent="0">
              <a:lnSpc>
                <a:spcPct val="120000"/>
              </a:lnSpc>
              <a:buNone/>
            </a:pPr>
            <a:r>
              <a:rPr lang="sv-SE" sz="1400" u="sng" dirty="0" err="1" smtClean="0"/>
              <a:t>Our</a:t>
            </a:r>
            <a:r>
              <a:rPr lang="sv-SE" sz="1400" u="sng" dirty="0" smtClean="0"/>
              <a:t> </a:t>
            </a:r>
            <a:r>
              <a:rPr lang="sv-SE" sz="1400" u="sng" dirty="0" err="1" smtClean="0"/>
              <a:t>Goal</a:t>
            </a:r>
            <a:r>
              <a:rPr lang="sv-SE" sz="1400" u="sng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sv-SE" sz="1400" dirty="0" smtClean="0"/>
              <a:t>2020 </a:t>
            </a:r>
            <a:r>
              <a:rPr lang="sv-SE" sz="1400" dirty="0" err="1" smtClean="0"/>
              <a:t>with</a:t>
            </a:r>
            <a:r>
              <a:rPr lang="sv-SE" sz="1400" dirty="0" smtClean="0"/>
              <a:t> less </a:t>
            </a:r>
            <a:r>
              <a:rPr lang="sv-SE" sz="1400" dirty="0" err="1" smtClean="0"/>
              <a:t>rules</a:t>
            </a:r>
            <a:r>
              <a:rPr lang="sv-SE" sz="1400" dirty="0" smtClean="0"/>
              <a:t> and </a:t>
            </a:r>
            <a:r>
              <a:rPr lang="sv-SE" sz="1400" dirty="0" err="1" smtClean="0"/>
              <a:t>more</a:t>
            </a:r>
            <a:r>
              <a:rPr lang="sv-SE" sz="1400" dirty="0" smtClean="0"/>
              <a:t> </a:t>
            </a:r>
            <a:r>
              <a:rPr lang="sv-SE" sz="1400" dirty="0" err="1" smtClean="0"/>
              <a:t>authority</a:t>
            </a:r>
            <a:r>
              <a:rPr lang="sv-SE" sz="1400" dirty="0" smtClean="0"/>
              <a:t> for the LAGs</a:t>
            </a:r>
          </a:p>
          <a:p>
            <a:pPr lvl="1">
              <a:lnSpc>
                <a:spcPct val="120000"/>
              </a:lnSpc>
            </a:pPr>
            <a:r>
              <a:rPr lang="sv-SE" sz="1200" dirty="0" err="1" smtClean="0"/>
              <a:t>More</a:t>
            </a:r>
            <a:r>
              <a:rPr lang="sv-SE" sz="1200" dirty="0" smtClean="0"/>
              <a:t> focus on </a:t>
            </a:r>
            <a:r>
              <a:rPr lang="sv-SE" sz="1200" dirty="0" err="1" smtClean="0"/>
              <a:t>capacity-building</a:t>
            </a:r>
            <a:r>
              <a:rPr lang="sv-SE" sz="1200" dirty="0" smtClean="0"/>
              <a:t> </a:t>
            </a:r>
            <a:r>
              <a:rPr lang="sv-SE" sz="1200" dirty="0" err="1" smtClean="0"/>
              <a:t>than</a:t>
            </a:r>
            <a:r>
              <a:rPr lang="sv-SE" sz="1200" dirty="0" smtClean="0"/>
              <a:t> </a:t>
            </a:r>
            <a:r>
              <a:rPr lang="sv-SE" sz="1200" dirty="0" err="1" smtClean="0"/>
              <a:t>rules</a:t>
            </a:r>
            <a:r>
              <a:rPr lang="sv-SE" sz="1200" dirty="0" smtClean="0"/>
              <a:t> and </a:t>
            </a:r>
            <a:r>
              <a:rPr lang="sv-SE" sz="1200" dirty="0" err="1" smtClean="0"/>
              <a:t>regulations</a:t>
            </a:r>
            <a:endParaRPr lang="sv-SE" sz="12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734596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201</TotalTime>
  <Words>295</Words>
  <Application>Microsoft Macintosh PowerPoint</Application>
  <PresentationFormat>On-screen Show (4:3)</PresentationFormat>
  <Paragraphs>71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Aspekt</vt:lpstr>
      <vt:lpstr>CLLD in Sweden</vt:lpstr>
      <vt:lpstr>The evolution of Leader in Sweden</vt:lpstr>
      <vt:lpstr>Model with intermediate body</vt:lpstr>
      <vt:lpstr>The funds and the CLLD-areas</vt:lpstr>
      <vt:lpstr>Remarks from LUS</vt:lpstr>
    </vt:vector>
  </TitlesOfParts>
  <Company>Hylte Kommun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CLLD in Sweden</dc:title>
  <dc:creator>Marion Eckardt</dc:creator>
  <cp:lastModifiedBy>Kristiina Liimand</cp:lastModifiedBy>
  <cp:revision>18</cp:revision>
  <dcterms:created xsi:type="dcterms:W3CDTF">2016-06-09T07:10:13Z</dcterms:created>
  <dcterms:modified xsi:type="dcterms:W3CDTF">2016-06-09T07:18:02Z</dcterms:modified>
</cp:coreProperties>
</file>