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344" r:id="rId3"/>
    <p:sldId id="407" r:id="rId4"/>
    <p:sldId id="439" r:id="rId5"/>
    <p:sldId id="418" r:id="rId6"/>
    <p:sldId id="419" r:id="rId7"/>
    <p:sldId id="420" r:id="rId8"/>
    <p:sldId id="428" r:id="rId9"/>
    <p:sldId id="421" r:id="rId10"/>
    <p:sldId id="425" r:id="rId11"/>
    <p:sldId id="429" r:id="rId12"/>
    <p:sldId id="430" r:id="rId13"/>
    <p:sldId id="437" r:id="rId14"/>
    <p:sldId id="431" r:id="rId15"/>
    <p:sldId id="432" r:id="rId16"/>
    <p:sldId id="438" r:id="rId17"/>
    <p:sldId id="433" r:id="rId18"/>
    <p:sldId id="427" r:id="rId19"/>
    <p:sldId id="359" r:id="rId20"/>
    <p:sldId id="415" r:id="rId21"/>
    <p:sldId id="416" r:id="rId22"/>
    <p:sldId id="345" r:id="rId23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8FECE"/>
    <a:srgbClr val="CEEAB0"/>
    <a:srgbClr val="2FFF8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5737" autoAdjust="0"/>
  </p:normalViewPr>
  <p:slideViewPr>
    <p:cSldViewPr>
      <p:cViewPr>
        <p:scale>
          <a:sx n="80" d="100"/>
          <a:sy n="80" d="100"/>
        </p:scale>
        <p:origin x="-11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3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16B5F2-5FC8-4982-86DC-E43E50587D9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EDD2513-BAF4-4867-B8DE-7A46DBC1BF82}">
      <dgm:prSet phldrT="[Teks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l-PL" sz="2400" b="1" dirty="0" smtClean="0">
              <a:solidFill>
                <a:schemeClr val="tx1"/>
              </a:solidFill>
            </a:rPr>
            <a:t>16,5 tys. osób - prace interwencyjne (53,1%)</a:t>
          </a:r>
          <a:endParaRPr lang="pl-PL" sz="2400" b="1" dirty="0">
            <a:solidFill>
              <a:schemeClr val="tx1"/>
            </a:solidFill>
          </a:endParaRPr>
        </a:p>
      </dgm:t>
    </dgm:pt>
    <dgm:pt modelId="{247C42B8-6D48-4BEC-81D3-86E100ADCDCC}" type="parTrans" cxnId="{FBCCF0A3-CB5E-4502-855F-CA8A96D46797}">
      <dgm:prSet/>
      <dgm:spPr/>
      <dgm:t>
        <a:bodyPr/>
        <a:lstStyle/>
        <a:p>
          <a:endParaRPr lang="pl-PL"/>
        </a:p>
      </dgm:t>
    </dgm:pt>
    <dgm:pt modelId="{95E4AC8D-027D-49B4-8DAE-5B513B13DE1D}" type="sibTrans" cxnId="{FBCCF0A3-CB5E-4502-855F-CA8A96D46797}">
      <dgm:prSet/>
      <dgm:spPr>
        <a:ln>
          <a:solidFill>
            <a:srgbClr val="0070C0"/>
          </a:solidFill>
        </a:ln>
      </dgm:spPr>
      <dgm:t>
        <a:bodyPr/>
        <a:lstStyle/>
        <a:p>
          <a:endParaRPr lang="pl-PL"/>
        </a:p>
      </dgm:t>
    </dgm:pt>
    <dgm:pt modelId="{24F5DE8E-9C0D-457C-872D-451947BE2E0F}">
      <dgm:prSet phldrT="[Teks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l-PL" sz="2400" b="1" dirty="0" smtClean="0">
              <a:solidFill>
                <a:schemeClr val="tx1"/>
              </a:solidFill>
            </a:rPr>
            <a:t>21,2 tys. osób - dotacje na start w biznesie</a:t>
          </a:r>
          <a:endParaRPr lang="pl-PL" sz="2400" b="1" dirty="0">
            <a:solidFill>
              <a:schemeClr val="tx1"/>
            </a:solidFill>
          </a:endParaRPr>
        </a:p>
      </dgm:t>
    </dgm:pt>
    <dgm:pt modelId="{2BC09029-7537-4A49-AB25-E1ACAC24A6F4}" type="parTrans" cxnId="{900ACF02-41C5-4A83-ACDE-907C29EA7243}">
      <dgm:prSet/>
      <dgm:spPr/>
      <dgm:t>
        <a:bodyPr/>
        <a:lstStyle/>
        <a:p>
          <a:endParaRPr lang="pl-PL"/>
        </a:p>
      </dgm:t>
    </dgm:pt>
    <dgm:pt modelId="{3BB7EB96-2CEB-4C49-AF4B-12664494DC57}" type="sibTrans" cxnId="{900ACF02-41C5-4A83-ACDE-907C29EA7243}">
      <dgm:prSet/>
      <dgm:spPr/>
      <dgm:t>
        <a:bodyPr/>
        <a:lstStyle/>
        <a:p>
          <a:endParaRPr lang="pl-PL"/>
        </a:p>
      </dgm:t>
    </dgm:pt>
    <dgm:pt modelId="{CF191039-2B78-49B4-AC6F-D7DBCFF1217E}">
      <dgm:prSet phldrT="[Teks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l-PL" sz="2400" b="1" dirty="0" smtClean="0">
              <a:solidFill>
                <a:schemeClr val="tx1"/>
              </a:solidFill>
            </a:rPr>
            <a:t>19 tys. osób - praca na doposażonych stanowiskach pracy</a:t>
          </a:r>
          <a:endParaRPr lang="pl-PL" sz="2400" b="1" dirty="0">
            <a:solidFill>
              <a:schemeClr val="tx1"/>
            </a:solidFill>
          </a:endParaRPr>
        </a:p>
      </dgm:t>
    </dgm:pt>
    <dgm:pt modelId="{0720BB58-00A7-4CA9-8D5A-2B3F34658A23}" type="parTrans" cxnId="{8378510D-962F-4B74-B0A8-AA18AFEF12CA}">
      <dgm:prSet/>
      <dgm:spPr/>
      <dgm:t>
        <a:bodyPr/>
        <a:lstStyle/>
        <a:p>
          <a:endParaRPr lang="pl-PL"/>
        </a:p>
      </dgm:t>
    </dgm:pt>
    <dgm:pt modelId="{B0FEA353-8483-4CBF-B022-DFC16DA84C4B}" type="sibTrans" cxnId="{8378510D-962F-4B74-B0A8-AA18AFEF12CA}">
      <dgm:prSet/>
      <dgm:spPr/>
      <dgm:t>
        <a:bodyPr/>
        <a:lstStyle/>
        <a:p>
          <a:endParaRPr lang="pl-PL"/>
        </a:p>
      </dgm:t>
    </dgm:pt>
    <dgm:pt modelId="{5CE128FC-7D0D-4258-9E5C-518085A234A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l-PL" sz="2400" b="1" dirty="0" smtClean="0">
              <a:solidFill>
                <a:schemeClr val="tx1"/>
              </a:solidFill>
            </a:rPr>
            <a:t>18,5 tys. osób - roboty publiczne (56,7%)</a:t>
          </a:r>
          <a:endParaRPr lang="pl-PL" sz="2400" b="1" dirty="0">
            <a:solidFill>
              <a:schemeClr val="tx1"/>
            </a:solidFill>
          </a:endParaRPr>
        </a:p>
      </dgm:t>
    </dgm:pt>
    <dgm:pt modelId="{951ED859-128E-4E4C-A2A0-04FDC63159DF}" type="parTrans" cxnId="{CB4B9D2E-D5DF-4C03-A683-CCEC5F2D776D}">
      <dgm:prSet/>
      <dgm:spPr/>
      <dgm:t>
        <a:bodyPr/>
        <a:lstStyle/>
        <a:p>
          <a:endParaRPr lang="pl-PL"/>
        </a:p>
      </dgm:t>
    </dgm:pt>
    <dgm:pt modelId="{D3105403-41F3-44FB-B92B-4E30686AD727}" type="sibTrans" cxnId="{CB4B9D2E-D5DF-4C03-A683-CCEC5F2D776D}">
      <dgm:prSet/>
      <dgm:spPr/>
      <dgm:t>
        <a:bodyPr/>
        <a:lstStyle/>
        <a:p>
          <a:endParaRPr lang="pl-PL"/>
        </a:p>
      </dgm:t>
    </dgm:pt>
    <dgm:pt modelId="{AD120BF9-E03A-4061-8F56-6EE45773A32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sz="2400" b="1" dirty="0" smtClean="0">
              <a:solidFill>
                <a:schemeClr val="tx1"/>
              </a:solidFill>
            </a:rPr>
            <a:t>21,8 tys. osób - prace społecznie użyteczne</a:t>
          </a:r>
          <a:endParaRPr lang="pl-PL" sz="2400" b="1" dirty="0">
            <a:solidFill>
              <a:schemeClr val="tx1"/>
            </a:solidFill>
          </a:endParaRPr>
        </a:p>
      </dgm:t>
    </dgm:pt>
    <dgm:pt modelId="{BB846655-FF66-45E4-B540-103666515E6B}" type="parTrans" cxnId="{D2C60D34-598B-4F03-9BD6-968C78B9AA74}">
      <dgm:prSet/>
      <dgm:spPr/>
      <dgm:t>
        <a:bodyPr/>
        <a:lstStyle/>
        <a:p>
          <a:endParaRPr lang="pl-PL"/>
        </a:p>
      </dgm:t>
    </dgm:pt>
    <dgm:pt modelId="{BD7FE040-BF8E-4D77-AF78-4C7C138C2E0D}" type="sibTrans" cxnId="{D2C60D34-598B-4F03-9BD6-968C78B9AA74}">
      <dgm:prSet/>
      <dgm:spPr/>
      <dgm:t>
        <a:bodyPr/>
        <a:lstStyle/>
        <a:p>
          <a:endParaRPr lang="pl-PL"/>
        </a:p>
      </dgm:t>
    </dgm:pt>
    <dgm:pt modelId="{D0E0DE7A-3F82-4BED-8B4C-309640F3BC41}" type="pres">
      <dgm:prSet presAssocID="{8916B5F2-5FC8-4982-86DC-E43E50587D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686153FA-EE7D-402F-9ECF-DFF42B57D984}" type="pres">
      <dgm:prSet presAssocID="{8916B5F2-5FC8-4982-86DC-E43E50587D99}" presName="Name1" presStyleCnt="0"/>
      <dgm:spPr/>
    </dgm:pt>
    <dgm:pt modelId="{698E2DB8-4B8E-4835-8D7B-41FF23181DF8}" type="pres">
      <dgm:prSet presAssocID="{8916B5F2-5FC8-4982-86DC-E43E50587D99}" presName="cycle" presStyleCnt="0"/>
      <dgm:spPr/>
    </dgm:pt>
    <dgm:pt modelId="{093C2960-9A5D-4BE9-90C7-1E219EB34302}" type="pres">
      <dgm:prSet presAssocID="{8916B5F2-5FC8-4982-86DC-E43E50587D99}" presName="srcNode" presStyleLbl="node1" presStyleIdx="0" presStyleCnt="5"/>
      <dgm:spPr/>
    </dgm:pt>
    <dgm:pt modelId="{2D5CF962-76C3-48AB-9CDA-F3A2703EB3A3}" type="pres">
      <dgm:prSet presAssocID="{8916B5F2-5FC8-4982-86DC-E43E50587D99}" presName="conn" presStyleLbl="parChTrans1D2" presStyleIdx="0" presStyleCnt="1"/>
      <dgm:spPr/>
      <dgm:t>
        <a:bodyPr/>
        <a:lstStyle/>
        <a:p>
          <a:endParaRPr lang="pl-PL"/>
        </a:p>
      </dgm:t>
    </dgm:pt>
    <dgm:pt modelId="{7A6F8056-9DA3-4D69-98C2-41B5BF89DBE7}" type="pres">
      <dgm:prSet presAssocID="{8916B5F2-5FC8-4982-86DC-E43E50587D99}" presName="extraNode" presStyleLbl="node1" presStyleIdx="0" presStyleCnt="5"/>
      <dgm:spPr/>
    </dgm:pt>
    <dgm:pt modelId="{FEBBDD53-377B-4FBD-924D-1F1F132BB18E}" type="pres">
      <dgm:prSet presAssocID="{8916B5F2-5FC8-4982-86DC-E43E50587D99}" presName="dstNode" presStyleLbl="node1" presStyleIdx="0" presStyleCnt="5"/>
      <dgm:spPr/>
    </dgm:pt>
    <dgm:pt modelId="{0F0BCDB3-A921-4062-BE46-15264508802D}" type="pres">
      <dgm:prSet presAssocID="{DEDD2513-BAF4-4867-B8DE-7A46DBC1BF8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D125AF-29AA-4028-AF4E-5CDEF5B04FB9}" type="pres">
      <dgm:prSet presAssocID="{DEDD2513-BAF4-4867-B8DE-7A46DBC1BF82}" presName="accent_1" presStyleCnt="0"/>
      <dgm:spPr/>
    </dgm:pt>
    <dgm:pt modelId="{FD89C8E8-A38B-4EE8-B72B-DB4A3FA314C2}" type="pres">
      <dgm:prSet presAssocID="{DEDD2513-BAF4-4867-B8DE-7A46DBC1BF82}" presName="accentRepeatNode" presStyleLbl="solidFgAcc1" presStyleIdx="0" presStyleCnt="5"/>
      <dgm:spPr>
        <a:ln>
          <a:solidFill>
            <a:srgbClr val="0070C0"/>
          </a:solidFill>
        </a:ln>
      </dgm:spPr>
      <dgm:t>
        <a:bodyPr/>
        <a:lstStyle/>
        <a:p>
          <a:endParaRPr lang="pl-PL"/>
        </a:p>
      </dgm:t>
    </dgm:pt>
    <dgm:pt modelId="{A782A616-84A6-4277-AC6E-09B33EFC73ED}" type="pres">
      <dgm:prSet presAssocID="{5CE128FC-7D0D-4258-9E5C-518085A234A8}" presName="text_2" presStyleLbl="node1" presStyleIdx="1" presStyleCnt="5" custLinFactNeighborX="-51" custLinFactNeighborY="983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3B62D5-1241-4F5C-9490-EF038235DA71}" type="pres">
      <dgm:prSet presAssocID="{5CE128FC-7D0D-4258-9E5C-518085A234A8}" presName="accent_2" presStyleCnt="0"/>
      <dgm:spPr/>
    </dgm:pt>
    <dgm:pt modelId="{0F804154-816F-4225-9AEB-C780CDAD576B}" type="pres">
      <dgm:prSet presAssocID="{5CE128FC-7D0D-4258-9E5C-518085A234A8}" presName="accentRepeatNode" presStyleLbl="solidFgAcc1" presStyleIdx="1" presStyleCnt="5"/>
      <dgm:spPr>
        <a:ln>
          <a:solidFill>
            <a:srgbClr val="0070C0"/>
          </a:solidFill>
        </a:ln>
      </dgm:spPr>
      <dgm:t>
        <a:bodyPr/>
        <a:lstStyle/>
        <a:p>
          <a:endParaRPr lang="pl-PL"/>
        </a:p>
      </dgm:t>
    </dgm:pt>
    <dgm:pt modelId="{2FCB2C0E-AD6F-4405-A940-3FFD200F84A5}" type="pres">
      <dgm:prSet presAssocID="{24F5DE8E-9C0D-457C-872D-451947BE2E0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2C2091-225E-42C0-9F14-20E49F05960B}" type="pres">
      <dgm:prSet presAssocID="{24F5DE8E-9C0D-457C-872D-451947BE2E0F}" presName="accent_3" presStyleCnt="0"/>
      <dgm:spPr/>
    </dgm:pt>
    <dgm:pt modelId="{36E79BE4-1D73-4343-BF2B-A4847495D9B4}" type="pres">
      <dgm:prSet presAssocID="{24F5DE8E-9C0D-457C-872D-451947BE2E0F}" presName="accentRepeatNode" presStyleLbl="solidFgAcc1" presStyleIdx="2" presStyleCnt="5"/>
      <dgm:spPr>
        <a:ln>
          <a:solidFill>
            <a:srgbClr val="0070C0"/>
          </a:solidFill>
        </a:ln>
      </dgm:spPr>
      <dgm:t>
        <a:bodyPr/>
        <a:lstStyle/>
        <a:p>
          <a:endParaRPr lang="pl-PL"/>
        </a:p>
      </dgm:t>
    </dgm:pt>
    <dgm:pt modelId="{39504D57-5D35-4941-93CB-9D0FDE9E10BB}" type="pres">
      <dgm:prSet presAssocID="{CF191039-2B78-49B4-AC6F-D7DBCFF1217E}" presName="text_4" presStyleLbl="node1" presStyleIdx="3" presStyleCnt="5" custScaleY="11899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D72663-E2F5-4278-B408-0843AB93D844}" type="pres">
      <dgm:prSet presAssocID="{CF191039-2B78-49B4-AC6F-D7DBCFF1217E}" presName="accent_4" presStyleCnt="0"/>
      <dgm:spPr/>
    </dgm:pt>
    <dgm:pt modelId="{6E521B46-D431-4CA3-9BA7-A88C88C7E7C9}" type="pres">
      <dgm:prSet presAssocID="{CF191039-2B78-49B4-AC6F-D7DBCFF1217E}" presName="accentRepeatNode" presStyleLbl="solidFgAcc1" presStyleIdx="3" presStyleCnt="5"/>
      <dgm:spPr>
        <a:ln>
          <a:solidFill>
            <a:srgbClr val="0070C0"/>
          </a:solidFill>
        </a:ln>
      </dgm:spPr>
      <dgm:t>
        <a:bodyPr/>
        <a:lstStyle/>
        <a:p>
          <a:endParaRPr lang="pl-PL"/>
        </a:p>
      </dgm:t>
    </dgm:pt>
    <dgm:pt modelId="{34617B07-27B9-4D23-93EB-EF9C9053D48D}" type="pres">
      <dgm:prSet presAssocID="{AD120BF9-E03A-4061-8F56-6EE45773A32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89CB17-F893-4931-8B16-0D23CC1CCCAC}" type="pres">
      <dgm:prSet presAssocID="{AD120BF9-E03A-4061-8F56-6EE45773A32C}" presName="accent_5" presStyleCnt="0"/>
      <dgm:spPr/>
    </dgm:pt>
    <dgm:pt modelId="{462AB89A-BBA1-4928-9CC1-A531CBAA672A}" type="pres">
      <dgm:prSet presAssocID="{AD120BF9-E03A-4061-8F56-6EE45773A32C}" presName="accentRepeatNode" presStyleLbl="solidFgAcc1" presStyleIdx="4" presStyleCnt="5"/>
      <dgm:spPr>
        <a:ln>
          <a:solidFill>
            <a:srgbClr val="0070C0"/>
          </a:solidFill>
        </a:ln>
      </dgm:spPr>
      <dgm:t>
        <a:bodyPr/>
        <a:lstStyle/>
        <a:p>
          <a:endParaRPr lang="pl-PL"/>
        </a:p>
      </dgm:t>
    </dgm:pt>
  </dgm:ptLst>
  <dgm:cxnLst>
    <dgm:cxn modelId="{FBCCF0A3-CB5E-4502-855F-CA8A96D46797}" srcId="{8916B5F2-5FC8-4982-86DC-E43E50587D99}" destId="{DEDD2513-BAF4-4867-B8DE-7A46DBC1BF82}" srcOrd="0" destOrd="0" parTransId="{247C42B8-6D48-4BEC-81D3-86E100ADCDCC}" sibTransId="{95E4AC8D-027D-49B4-8DAE-5B513B13DE1D}"/>
    <dgm:cxn modelId="{900ACF02-41C5-4A83-ACDE-907C29EA7243}" srcId="{8916B5F2-5FC8-4982-86DC-E43E50587D99}" destId="{24F5DE8E-9C0D-457C-872D-451947BE2E0F}" srcOrd="2" destOrd="0" parTransId="{2BC09029-7537-4A49-AB25-E1ACAC24A6F4}" sibTransId="{3BB7EB96-2CEB-4C49-AF4B-12664494DC57}"/>
    <dgm:cxn modelId="{011D070D-A922-4D50-98E8-872560D75325}" type="presOf" srcId="{95E4AC8D-027D-49B4-8DAE-5B513B13DE1D}" destId="{2D5CF962-76C3-48AB-9CDA-F3A2703EB3A3}" srcOrd="0" destOrd="0" presId="urn:microsoft.com/office/officeart/2008/layout/VerticalCurvedList"/>
    <dgm:cxn modelId="{4214FE49-5319-40A0-837F-0C5ACEA35C56}" type="presOf" srcId="{5CE128FC-7D0D-4258-9E5C-518085A234A8}" destId="{A782A616-84A6-4277-AC6E-09B33EFC73ED}" srcOrd="0" destOrd="0" presId="urn:microsoft.com/office/officeart/2008/layout/VerticalCurvedList"/>
    <dgm:cxn modelId="{2A28572D-1878-4F02-8A5C-6DC6FD879F10}" type="presOf" srcId="{DEDD2513-BAF4-4867-B8DE-7A46DBC1BF82}" destId="{0F0BCDB3-A921-4062-BE46-15264508802D}" srcOrd="0" destOrd="0" presId="urn:microsoft.com/office/officeart/2008/layout/VerticalCurvedList"/>
    <dgm:cxn modelId="{65DFA75C-9EB9-462D-8BA2-787772882ECB}" type="presOf" srcId="{24F5DE8E-9C0D-457C-872D-451947BE2E0F}" destId="{2FCB2C0E-AD6F-4405-A940-3FFD200F84A5}" srcOrd="0" destOrd="0" presId="urn:microsoft.com/office/officeart/2008/layout/VerticalCurvedList"/>
    <dgm:cxn modelId="{D2C60D34-598B-4F03-9BD6-968C78B9AA74}" srcId="{8916B5F2-5FC8-4982-86DC-E43E50587D99}" destId="{AD120BF9-E03A-4061-8F56-6EE45773A32C}" srcOrd="4" destOrd="0" parTransId="{BB846655-FF66-45E4-B540-103666515E6B}" sibTransId="{BD7FE040-BF8E-4D77-AF78-4C7C138C2E0D}"/>
    <dgm:cxn modelId="{A45E0E4B-03E4-43A2-B213-DCFF2E8F5F75}" type="presOf" srcId="{8916B5F2-5FC8-4982-86DC-E43E50587D99}" destId="{D0E0DE7A-3F82-4BED-8B4C-309640F3BC41}" srcOrd="0" destOrd="0" presId="urn:microsoft.com/office/officeart/2008/layout/VerticalCurvedList"/>
    <dgm:cxn modelId="{CB4B9D2E-D5DF-4C03-A683-CCEC5F2D776D}" srcId="{8916B5F2-5FC8-4982-86DC-E43E50587D99}" destId="{5CE128FC-7D0D-4258-9E5C-518085A234A8}" srcOrd="1" destOrd="0" parTransId="{951ED859-128E-4E4C-A2A0-04FDC63159DF}" sibTransId="{D3105403-41F3-44FB-B92B-4E30686AD727}"/>
    <dgm:cxn modelId="{D121FF62-C8BF-4618-92F4-477E4E3093C8}" type="presOf" srcId="{CF191039-2B78-49B4-AC6F-D7DBCFF1217E}" destId="{39504D57-5D35-4941-93CB-9D0FDE9E10BB}" srcOrd="0" destOrd="0" presId="urn:microsoft.com/office/officeart/2008/layout/VerticalCurvedList"/>
    <dgm:cxn modelId="{8378510D-962F-4B74-B0A8-AA18AFEF12CA}" srcId="{8916B5F2-5FC8-4982-86DC-E43E50587D99}" destId="{CF191039-2B78-49B4-AC6F-D7DBCFF1217E}" srcOrd="3" destOrd="0" parTransId="{0720BB58-00A7-4CA9-8D5A-2B3F34658A23}" sibTransId="{B0FEA353-8483-4CBF-B022-DFC16DA84C4B}"/>
    <dgm:cxn modelId="{FC11E6A4-DF6A-4343-8786-CBF23BA5640E}" type="presOf" srcId="{AD120BF9-E03A-4061-8F56-6EE45773A32C}" destId="{34617B07-27B9-4D23-93EB-EF9C9053D48D}" srcOrd="0" destOrd="0" presId="urn:microsoft.com/office/officeart/2008/layout/VerticalCurvedList"/>
    <dgm:cxn modelId="{DAD9F2E5-FD40-4944-85EF-3959CEBEE4F2}" type="presParOf" srcId="{D0E0DE7A-3F82-4BED-8B4C-309640F3BC41}" destId="{686153FA-EE7D-402F-9ECF-DFF42B57D984}" srcOrd="0" destOrd="0" presId="urn:microsoft.com/office/officeart/2008/layout/VerticalCurvedList"/>
    <dgm:cxn modelId="{E7274599-B61F-4EF2-8C65-A3BD4FE536FA}" type="presParOf" srcId="{686153FA-EE7D-402F-9ECF-DFF42B57D984}" destId="{698E2DB8-4B8E-4835-8D7B-41FF23181DF8}" srcOrd="0" destOrd="0" presId="urn:microsoft.com/office/officeart/2008/layout/VerticalCurvedList"/>
    <dgm:cxn modelId="{24983569-74BA-4D9A-869A-B546A21F5B16}" type="presParOf" srcId="{698E2DB8-4B8E-4835-8D7B-41FF23181DF8}" destId="{093C2960-9A5D-4BE9-90C7-1E219EB34302}" srcOrd="0" destOrd="0" presId="urn:microsoft.com/office/officeart/2008/layout/VerticalCurvedList"/>
    <dgm:cxn modelId="{151013F7-7C2F-4BC3-9224-2CB2DB4C2406}" type="presParOf" srcId="{698E2DB8-4B8E-4835-8D7B-41FF23181DF8}" destId="{2D5CF962-76C3-48AB-9CDA-F3A2703EB3A3}" srcOrd="1" destOrd="0" presId="urn:microsoft.com/office/officeart/2008/layout/VerticalCurvedList"/>
    <dgm:cxn modelId="{E92B9393-9C7A-41FD-82D0-9EE721341909}" type="presParOf" srcId="{698E2DB8-4B8E-4835-8D7B-41FF23181DF8}" destId="{7A6F8056-9DA3-4D69-98C2-41B5BF89DBE7}" srcOrd="2" destOrd="0" presId="urn:microsoft.com/office/officeart/2008/layout/VerticalCurvedList"/>
    <dgm:cxn modelId="{8BD1AE7D-B1E5-4385-A8ED-5D7CD2DFABD6}" type="presParOf" srcId="{698E2DB8-4B8E-4835-8D7B-41FF23181DF8}" destId="{FEBBDD53-377B-4FBD-924D-1F1F132BB18E}" srcOrd="3" destOrd="0" presId="urn:microsoft.com/office/officeart/2008/layout/VerticalCurvedList"/>
    <dgm:cxn modelId="{4A7A77D3-B703-4993-A2B6-C3DCB00C5456}" type="presParOf" srcId="{686153FA-EE7D-402F-9ECF-DFF42B57D984}" destId="{0F0BCDB3-A921-4062-BE46-15264508802D}" srcOrd="1" destOrd="0" presId="urn:microsoft.com/office/officeart/2008/layout/VerticalCurvedList"/>
    <dgm:cxn modelId="{7BB0D9CA-5F3A-4851-B78D-403FC76037CC}" type="presParOf" srcId="{686153FA-EE7D-402F-9ECF-DFF42B57D984}" destId="{E2D125AF-29AA-4028-AF4E-5CDEF5B04FB9}" srcOrd="2" destOrd="0" presId="urn:microsoft.com/office/officeart/2008/layout/VerticalCurvedList"/>
    <dgm:cxn modelId="{BD22FA37-2133-4C52-A378-14000C89223C}" type="presParOf" srcId="{E2D125AF-29AA-4028-AF4E-5CDEF5B04FB9}" destId="{FD89C8E8-A38B-4EE8-B72B-DB4A3FA314C2}" srcOrd="0" destOrd="0" presId="urn:microsoft.com/office/officeart/2008/layout/VerticalCurvedList"/>
    <dgm:cxn modelId="{175F2F2C-9C1C-4551-9A79-5529726944A5}" type="presParOf" srcId="{686153FA-EE7D-402F-9ECF-DFF42B57D984}" destId="{A782A616-84A6-4277-AC6E-09B33EFC73ED}" srcOrd="3" destOrd="0" presId="urn:microsoft.com/office/officeart/2008/layout/VerticalCurvedList"/>
    <dgm:cxn modelId="{F7861823-B960-4EDD-8684-05761B3D5334}" type="presParOf" srcId="{686153FA-EE7D-402F-9ECF-DFF42B57D984}" destId="{CD3B62D5-1241-4F5C-9490-EF038235DA71}" srcOrd="4" destOrd="0" presId="urn:microsoft.com/office/officeart/2008/layout/VerticalCurvedList"/>
    <dgm:cxn modelId="{FF9D71DD-39D8-4DD2-8B11-28FCDA6651D2}" type="presParOf" srcId="{CD3B62D5-1241-4F5C-9490-EF038235DA71}" destId="{0F804154-816F-4225-9AEB-C780CDAD576B}" srcOrd="0" destOrd="0" presId="urn:microsoft.com/office/officeart/2008/layout/VerticalCurvedList"/>
    <dgm:cxn modelId="{FA3D0BC7-AA22-4BBE-93F4-51809BDC444C}" type="presParOf" srcId="{686153FA-EE7D-402F-9ECF-DFF42B57D984}" destId="{2FCB2C0E-AD6F-4405-A940-3FFD200F84A5}" srcOrd="5" destOrd="0" presId="urn:microsoft.com/office/officeart/2008/layout/VerticalCurvedList"/>
    <dgm:cxn modelId="{F86F8C33-8F69-4533-8C05-A9C9F2E6E232}" type="presParOf" srcId="{686153FA-EE7D-402F-9ECF-DFF42B57D984}" destId="{F62C2091-225E-42C0-9F14-20E49F05960B}" srcOrd="6" destOrd="0" presId="urn:microsoft.com/office/officeart/2008/layout/VerticalCurvedList"/>
    <dgm:cxn modelId="{96BF8E82-2F9D-45F2-87BC-5724C47603F6}" type="presParOf" srcId="{F62C2091-225E-42C0-9F14-20E49F05960B}" destId="{36E79BE4-1D73-4343-BF2B-A4847495D9B4}" srcOrd="0" destOrd="0" presId="urn:microsoft.com/office/officeart/2008/layout/VerticalCurvedList"/>
    <dgm:cxn modelId="{8268A270-4780-4A5B-A3A9-456CA2015882}" type="presParOf" srcId="{686153FA-EE7D-402F-9ECF-DFF42B57D984}" destId="{39504D57-5D35-4941-93CB-9D0FDE9E10BB}" srcOrd="7" destOrd="0" presId="urn:microsoft.com/office/officeart/2008/layout/VerticalCurvedList"/>
    <dgm:cxn modelId="{FF52F477-F652-4861-9A79-A76C9622D530}" type="presParOf" srcId="{686153FA-EE7D-402F-9ECF-DFF42B57D984}" destId="{1ED72663-E2F5-4278-B408-0843AB93D844}" srcOrd="8" destOrd="0" presId="urn:microsoft.com/office/officeart/2008/layout/VerticalCurvedList"/>
    <dgm:cxn modelId="{A628ECD5-2BC0-49EF-900D-992F4510F3A2}" type="presParOf" srcId="{1ED72663-E2F5-4278-B408-0843AB93D844}" destId="{6E521B46-D431-4CA3-9BA7-A88C88C7E7C9}" srcOrd="0" destOrd="0" presId="urn:microsoft.com/office/officeart/2008/layout/VerticalCurvedList"/>
    <dgm:cxn modelId="{E9FE9B23-6227-4444-8E1F-C54127821CBA}" type="presParOf" srcId="{686153FA-EE7D-402F-9ECF-DFF42B57D984}" destId="{34617B07-27B9-4D23-93EB-EF9C9053D48D}" srcOrd="9" destOrd="0" presId="urn:microsoft.com/office/officeart/2008/layout/VerticalCurvedList"/>
    <dgm:cxn modelId="{325FD302-ABCE-4F1F-8CD3-14F4B5247E53}" type="presParOf" srcId="{686153FA-EE7D-402F-9ECF-DFF42B57D984}" destId="{2489CB17-F893-4931-8B16-0D23CC1CCCAC}" srcOrd="10" destOrd="0" presId="urn:microsoft.com/office/officeart/2008/layout/VerticalCurvedList"/>
    <dgm:cxn modelId="{CC4FF69C-DC33-483C-A464-43A7E8E62F0E}" type="presParOf" srcId="{2489CB17-F893-4931-8B16-0D23CC1CCCAC}" destId="{462AB89A-BBA1-4928-9CC1-A531CBAA67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16B5F2-5FC8-4982-86DC-E43E50587D9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EDD2513-BAF4-4867-B8DE-7A46DBC1BF82}">
      <dgm:prSet phldrT="[Tekst]" custT="1"/>
      <dgm:spPr>
        <a:solidFill>
          <a:srgbClr val="92D050"/>
        </a:solidFill>
      </dgm:spPr>
      <dgm:t>
        <a:bodyPr/>
        <a:lstStyle/>
        <a:p>
          <a:r>
            <a:rPr lang="pl-PL" sz="2400" b="1" dirty="0" smtClean="0">
              <a:solidFill>
                <a:schemeClr val="tx1"/>
              </a:solidFill>
            </a:rPr>
            <a:t>32,3 tys. osób - szkolenia dla  bezrobotnych/ bony/ TUS, studia podyplomowe, egzaminy, </a:t>
          </a:r>
          <a:endParaRPr lang="pl-PL" sz="2400" b="1" dirty="0">
            <a:solidFill>
              <a:schemeClr val="tx1"/>
            </a:solidFill>
          </a:endParaRPr>
        </a:p>
      </dgm:t>
    </dgm:pt>
    <dgm:pt modelId="{247C42B8-6D48-4BEC-81D3-86E100ADCDCC}" type="parTrans" cxnId="{FBCCF0A3-CB5E-4502-855F-CA8A96D46797}">
      <dgm:prSet/>
      <dgm:spPr/>
      <dgm:t>
        <a:bodyPr/>
        <a:lstStyle/>
        <a:p>
          <a:endParaRPr lang="pl-PL"/>
        </a:p>
      </dgm:t>
    </dgm:pt>
    <dgm:pt modelId="{95E4AC8D-027D-49B4-8DAE-5B513B13DE1D}" type="sibTrans" cxnId="{FBCCF0A3-CB5E-4502-855F-CA8A96D46797}">
      <dgm:prSet/>
      <dgm:spPr>
        <a:ln>
          <a:solidFill>
            <a:srgbClr val="00B050"/>
          </a:solidFill>
        </a:ln>
      </dgm:spPr>
      <dgm:t>
        <a:bodyPr/>
        <a:lstStyle/>
        <a:p>
          <a:endParaRPr lang="pl-PL"/>
        </a:p>
      </dgm:t>
    </dgm:pt>
    <dgm:pt modelId="{24F5DE8E-9C0D-457C-872D-451947BE2E0F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2400" b="1" dirty="0" smtClean="0">
              <a:solidFill>
                <a:schemeClr val="tx1"/>
              </a:solidFill>
            </a:rPr>
            <a:t>10,5 tys. ogółem - KFS wsparcie dla pracodawców na szkolenia dla pracowników</a:t>
          </a:r>
          <a:endParaRPr lang="pl-PL" sz="2400" b="1" dirty="0">
            <a:solidFill>
              <a:schemeClr val="tx1"/>
            </a:solidFill>
          </a:endParaRPr>
        </a:p>
      </dgm:t>
    </dgm:pt>
    <dgm:pt modelId="{2BC09029-7537-4A49-AB25-E1ACAC24A6F4}" type="parTrans" cxnId="{900ACF02-41C5-4A83-ACDE-907C29EA7243}">
      <dgm:prSet/>
      <dgm:spPr/>
      <dgm:t>
        <a:bodyPr/>
        <a:lstStyle/>
        <a:p>
          <a:endParaRPr lang="pl-PL"/>
        </a:p>
      </dgm:t>
    </dgm:pt>
    <dgm:pt modelId="{3BB7EB96-2CEB-4C49-AF4B-12664494DC57}" type="sibTrans" cxnId="{900ACF02-41C5-4A83-ACDE-907C29EA7243}">
      <dgm:prSet/>
      <dgm:spPr/>
      <dgm:t>
        <a:bodyPr/>
        <a:lstStyle/>
        <a:p>
          <a:endParaRPr lang="pl-PL"/>
        </a:p>
      </dgm:t>
    </dgm:pt>
    <dgm:pt modelId="{5CE128FC-7D0D-4258-9E5C-518085A234A8}">
      <dgm:prSet custT="1"/>
      <dgm:spPr>
        <a:solidFill>
          <a:srgbClr val="92D050"/>
        </a:solidFill>
      </dgm:spPr>
      <dgm:t>
        <a:bodyPr/>
        <a:lstStyle/>
        <a:p>
          <a:r>
            <a:rPr lang="pl-PL" sz="2400" b="1" dirty="0" smtClean="0">
              <a:solidFill>
                <a:schemeClr val="tx1"/>
              </a:solidFill>
            </a:rPr>
            <a:t>101,5 tys. osób - staż dla bezrobotnych / bony</a:t>
          </a:r>
        </a:p>
      </dgm:t>
    </dgm:pt>
    <dgm:pt modelId="{951ED859-128E-4E4C-A2A0-04FDC63159DF}" type="parTrans" cxnId="{CB4B9D2E-D5DF-4C03-A683-CCEC5F2D776D}">
      <dgm:prSet/>
      <dgm:spPr/>
      <dgm:t>
        <a:bodyPr/>
        <a:lstStyle/>
        <a:p>
          <a:endParaRPr lang="pl-PL"/>
        </a:p>
      </dgm:t>
    </dgm:pt>
    <dgm:pt modelId="{D3105403-41F3-44FB-B92B-4E30686AD727}" type="sibTrans" cxnId="{CB4B9D2E-D5DF-4C03-A683-CCEC5F2D776D}">
      <dgm:prSet/>
      <dgm:spPr/>
      <dgm:t>
        <a:bodyPr/>
        <a:lstStyle/>
        <a:p>
          <a:endParaRPr lang="pl-PL"/>
        </a:p>
      </dgm:t>
    </dgm:pt>
    <dgm:pt modelId="{9ACC0A2A-2C77-4C11-8240-0817DC382550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100 osób - przygotowanie zawodowe dorosłych</a:t>
          </a:r>
          <a:endParaRPr lang="pl-PL" b="1" dirty="0">
            <a:solidFill>
              <a:schemeClr val="tx1"/>
            </a:solidFill>
          </a:endParaRPr>
        </a:p>
      </dgm:t>
    </dgm:pt>
    <dgm:pt modelId="{AFC1C817-64D4-4224-BD6E-40D6433BC49A}" type="parTrans" cxnId="{D5C8128E-077C-4D35-B148-3208C188BCF7}">
      <dgm:prSet/>
      <dgm:spPr/>
      <dgm:t>
        <a:bodyPr/>
        <a:lstStyle/>
        <a:p>
          <a:endParaRPr lang="pl-PL"/>
        </a:p>
      </dgm:t>
    </dgm:pt>
    <dgm:pt modelId="{D9A38CE2-9BD5-46B8-B298-732D0592C41C}" type="sibTrans" cxnId="{D5C8128E-077C-4D35-B148-3208C188BCF7}">
      <dgm:prSet/>
      <dgm:spPr/>
      <dgm:t>
        <a:bodyPr/>
        <a:lstStyle/>
        <a:p>
          <a:endParaRPr lang="pl-PL"/>
        </a:p>
      </dgm:t>
    </dgm:pt>
    <dgm:pt modelId="{D0E0DE7A-3F82-4BED-8B4C-309640F3BC41}" type="pres">
      <dgm:prSet presAssocID="{8916B5F2-5FC8-4982-86DC-E43E50587D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686153FA-EE7D-402F-9ECF-DFF42B57D984}" type="pres">
      <dgm:prSet presAssocID="{8916B5F2-5FC8-4982-86DC-E43E50587D99}" presName="Name1" presStyleCnt="0"/>
      <dgm:spPr/>
    </dgm:pt>
    <dgm:pt modelId="{698E2DB8-4B8E-4835-8D7B-41FF23181DF8}" type="pres">
      <dgm:prSet presAssocID="{8916B5F2-5FC8-4982-86DC-E43E50587D99}" presName="cycle" presStyleCnt="0"/>
      <dgm:spPr/>
    </dgm:pt>
    <dgm:pt modelId="{093C2960-9A5D-4BE9-90C7-1E219EB34302}" type="pres">
      <dgm:prSet presAssocID="{8916B5F2-5FC8-4982-86DC-E43E50587D99}" presName="srcNode" presStyleLbl="node1" presStyleIdx="0" presStyleCnt="4"/>
      <dgm:spPr/>
    </dgm:pt>
    <dgm:pt modelId="{2D5CF962-76C3-48AB-9CDA-F3A2703EB3A3}" type="pres">
      <dgm:prSet presAssocID="{8916B5F2-5FC8-4982-86DC-E43E50587D99}" presName="conn" presStyleLbl="parChTrans1D2" presStyleIdx="0" presStyleCnt="1"/>
      <dgm:spPr/>
      <dgm:t>
        <a:bodyPr/>
        <a:lstStyle/>
        <a:p>
          <a:endParaRPr lang="pl-PL"/>
        </a:p>
      </dgm:t>
    </dgm:pt>
    <dgm:pt modelId="{7A6F8056-9DA3-4D69-98C2-41B5BF89DBE7}" type="pres">
      <dgm:prSet presAssocID="{8916B5F2-5FC8-4982-86DC-E43E50587D99}" presName="extraNode" presStyleLbl="node1" presStyleIdx="0" presStyleCnt="4"/>
      <dgm:spPr/>
    </dgm:pt>
    <dgm:pt modelId="{FEBBDD53-377B-4FBD-924D-1F1F132BB18E}" type="pres">
      <dgm:prSet presAssocID="{8916B5F2-5FC8-4982-86DC-E43E50587D99}" presName="dstNode" presStyleLbl="node1" presStyleIdx="0" presStyleCnt="4"/>
      <dgm:spPr/>
    </dgm:pt>
    <dgm:pt modelId="{0F0BCDB3-A921-4062-BE46-15264508802D}" type="pres">
      <dgm:prSet presAssocID="{DEDD2513-BAF4-4867-B8DE-7A46DBC1BF82}" presName="text_1" presStyleLbl="node1" presStyleIdx="0" presStyleCnt="4" custScaleY="1455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D125AF-29AA-4028-AF4E-5CDEF5B04FB9}" type="pres">
      <dgm:prSet presAssocID="{DEDD2513-BAF4-4867-B8DE-7A46DBC1BF82}" presName="accent_1" presStyleCnt="0"/>
      <dgm:spPr/>
    </dgm:pt>
    <dgm:pt modelId="{FD89C8E8-A38B-4EE8-B72B-DB4A3FA314C2}" type="pres">
      <dgm:prSet presAssocID="{DEDD2513-BAF4-4867-B8DE-7A46DBC1BF82}" presName="accentRepeatNode" presStyleLbl="solidFgAcc1" presStyleIdx="0" presStyleCnt="4"/>
      <dgm:spPr>
        <a:ln>
          <a:solidFill>
            <a:srgbClr val="92D050"/>
          </a:solidFill>
        </a:ln>
      </dgm:spPr>
      <dgm:t>
        <a:bodyPr/>
        <a:lstStyle/>
        <a:p>
          <a:endParaRPr lang="pl-PL"/>
        </a:p>
      </dgm:t>
    </dgm:pt>
    <dgm:pt modelId="{A782A616-84A6-4277-AC6E-09B33EFC73ED}" type="pres">
      <dgm:prSet presAssocID="{5CE128FC-7D0D-4258-9E5C-518085A234A8}" presName="text_2" presStyleLbl="node1" presStyleIdx="1" presStyleCnt="4" custLinFactNeighborX="-51" custLinFactNeighborY="983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3B62D5-1241-4F5C-9490-EF038235DA71}" type="pres">
      <dgm:prSet presAssocID="{5CE128FC-7D0D-4258-9E5C-518085A234A8}" presName="accent_2" presStyleCnt="0"/>
      <dgm:spPr/>
    </dgm:pt>
    <dgm:pt modelId="{0F804154-816F-4225-9AEB-C780CDAD576B}" type="pres">
      <dgm:prSet presAssocID="{5CE128FC-7D0D-4258-9E5C-518085A234A8}" presName="accentRepeatNode" presStyleLbl="solidFgAcc1" presStyleIdx="1" presStyleCnt="4"/>
      <dgm:spPr>
        <a:ln>
          <a:solidFill>
            <a:srgbClr val="92D050"/>
          </a:solidFill>
        </a:ln>
      </dgm:spPr>
      <dgm:t>
        <a:bodyPr/>
        <a:lstStyle/>
        <a:p>
          <a:endParaRPr lang="pl-PL"/>
        </a:p>
      </dgm:t>
    </dgm:pt>
    <dgm:pt modelId="{62F1C674-7D8C-498A-87B8-A23FB0E74312}" type="pres">
      <dgm:prSet presAssocID="{9ACC0A2A-2C77-4C11-8240-0817DC38255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8825D2-E2D6-42CC-AF8E-B89840066C24}" type="pres">
      <dgm:prSet presAssocID="{9ACC0A2A-2C77-4C11-8240-0817DC382550}" presName="accent_3" presStyleCnt="0"/>
      <dgm:spPr/>
    </dgm:pt>
    <dgm:pt modelId="{DB6A2B6D-82E0-4BEB-AB47-B19B8E92E73E}" type="pres">
      <dgm:prSet presAssocID="{9ACC0A2A-2C77-4C11-8240-0817DC382550}" presName="accentRepeatNode" presStyleLbl="solidFgAcc1" presStyleIdx="2" presStyleCnt="4"/>
      <dgm:spPr>
        <a:ln>
          <a:solidFill>
            <a:srgbClr val="92D050"/>
          </a:solidFill>
        </a:ln>
      </dgm:spPr>
      <dgm:t>
        <a:bodyPr/>
        <a:lstStyle/>
        <a:p>
          <a:endParaRPr lang="pl-PL"/>
        </a:p>
      </dgm:t>
    </dgm:pt>
    <dgm:pt modelId="{80687A28-523F-4CF0-8308-2BC1EE2B2A14}" type="pres">
      <dgm:prSet presAssocID="{24F5DE8E-9C0D-457C-872D-451947BE2E0F}" presName="text_4" presStyleLbl="node1" presStyleIdx="3" presStyleCnt="4" custScaleY="1326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C6B939-CF92-423A-A54A-E5147D8B4A10}" type="pres">
      <dgm:prSet presAssocID="{24F5DE8E-9C0D-457C-872D-451947BE2E0F}" presName="accent_4" presStyleCnt="0"/>
      <dgm:spPr/>
    </dgm:pt>
    <dgm:pt modelId="{36E79BE4-1D73-4343-BF2B-A4847495D9B4}" type="pres">
      <dgm:prSet presAssocID="{24F5DE8E-9C0D-457C-872D-451947BE2E0F}" presName="accentRepeatNode" presStyleLbl="solidFgAcc1" presStyleIdx="3" presStyleCnt="4"/>
      <dgm:spPr>
        <a:ln>
          <a:solidFill>
            <a:srgbClr val="00B050"/>
          </a:solidFill>
        </a:ln>
      </dgm:spPr>
      <dgm:t>
        <a:bodyPr/>
        <a:lstStyle/>
        <a:p>
          <a:endParaRPr lang="pl-PL"/>
        </a:p>
      </dgm:t>
    </dgm:pt>
  </dgm:ptLst>
  <dgm:cxnLst>
    <dgm:cxn modelId="{C0A9F5AA-16AE-46D4-81D6-C917374D76B9}" type="presOf" srcId="{95E4AC8D-027D-49B4-8DAE-5B513B13DE1D}" destId="{2D5CF962-76C3-48AB-9CDA-F3A2703EB3A3}" srcOrd="0" destOrd="0" presId="urn:microsoft.com/office/officeart/2008/layout/VerticalCurvedList"/>
    <dgm:cxn modelId="{FBCCF0A3-CB5E-4502-855F-CA8A96D46797}" srcId="{8916B5F2-5FC8-4982-86DC-E43E50587D99}" destId="{DEDD2513-BAF4-4867-B8DE-7A46DBC1BF82}" srcOrd="0" destOrd="0" parTransId="{247C42B8-6D48-4BEC-81D3-86E100ADCDCC}" sibTransId="{95E4AC8D-027D-49B4-8DAE-5B513B13DE1D}"/>
    <dgm:cxn modelId="{7A2F9AD9-85D4-4BD8-B1C3-2A24915CB951}" type="presOf" srcId="{24F5DE8E-9C0D-457C-872D-451947BE2E0F}" destId="{80687A28-523F-4CF0-8308-2BC1EE2B2A14}" srcOrd="0" destOrd="0" presId="urn:microsoft.com/office/officeart/2008/layout/VerticalCurvedList"/>
    <dgm:cxn modelId="{900ACF02-41C5-4A83-ACDE-907C29EA7243}" srcId="{8916B5F2-5FC8-4982-86DC-E43E50587D99}" destId="{24F5DE8E-9C0D-457C-872D-451947BE2E0F}" srcOrd="3" destOrd="0" parTransId="{2BC09029-7537-4A49-AB25-E1ACAC24A6F4}" sibTransId="{3BB7EB96-2CEB-4C49-AF4B-12664494DC57}"/>
    <dgm:cxn modelId="{09317362-3AF4-4009-8E89-A942A8ACC30D}" type="presOf" srcId="{DEDD2513-BAF4-4867-B8DE-7A46DBC1BF82}" destId="{0F0BCDB3-A921-4062-BE46-15264508802D}" srcOrd="0" destOrd="0" presId="urn:microsoft.com/office/officeart/2008/layout/VerticalCurvedList"/>
    <dgm:cxn modelId="{CB4B9D2E-D5DF-4C03-A683-CCEC5F2D776D}" srcId="{8916B5F2-5FC8-4982-86DC-E43E50587D99}" destId="{5CE128FC-7D0D-4258-9E5C-518085A234A8}" srcOrd="1" destOrd="0" parTransId="{951ED859-128E-4E4C-A2A0-04FDC63159DF}" sibTransId="{D3105403-41F3-44FB-B92B-4E30686AD727}"/>
    <dgm:cxn modelId="{1E292F3D-49EB-4B2B-832E-F5BD9B1ED42E}" type="presOf" srcId="{5CE128FC-7D0D-4258-9E5C-518085A234A8}" destId="{A782A616-84A6-4277-AC6E-09B33EFC73ED}" srcOrd="0" destOrd="0" presId="urn:microsoft.com/office/officeart/2008/layout/VerticalCurvedList"/>
    <dgm:cxn modelId="{36E9861B-EE8C-4302-9D17-18F8AFF83D5F}" type="presOf" srcId="{9ACC0A2A-2C77-4C11-8240-0817DC382550}" destId="{62F1C674-7D8C-498A-87B8-A23FB0E74312}" srcOrd="0" destOrd="0" presId="urn:microsoft.com/office/officeart/2008/layout/VerticalCurvedList"/>
    <dgm:cxn modelId="{D5C8128E-077C-4D35-B148-3208C188BCF7}" srcId="{8916B5F2-5FC8-4982-86DC-E43E50587D99}" destId="{9ACC0A2A-2C77-4C11-8240-0817DC382550}" srcOrd="2" destOrd="0" parTransId="{AFC1C817-64D4-4224-BD6E-40D6433BC49A}" sibTransId="{D9A38CE2-9BD5-46B8-B298-732D0592C41C}"/>
    <dgm:cxn modelId="{3FF5E859-5084-41F8-A0B4-6DB4BCB506B1}" type="presOf" srcId="{8916B5F2-5FC8-4982-86DC-E43E50587D99}" destId="{D0E0DE7A-3F82-4BED-8B4C-309640F3BC41}" srcOrd="0" destOrd="0" presId="urn:microsoft.com/office/officeart/2008/layout/VerticalCurvedList"/>
    <dgm:cxn modelId="{6336B16E-465B-4410-A237-513184B4810C}" type="presParOf" srcId="{D0E0DE7A-3F82-4BED-8B4C-309640F3BC41}" destId="{686153FA-EE7D-402F-9ECF-DFF42B57D984}" srcOrd="0" destOrd="0" presId="urn:microsoft.com/office/officeart/2008/layout/VerticalCurvedList"/>
    <dgm:cxn modelId="{357ABB1A-33FE-4911-AE6D-1142F26A5465}" type="presParOf" srcId="{686153FA-EE7D-402F-9ECF-DFF42B57D984}" destId="{698E2DB8-4B8E-4835-8D7B-41FF23181DF8}" srcOrd="0" destOrd="0" presId="urn:microsoft.com/office/officeart/2008/layout/VerticalCurvedList"/>
    <dgm:cxn modelId="{0DD4AB42-8F24-4BFE-8BB5-8A43CEDF0B39}" type="presParOf" srcId="{698E2DB8-4B8E-4835-8D7B-41FF23181DF8}" destId="{093C2960-9A5D-4BE9-90C7-1E219EB34302}" srcOrd="0" destOrd="0" presId="urn:microsoft.com/office/officeart/2008/layout/VerticalCurvedList"/>
    <dgm:cxn modelId="{A1A928D0-FEA7-49DD-B13C-B11503053759}" type="presParOf" srcId="{698E2DB8-4B8E-4835-8D7B-41FF23181DF8}" destId="{2D5CF962-76C3-48AB-9CDA-F3A2703EB3A3}" srcOrd="1" destOrd="0" presId="urn:microsoft.com/office/officeart/2008/layout/VerticalCurvedList"/>
    <dgm:cxn modelId="{4643E08D-FCB9-44D8-9F8A-0A304F9E906C}" type="presParOf" srcId="{698E2DB8-4B8E-4835-8D7B-41FF23181DF8}" destId="{7A6F8056-9DA3-4D69-98C2-41B5BF89DBE7}" srcOrd="2" destOrd="0" presId="urn:microsoft.com/office/officeart/2008/layout/VerticalCurvedList"/>
    <dgm:cxn modelId="{27EC63A9-617B-4BA2-9AD0-EC1F8B176509}" type="presParOf" srcId="{698E2DB8-4B8E-4835-8D7B-41FF23181DF8}" destId="{FEBBDD53-377B-4FBD-924D-1F1F132BB18E}" srcOrd="3" destOrd="0" presId="urn:microsoft.com/office/officeart/2008/layout/VerticalCurvedList"/>
    <dgm:cxn modelId="{0248692B-A007-4291-88F3-40F532AC3C3B}" type="presParOf" srcId="{686153FA-EE7D-402F-9ECF-DFF42B57D984}" destId="{0F0BCDB3-A921-4062-BE46-15264508802D}" srcOrd="1" destOrd="0" presId="urn:microsoft.com/office/officeart/2008/layout/VerticalCurvedList"/>
    <dgm:cxn modelId="{E4CD2FD1-27AE-4DD0-9E66-38796449B973}" type="presParOf" srcId="{686153FA-EE7D-402F-9ECF-DFF42B57D984}" destId="{E2D125AF-29AA-4028-AF4E-5CDEF5B04FB9}" srcOrd="2" destOrd="0" presId="urn:microsoft.com/office/officeart/2008/layout/VerticalCurvedList"/>
    <dgm:cxn modelId="{B3A90735-18BC-4E0A-931B-6B537A04959E}" type="presParOf" srcId="{E2D125AF-29AA-4028-AF4E-5CDEF5B04FB9}" destId="{FD89C8E8-A38B-4EE8-B72B-DB4A3FA314C2}" srcOrd="0" destOrd="0" presId="urn:microsoft.com/office/officeart/2008/layout/VerticalCurvedList"/>
    <dgm:cxn modelId="{095F1FE9-D1B3-4625-BB07-B906199C337C}" type="presParOf" srcId="{686153FA-EE7D-402F-9ECF-DFF42B57D984}" destId="{A782A616-84A6-4277-AC6E-09B33EFC73ED}" srcOrd="3" destOrd="0" presId="urn:microsoft.com/office/officeart/2008/layout/VerticalCurvedList"/>
    <dgm:cxn modelId="{02396003-79E5-44FD-B551-0239BDC0C930}" type="presParOf" srcId="{686153FA-EE7D-402F-9ECF-DFF42B57D984}" destId="{CD3B62D5-1241-4F5C-9490-EF038235DA71}" srcOrd="4" destOrd="0" presId="urn:microsoft.com/office/officeart/2008/layout/VerticalCurvedList"/>
    <dgm:cxn modelId="{2DA35EEB-7AC1-48A8-862F-0BBBFA718085}" type="presParOf" srcId="{CD3B62D5-1241-4F5C-9490-EF038235DA71}" destId="{0F804154-816F-4225-9AEB-C780CDAD576B}" srcOrd="0" destOrd="0" presId="urn:microsoft.com/office/officeart/2008/layout/VerticalCurvedList"/>
    <dgm:cxn modelId="{811A7D5D-7040-4BB2-9416-F68A1EA07B1B}" type="presParOf" srcId="{686153FA-EE7D-402F-9ECF-DFF42B57D984}" destId="{62F1C674-7D8C-498A-87B8-A23FB0E74312}" srcOrd="5" destOrd="0" presId="urn:microsoft.com/office/officeart/2008/layout/VerticalCurvedList"/>
    <dgm:cxn modelId="{AF2E3C07-CBD4-43B3-A865-B6E1045DACE0}" type="presParOf" srcId="{686153FA-EE7D-402F-9ECF-DFF42B57D984}" destId="{798825D2-E2D6-42CC-AF8E-B89840066C24}" srcOrd="6" destOrd="0" presId="urn:microsoft.com/office/officeart/2008/layout/VerticalCurvedList"/>
    <dgm:cxn modelId="{9A6D4C93-4195-41B2-BEEE-033B86213FD7}" type="presParOf" srcId="{798825D2-E2D6-42CC-AF8E-B89840066C24}" destId="{DB6A2B6D-82E0-4BEB-AB47-B19B8E92E73E}" srcOrd="0" destOrd="0" presId="urn:microsoft.com/office/officeart/2008/layout/VerticalCurvedList"/>
    <dgm:cxn modelId="{01DF37C2-266D-4936-8C19-24FB2EA2BA9D}" type="presParOf" srcId="{686153FA-EE7D-402F-9ECF-DFF42B57D984}" destId="{80687A28-523F-4CF0-8308-2BC1EE2B2A14}" srcOrd="7" destOrd="0" presId="urn:microsoft.com/office/officeart/2008/layout/VerticalCurvedList"/>
    <dgm:cxn modelId="{CE500EAD-7293-4BFA-8586-6447FD5BBD65}" type="presParOf" srcId="{686153FA-EE7D-402F-9ECF-DFF42B57D984}" destId="{EBC6B939-CF92-423A-A54A-E5147D8B4A10}" srcOrd="8" destOrd="0" presId="urn:microsoft.com/office/officeart/2008/layout/VerticalCurvedList"/>
    <dgm:cxn modelId="{1984DFB1-183A-4572-B4F7-251BE62BE20F}" type="presParOf" srcId="{EBC6B939-CF92-423A-A54A-E5147D8B4A10}" destId="{36E79BE4-1D73-4343-BF2B-A4847495D9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C708A8-B494-4F69-9217-A0F37BC11314}" type="doc">
      <dgm:prSet loTypeId="urn:microsoft.com/office/officeart/2005/8/layout/process2" loCatId="process" qsTypeId="urn:microsoft.com/office/officeart/2005/8/quickstyle/simple1" qsCatId="simple" csTypeId="urn:microsoft.com/office/officeart/2005/8/colors/accent1_5" csCatId="accent1" phldr="1"/>
      <dgm:spPr/>
    </dgm:pt>
    <dgm:pt modelId="{C4BB4E44-16CA-4BB5-BC59-27645D293842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Indywidualny Plan Działania</a:t>
          </a:r>
          <a:endParaRPr lang="pl-PL" b="1" dirty="0">
            <a:solidFill>
              <a:schemeClr val="tx1"/>
            </a:solidFill>
          </a:endParaRPr>
        </a:p>
      </dgm:t>
    </dgm:pt>
    <dgm:pt modelId="{84DF6CFF-46E0-492E-B295-E317B9BD49F1}" type="parTrans" cxnId="{DDAD777D-724B-44DA-A892-ABDD5587F9C5}">
      <dgm:prSet/>
      <dgm:spPr/>
      <dgm:t>
        <a:bodyPr/>
        <a:lstStyle/>
        <a:p>
          <a:endParaRPr lang="pl-PL"/>
        </a:p>
      </dgm:t>
    </dgm:pt>
    <dgm:pt modelId="{B19609EB-6048-43DC-BFB8-F5D3D7A7BE5B}" type="sibTrans" cxnId="{DDAD777D-724B-44DA-A892-ABDD5587F9C5}">
      <dgm:prSet/>
      <dgm:spPr/>
      <dgm:t>
        <a:bodyPr/>
        <a:lstStyle/>
        <a:p>
          <a:endParaRPr lang="pl-PL"/>
        </a:p>
      </dgm:t>
    </dgm:pt>
    <dgm:pt modelId="{4BC81F6B-EBFB-439D-8DCB-097A15D5886A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Usługi i instrumenty rynku pracy</a:t>
          </a:r>
          <a:endParaRPr lang="pl-PL" b="1" dirty="0">
            <a:solidFill>
              <a:schemeClr val="tx1"/>
            </a:solidFill>
          </a:endParaRPr>
        </a:p>
      </dgm:t>
    </dgm:pt>
    <dgm:pt modelId="{D9226563-A390-4292-B289-E7979EB93847}" type="parTrans" cxnId="{85B2DA12-BB16-4A49-B48B-8245788F6E50}">
      <dgm:prSet/>
      <dgm:spPr/>
      <dgm:t>
        <a:bodyPr/>
        <a:lstStyle/>
        <a:p>
          <a:endParaRPr lang="pl-PL"/>
        </a:p>
      </dgm:t>
    </dgm:pt>
    <dgm:pt modelId="{050D5261-ACE8-47D7-A10A-264BBF127507}" type="sibTrans" cxnId="{85B2DA12-BB16-4A49-B48B-8245788F6E50}">
      <dgm:prSet/>
      <dgm:spPr/>
      <dgm:t>
        <a:bodyPr/>
        <a:lstStyle/>
        <a:p>
          <a:endParaRPr lang="pl-PL"/>
        </a:p>
      </dgm:t>
    </dgm:pt>
    <dgm:pt modelId="{5FE2B991-EB79-4EDD-842F-D8B96043FED9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Profilowanie</a:t>
          </a:r>
          <a:endParaRPr lang="pl-PL" b="1" dirty="0">
            <a:solidFill>
              <a:schemeClr val="tx1"/>
            </a:solidFill>
          </a:endParaRPr>
        </a:p>
      </dgm:t>
    </dgm:pt>
    <dgm:pt modelId="{9179DB39-64D2-406B-A266-6DB2762E89AB}" type="sibTrans" cxnId="{32D32FCF-BE61-4985-BF7A-D3DD45F88426}">
      <dgm:prSet/>
      <dgm:spPr/>
      <dgm:t>
        <a:bodyPr/>
        <a:lstStyle/>
        <a:p>
          <a:endParaRPr lang="pl-PL"/>
        </a:p>
      </dgm:t>
    </dgm:pt>
    <dgm:pt modelId="{A665A64D-5E0F-470C-AD59-78217830AC8B}" type="parTrans" cxnId="{32D32FCF-BE61-4985-BF7A-D3DD45F88426}">
      <dgm:prSet/>
      <dgm:spPr/>
      <dgm:t>
        <a:bodyPr/>
        <a:lstStyle/>
        <a:p>
          <a:endParaRPr lang="pl-PL"/>
        </a:p>
      </dgm:t>
    </dgm:pt>
    <dgm:pt modelId="{11184415-B270-4DF8-94B1-F6FD59B5E6C5}" type="pres">
      <dgm:prSet presAssocID="{4BC708A8-B494-4F69-9217-A0F37BC11314}" presName="linearFlow" presStyleCnt="0">
        <dgm:presLayoutVars>
          <dgm:resizeHandles val="exact"/>
        </dgm:presLayoutVars>
      </dgm:prSet>
      <dgm:spPr/>
    </dgm:pt>
    <dgm:pt modelId="{433AE05F-EFDF-412A-9129-18AE43484243}" type="pres">
      <dgm:prSet presAssocID="{5FE2B991-EB79-4EDD-842F-D8B96043FED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5B1196-AB2A-4E12-BFD3-336CDA6DFC04}" type="pres">
      <dgm:prSet presAssocID="{9179DB39-64D2-406B-A266-6DB2762E89AB}" presName="sibTrans" presStyleLbl="sibTrans2D1" presStyleIdx="0" presStyleCnt="2"/>
      <dgm:spPr/>
      <dgm:t>
        <a:bodyPr/>
        <a:lstStyle/>
        <a:p>
          <a:endParaRPr lang="pl-PL"/>
        </a:p>
      </dgm:t>
    </dgm:pt>
    <dgm:pt modelId="{A3CA6882-2986-45AB-A8C1-66A07E4D93C9}" type="pres">
      <dgm:prSet presAssocID="{9179DB39-64D2-406B-A266-6DB2762E89AB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CEF387A8-A39F-4F2B-A4CB-5C2C24A2CD88}" type="pres">
      <dgm:prSet presAssocID="{C4BB4E44-16CA-4BB5-BC59-27645D2938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27EB2C-364A-4D6D-B810-A909887E73A2}" type="pres">
      <dgm:prSet presAssocID="{B19609EB-6048-43DC-BFB8-F5D3D7A7BE5B}" presName="sibTrans" presStyleLbl="sibTrans2D1" presStyleIdx="1" presStyleCnt="2"/>
      <dgm:spPr/>
      <dgm:t>
        <a:bodyPr/>
        <a:lstStyle/>
        <a:p>
          <a:endParaRPr lang="pl-PL"/>
        </a:p>
      </dgm:t>
    </dgm:pt>
    <dgm:pt modelId="{70BD38BD-6B1C-444F-B0FA-D158D7535AD1}" type="pres">
      <dgm:prSet presAssocID="{B19609EB-6048-43DC-BFB8-F5D3D7A7BE5B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90353BEF-A716-4F52-954B-553A5094368D}" type="pres">
      <dgm:prSet presAssocID="{4BC81F6B-EBFB-439D-8DCB-097A15D5886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5B2DA12-BB16-4A49-B48B-8245788F6E50}" srcId="{4BC708A8-B494-4F69-9217-A0F37BC11314}" destId="{4BC81F6B-EBFB-439D-8DCB-097A15D5886A}" srcOrd="2" destOrd="0" parTransId="{D9226563-A390-4292-B289-E7979EB93847}" sibTransId="{050D5261-ACE8-47D7-A10A-264BBF127507}"/>
    <dgm:cxn modelId="{708D382F-4F76-4C32-8B95-9E3CB3928A5D}" type="presOf" srcId="{C4BB4E44-16CA-4BB5-BC59-27645D293842}" destId="{CEF387A8-A39F-4F2B-A4CB-5C2C24A2CD88}" srcOrd="0" destOrd="0" presId="urn:microsoft.com/office/officeart/2005/8/layout/process2"/>
    <dgm:cxn modelId="{DDAD777D-724B-44DA-A892-ABDD5587F9C5}" srcId="{4BC708A8-B494-4F69-9217-A0F37BC11314}" destId="{C4BB4E44-16CA-4BB5-BC59-27645D293842}" srcOrd="1" destOrd="0" parTransId="{84DF6CFF-46E0-492E-B295-E317B9BD49F1}" sibTransId="{B19609EB-6048-43DC-BFB8-F5D3D7A7BE5B}"/>
    <dgm:cxn modelId="{0894F500-F585-45E1-8FBF-F6A2A1B53927}" type="presOf" srcId="{9179DB39-64D2-406B-A266-6DB2762E89AB}" destId="{535B1196-AB2A-4E12-BFD3-336CDA6DFC04}" srcOrd="0" destOrd="0" presId="urn:microsoft.com/office/officeart/2005/8/layout/process2"/>
    <dgm:cxn modelId="{4707D356-1044-41F6-8233-1634D331EBDB}" type="presOf" srcId="{B19609EB-6048-43DC-BFB8-F5D3D7A7BE5B}" destId="{70BD38BD-6B1C-444F-B0FA-D158D7535AD1}" srcOrd="1" destOrd="0" presId="urn:microsoft.com/office/officeart/2005/8/layout/process2"/>
    <dgm:cxn modelId="{8BCA8AD3-F24B-44CE-8E9B-10BCE25BC26C}" type="presOf" srcId="{5FE2B991-EB79-4EDD-842F-D8B96043FED9}" destId="{433AE05F-EFDF-412A-9129-18AE43484243}" srcOrd="0" destOrd="0" presId="urn:microsoft.com/office/officeart/2005/8/layout/process2"/>
    <dgm:cxn modelId="{32D32FCF-BE61-4985-BF7A-D3DD45F88426}" srcId="{4BC708A8-B494-4F69-9217-A0F37BC11314}" destId="{5FE2B991-EB79-4EDD-842F-D8B96043FED9}" srcOrd="0" destOrd="0" parTransId="{A665A64D-5E0F-470C-AD59-78217830AC8B}" sibTransId="{9179DB39-64D2-406B-A266-6DB2762E89AB}"/>
    <dgm:cxn modelId="{5AB29808-56EF-44A1-BD60-8EDC2518FBDB}" type="presOf" srcId="{4BC81F6B-EBFB-439D-8DCB-097A15D5886A}" destId="{90353BEF-A716-4F52-954B-553A5094368D}" srcOrd="0" destOrd="0" presId="urn:microsoft.com/office/officeart/2005/8/layout/process2"/>
    <dgm:cxn modelId="{695B5389-11EA-44E0-88AC-14B463FEBE3C}" type="presOf" srcId="{4BC708A8-B494-4F69-9217-A0F37BC11314}" destId="{11184415-B270-4DF8-94B1-F6FD59B5E6C5}" srcOrd="0" destOrd="0" presId="urn:microsoft.com/office/officeart/2005/8/layout/process2"/>
    <dgm:cxn modelId="{D5EFDA6C-B678-47CE-8D79-13A2F7621042}" type="presOf" srcId="{B19609EB-6048-43DC-BFB8-F5D3D7A7BE5B}" destId="{3527EB2C-364A-4D6D-B810-A909887E73A2}" srcOrd="0" destOrd="0" presId="urn:microsoft.com/office/officeart/2005/8/layout/process2"/>
    <dgm:cxn modelId="{9E2F7DDE-DE63-480A-B914-D1F423EDF7BA}" type="presOf" srcId="{9179DB39-64D2-406B-A266-6DB2762E89AB}" destId="{A3CA6882-2986-45AB-A8C1-66A07E4D93C9}" srcOrd="1" destOrd="0" presId="urn:microsoft.com/office/officeart/2005/8/layout/process2"/>
    <dgm:cxn modelId="{A8A8FED0-B6BD-498F-8795-9DF148E69811}" type="presParOf" srcId="{11184415-B270-4DF8-94B1-F6FD59B5E6C5}" destId="{433AE05F-EFDF-412A-9129-18AE43484243}" srcOrd="0" destOrd="0" presId="urn:microsoft.com/office/officeart/2005/8/layout/process2"/>
    <dgm:cxn modelId="{8F584F98-F695-4377-A5BE-483ECB29F491}" type="presParOf" srcId="{11184415-B270-4DF8-94B1-F6FD59B5E6C5}" destId="{535B1196-AB2A-4E12-BFD3-336CDA6DFC04}" srcOrd="1" destOrd="0" presId="urn:microsoft.com/office/officeart/2005/8/layout/process2"/>
    <dgm:cxn modelId="{2F8F6128-0A66-4CB9-AF03-E5FDF08C92E1}" type="presParOf" srcId="{535B1196-AB2A-4E12-BFD3-336CDA6DFC04}" destId="{A3CA6882-2986-45AB-A8C1-66A07E4D93C9}" srcOrd="0" destOrd="0" presId="urn:microsoft.com/office/officeart/2005/8/layout/process2"/>
    <dgm:cxn modelId="{65F7E3DB-F3A0-41C1-B5F6-BBCFEEA8D7A8}" type="presParOf" srcId="{11184415-B270-4DF8-94B1-F6FD59B5E6C5}" destId="{CEF387A8-A39F-4F2B-A4CB-5C2C24A2CD88}" srcOrd="2" destOrd="0" presId="urn:microsoft.com/office/officeart/2005/8/layout/process2"/>
    <dgm:cxn modelId="{C6711624-06D0-4301-B4E9-787BD198FB11}" type="presParOf" srcId="{11184415-B270-4DF8-94B1-F6FD59B5E6C5}" destId="{3527EB2C-364A-4D6D-B810-A909887E73A2}" srcOrd="3" destOrd="0" presId="urn:microsoft.com/office/officeart/2005/8/layout/process2"/>
    <dgm:cxn modelId="{E05A906D-603F-4ACE-B7B2-1623A5EF31EF}" type="presParOf" srcId="{3527EB2C-364A-4D6D-B810-A909887E73A2}" destId="{70BD38BD-6B1C-444F-B0FA-D158D7535AD1}" srcOrd="0" destOrd="0" presId="urn:microsoft.com/office/officeart/2005/8/layout/process2"/>
    <dgm:cxn modelId="{2F3F98B4-F673-4714-9558-2EB9279C8B4A}" type="presParOf" srcId="{11184415-B270-4DF8-94B1-F6FD59B5E6C5}" destId="{90353BEF-A716-4F52-954B-553A5094368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BEAA28-85B6-4A43-8816-5DF4A0657714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61A02C53-976C-4EC3-BADF-00D56693B55B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Trójstronne umowy szkoleniowe</a:t>
          </a:r>
          <a:endParaRPr lang="pl-PL" b="1" dirty="0">
            <a:solidFill>
              <a:schemeClr val="tx1"/>
            </a:solidFill>
          </a:endParaRPr>
        </a:p>
      </dgm:t>
    </dgm:pt>
    <dgm:pt modelId="{ED8458BC-75FE-4DD1-B008-FEB871CE48E3}" type="parTrans" cxnId="{E35B1915-51B9-40D5-90B2-8E8E17208393}">
      <dgm:prSet/>
      <dgm:spPr/>
      <dgm:t>
        <a:bodyPr/>
        <a:lstStyle/>
        <a:p>
          <a:endParaRPr lang="pl-PL"/>
        </a:p>
      </dgm:t>
    </dgm:pt>
    <dgm:pt modelId="{6A5AC84B-798A-4372-AA6A-913EAF48D398}" type="sibTrans" cxnId="{E35B1915-51B9-40D5-90B2-8E8E17208393}">
      <dgm:prSet/>
      <dgm:spPr/>
      <dgm:t>
        <a:bodyPr/>
        <a:lstStyle/>
        <a:p>
          <a:endParaRPr lang="pl-PL"/>
        </a:p>
      </dgm:t>
    </dgm:pt>
    <dgm:pt modelId="{9F20B540-A6DE-403E-9A25-91B65DDBC5AC}">
      <dgm:prSet phldrT="[Tekst]" custT="1"/>
      <dgm:spPr/>
      <dgm:t>
        <a:bodyPr/>
        <a:lstStyle/>
        <a:p>
          <a:r>
            <a:rPr lang="pl-PL" sz="1200" b="1" dirty="0" smtClean="0"/>
            <a:t>Umowa między pracodawcą urzędem pracy i instytucją szkoleniową</a:t>
          </a:r>
          <a:endParaRPr lang="pl-PL" sz="1200" b="1" dirty="0"/>
        </a:p>
      </dgm:t>
    </dgm:pt>
    <dgm:pt modelId="{E02328B0-000A-4D66-B4E4-83E8D7C5076E}" type="parTrans" cxnId="{BC0C8D15-58EC-4861-AE59-E441B2F212BC}">
      <dgm:prSet/>
      <dgm:spPr/>
      <dgm:t>
        <a:bodyPr/>
        <a:lstStyle/>
        <a:p>
          <a:endParaRPr lang="pl-PL"/>
        </a:p>
      </dgm:t>
    </dgm:pt>
    <dgm:pt modelId="{8302586C-9FDB-47DA-8FB2-933291B2F255}" type="sibTrans" cxnId="{BC0C8D15-58EC-4861-AE59-E441B2F212BC}">
      <dgm:prSet/>
      <dgm:spPr/>
      <dgm:t>
        <a:bodyPr/>
        <a:lstStyle/>
        <a:p>
          <a:endParaRPr lang="pl-PL"/>
        </a:p>
      </dgm:t>
    </dgm:pt>
    <dgm:pt modelId="{E20BA54D-AFC9-4AE4-9229-FD0DE4A340C6}">
      <dgm:prSet phldrT="[Tekst]" custT="1"/>
      <dgm:spPr/>
      <dgm:t>
        <a:bodyPr/>
        <a:lstStyle/>
        <a:p>
          <a:r>
            <a:rPr lang="pl-PL" sz="1200" b="1" dirty="0" smtClean="0"/>
            <a:t>Finansowane z Funduszu Pracy</a:t>
          </a:r>
          <a:endParaRPr lang="pl-PL" sz="1200" b="1" dirty="0"/>
        </a:p>
      </dgm:t>
    </dgm:pt>
    <dgm:pt modelId="{C6A1CEBF-85A4-45AB-A7CB-3FEC558372CA}" type="parTrans" cxnId="{19BBDE7D-72CD-4D3D-BD8C-AC1272EF4417}">
      <dgm:prSet/>
      <dgm:spPr/>
      <dgm:t>
        <a:bodyPr/>
        <a:lstStyle/>
        <a:p>
          <a:endParaRPr lang="pl-PL"/>
        </a:p>
      </dgm:t>
    </dgm:pt>
    <dgm:pt modelId="{1AD09BA6-350A-4D96-AE39-BDFCDD5DE463}" type="sibTrans" cxnId="{19BBDE7D-72CD-4D3D-BD8C-AC1272EF4417}">
      <dgm:prSet/>
      <dgm:spPr/>
      <dgm:t>
        <a:bodyPr/>
        <a:lstStyle/>
        <a:p>
          <a:endParaRPr lang="pl-PL"/>
        </a:p>
      </dgm:t>
    </dgm:pt>
    <dgm:pt modelId="{77A8B808-DF4A-4DD1-BBDE-34E72662B69B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Bony stażowe</a:t>
          </a:r>
          <a:endParaRPr lang="pl-PL" b="1" dirty="0">
            <a:solidFill>
              <a:schemeClr val="tx1"/>
            </a:solidFill>
          </a:endParaRPr>
        </a:p>
      </dgm:t>
    </dgm:pt>
    <dgm:pt modelId="{711C7BBF-F318-4484-B9AF-8EE3D04F5580}" type="parTrans" cxnId="{1D62377B-FFB9-4DDE-9DDA-F1B2942EAEF9}">
      <dgm:prSet/>
      <dgm:spPr/>
      <dgm:t>
        <a:bodyPr/>
        <a:lstStyle/>
        <a:p>
          <a:endParaRPr lang="pl-PL"/>
        </a:p>
      </dgm:t>
    </dgm:pt>
    <dgm:pt modelId="{0DED0A5C-F74A-4B39-87A8-E94666EF4670}" type="sibTrans" cxnId="{1D62377B-FFB9-4DDE-9DDA-F1B2942EAEF9}">
      <dgm:prSet/>
      <dgm:spPr/>
      <dgm:t>
        <a:bodyPr/>
        <a:lstStyle/>
        <a:p>
          <a:endParaRPr lang="pl-PL"/>
        </a:p>
      </dgm:t>
    </dgm:pt>
    <dgm:pt modelId="{4A298348-93CC-4821-9A88-B7330A1B28B8}">
      <dgm:prSet phldrT="[Tekst]" custT="1"/>
      <dgm:spPr/>
      <dgm:t>
        <a:bodyPr/>
        <a:lstStyle/>
        <a:p>
          <a:r>
            <a:rPr lang="pl-PL" sz="1100" dirty="0" smtClean="0"/>
            <a:t> </a:t>
          </a:r>
          <a:r>
            <a:rPr lang="pl-PL" sz="1200" b="1" dirty="0" smtClean="0"/>
            <a:t>6 mies. stażu + 6 mies. zatrudnienia</a:t>
          </a:r>
          <a:endParaRPr lang="pl-PL" sz="1200" b="1" dirty="0"/>
        </a:p>
      </dgm:t>
    </dgm:pt>
    <dgm:pt modelId="{684FC432-4E28-44C5-81C4-2B1DF35CDD3C}" type="parTrans" cxnId="{2706F4C0-596C-4187-977B-C419031150BF}">
      <dgm:prSet/>
      <dgm:spPr/>
      <dgm:t>
        <a:bodyPr/>
        <a:lstStyle/>
        <a:p>
          <a:endParaRPr lang="pl-PL"/>
        </a:p>
      </dgm:t>
    </dgm:pt>
    <dgm:pt modelId="{A26D1B5F-5F0D-4818-B539-7DC93758FB41}" type="sibTrans" cxnId="{2706F4C0-596C-4187-977B-C419031150BF}">
      <dgm:prSet/>
      <dgm:spPr/>
      <dgm:t>
        <a:bodyPr/>
        <a:lstStyle/>
        <a:p>
          <a:endParaRPr lang="pl-PL"/>
        </a:p>
      </dgm:t>
    </dgm:pt>
    <dgm:pt modelId="{DB10B6A6-B454-42C5-AB03-4E58264C12FE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Bony szkoleniowe</a:t>
          </a:r>
          <a:endParaRPr lang="pl-PL" b="1" dirty="0">
            <a:solidFill>
              <a:schemeClr val="tx1"/>
            </a:solidFill>
          </a:endParaRPr>
        </a:p>
      </dgm:t>
    </dgm:pt>
    <dgm:pt modelId="{8AD7D491-41F3-432F-9DB2-0A14981FC3FC}" type="parTrans" cxnId="{E35D29BF-497D-41AE-A2D4-2EDC26CBC665}">
      <dgm:prSet/>
      <dgm:spPr/>
      <dgm:t>
        <a:bodyPr/>
        <a:lstStyle/>
        <a:p>
          <a:endParaRPr lang="pl-PL"/>
        </a:p>
      </dgm:t>
    </dgm:pt>
    <dgm:pt modelId="{87137178-9F26-4FB4-94E8-1AF881F42E64}" type="sibTrans" cxnId="{E35D29BF-497D-41AE-A2D4-2EDC26CBC665}">
      <dgm:prSet/>
      <dgm:spPr/>
      <dgm:t>
        <a:bodyPr/>
        <a:lstStyle/>
        <a:p>
          <a:endParaRPr lang="pl-PL"/>
        </a:p>
      </dgm:t>
    </dgm:pt>
    <dgm:pt modelId="{CE22F574-5AE7-4422-8AAA-266427968B19}">
      <dgm:prSet phldrT="[Tekst]" custT="1"/>
      <dgm:spPr/>
      <dgm:t>
        <a:bodyPr/>
        <a:lstStyle/>
        <a:p>
          <a:r>
            <a:rPr lang="pl-PL" sz="1100" dirty="0" smtClean="0"/>
            <a:t> </a:t>
          </a:r>
          <a:r>
            <a:rPr lang="pl-PL" sz="1200" b="1" dirty="0" smtClean="0"/>
            <a:t>Równowartość przeciętnego wynagrodzenia</a:t>
          </a:r>
          <a:endParaRPr lang="pl-PL" sz="1200" b="1" dirty="0"/>
        </a:p>
      </dgm:t>
    </dgm:pt>
    <dgm:pt modelId="{5E819295-685E-4B7E-935E-58D7E6FA6515}" type="parTrans" cxnId="{F24AB6CC-AA96-4D37-86F4-5887038CA11B}">
      <dgm:prSet/>
      <dgm:spPr/>
      <dgm:t>
        <a:bodyPr/>
        <a:lstStyle/>
        <a:p>
          <a:endParaRPr lang="pl-PL"/>
        </a:p>
      </dgm:t>
    </dgm:pt>
    <dgm:pt modelId="{CA15342C-72A4-433E-B74E-099392AE5016}" type="sibTrans" cxnId="{F24AB6CC-AA96-4D37-86F4-5887038CA11B}">
      <dgm:prSet/>
      <dgm:spPr/>
      <dgm:t>
        <a:bodyPr/>
        <a:lstStyle/>
        <a:p>
          <a:endParaRPr lang="pl-PL"/>
        </a:p>
      </dgm:t>
    </dgm:pt>
    <dgm:pt modelId="{3B3734A3-1794-434F-88C7-14A905FA3DDB}">
      <dgm:prSet phldrT="[Tekst]" custT="1"/>
      <dgm:spPr/>
      <dgm:t>
        <a:bodyPr/>
        <a:lstStyle/>
        <a:p>
          <a:r>
            <a:rPr lang="pl-PL" sz="1200" b="1" dirty="0" smtClean="0"/>
            <a:t>Szkolenie pod potrzeby pracodawcy</a:t>
          </a:r>
          <a:endParaRPr lang="pl-PL" sz="1200" b="1" dirty="0"/>
        </a:p>
      </dgm:t>
    </dgm:pt>
    <dgm:pt modelId="{5D3F92D7-36C6-4771-862E-0A4168DCB477}" type="parTrans" cxnId="{2FFCF3AC-68AC-4A2E-8B8F-D6C02A10C3E2}">
      <dgm:prSet/>
      <dgm:spPr/>
      <dgm:t>
        <a:bodyPr/>
        <a:lstStyle/>
        <a:p>
          <a:endParaRPr lang="pl-PL"/>
        </a:p>
      </dgm:t>
    </dgm:pt>
    <dgm:pt modelId="{1BBD008A-9C98-46EB-86F9-5F878B0AE148}" type="sibTrans" cxnId="{2FFCF3AC-68AC-4A2E-8B8F-D6C02A10C3E2}">
      <dgm:prSet/>
      <dgm:spPr/>
      <dgm:t>
        <a:bodyPr/>
        <a:lstStyle/>
        <a:p>
          <a:endParaRPr lang="pl-PL"/>
        </a:p>
      </dgm:t>
    </dgm:pt>
    <dgm:pt modelId="{776EBBDE-D9C8-4B01-B6A0-B5F2F83D7969}">
      <dgm:prSet phldrT="[Tekst]" custT="1"/>
      <dgm:spPr/>
      <dgm:t>
        <a:bodyPr/>
        <a:lstStyle/>
        <a:p>
          <a:r>
            <a:rPr lang="pl-PL" sz="1200" b="1" dirty="0" smtClean="0"/>
            <a:t> Gwarancja zatrudnienia przez 6 mies.</a:t>
          </a:r>
          <a:endParaRPr lang="pl-PL" sz="1200" b="1" dirty="0"/>
        </a:p>
      </dgm:t>
    </dgm:pt>
    <dgm:pt modelId="{37B9C8DC-FCF9-40F1-9EEA-6F7307A42E7F}" type="parTrans" cxnId="{2BF59D1B-3230-456C-ADBE-513BDDEEC1BD}">
      <dgm:prSet/>
      <dgm:spPr/>
      <dgm:t>
        <a:bodyPr/>
        <a:lstStyle/>
        <a:p>
          <a:endParaRPr lang="pl-PL"/>
        </a:p>
      </dgm:t>
    </dgm:pt>
    <dgm:pt modelId="{27B77F0A-C420-47E8-AEF0-886C1DDE75D9}" type="sibTrans" cxnId="{2BF59D1B-3230-456C-ADBE-513BDDEEC1BD}">
      <dgm:prSet/>
      <dgm:spPr/>
      <dgm:t>
        <a:bodyPr/>
        <a:lstStyle/>
        <a:p>
          <a:endParaRPr lang="pl-PL"/>
        </a:p>
      </dgm:t>
    </dgm:pt>
    <dgm:pt modelId="{70507D51-9A77-45C8-8506-07BD35536874}">
      <dgm:prSet phldrT="[Tekst]" custT="1"/>
      <dgm:spPr/>
      <dgm:t>
        <a:bodyPr/>
        <a:lstStyle/>
        <a:p>
          <a:r>
            <a:rPr lang="pl-PL" sz="1200" b="1" dirty="0" smtClean="0"/>
            <a:t> Premia 1500 zł dla pracodawcy za dalsze 6 mies. zatrudnienia</a:t>
          </a:r>
          <a:endParaRPr lang="pl-PL" sz="1200" b="1" dirty="0"/>
        </a:p>
      </dgm:t>
    </dgm:pt>
    <dgm:pt modelId="{E98CABBF-0C00-4B95-B2D8-034976F66B17}" type="sibTrans" cxnId="{E51BEB8E-30E3-4FA9-9038-04F5C37D8442}">
      <dgm:prSet/>
      <dgm:spPr/>
      <dgm:t>
        <a:bodyPr/>
        <a:lstStyle/>
        <a:p>
          <a:endParaRPr lang="pl-PL"/>
        </a:p>
      </dgm:t>
    </dgm:pt>
    <dgm:pt modelId="{6DC97420-F047-4E20-A5DA-1233787ED3EA}" type="parTrans" cxnId="{E51BEB8E-30E3-4FA9-9038-04F5C37D8442}">
      <dgm:prSet/>
      <dgm:spPr/>
      <dgm:t>
        <a:bodyPr/>
        <a:lstStyle/>
        <a:p>
          <a:endParaRPr lang="pl-PL"/>
        </a:p>
      </dgm:t>
    </dgm:pt>
    <dgm:pt modelId="{64811E7A-244F-4B13-B1C8-12F938F3E583}">
      <dgm:prSet phldrT="[Tekst]" custT="1"/>
      <dgm:spPr/>
      <dgm:t>
        <a:bodyPr/>
        <a:lstStyle/>
        <a:p>
          <a:r>
            <a:rPr lang="pl-PL" sz="1200" b="1" dirty="0" smtClean="0"/>
            <a:t>Stypendium 120% zasiłku</a:t>
          </a:r>
          <a:endParaRPr lang="pl-PL" sz="1200" b="1" dirty="0"/>
        </a:p>
      </dgm:t>
    </dgm:pt>
    <dgm:pt modelId="{F032BD81-7553-447C-B4CC-4587A6EA1D0E}" type="sibTrans" cxnId="{56DE9BE3-34AA-4D3D-9494-3F8E8BAAEF67}">
      <dgm:prSet/>
      <dgm:spPr/>
      <dgm:t>
        <a:bodyPr/>
        <a:lstStyle/>
        <a:p>
          <a:endParaRPr lang="pl-PL"/>
        </a:p>
      </dgm:t>
    </dgm:pt>
    <dgm:pt modelId="{F218F567-F7B4-40B3-8DC3-8F30594CB0E6}" type="parTrans" cxnId="{56DE9BE3-34AA-4D3D-9494-3F8E8BAAEF67}">
      <dgm:prSet/>
      <dgm:spPr/>
      <dgm:t>
        <a:bodyPr/>
        <a:lstStyle/>
        <a:p>
          <a:endParaRPr lang="pl-PL"/>
        </a:p>
      </dgm:t>
    </dgm:pt>
    <dgm:pt modelId="{8B1F4DD9-71F5-4053-86B9-158484AD5CE2}">
      <dgm:prSet phldrT="[Tekst]" custT="1"/>
      <dgm:spPr/>
      <dgm:t>
        <a:bodyPr/>
        <a:lstStyle/>
        <a:p>
          <a:r>
            <a:rPr lang="pl-PL" sz="1200" b="1" dirty="0" smtClean="0"/>
            <a:t> Sfinansowanie  kosztów wybranego szkolenia, dojazdu,  zakwaterowania i badań lekarskich lub psychologicznych</a:t>
          </a:r>
          <a:endParaRPr lang="pl-PL" sz="1200" b="1" dirty="0"/>
        </a:p>
      </dgm:t>
    </dgm:pt>
    <dgm:pt modelId="{8A27C9F4-6A95-4955-BF54-D675574CF4A8}" type="parTrans" cxnId="{29AE5785-2A3F-474D-AD47-D8B3F371F33E}">
      <dgm:prSet/>
      <dgm:spPr/>
      <dgm:t>
        <a:bodyPr/>
        <a:lstStyle/>
        <a:p>
          <a:endParaRPr lang="pl-PL"/>
        </a:p>
      </dgm:t>
    </dgm:pt>
    <dgm:pt modelId="{B1E69D94-3449-4915-BDC2-AE5DE6842D4E}" type="sibTrans" cxnId="{29AE5785-2A3F-474D-AD47-D8B3F371F33E}">
      <dgm:prSet/>
      <dgm:spPr/>
      <dgm:t>
        <a:bodyPr/>
        <a:lstStyle/>
        <a:p>
          <a:endParaRPr lang="pl-PL"/>
        </a:p>
      </dgm:t>
    </dgm:pt>
    <dgm:pt modelId="{D195AC69-A363-431A-A836-E9617A4B761F}">
      <dgm:prSet phldrT="[Tekst]" custT="1"/>
      <dgm:spPr/>
      <dgm:t>
        <a:bodyPr/>
        <a:lstStyle/>
        <a:p>
          <a:r>
            <a:rPr lang="pl-PL" sz="1200" b="1" dirty="0" smtClean="0"/>
            <a:t> Stypendium 120% zasiłku</a:t>
          </a:r>
          <a:endParaRPr lang="pl-PL" sz="1200" b="1" dirty="0"/>
        </a:p>
      </dgm:t>
    </dgm:pt>
    <dgm:pt modelId="{739F86E2-0855-483D-A8A3-07AA859FA135}" type="parTrans" cxnId="{99250EFE-1996-495B-9752-BE70FBF19C09}">
      <dgm:prSet/>
      <dgm:spPr/>
      <dgm:t>
        <a:bodyPr/>
        <a:lstStyle/>
        <a:p>
          <a:endParaRPr lang="pl-PL"/>
        </a:p>
      </dgm:t>
    </dgm:pt>
    <dgm:pt modelId="{EAA563AF-5BDF-468A-9292-F908D09F1B3D}" type="sibTrans" cxnId="{99250EFE-1996-495B-9752-BE70FBF19C09}">
      <dgm:prSet/>
      <dgm:spPr/>
      <dgm:t>
        <a:bodyPr/>
        <a:lstStyle/>
        <a:p>
          <a:endParaRPr lang="pl-PL"/>
        </a:p>
      </dgm:t>
    </dgm:pt>
    <dgm:pt modelId="{517B14B7-E6B3-4318-91DF-77640BB4F770}" type="pres">
      <dgm:prSet presAssocID="{D9BEAA28-85B6-4A43-8816-5DF4A06577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07B584F-DAC8-45F3-923C-50B5EA43CD2B}" type="pres">
      <dgm:prSet presAssocID="{61A02C53-976C-4EC3-BADF-00D56693B55B}" presName="linNode" presStyleCnt="0"/>
      <dgm:spPr/>
    </dgm:pt>
    <dgm:pt modelId="{6E9E7208-834A-4EA9-96E5-C3A96A5BECC5}" type="pres">
      <dgm:prSet presAssocID="{61A02C53-976C-4EC3-BADF-00D56693B55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26AF58-F3AC-46A4-8B76-A68BBC2CF64C}" type="pres">
      <dgm:prSet presAssocID="{61A02C53-976C-4EC3-BADF-00D56693B55B}" presName="descendantText" presStyleLbl="alignAccFollowNode1" presStyleIdx="0" presStyleCnt="3" custScaleY="1248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D37EE9-08F1-46D3-B03B-887DAA12A5E6}" type="pres">
      <dgm:prSet presAssocID="{6A5AC84B-798A-4372-AA6A-913EAF48D398}" presName="sp" presStyleCnt="0"/>
      <dgm:spPr/>
    </dgm:pt>
    <dgm:pt modelId="{F9E29C9A-EB79-45CD-A371-F5A229CDF171}" type="pres">
      <dgm:prSet presAssocID="{77A8B808-DF4A-4DD1-BBDE-34E72662B69B}" presName="linNode" presStyleCnt="0"/>
      <dgm:spPr/>
    </dgm:pt>
    <dgm:pt modelId="{2F5E2985-B828-4845-BA84-74BCCA321278}" type="pres">
      <dgm:prSet presAssocID="{77A8B808-DF4A-4DD1-BBDE-34E72662B69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757EE1-FB07-4080-B170-2AA917CFA467}" type="pres">
      <dgm:prSet presAssocID="{77A8B808-DF4A-4DD1-BBDE-34E72662B69B}" presName="descendantText" presStyleLbl="alignAccFollowNode1" presStyleIdx="1" presStyleCnt="3" custScaleY="112512" custLinFactNeighborX="1852" custLinFactNeighborY="-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D5700E-8864-44DB-9592-451A7437D24B}" type="pres">
      <dgm:prSet presAssocID="{0DED0A5C-F74A-4B39-87A8-E94666EF4670}" presName="sp" presStyleCnt="0"/>
      <dgm:spPr/>
    </dgm:pt>
    <dgm:pt modelId="{C1C4189B-E1C4-4164-8671-1C6CAC60BB41}" type="pres">
      <dgm:prSet presAssocID="{DB10B6A6-B454-42C5-AB03-4E58264C12FE}" presName="linNode" presStyleCnt="0"/>
      <dgm:spPr/>
    </dgm:pt>
    <dgm:pt modelId="{2DDC82DD-8125-4B57-80E4-95A9EC04E888}" type="pres">
      <dgm:prSet presAssocID="{DB10B6A6-B454-42C5-AB03-4E58264C12F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F01E61-D251-47F1-ABA6-A0D463F51BE6}" type="pres">
      <dgm:prSet presAssocID="{DB10B6A6-B454-42C5-AB03-4E58264C12FE}" presName="descendantText" presStyleLbl="alignAccFollowNode1" presStyleIdx="2" presStyleCnt="3" custScaleY="1255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51BEB8E-30E3-4FA9-9038-04F5C37D8442}" srcId="{77A8B808-DF4A-4DD1-BBDE-34E72662B69B}" destId="{70507D51-9A77-45C8-8506-07BD35536874}" srcOrd="2" destOrd="0" parTransId="{6DC97420-F047-4E20-A5DA-1233787ED3EA}" sibTransId="{E98CABBF-0C00-4B95-B2D8-034976F66B17}"/>
    <dgm:cxn modelId="{2706F4C0-596C-4187-977B-C419031150BF}" srcId="{77A8B808-DF4A-4DD1-BBDE-34E72662B69B}" destId="{4A298348-93CC-4821-9A88-B7330A1B28B8}" srcOrd="0" destOrd="0" parTransId="{684FC432-4E28-44C5-81C4-2B1DF35CDD3C}" sibTransId="{A26D1B5F-5F0D-4818-B539-7DC93758FB41}"/>
    <dgm:cxn modelId="{19BBDE7D-72CD-4D3D-BD8C-AC1272EF4417}" srcId="{61A02C53-976C-4EC3-BADF-00D56693B55B}" destId="{E20BA54D-AFC9-4AE4-9229-FD0DE4A340C6}" srcOrd="2" destOrd="0" parTransId="{C6A1CEBF-85A4-45AB-A7CB-3FEC558372CA}" sibTransId="{1AD09BA6-350A-4D96-AE39-BDFCDD5DE463}"/>
    <dgm:cxn modelId="{E35D29BF-497D-41AE-A2D4-2EDC26CBC665}" srcId="{D9BEAA28-85B6-4A43-8816-5DF4A0657714}" destId="{DB10B6A6-B454-42C5-AB03-4E58264C12FE}" srcOrd="2" destOrd="0" parTransId="{8AD7D491-41F3-432F-9DB2-0A14981FC3FC}" sibTransId="{87137178-9F26-4FB4-94E8-1AF881F42E64}"/>
    <dgm:cxn modelId="{2920FD60-964F-498E-93BB-C78459DEBCAF}" type="presOf" srcId="{DB10B6A6-B454-42C5-AB03-4E58264C12FE}" destId="{2DDC82DD-8125-4B57-80E4-95A9EC04E888}" srcOrd="0" destOrd="0" presId="urn:microsoft.com/office/officeart/2005/8/layout/vList5"/>
    <dgm:cxn modelId="{FB458512-B4FB-4B4C-AB77-EDC3DF30BDD9}" type="presOf" srcId="{3B3734A3-1794-434F-88C7-14A905FA3DDB}" destId="{6926AF58-F3AC-46A4-8B76-A68BBC2CF64C}" srcOrd="0" destOrd="1" presId="urn:microsoft.com/office/officeart/2005/8/layout/vList5"/>
    <dgm:cxn modelId="{AF6FEBC5-05BB-4C81-8CDF-9106D2D47153}" type="presOf" srcId="{64811E7A-244F-4B13-B1C8-12F938F3E583}" destId="{38757EE1-FB07-4080-B170-2AA917CFA467}" srcOrd="0" destOrd="1" presId="urn:microsoft.com/office/officeart/2005/8/layout/vList5"/>
    <dgm:cxn modelId="{E35B1915-51B9-40D5-90B2-8E8E17208393}" srcId="{D9BEAA28-85B6-4A43-8816-5DF4A0657714}" destId="{61A02C53-976C-4EC3-BADF-00D56693B55B}" srcOrd="0" destOrd="0" parTransId="{ED8458BC-75FE-4DD1-B008-FEB871CE48E3}" sibTransId="{6A5AC84B-798A-4372-AA6A-913EAF48D398}"/>
    <dgm:cxn modelId="{65126651-C046-4AD8-B7F5-908E59CB42E8}" type="presOf" srcId="{61A02C53-976C-4EC3-BADF-00D56693B55B}" destId="{6E9E7208-834A-4EA9-96E5-C3A96A5BECC5}" srcOrd="0" destOrd="0" presId="urn:microsoft.com/office/officeart/2005/8/layout/vList5"/>
    <dgm:cxn modelId="{9798E9EB-EFF4-4280-8350-C96F0DAC0A60}" type="presOf" srcId="{77A8B808-DF4A-4DD1-BBDE-34E72662B69B}" destId="{2F5E2985-B828-4845-BA84-74BCCA321278}" srcOrd="0" destOrd="0" presId="urn:microsoft.com/office/officeart/2005/8/layout/vList5"/>
    <dgm:cxn modelId="{D2546FDB-AF65-4213-9F15-1C5D711C06D9}" type="presOf" srcId="{D9BEAA28-85B6-4A43-8816-5DF4A0657714}" destId="{517B14B7-E6B3-4318-91DF-77640BB4F770}" srcOrd="0" destOrd="0" presId="urn:microsoft.com/office/officeart/2005/8/layout/vList5"/>
    <dgm:cxn modelId="{CC840990-A787-4EA2-BA9C-3CA340DAADAC}" type="presOf" srcId="{4A298348-93CC-4821-9A88-B7330A1B28B8}" destId="{38757EE1-FB07-4080-B170-2AA917CFA467}" srcOrd="0" destOrd="0" presId="urn:microsoft.com/office/officeart/2005/8/layout/vList5"/>
    <dgm:cxn modelId="{2BF59D1B-3230-456C-ADBE-513BDDEEC1BD}" srcId="{61A02C53-976C-4EC3-BADF-00D56693B55B}" destId="{776EBBDE-D9C8-4B01-B6A0-B5F2F83D7969}" srcOrd="3" destOrd="0" parTransId="{37B9C8DC-FCF9-40F1-9EEA-6F7307A42E7F}" sibTransId="{27B77F0A-C420-47E8-AEF0-886C1DDE75D9}"/>
    <dgm:cxn modelId="{C14EACED-660A-4CB6-B56C-556B729E068D}" type="presOf" srcId="{E20BA54D-AFC9-4AE4-9229-FD0DE4A340C6}" destId="{6926AF58-F3AC-46A4-8B76-A68BBC2CF64C}" srcOrd="0" destOrd="2" presId="urn:microsoft.com/office/officeart/2005/8/layout/vList5"/>
    <dgm:cxn modelId="{F24AB6CC-AA96-4D37-86F4-5887038CA11B}" srcId="{DB10B6A6-B454-42C5-AB03-4E58264C12FE}" destId="{CE22F574-5AE7-4422-8AAA-266427968B19}" srcOrd="0" destOrd="0" parTransId="{5E819295-685E-4B7E-935E-58D7E6FA6515}" sibTransId="{CA15342C-72A4-433E-B74E-099392AE5016}"/>
    <dgm:cxn modelId="{5C435CBD-BA97-4CC5-82FE-7DADD6441E9B}" type="presOf" srcId="{8B1F4DD9-71F5-4053-86B9-158484AD5CE2}" destId="{05F01E61-D251-47F1-ABA6-A0D463F51BE6}" srcOrd="0" destOrd="1" presId="urn:microsoft.com/office/officeart/2005/8/layout/vList5"/>
    <dgm:cxn modelId="{56DE9BE3-34AA-4D3D-9494-3F8E8BAAEF67}" srcId="{77A8B808-DF4A-4DD1-BBDE-34E72662B69B}" destId="{64811E7A-244F-4B13-B1C8-12F938F3E583}" srcOrd="1" destOrd="0" parTransId="{F218F567-F7B4-40B3-8DC3-8F30594CB0E6}" sibTransId="{F032BD81-7553-447C-B4CC-4587A6EA1D0E}"/>
    <dgm:cxn modelId="{2FFCF3AC-68AC-4A2E-8B8F-D6C02A10C3E2}" srcId="{61A02C53-976C-4EC3-BADF-00D56693B55B}" destId="{3B3734A3-1794-434F-88C7-14A905FA3DDB}" srcOrd="1" destOrd="0" parTransId="{5D3F92D7-36C6-4771-862E-0A4168DCB477}" sibTransId="{1BBD008A-9C98-46EB-86F9-5F878B0AE148}"/>
    <dgm:cxn modelId="{AD68B6A0-1BA7-4054-B2BA-073D641F25A6}" type="presOf" srcId="{70507D51-9A77-45C8-8506-07BD35536874}" destId="{38757EE1-FB07-4080-B170-2AA917CFA467}" srcOrd="0" destOrd="2" presId="urn:microsoft.com/office/officeart/2005/8/layout/vList5"/>
    <dgm:cxn modelId="{BC0C8D15-58EC-4861-AE59-E441B2F212BC}" srcId="{61A02C53-976C-4EC3-BADF-00D56693B55B}" destId="{9F20B540-A6DE-403E-9A25-91B65DDBC5AC}" srcOrd="0" destOrd="0" parTransId="{E02328B0-000A-4D66-B4E4-83E8D7C5076E}" sibTransId="{8302586C-9FDB-47DA-8FB2-933291B2F255}"/>
    <dgm:cxn modelId="{99250EFE-1996-495B-9752-BE70FBF19C09}" srcId="{DB10B6A6-B454-42C5-AB03-4E58264C12FE}" destId="{D195AC69-A363-431A-A836-E9617A4B761F}" srcOrd="2" destOrd="0" parTransId="{739F86E2-0855-483D-A8A3-07AA859FA135}" sibTransId="{EAA563AF-5BDF-468A-9292-F908D09F1B3D}"/>
    <dgm:cxn modelId="{763CC0B7-62B0-4AE6-9688-9C469E95AF8B}" type="presOf" srcId="{D195AC69-A363-431A-A836-E9617A4B761F}" destId="{05F01E61-D251-47F1-ABA6-A0D463F51BE6}" srcOrd="0" destOrd="2" presId="urn:microsoft.com/office/officeart/2005/8/layout/vList5"/>
    <dgm:cxn modelId="{1D62377B-FFB9-4DDE-9DDA-F1B2942EAEF9}" srcId="{D9BEAA28-85B6-4A43-8816-5DF4A0657714}" destId="{77A8B808-DF4A-4DD1-BBDE-34E72662B69B}" srcOrd="1" destOrd="0" parTransId="{711C7BBF-F318-4484-B9AF-8EE3D04F5580}" sibTransId="{0DED0A5C-F74A-4B39-87A8-E94666EF4670}"/>
    <dgm:cxn modelId="{394C6BA9-C1D9-4402-B49A-AE507B9F163E}" type="presOf" srcId="{CE22F574-5AE7-4422-8AAA-266427968B19}" destId="{05F01E61-D251-47F1-ABA6-A0D463F51BE6}" srcOrd="0" destOrd="0" presId="urn:microsoft.com/office/officeart/2005/8/layout/vList5"/>
    <dgm:cxn modelId="{29AE5785-2A3F-474D-AD47-D8B3F371F33E}" srcId="{DB10B6A6-B454-42C5-AB03-4E58264C12FE}" destId="{8B1F4DD9-71F5-4053-86B9-158484AD5CE2}" srcOrd="1" destOrd="0" parTransId="{8A27C9F4-6A95-4955-BF54-D675574CF4A8}" sibTransId="{B1E69D94-3449-4915-BDC2-AE5DE6842D4E}"/>
    <dgm:cxn modelId="{F4B79E72-6048-466A-9A45-6FC5A362C37B}" type="presOf" srcId="{9F20B540-A6DE-403E-9A25-91B65DDBC5AC}" destId="{6926AF58-F3AC-46A4-8B76-A68BBC2CF64C}" srcOrd="0" destOrd="0" presId="urn:microsoft.com/office/officeart/2005/8/layout/vList5"/>
    <dgm:cxn modelId="{E44587C3-194A-4FF6-8307-965F2023FA37}" type="presOf" srcId="{776EBBDE-D9C8-4B01-B6A0-B5F2F83D7969}" destId="{6926AF58-F3AC-46A4-8B76-A68BBC2CF64C}" srcOrd="0" destOrd="3" presId="urn:microsoft.com/office/officeart/2005/8/layout/vList5"/>
    <dgm:cxn modelId="{997D02D7-523D-4381-9F75-07CF612C5515}" type="presParOf" srcId="{517B14B7-E6B3-4318-91DF-77640BB4F770}" destId="{107B584F-DAC8-45F3-923C-50B5EA43CD2B}" srcOrd="0" destOrd="0" presId="urn:microsoft.com/office/officeart/2005/8/layout/vList5"/>
    <dgm:cxn modelId="{E038D75F-8208-4117-9013-BDB6AEFFC8AC}" type="presParOf" srcId="{107B584F-DAC8-45F3-923C-50B5EA43CD2B}" destId="{6E9E7208-834A-4EA9-96E5-C3A96A5BECC5}" srcOrd="0" destOrd="0" presId="urn:microsoft.com/office/officeart/2005/8/layout/vList5"/>
    <dgm:cxn modelId="{22CED2B5-6322-4B70-83F4-8F5AD6C37236}" type="presParOf" srcId="{107B584F-DAC8-45F3-923C-50B5EA43CD2B}" destId="{6926AF58-F3AC-46A4-8B76-A68BBC2CF64C}" srcOrd="1" destOrd="0" presId="urn:microsoft.com/office/officeart/2005/8/layout/vList5"/>
    <dgm:cxn modelId="{D907685A-8542-4BB2-9163-393AC9AD779E}" type="presParOf" srcId="{517B14B7-E6B3-4318-91DF-77640BB4F770}" destId="{49D37EE9-08F1-46D3-B03B-887DAA12A5E6}" srcOrd="1" destOrd="0" presId="urn:microsoft.com/office/officeart/2005/8/layout/vList5"/>
    <dgm:cxn modelId="{0C8C6800-2FE4-4952-BE07-17BE09E5D7A3}" type="presParOf" srcId="{517B14B7-E6B3-4318-91DF-77640BB4F770}" destId="{F9E29C9A-EB79-45CD-A371-F5A229CDF171}" srcOrd="2" destOrd="0" presId="urn:microsoft.com/office/officeart/2005/8/layout/vList5"/>
    <dgm:cxn modelId="{82CF2613-0DA0-47E1-A251-56114569F334}" type="presParOf" srcId="{F9E29C9A-EB79-45CD-A371-F5A229CDF171}" destId="{2F5E2985-B828-4845-BA84-74BCCA321278}" srcOrd="0" destOrd="0" presId="urn:microsoft.com/office/officeart/2005/8/layout/vList5"/>
    <dgm:cxn modelId="{40CB00C7-5D79-4D5C-AE83-CF2AACCC259E}" type="presParOf" srcId="{F9E29C9A-EB79-45CD-A371-F5A229CDF171}" destId="{38757EE1-FB07-4080-B170-2AA917CFA467}" srcOrd="1" destOrd="0" presId="urn:microsoft.com/office/officeart/2005/8/layout/vList5"/>
    <dgm:cxn modelId="{D427D019-0F8B-4F8C-AA71-C6267B5BC998}" type="presParOf" srcId="{517B14B7-E6B3-4318-91DF-77640BB4F770}" destId="{0DD5700E-8864-44DB-9592-451A7437D24B}" srcOrd="3" destOrd="0" presId="urn:microsoft.com/office/officeart/2005/8/layout/vList5"/>
    <dgm:cxn modelId="{E3ECDF93-EA94-4CD8-B53B-1BEEBB4918A0}" type="presParOf" srcId="{517B14B7-E6B3-4318-91DF-77640BB4F770}" destId="{C1C4189B-E1C4-4164-8671-1C6CAC60BB41}" srcOrd="4" destOrd="0" presId="urn:microsoft.com/office/officeart/2005/8/layout/vList5"/>
    <dgm:cxn modelId="{1EBF84C0-4866-45C5-83FD-6A93CA2B42E7}" type="presParOf" srcId="{C1C4189B-E1C4-4164-8671-1C6CAC60BB41}" destId="{2DDC82DD-8125-4B57-80E4-95A9EC04E888}" srcOrd="0" destOrd="0" presId="urn:microsoft.com/office/officeart/2005/8/layout/vList5"/>
    <dgm:cxn modelId="{FF7C405A-FF0D-464B-9A16-1E95BA2672E5}" type="presParOf" srcId="{C1C4189B-E1C4-4164-8671-1C6CAC60BB41}" destId="{05F01E61-D251-47F1-ABA6-A0D463F51B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CE5D38-D330-4D7E-91DE-0F42742CA8D8}" type="datetimeFigureOut">
              <a:rPr lang="pl-PL"/>
              <a:pPr>
                <a:defRPr/>
              </a:pPr>
              <a:t>15-05-18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E8073E-6C00-49F8-AE7F-8038A6815D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0296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81B0C7-A25E-40C8-A27B-E03233C4034E}" type="datetimeFigureOut">
              <a:rPr lang="sv-SE"/>
              <a:pPr>
                <a:defRPr/>
              </a:pPr>
              <a:t>2015-05-18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v-S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FA088A-EC5D-4970-A7CA-7FBE78453A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464707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CDA1BF-9492-4275-B12E-92E55F968F55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>
              <a:latin typeface="Bookman Old Style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FA6C87-1886-416D-B316-D5B07AFFFF2C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sv-S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>
              <a:latin typeface="Bookman Old Style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FA6C87-1886-416D-B316-D5B07AFFFF2C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sv-S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>
              <a:latin typeface="Bookman Old Style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FA6C87-1886-416D-B316-D5B07AFFFF2C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sv-S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>
              <a:latin typeface="Bookman Old Style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FA6C87-1886-416D-B316-D5B07AFFFF2C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sv-S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>
              <a:latin typeface="Bookman Old Style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FA6C87-1886-416D-B316-D5B07AFFFF2C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sv-S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>
              <a:latin typeface="Bookman Old Style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FA6C87-1886-416D-B316-D5B07AFFFF2C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sv-S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>
              <a:latin typeface="Bookman Old Style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FA6C87-1886-416D-B316-D5B07AFFFF2C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sv-S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67CD-A179-43FE-8514-8BFE5F8407AC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>
              <a:latin typeface="Bookman Old Style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92F48D-9954-4A32-BB73-3D5832F1240B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sv-S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67CD-A179-43FE-8514-8BFE5F8407AC}" type="slidenum">
              <a:rPr lang="sv-SE" smtClean="0"/>
              <a:pPr/>
              <a:t>19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>
              <a:latin typeface="Bookman Old Style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FA6C87-1886-416D-B316-D5B07AFFFF2C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v-S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67CD-A179-43FE-8514-8BFE5F8407AC}" type="slidenum">
              <a:rPr lang="sv-SE" smtClean="0"/>
              <a:pPr/>
              <a:t>20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>
              <a:latin typeface="Bookman Old Style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FA6C87-1886-416D-B316-D5B07AFFFF2C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>
              <a:latin typeface="Bookman Old Style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FA6C87-1886-416D-B316-D5B07AFFFF2C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>
              <a:latin typeface="Bookman Old Style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FA6C87-1886-416D-B316-D5B07AFFFF2C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sv-S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>
              <a:latin typeface="Bookman Old Style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FA6C87-1886-416D-B316-D5B07AFFFF2C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>
              <a:latin typeface="Bookman Old Style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FA6C87-1886-416D-B316-D5B07AFFFF2C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>
              <a:latin typeface="Bookman Old Style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FA6C87-1886-416D-B316-D5B07AFFFF2C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sv-S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>
              <a:latin typeface="Bookman Old Style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FA6C87-1886-416D-B316-D5B07AFFFF2C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C990-009E-4FB8-8544-CA92505E3770}" type="datetime1">
              <a:rPr lang="sv-SE"/>
              <a:pPr>
                <a:defRPr/>
              </a:pPr>
              <a:t>2015-05-18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E.Strojna, DRP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74DC0-C995-4312-8B98-DFD40D7E469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A72C1-FCCC-47E8-9B42-A74A9F1433D6}" type="datetime1">
              <a:rPr lang="sv-SE"/>
              <a:pPr>
                <a:defRPr/>
              </a:pPr>
              <a:t>2015-05-18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E.Strojna, DRP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4422-9558-4F9D-9A2C-C80BD01848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7A25-828F-416A-ADDD-FB2E14E00512}" type="datetime1">
              <a:rPr lang="sv-SE"/>
              <a:pPr>
                <a:defRPr/>
              </a:pPr>
              <a:t>2015-05-18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E.Strojna, DRP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2CAA6-11A3-4477-95DE-7C5A6288960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41D25-705E-4070-9CE6-177FD5D1BBFE}" type="datetime1">
              <a:rPr lang="sv-SE"/>
              <a:pPr>
                <a:defRPr/>
              </a:pPr>
              <a:t>2015-05-18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E.Strojna, DRP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DA955-B111-40FF-98E3-74C59D08BA6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5E411-C065-47CB-8279-60A649CCB217}" type="datetime1">
              <a:rPr lang="sv-SE"/>
              <a:pPr>
                <a:defRPr/>
              </a:pPr>
              <a:t>2015-05-18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E.Strojna, DRP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5E58E-9FC4-478F-A001-7E0AF6BE42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359F-010C-4FEE-8DD3-6465366FB498}" type="datetime1">
              <a:rPr lang="sv-SE"/>
              <a:pPr>
                <a:defRPr/>
              </a:pPr>
              <a:t>2015-05-18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E.Strojna, DRP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8C5CC-C082-4657-A98D-8CA7A7CA00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708B-C6C7-4EFD-BF22-5930C7438F68}" type="datetime1">
              <a:rPr lang="sv-SE"/>
              <a:pPr>
                <a:defRPr/>
              </a:pPr>
              <a:t>2015-05-18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E.Strojna, DRP 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95491-838A-4E6F-9231-E960F0736C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E4958-9682-438B-B297-AC1F6D1E7E2F}" type="datetime1">
              <a:rPr lang="sv-SE"/>
              <a:pPr>
                <a:defRPr/>
              </a:pPr>
              <a:t>2015-05-18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E.Strojna, DRP 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9CEA-F010-4524-ABC0-47727C4556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11FB-DD0A-425C-B1F9-AAAAD9BA422D}" type="datetime1">
              <a:rPr lang="sv-SE"/>
              <a:pPr>
                <a:defRPr/>
              </a:pPr>
              <a:t>2015-05-18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E.Strojna, DRP 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AC3A0-E00E-44D3-B12A-2A84479EA6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1D83B-7A95-4D35-BE05-DAF6C00BF0FC}" type="datetime1">
              <a:rPr lang="sv-SE"/>
              <a:pPr>
                <a:defRPr/>
              </a:pPr>
              <a:t>2015-05-18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E.Strojna, DRP 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544B6-6946-4D0B-8731-D8433551BD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CF3E-A5E9-4D2E-BF96-E394A8F0A922}" type="datetime1">
              <a:rPr lang="sv-SE"/>
              <a:pPr>
                <a:defRPr/>
              </a:pPr>
              <a:t>2015-05-18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E.Strojna, DRP 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D9694-2A54-449B-B80E-977A263B29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8DE7A-A4FD-427E-A648-5664C070EAD4}" type="datetime1">
              <a:rPr lang="sv-SE"/>
              <a:pPr>
                <a:defRPr/>
              </a:pPr>
              <a:t>2015-05-18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E.Strojna, DRP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0A40B-0C7A-4CC0-A802-654FC1E622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B28AD-7DB5-4DDC-B9B4-3443EA3CB5AE}" type="datetime1">
              <a:rPr lang="sv-SE"/>
              <a:pPr>
                <a:defRPr/>
              </a:pPr>
              <a:t>2015-05-18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E.Strojna, DRP 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2FD8-A2C9-407D-AC67-0C25EC2ADA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08B5B-A83F-4E71-BBEF-438067FF13F1}" type="datetime1">
              <a:rPr lang="sv-SE"/>
              <a:pPr>
                <a:defRPr/>
              </a:pPr>
              <a:t>2015-05-18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E.Strojna, DRP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95004-E875-4A68-B5FA-26A2F6124D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0B03-62C9-4ED8-BB28-4190BFCF3146}" type="datetime1">
              <a:rPr lang="sv-SE"/>
              <a:pPr>
                <a:defRPr/>
              </a:pPr>
              <a:t>2015-05-18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E.Strojna, DRP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6949-9D15-4775-BB7B-12B0CA0E2D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D688-AC75-4303-A7DB-22488B0CC4B3}" type="datetime1">
              <a:rPr lang="sv-SE"/>
              <a:pPr>
                <a:defRPr/>
              </a:pPr>
              <a:t>2015-05-18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E.Strojna, DRP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A3E13-2FC0-4510-BF30-3091EA39D8A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sv-S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94E60-7EBF-40BA-9E3A-FAFFF08B71EE}" type="datetime1">
              <a:rPr lang="sv-SE"/>
              <a:pPr>
                <a:defRPr/>
              </a:pPr>
              <a:t>2015-05-18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E.Strojna, DRP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A8895-0757-41C7-8307-27F2E95B74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sv-S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D145-6B08-40E2-A5B6-77933ED60A48}" type="datetime1">
              <a:rPr lang="sv-SE"/>
              <a:pPr>
                <a:defRPr/>
              </a:pPr>
              <a:t>2015-05-18</a:t>
            </a:fld>
            <a:endParaRPr lang="sv-S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E.Strojna, DRP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11041-08BC-43A0-ABA6-D1A2F7D9CA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sv-S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FC7F-CBE0-421B-AD42-7BFAF7B9BE84}" type="datetime1">
              <a:rPr lang="sv-SE"/>
              <a:pPr>
                <a:defRPr/>
              </a:pPr>
              <a:t>2015-05-18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E.Strojna, DRP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DDFAB-6C24-4E02-B761-6019EF2164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0FC6A-18ED-4B40-86A8-9BB8FBDFCB8E}" type="datetime1">
              <a:rPr lang="sv-SE"/>
              <a:pPr>
                <a:defRPr/>
              </a:pPr>
              <a:t>2015-05-18</a:t>
            </a:fld>
            <a:endParaRPr lang="sv-S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E.Strojna, DRP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2A808-DC55-42F6-9274-D43F1C17425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E4BED-D9F8-4792-B7A9-26244747DD8D}" type="datetime1">
              <a:rPr lang="sv-SE"/>
              <a:pPr>
                <a:defRPr/>
              </a:pPr>
              <a:t>2015-05-18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E.Strojna, DRP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463B1-D303-46E1-A953-6C8F51EAECB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94733-1BFD-44AA-B78C-39F3BA46F4FF}" type="datetime1">
              <a:rPr lang="sv-SE"/>
              <a:pPr>
                <a:defRPr/>
              </a:pPr>
              <a:t>2015-05-18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E.Strojna, DRP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42F4A-543C-4F50-BA4C-BE7656F61E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sv-S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sv-S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65BECF-6736-4254-B112-939DE5B44677}" type="datetime1">
              <a:rPr lang="sv-SE"/>
              <a:pPr>
                <a:defRPr/>
              </a:pPr>
              <a:t>2015-05-18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E.Strojna, DRP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5682FA-C35E-4057-8F52-8D96A39810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slow">
    <p:wip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331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0FEF310-FB48-474B-82A2-1FE0D34249DC}" type="datetime1">
              <a:rPr lang="sv-SE"/>
              <a:pPr>
                <a:defRPr/>
              </a:pPr>
              <a:t>2015-05-18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E.Strojna, DRP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9F66391-C9E6-421B-A752-006C71FADF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ransition spd="slow">
    <p:wip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ksow.pl/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psz.praca.gov.p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walifikacje.praca.gov.pl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ps.gov.pl/rynekpracy/raportyisprawozdani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18.jpe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Arkusz_programu_Microsoft_Office_Excel_97_20031.xls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124745"/>
            <a:ext cx="7918648" cy="172819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pl-PL" b="1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pl-PL" b="1" dirty="0" smtClean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pl-PL" b="1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pl-PL" b="1" dirty="0" smtClean="0">
                <a:solidFill>
                  <a:schemeClr val="tx2"/>
                </a:solidFill>
                <a:latin typeface="Bookman Old Style" pitchFamily="18" charset="0"/>
              </a:rPr>
              <a:t>Polityka państwa w zakresie mobilności zawodowej rolników </a:t>
            </a:r>
            <a:br>
              <a:rPr lang="pl-PL" b="1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pl-PL" b="1" dirty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pl-PL" b="1" dirty="0">
                <a:solidFill>
                  <a:schemeClr val="tx2"/>
                </a:solidFill>
                <a:latin typeface="Bookman Old Style" pitchFamily="18" charset="0"/>
              </a:rPr>
            </a:br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3491880" y="2852936"/>
            <a:ext cx="5000600" cy="2099036"/>
          </a:xfrm>
        </p:spPr>
        <p:txBody>
          <a:bodyPr wrap="square"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solidFill>
                  <a:schemeClr val="tx1"/>
                </a:solidFill>
              </a:rPr>
              <a:t>Elżbieta Strojna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solidFill>
                  <a:schemeClr val="tx1"/>
                </a:solidFill>
              </a:rPr>
              <a:t>       	 Departament Rynku Pracy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solidFill>
                  <a:schemeClr val="tx1"/>
                </a:solidFill>
              </a:rPr>
              <a:t>Ministerstwo Pracy i Polityki Społecznej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endParaRPr lang="pl-PL" dirty="0"/>
          </a:p>
        </p:txBody>
      </p:sp>
      <p:sp>
        <p:nvSpPr>
          <p:cNvPr id="7" name="Title 1"/>
          <p:cNvSpPr txBox="1">
            <a:spLocks noChangeAspect="1"/>
          </p:cNvSpPr>
          <p:nvPr/>
        </p:nvSpPr>
        <p:spPr>
          <a:xfrm>
            <a:off x="-32732" y="0"/>
            <a:ext cx="5269215" cy="826109"/>
          </a:xfrm>
          <a:prstGeom prst="rect">
            <a:avLst/>
          </a:prstGeom>
          <a:gradFill flip="none" rotWithShape="0">
            <a:gsLst>
              <a:gs pos="15000">
                <a:schemeClr val="bg1"/>
              </a:gs>
              <a:gs pos="100000">
                <a:srgbClr val="0070C0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pl-PL" sz="2800" smtClean="0">
                <a:solidFill>
                  <a:schemeClr val="bg1"/>
                </a:solidFill>
              </a:rPr>
              <a:t> </a:t>
            </a: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27654" name="Picture 2" descr="C:\Users\Hania\Downloads\mpips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44450"/>
            <a:ext cx="36353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5"/>
          <p:cNvSpPr txBox="1">
            <a:spLocks/>
          </p:cNvSpPr>
          <p:nvPr/>
        </p:nvSpPr>
        <p:spPr>
          <a:xfrm>
            <a:off x="395536" y="4005064"/>
            <a:ext cx="8280920" cy="1926179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pl-PL" sz="10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„Europejski Fundusz Rolny na rzecz Rozwoju Obszarów Wiejskich: Europa inwestująca w obszary wiejskie.” </a:t>
            </a:r>
            <a:br>
              <a:rPr lang="pl-PL" sz="1000" dirty="0"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lang="pl-PL" sz="10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Projekt opracowany przez Ministerstwo Rolnictwa i Rozwoju Wsi </a:t>
            </a:r>
            <a:r>
              <a:rPr lang="pl-PL" sz="1000" dirty="0">
                <a:latin typeface="Cambria" pitchFamily="18" charset="0"/>
                <a:ea typeface="+mj-ea"/>
                <a:cs typeface="+mj-cs"/>
              </a:rPr>
              <a:t/>
            </a:r>
            <a:br>
              <a:rPr lang="pl-PL" sz="1000" dirty="0">
                <a:latin typeface="Cambria" pitchFamily="18" charset="0"/>
                <a:ea typeface="+mj-ea"/>
                <a:cs typeface="+mj-cs"/>
              </a:rPr>
            </a:br>
            <a:r>
              <a:rPr lang="pl-PL" sz="10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Projekt współfinansowany ze środków Unii Europejskiej w ramach Pomocy Technicznej </a:t>
            </a:r>
            <a:br>
              <a:rPr lang="pl-PL" sz="1000" dirty="0"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lang="pl-PL" sz="10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Programu Rozwoju Obszarów Wiejskich na 2007-2013</a:t>
            </a:r>
            <a:r>
              <a:rPr lang="pl-PL" sz="1000" dirty="0">
                <a:latin typeface="Cambria" pitchFamily="18" charset="0"/>
                <a:ea typeface="+mj-ea"/>
                <a:cs typeface="+mj-cs"/>
              </a:rPr>
              <a:t/>
            </a:r>
            <a:br>
              <a:rPr lang="pl-PL" sz="1000" dirty="0">
                <a:latin typeface="Cambria" pitchFamily="18" charset="0"/>
                <a:ea typeface="+mj-ea"/>
                <a:cs typeface="+mj-cs"/>
              </a:rPr>
            </a:br>
            <a:r>
              <a:rPr lang="pl-PL" sz="1000" dirty="0">
                <a:latin typeface="Cambria" pitchFamily="18" charset="0"/>
                <a:ea typeface="Times New Roman" pitchFamily="18" charset="0"/>
                <a:cs typeface="+mj-cs"/>
              </a:rPr>
              <a:t>Instytucja Zarządzająca Programem Rozwoju Obszarów Wiejskich na lata 2007-2013 – </a:t>
            </a:r>
            <a:br>
              <a:rPr lang="pl-PL" sz="1000" dirty="0">
                <a:latin typeface="Cambria" pitchFamily="18" charset="0"/>
                <a:ea typeface="Times New Roman" pitchFamily="18" charset="0"/>
                <a:cs typeface="+mj-cs"/>
              </a:rPr>
            </a:br>
            <a:r>
              <a:rPr lang="pl-PL" sz="1000" dirty="0">
                <a:latin typeface="Cambria" pitchFamily="18" charset="0"/>
                <a:ea typeface="Times New Roman" pitchFamily="18" charset="0"/>
                <a:cs typeface="+mj-cs"/>
              </a:rPr>
              <a:t>Minister Rolnictwa i Rozwoju Wsi</a:t>
            </a:r>
            <a:r>
              <a:rPr lang="pl-PL" sz="10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1000" dirty="0">
                <a:solidFill>
                  <a:sysClr val="windowText" lastClr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pl-PL" sz="1000" dirty="0">
                <a:solidFill>
                  <a:sysClr val="windowText" lastClr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lang="pl-PL" sz="1000" dirty="0">
                <a:solidFill>
                  <a:sysClr val="windowText" lastClr="000000"/>
                </a:solidFill>
                <a:latin typeface="Cambria" pitchFamily="18" charset="0"/>
                <a:ea typeface="+mj-ea"/>
                <a:cs typeface="+mj-cs"/>
              </a:rPr>
              <a:t/>
            </a:r>
            <a:br>
              <a:rPr lang="pl-PL" sz="1000" dirty="0">
                <a:solidFill>
                  <a:sysClr val="windowText" lastClr="000000"/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pl-PL" sz="1000" b="1" dirty="0">
                <a:solidFill>
                  <a:srgbClr val="464646"/>
                </a:solidFill>
                <a:latin typeface="Cambria" pitchFamily="18" charset="0"/>
                <a:ea typeface="Times New Roman"/>
                <a:cs typeface="Times New Roman"/>
              </a:rPr>
              <a:t>Materiał opracowany w ramach Planu działania Sekretariatu Centralnego Krajowej Sieci Obszarów Wiejskich na lata 2014-2015</a:t>
            </a:r>
            <a:br>
              <a:rPr lang="pl-PL" sz="1000" b="1" dirty="0">
                <a:solidFill>
                  <a:srgbClr val="464646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pl-PL" sz="1000" b="1" dirty="0">
                <a:solidFill>
                  <a:srgbClr val="464646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pl-PL" sz="1000" b="1" dirty="0">
                <a:solidFill>
                  <a:srgbClr val="464646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pl-PL" sz="1000" b="1" dirty="0">
                <a:solidFill>
                  <a:srgbClr val="464646"/>
                </a:solidFill>
                <a:latin typeface="Cambria" pitchFamily="18" charset="0"/>
                <a:ea typeface="Times New Roman"/>
                <a:cs typeface="+mj-cs"/>
              </a:rPr>
              <a:t> Odwiedź portal KSOW - </a:t>
            </a:r>
            <a:r>
              <a:rPr lang="pl-PL" sz="1000" b="1" u="sng" dirty="0" err="1">
                <a:solidFill>
                  <a:srgbClr val="0000FF"/>
                </a:solidFill>
                <a:latin typeface="Cambria" pitchFamily="18" charset="0"/>
                <a:ea typeface="Times New Roman"/>
                <a:cs typeface="Times New Roman"/>
                <a:hlinkClick r:id="rId4"/>
              </a:rPr>
              <a:t>www.ksow.pl</a:t>
            </a:r>
            <a:r>
              <a:rPr lang="pl-PL" sz="1000" b="1" dirty="0">
                <a:solidFill>
                  <a:srgbClr val="464646"/>
                </a:solidFill>
                <a:latin typeface="Cambria" pitchFamily="18" charset="0"/>
                <a:ea typeface="Times New Roman"/>
                <a:cs typeface="+mj-cs"/>
              </a:rPr>
              <a:t> </a:t>
            </a:r>
            <a:br>
              <a:rPr lang="pl-PL" sz="1000" b="1" dirty="0">
                <a:solidFill>
                  <a:srgbClr val="464646"/>
                </a:solidFill>
                <a:latin typeface="Cambria" pitchFamily="18" charset="0"/>
                <a:ea typeface="Times New Roman"/>
                <a:cs typeface="+mj-cs"/>
              </a:rPr>
            </a:br>
            <a:r>
              <a:rPr lang="pl-PL" sz="1000" b="1" dirty="0">
                <a:solidFill>
                  <a:srgbClr val="464646"/>
                </a:solidFill>
                <a:latin typeface="Cambria" pitchFamily="18" charset="0"/>
                <a:ea typeface="Times New Roman"/>
                <a:cs typeface="+mj-cs"/>
              </a:rPr>
              <a:t>Zostań Partnerem Krajowej Sieci Obszarów Wiejskich.</a:t>
            </a:r>
            <a:endParaRPr lang="pl-PL" sz="1000" b="1" dirty="0">
              <a:solidFill>
                <a:srgbClr val="464646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9" name="Obraz 7" descr="Opis: P:\KSOW\LOGA\loga jpg\logo_UE_niebies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5876925"/>
            <a:ext cx="18351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4" descr="Opis: http://ksow.gov.pl/uploads/media/logo_Min.Rolnictw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87563" y="5876925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3" descr="Opis: KSOW_tekst_transpare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40088" y="5876925"/>
            <a:ext cx="1654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6213" y="5876925"/>
            <a:ext cx="13684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6" descr="Opis: logo PROW 2007-2013 z tłem mniejsz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11975" y="5876925"/>
            <a:ext cx="131762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5796136" cy="908720"/>
          </a:xfrm>
          <a:gradFill flip="none" rotWithShape="0">
            <a:gsLst>
              <a:gs pos="15000">
                <a:schemeClr val="bg1"/>
              </a:gs>
              <a:gs pos="100000">
                <a:srgbClr val="0070C0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bg1"/>
                </a:solidFill>
              </a:rPr>
              <a:t> 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600" b="1" dirty="0" smtClean="0">
                <a:latin typeface="Bookman Old Style" panose="02050604050505020204" pitchFamily="18" charset="0"/>
              </a:rPr>
              <a:t>Informacja dla klientów urzędów pracy</a:t>
            </a:r>
            <a:r>
              <a:rPr lang="pl-PL" sz="2800" b="1" dirty="0" smtClean="0">
                <a:latin typeface="+mn-lt"/>
              </a:rPr>
              <a:t/>
            </a:r>
            <a:br>
              <a:rPr lang="pl-PL" sz="2800" b="1" dirty="0" smtClean="0">
                <a:latin typeface="+mn-lt"/>
              </a:rPr>
            </a:br>
            <a:endParaRPr lang="sv-SE" sz="2800" b="1" dirty="0">
              <a:latin typeface="+mn-lt"/>
            </a:endParaRPr>
          </a:p>
        </p:txBody>
      </p:sp>
      <p:pic>
        <p:nvPicPr>
          <p:cNvPr id="50180" name="Picture 2" descr="C:\Users\Hania\Downloads\mpips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4450"/>
            <a:ext cx="34194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49688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600" b="1" dirty="0" smtClean="0"/>
              <a:t>	Wortal publicznych służb zatrudnienia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600" b="1" i="1" dirty="0" smtClean="0">
                <a:hlinkClick r:id="rId4"/>
              </a:rPr>
              <a:t>www.psz.praca.gov.pl</a:t>
            </a:r>
            <a:r>
              <a:rPr lang="pl-PL" sz="2600" b="1" i="1" dirty="0" smtClean="0"/>
              <a:t> – </a:t>
            </a:r>
            <a:r>
              <a:rPr lang="pl-PL" sz="2600" b="1" dirty="0" smtClean="0">
                <a:solidFill>
                  <a:srgbClr val="FF0000"/>
                </a:solidFill>
              </a:rPr>
              <a:t>CBOP 77 300 miejsc pracy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2600" b="1" i="1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2600" b="1" i="1" dirty="0" smtClean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600" b="1" dirty="0" smtClean="0">
              <a:solidFill>
                <a:schemeClr val="tx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492875"/>
            <a:ext cx="4752528" cy="365125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chemeClr val="tx1"/>
                </a:solidFill>
              </a:rPr>
              <a:t>Elżbieta Strojna, Departament Rynku Pracy  </a:t>
            </a:r>
            <a:r>
              <a:rPr lang="pl-PL" b="1" dirty="0" err="1" smtClean="0">
                <a:solidFill>
                  <a:schemeClr val="tx1"/>
                </a:solidFill>
              </a:rPr>
              <a:t>MPiPS</a:t>
            </a:r>
            <a:endParaRPr lang="pl-PL" b="1" dirty="0" smtClean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F7CC1-5EC3-46F4-8739-CC4627EDB4CE}" type="slidenum">
              <a:rPr lang="sv-SE"/>
              <a:pPr>
                <a:defRPr/>
              </a:pPr>
              <a:t>10</a:t>
            </a:fld>
            <a:endParaRPr lang="sv-S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29" t="15377" r="13265" b="7156"/>
          <a:stretch/>
        </p:blipFill>
        <p:spPr bwMode="auto">
          <a:xfrm>
            <a:off x="1691680" y="2060848"/>
            <a:ext cx="595860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15927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5796136" cy="908720"/>
          </a:xfrm>
          <a:gradFill flip="none" rotWithShape="0">
            <a:gsLst>
              <a:gs pos="15000">
                <a:schemeClr val="bg1"/>
              </a:gs>
              <a:gs pos="100000">
                <a:srgbClr val="0070C0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600" b="1" dirty="0" smtClean="0">
                <a:latin typeface="Bookman Old Style" panose="02050604050505020204" pitchFamily="18" charset="0"/>
              </a:rPr>
              <a:t>Informacja </a:t>
            </a:r>
            <a:r>
              <a:rPr lang="pl-PL" sz="2600" b="1" dirty="0">
                <a:latin typeface="Bookman Old Style" panose="02050604050505020204" pitchFamily="18" charset="0"/>
              </a:rPr>
              <a:t>o pomocy </a:t>
            </a:r>
            <a:br>
              <a:rPr lang="pl-PL" sz="2600" b="1" dirty="0">
                <a:latin typeface="Bookman Old Style" panose="02050604050505020204" pitchFamily="18" charset="0"/>
              </a:rPr>
            </a:br>
            <a:r>
              <a:rPr lang="pl-PL" sz="2600" b="1" dirty="0" smtClean="0">
                <a:latin typeface="Bookman Old Style" panose="02050604050505020204" pitchFamily="18" charset="0"/>
              </a:rPr>
              <a:t>świadczonej przez urzędy </a:t>
            </a:r>
            <a:r>
              <a:rPr lang="pl-PL" sz="2600" b="1" dirty="0">
                <a:latin typeface="Bookman Old Style" panose="02050604050505020204" pitchFamily="18" charset="0"/>
              </a:rPr>
              <a:t>pracy</a:t>
            </a:r>
            <a:r>
              <a:rPr lang="pl-PL" sz="2800" b="1" dirty="0"/>
              <a:t/>
            </a:r>
            <a:br>
              <a:rPr lang="pl-PL" sz="2800" b="1" dirty="0"/>
            </a:b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50180" name="Picture 2" descr="C:\Users\Hania\Downloads\mpips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4450"/>
            <a:ext cx="34194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67544" y="1060624"/>
            <a:ext cx="8280400" cy="49688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2000" dirty="0" smtClean="0">
              <a:latin typeface="Bookman Old Style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600" b="1" dirty="0" smtClean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600" b="1" dirty="0" smtClean="0">
              <a:solidFill>
                <a:schemeClr val="tx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411760" y="6492875"/>
            <a:ext cx="4752528" cy="365125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chemeClr val="tx1"/>
                </a:solidFill>
              </a:rPr>
              <a:t>Elżbieta Strojna, Departament Rynku Pracy  </a:t>
            </a:r>
            <a:r>
              <a:rPr lang="pl-PL" b="1" dirty="0" err="1" smtClean="0">
                <a:solidFill>
                  <a:schemeClr val="tx1"/>
                </a:solidFill>
              </a:rPr>
              <a:t>MPiPS</a:t>
            </a:r>
            <a:endParaRPr lang="pl-PL" b="1" dirty="0" smtClean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F7CC1-5EC3-46F4-8739-CC4627EDB4CE}" type="slidenum">
              <a:rPr lang="sv-SE"/>
              <a:pPr>
                <a:defRPr/>
              </a:pPr>
              <a:t>11</a:t>
            </a:fld>
            <a:endParaRPr lang="sv-SE"/>
          </a:p>
        </p:txBody>
      </p:sp>
      <p:pic>
        <p:nvPicPr>
          <p:cNvPr id="10" name="Obraz 9" descr="psz.praca.gov.pl/documents/10828/1197693/MPiPS_Informator2014_okladka_druk.pdf?version=1.0&amp;t=1422875788933 - Google Chrom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735" t="12883" r="18168" b="5035"/>
          <a:stretch/>
        </p:blipFill>
        <p:spPr>
          <a:xfrm>
            <a:off x="683568" y="1484784"/>
            <a:ext cx="2934930" cy="4040659"/>
          </a:xfrm>
          <a:prstGeom prst="rect">
            <a:avLst/>
          </a:prstGeom>
        </p:spPr>
      </p:pic>
      <p:pic>
        <p:nvPicPr>
          <p:cNvPr id="11" name="Obraz 10" descr="psz.praca.gov.pl/documents/10828/1197914/MPiPS_02-Broszura2014_okladka_druk.pdf?version=1.0&amp;t=1422876038297 - Google Chrome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290" t="13898" r="18387" b="4910"/>
          <a:stretch/>
        </p:blipFill>
        <p:spPr>
          <a:xfrm>
            <a:off x="3962044" y="1196752"/>
            <a:ext cx="1944216" cy="2463199"/>
          </a:xfrm>
          <a:prstGeom prst="rect">
            <a:avLst/>
          </a:prstGeom>
        </p:spPr>
      </p:pic>
      <p:pic>
        <p:nvPicPr>
          <p:cNvPr id="13" name="Obraz 12" descr="psz.praca.gov.pl/documents/10828/1197971/MPiPS_04-Broszura2014_okladka_druk.pdf?version=1.0&amp;t=1422876208633 - Google Chrome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806" t="12700" r="18387" b="5509"/>
          <a:stretch/>
        </p:blipFill>
        <p:spPr>
          <a:xfrm>
            <a:off x="6376500" y="1173617"/>
            <a:ext cx="1973638" cy="2486334"/>
          </a:xfrm>
          <a:prstGeom prst="rect">
            <a:avLst/>
          </a:prstGeom>
        </p:spPr>
      </p:pic>
      <p:pic>
        <p:nvPicPr>
          <p:cNvPr id="14" name="Obraz 13" descr="psz.praca.gov.pl/documents/10828/1198007/MPiPS_03-Broszura2014_okladka_druk.pdf?version=1.0&amp;t=1422876300204 - Google Chrome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451" t="12700" r="18387" b="4910"/>
          <a:stretch/>
        </p:blipFill>
        <p:spPr>
          <a:xfrm>
            <a:off x="5057819" y="3405526"/>
            <a:ext cx="1979824" cy="25202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8670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5796136" cy="908720"/>
          </a:xfrm>
          <a:gradFill flip="none" rotWithShape="0">
            <a:gsLst>
              <a:gs pos="15000">
                <a:schemeClr val="bg1"/>
              </a:gs>
              <a:gs pos="100000">
                <a:srgbClr val="0070C0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bg1"/>
                </a:solidFill>
              </a:rPr>
              <a:t> </a:t>
            </a:r>
            <a:r>
              <a:rPr lang="pl-PL" sz="2600" b="1" dirty="0" smtClean="0">
                <a:latin typeface="Bookman Old Style" panose="02050604050505020204" pitchFamily="18" charset="0"/>
              </a:rPr>
              <a:t>Poradnictwo i orientacja zawodowa</a:t>
            </a:r>
            <a:endParaRPr lang="sv-SE" sz="2600" b="1" dirty="0">
              <a:latin typeface="Bookman Old Style" panose="02050604050505020204" pitchFamily="18" charset="0"/>
            </a:endParaRPr>
          </a:p>
        </p:txBody>
      </p:sp>
      <p:pic>
        <p:nvPicPr>
          <p:cNvPr id="50180" name="Picture 2" descr="C:\Users\Hania\Downloads\mpips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4450"/>
            <a:ext cx="34194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49688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600" b="1" dirty="0" smtClean="0"/>
              <a:t>	Poradnictwo zawodowe 2014 r.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600" b="1" dirty="0" smtClean="0"/>
              <a:t>skorzystało </a:t>
            </a:r>
            <a:r>
              <a:rPr lang="pl-PL" sz="2600" b="1" dirty="0">
                <a:solidFill>
                  <a:srgbClr val="00B050"/>
                </a:solidFill>
              </a:rPr>
              <a:t>222,2 tys. osób </a:t>
            </a:r>
            <a:r>
              <a:rPr lang="pl-PL" sz="2600" b="1" dirty="0" smtClean="0">
                <a:solidFill>
                  <a:srgbClr val="00B050"/>
                </a:solidFill>
              </a:rPr>
              <a:t>zamieszkałych </a:t>
            </a:r>
            <a:r>
              <a:rPr lang="pl-PL" sz="2600" b="1" dirty="0">
                <a:solidFill>
                  <a:srgbClr val="00B050"/>
                </a:solidFill>
              </a:rPr>
              <a:t>na </a:t>
            </a:r>
            <a:r>
              <a:rPr lang="pl-PL" sz="2600" b="1" dirty="0" smtClean="0">
                <a:solidFill>
                  <a:srgbClr val="00B050"/>
                </a:solidFill>
              </a:rPr>
              <a:t>wsi </a:t>
            </a:r>
            <a:r>
              <a:rPr lang="pl-PL" sz="2600" b="1" dirty="0" smtClean="0">
                <a:solidFill>
                  <a:schemeClr val="tx1"/>
                </a:solidFill>
              </a:rPr>
              <a:t>(46,3% spośród korzystających)</a:t>
            </a:r>
            <a:endParaRPr lang="pl-PL" sz="2600" b="1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26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600" b="1" dirty="0" smtClean="0"/>
              <a:t>	Materiały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600" b="1" dirty="0" smtClean="0">
                <a:solidFill>
                  <a:srgbClr val="C00000"/>
                </a:solidFill>
              </a:rPr>
              <a:t>standardy kwalifikacji/ kompetencji zawodowych</a:t>
            </a:r>
            <a:br>
              <a:rPr lang="pl-PL" sz="2600" b="1" dirty="0" smtClean="0">
                <a:solidFill>
                  <a:srgbClr val="C00000"/>
                </a:solidFill>
              </a:rPr>
            </a:br>
            <a:r>
              <a:rPr lang="pl-PL" sz="2600" b="1" dirty="0" smtClean="0">
                <a:solidFill>
                  <a:srgbClr val="C00000"/>
                </a:solidFill>
              </a:rPr>
              <a:t>dla 550 zawodów</a:t>
            </a:r>
            <a:r>
              <a:rPr lang="pl-PL" sz="2600" b="1" dirty="0">
                <a:solidFill>
                  <a:srgbClr val="C00000"/>
                </a:solidFill>
              </a:rPr>
              <a:t> </a:t>
            </a:r>
            <a:endParaRPr lang="pl-PL" sz="2600" b="1" dirty="0" smtClean="0">
              <a:solidFill>
                <a:srgbClr val="C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600" b="1" dirty="0" smtClean="0"/>
              <a:t>	Informacje  </a:t>
            </a:r>
            <a:r>
              <a:rPr lang="pl-PL" sz="2600" b="1" dirty="0"/>
              <a:t>o zawodach i kompetencjach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600" b="1" dirty="0" smtClean="0"/>
              <a:t>	wymaganych przez pracodawców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600" b="1" i="1" dirty="0" smtClean="0">
                <a:hlinkClick r:id="rId4"/>
              </a:rPr>
              <a:t>www.kwalifikacje.praca.gov.pl</a:t>
            </a:r>
            <a:endParaRPr lang="pl-PL" sz="2600" b="1" i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2600" b="1" i="1" dirty="0" smtClean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600" b="1" dirty="0" smtClean="0">
              <a:solidFill>
                <a:schemeClr val="tx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492875"/>
            <a:ext cx="4752528" cy="365125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chemeClr val="tx1"/>
                </a:solidFill>
              </a:rPr>
              <a:t>Elżbieta Strojna, Departament Rynku Pracy  </a:t>
            </a:r>
            <a:r>
              <a:rPr lang="pl-PL" b="1" dirty="0" err="1" smtClean="0">
                <a:solidFill>
                  <a:schemeClr val="tx1"/>
                </a:solidFill>
              </a:rPr>
              <a:t>MPiPS</a:t>
            </a:r>
            <a:endParaRPr lang="pl-PL" b="1" dirty="0" smtClean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F7CC1-5EC3-46F4-8739-CC4627EDB4CE}" type="slidenum">
              <a:rPr lang="sv-SE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28977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5796136" cy="908720"/>
          </a:xfrm>
          <a:gradFill flip="none" rotWithShape="0">
            <a:gsLst>
              <a:gs pos="15000">
                <a:schemeClr val="bg1"/>
              </a:gs>
              <a:gs pos="100000">
                <a:srgbClr val="0070C0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bg1"/>
                </a:solidFill>
              </a:rPr>
              <a:t> 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b="1" dirty="0" smtClean="0"/>
              <a:t>Z</a:t>
            </a:r>
            <a:r>
              <a:rPr lang="pl-PL" sz="2600" b="1" dirty="0" smtClean="0">
                <a:latin typeface="Bookman Old Style" pitchFamily="18" charset="0"/>
              </a:rPr>
              <a:t>atrudnienie subsydiowane </a:t>
            </a:r>
            <a:br>
              <a:rPr lang="pl-PL" sz="2600" b="1" dirty="0" smtClean="0">
                <a:latin typeface="Bookman Old Style" pitchFamily="18" charset="0"/>
              </a:rPr>
            </a:br>
            <a:r>
              <a:rPr lang="pl-PL" sz="2600" b="1" dirty="0" smtClean="0">
                <a:latin typeface="Bookman Old Style" pitchFamily="18" charset="0"/>
              </a:rPr>
              <a:t>na terenach wiejskich w 2014 r. </a:t>
            </a:r>
            <a:r>
              <a:rPr lang="pl-PL" sz="2800" b="1" dirty="0" smtClean="0">
                <a:latin typeface="Bookman Old Style" pitchFamily="18" charset="0"/>
              </a:rPr>
              <a:t/>
            </a:r>
            <a:br>
              <a:rPr lang="pl-PL" sz="2800" b="1" dirty="0" smtClean="0">
                <a:latin typeface="Bookman Old Style" pitchFamily="18" charset="0"/>
              </a:rPr>
            </a:b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50180" name="Picture 2" descr="C:\Users\Hania\Downloads\mpips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4450"/>
            <a:ext cx="34194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49688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2000" dirty="0" smtClean="0">
              <a:latin typeface="Bookman Old Style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600" b="1" dirty="0" smtClean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600" b="1" dirty="0" smtClean="0">
              <a:solidFill>
                <a:schemeClr val="tx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492875"/>
            <a:ext cx="4752528" cy="365125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chemeClr val="tx1"/>
                </a:solidFill>
              </a:rPr>
              <a:t>Elżbieta Strojna, Departament Rynku Pracy  </a:t>
            </a:r>
            <a:r>
              <a:rPr lang="pl-PL" b="1" dirty="0" err="1" smtClean="0">
                <a:solidFill>
                  <a:schemeClr val="tx1"/>
                </a:solidFill>
              </a:rPr>
              <a:t>MPiPS</a:t>
            </a:r>
            <a:endParaRPr lang="pl-PL" b="1" dirty="0" smtClean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F7CC1-5EC3-46F4-8739-CC4627EDB4CE}" type="slidenum">
              <a:rPr lang="sv-SE"/>
              <a:pPr>
                <a:defRPr/>
              </a:pPr>
              <a:t>13</a:t>
            </a:fld>
            <a:endParaRPr lang="sv-SE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792516127"/>
              </p:ext>
            </p:extLst>
          </p:nvPr>
        </p:nvGraphicFramePr>
        <p:xfrm>
          <a:off x="1115616" y="1412776"/>
          <a:ext cx="70567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291809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5796136" cy="908720"/>
          </a:xfrm>
          <a:gradFill flip="none" rotWithShape="0">
            <a:gsLst>
              <a:gs pos="15000">
                <a:schemeClr val="bg1"/>
              </a:gs>
              <a:gs pos="100000">
                <a:srgbClr val="0070C0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bg1"/>
                </a:solidFill>
              </a:rPr>
              <a:t> 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600" b="1" dirty="0" smtClean="0">
                <a:latin typeface="Bookman Old Style" panose="02050604050505020204" pitchFamily="18" charset="0"/>
              </a:rPr>
              <a:t>Niedopasowania na rynku pracy</a:t>
            </a:r>
            <a:r>
              <a:rPr lang="pl-PL" sz="2800" b="1" dirty="0" smtClean="0">
                <a:latin typeface="Bookman Old Style" pitchFamily="18" charset="0"/>
              </a:rPr>
              <a:t/>
            </a:r>
            <a:br>
              <a:rPr lang="pl-PL" sz="2800" b="1" dirty="0" smtClean="0">
                <a:latin typeface="Bookman Old Style" pitchFamily="18" charset="0"/>
              </a:rPr>
            </a:br>
            <a:endParaRPr lang="sv-SE" sz="2800" b="1" dirty="0">
              <a:latin typeface="Bookman Old Style" panose="02050604050505020204" pitchFamily="18" charset="0"/>
            </a:endParaRPr>
          </a:p>
        </p:txBody>
      </p:sp>
      <p:pic>
        <p:nvPicPr>
          <p:cNvPr id="50180" name="Picture 2" descr="C:\Users\Hania\Downloads\mpips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4450"/>
            <a:ext cx="34194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67544" y="1052736"/>
            <a:ext cx="8280400" cy="49688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latin typeface="Bookman Old Style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000" dirty="0" smtClean="0"/>
              <a:t>				Badanie Bilans Kapitału Ludzkiego, raport „Rynek    			pracy widziany oczami pracodawców”, PARP 2015</a:t>
            </a:r>
            <a:endParaRPr lang="pl-PL" sz="2000" b="1" dirty="0">
              <a:solidFill>
                <a:schemeClr val="tx1"/>
              </a:solidFill>
            </a:endParaRPr>
          </a:p>
          <a:p>
            <a:pPr marL="2871788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000" b="1" dirty="0" smtClean="0">
                <a:solidFill>
                  <a:schemeClr val="tx1"/>
                </a:solidFill>
              </a:rPr>
              <a:t>     </a:t>
            </a:r>
            <a:r>
              <a:rPr lang="pl-PL" sz="2000" dirty="0" smtClean="0"/>
              <a:t>Obserwatoria rynku pracy WUP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b="1" dirty="0" smtClean="0">
                <a:solidFill>
                  <a:srgbClr val="FF0000"/>
                </a:solidFill>
              </a:rPr>
              <a:t>	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b="1" dirty="0">
                <a:solidFill>
                  <a:srgbClr val="FF0000"/>
                </a:solidFill>
              </a:rPr>
              <a:t>	</a:t>
            </a:r>
            <a:r>
              <a:rPr lang="pl-PL" sz="2600" b="1" dirty="0" smtClean="0">
                <a:solidFill>
                  <a:srgbClr val="FF0000"/>
                </a:solidFill>
              </a:rPr>
              <a:t>80% </a:t>
            </a:r>
            <a:r>
              <a:rPr lang="pl-PL" sz="2600" b="1" dirty="0" smtClean="0"/>
              <a:t>pracodawców poszukujących pracowników 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l-PL" sz="2600" b="1" dirty="0" smtClean="0"/>
              <a:t>	ma 	problemy ze znalezieniem odpowiednich kandydatów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b="1" dirty="0" smtClean="0">
                <a:solidFill>
                  <a:schemeClr val="tx1"/>
                </a:solidFill>
              </a:rPr>
              <a:t>		Przyczyny:</a:t>
            </a:r>
          </a:p>
          <a:p>
            <a:pPr lvl="2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l-PL" b="1" dirty="0" smtClean="0">
                <a:solidFill>
                  <a:schemeClr val="tx1"/>
                </a:solidFill>
              </a:rPr>
              <a:t>    brak wymaganych kompetencji</a:t>
            </a:r>
          </a:p>
          <a:p>
            <a:pPr lvl="2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b="1" dirty="0" smtClean="0">
                <a:solidFill>
                  <a:schemeClr val="tx1"/>
                </a:solidFill>
              </a:rPr>
              <a:t>    niewystarczające doświadczenie</a:t>
            </a:r>
          </a:p>
          <a:p>
            <a:pPr lvl="2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b="1" dirty="0" smtClean="0">
                <a:solidFill>
                  <a:schemeClr val="tx1"/>
                </a:solidFill>
              </a:rPr>
              <a:t>    brak motywacji do pracy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600" b="1" dirty="0" smtClean="0">
              <a:solidFill>
                <a:schemeClr val="tx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483768" y="6492875"/>
            <a:ext cx="4248472" cy="365125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chemeClr val="tx1"/>
                </a:solidFill>
              </a:rPr>
              <a:t>Elżbieta Strojna, Departament Rynku Pracy </a:t>
            </a:r>
            <a:r>
              <a:rPr lang="pl-PL" b="1" dirty="0" err="1" smtClean="0">
                <a:solidFill>
                  <a:schemeClr val="tx1"/>
                </a:solidFill>
              </a:rPr>
              <a:t>MPiPS</a:t>
            </a:r>
            <a:endParaRPr lang="pl-PL" b="1" dirty="0" smtClean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F7CC1-5EC3-46F4-8739-CC4627EDB4CE}" type="slidenum">
              <a:rPr lang="sv-SE"/>
              <a:pPr>
                <a:defRPr/>
              </a:pPr>
              <a:t>14</a:t>
            </a:fld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869356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5796136" cy="908720"/>
          </a:xfrm>
          <a:gradFill flip="none" rotWithShape="0">
            <a:gsLst>
              <a:gs pos="15000">
                <a:schemeClr val="bg1"/>
              </a:gs>
              <a:gs pos="100000">
                <a:srgbClr val="0070C0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bg1"/>
                </a:solidFill>
              </a:rPr>
              <a:t> 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600" b="1" dirty="0" smtClean="0">
                <a:latin typeface="Bookman Old Style" pitchFamily="18" charset="0"/>
              </a:rPr>
              <a:t>Analizy rynku pracy </a:t>
            </a:r>
            <a:br>
              <a:rPr lang="pl-PL" sz="2600" b="1" dirty="0" smtClean="0">
                <a:latin typeface="Bookman Old Style" pitchFamily="18" charset="0"/>
              </a:rPr>
            </a:br>
            <a:r>
              <a:rPr lang="pl-PL" sz="2600" b="1" dirty="0" smtClean="0">
                <a:latin typeface="Bookman Old Style" pitchFamily="18" charset="0"/>
              </a:rPr>
              <a:t>– monitoring zawodów </a:t>
            </a:r>
            <a:r>
              <a:rPr lang="pl-PL" sz="2800" b="1" dirty="0" smtClean="0">
                <a:latin typeface="Bookman Old Style" pitchFamily="18" charset="0"/>
              </a:rPr>
              <a:t/>
            </a:r>
            <a:br>
              <a:rPr lang="pl-PL" sz="2800" b="1" dirty="0" smtClean="0">
                <a:latin typeface="Bookman Old Style" pitchFamily="18" charset="0"/>
              </a:rPr>
            </a:b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95288" y="1052513"/>
            <a:ext cx="8281168" cy="525680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2600" b="1" dirty="0" smtClean="0"/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600" b="1" dirty="0" smtClean="0"/>
              <a:t>Monitoring zawodów deficytowych i nadwyżkowych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pl-PL" sz="2600" b="1" dirty="0" err="1" smtClean="0">
                <a:hlinkClick r:id="rId3"/>
              </a:rPr>
              <a:t>www.mpips.gov.pl</a:t>
            </a:r>
            <a:r>
              <a:rPr lang="pl-PL" sz="2600" b="1" dirty="0" smtClean="0">
                <a:hlinkClick r:id="rId3"/>
              </a:rPr>
              <a:t>/rynek pracy/raporty i sprawozdania</a:t>
            </a:r>
            <a:endParaRPr lang="pl-PL" sz="2600" b="1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pl-PL" sz="2600" b="1" dirty="0" smtClean="0"/>
              <a:t>	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600" b="1" dirty="0" smtClean="0"/>
              <a:t>Od sierpnia 2015 r.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600" b="1" dirty="0" smtClean="0"/>
              <a:t>udoskonalona metodologia, w tym: </a:t>
            </a:r>
          </a:p>
          <a:p>
            <a:pPr marL="240030" indent="-2743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600" b="1" dirty="0" smtClean="0"/>
              <a:t>PUP - badanie kwestionariuszowe</a:t>
            </a:r>
          </a:p>
          <a:p>
            <a:pPr marL="240030" indent="-27432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600" b="1" dirty="0" smtClean="0"/>
              <a:t>przedsiębiorstw </a:t>
            </a:r>
          </a:p>
          <a:p>
            <a:pPr marL="240030" indent="-27432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600" b="1" dirty="0" smtClean="0"/>
              <a:t>WUP - dwa badania w roku </a:t>
            </a:r>
          </a:p>
          <a:p>
            <a:pPr marL="240030" indent="-27432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600" b="1" dirty="0" smtClean="0"/>
              <a:t>ofert pracy w Internecie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492875"/>
            <a:ext cx="4616152" cy="365125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chemeClr val="tx1"/>
                </a:solidFill>
              </a:rPr>
              <a:t>Elżbieta Strojna, Departament Rynku Pracy </a:t>
            </a:r>
            <a:r>
              <a:rPr lang="pl-PL" b="1" dirty="0" err="1" smtClean="0">
                <a:solidFill>
                  <a:schemeClr val="tx1"/>
                </a:solidFill>
              </a:rPr>
              <a:t>MPiPS</a:t>
            </a:r>
            <a:endParaRPr lang="pl-PL" b="1" dirty="0" smtClean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F7CC1-5EC3-46F4-8739-CC4627EDB4CE}" type="slidenum">
              <a:rPr lang="sv-SE"/>
              <a:pPr>
                <a:defRPr/>
              </a:pPr>
              <a:t>15</a:t>
            </a:fld>
            <a:endParaRPr lang="sv-SE"/>
          </a:p>
        </p:txBody>
      </p:sp>
      <p:pic>
        <p:nvPicPr>
          <p:cNvPr id="50180" name="Picture 2" descr="C:\Users\Hania\Downloads\mpips_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44450"/>
            <a:ext cx="34194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348880"/>
            <a:ext cx="2785215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88608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5796136" cy="908720"/>
          </a:xfrm>
          <a:gradFill flip="none" rotWithShape="0">
            <a:gsLst>
              <a:gs pos="15000">
                <a:schemeClr val="bg1"/>
              </a:gs>
              <a:gs pos="100000">
                <a:srgbClr val="0070C0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bg1"/>
                </a:solidFill>
              </a:rPr>
              <a:t> 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b="1" dirty="0" smtClean="0"/>
              <a:t>W</a:t>
            </a:r>
            <a:r>
              <a:rPr lang="pl-PL" sz="2600" b="1" dirty="0" smtClean="0">
                <a:latin typeface="Bookman Old Style" pitchFamily="18" charset="0"/>
              </a:rPr>
              <a:t>spieranie kompetencji </a:t>
            </a:r>
            <a:br>
              <a:rPr lang="pl-PL" sz="2600" b="1" dirty="0" smtClean="0">
                <a:latin typeface="Bookman Old Style" pitchFamily="18" charset="0"/>
              </a:rPr>
            </a:br>
            <a:r>
              <a:rPr lang="pl-PL" sz="2600" b="1" dirty="0" smtClean="0">
                <a:latin typeface="Bookman Old Style" pitchFamily="18" charset="0"/>
              </a:rPr>
              <a:t>na terenach wiejskich w 2014 r. </a:t>
            </a:r>
            <a:r>
              <a:rPr lang="pl-PL" sz="2800" b="1" dirty="0" smtClean="0">
                <a:latin typeface="Bookman Old Style" pitchFamily="18" charset="0"/>
              </a:rPr>
              <a:t/>
            </a:r>
            <a:br>
              <a:rPr lang="pl-PL" sz="2800" b="1" dirty="0" smtClean="0">
                <a:latin typeface="Bookman Old Style" pitchFamily="18" charset="0"/>
              </a:rPr>
            </a:b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50180" name="Picture 2" descr="C:\Users\Hania\Downloads\mpips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4450"/>
            <a:ext cx="34194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67544" y="1052736"/>
            <a:ext cx="8280400" cy="49688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2000" dirty="0" smtClean="0">
              <a:latin typeface="Bookman Old Style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600" b="1" dirty="0" smtClean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600" b="1" dirty="0" smtClean="0">
              <a:solidFill>
                <a:schemeClr val="tx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492875"/>
            <a:ext cx="4752528" cy="365125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chemeClr val="tx1"/>
                </a:solidFill>
              </a:rPr>
              <a:t>Elżbieta Strojna, Departament Rynku Pracy  </a:t>
            </a:r>
            <a:r>
              <a:rPr lang="pl-PL" b="1" dirty="0" err="1" smtClean="0">
                <a:solidFill>
                  <a:schemeClr val="tx1"/>
                </a:solidFill>
              </a:rPr>
              <a:t>MPiPS</a:t>
            </a:r>
            <a:endParaRPr lang="pl-PL" b="1" dirty="0" smtClean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F7CC1-5EC3-46F4-8739-CC4627EDB4CE}" type="slidenum">
              <a:rPr lang="sv-SE"/>
              <a:pPr>
                <a:defRPr/>
              </a:pPr>
              <a:t>16</a:t>
            </a:fld>
            <a:endParaRPr lang="sv-SE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957280088"/>
              </p:ext>
            </p:extLst>
          </p:nvPr>
        </p:nvGraphicFramePr>
        <p:xfrm>
          <a:off x="1115616" y="1412776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499682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5796136" cy="908720"/>
          </a:xfrm>
          <a:gradFill flip="none" rotWithShape="0">
            <a:gsLst>
              <a:gs pos="15000">
                <a:schemeClr val="bg1"/>
              </a:gs>
              <a:gs pos="100000">
                <a:srgbClr val="0070C0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pl-PL" sz="2600" b="1" dirty="0" smtClean="0">
                <a:solidFill>
                  <a:schemeClr val="accent3">
                    <a:lumMod val="25000"/>
                  </a:schemeClr>
                </a:solidFill>
                <a:latin typeface="Bookman Old Style" pitchFamily="18" charset="0"/>
              </a:rPr>
              <a:t/>
            </a:r>
            <a:br>
              <a:rPr lang="pl-PL" sz="2600" b="1" dirty="0" smtClean="0">
                <a:solidFill>
                  <a:schemeClr val="accent3">
                    <a:lumMod val="25000"/>
                  </a:schemeClr>
                </a:solidFill>
                <a:latin typeface="Bookman Old Style" pitchFamily="18" charset="0"/>
              </a:rPr>
            </a:br>
            <a:r>
              <a:rPr lang="pl-PL" sz="2600" b="1" dirty="0" smtClean="0">
                <a:latin typeface="Bookman Old Style" pitchFamily="18" charset="0"/>
              </a:rPr>
              <a:t>Wsparcie dla bezrobotnych</a:t>
            </a:r>
            <a:r>
              <a:rPr lang="pl-PL" sz="2600" b="1" dirty="0" smtClean="0">
                <a:solidFill>
                  <a:schemeClr val="accent3">
                    <a:lumMod val="25000"/>
                  </a:schemeClr>
                </a:solidFill>
                <a:latin typeface="Bookman Old Style" pitchFamily="18" charset="0"/>
              </a:rPr>
              <a:t/>
            </a:r>
            <a:br>
              <a:rPr lang="pl-PL" sz="2600" b="1" dirty="0" smtClean="0">
                <a:solidFill>
                  <a:schemeClr val="accent3">
                    <a:lumMod val="25000"/>
                  </a:schemeClr>
                </a:solidFill>
                <a:latin typeface="Bookman Old Style" pitchFamily="18" charset="0"/>
              </a:rPr>
            </a:br>
            <a:endParaRPr lang="pl-PL" sz="2600" dirty="0"/>
          </a:p>
        </p:txBody>
      </p:sp>
      <p:pic>
        <p:nvPicPr>
          <p:cNvPr id="7" name="Picture 2" descr="C:\Users\Hania\Downloads\mpips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4625"/>
            <a:ext cx="3563888" cy="775828"/>
          </a:xfrm>
          <a:prstGeom prst="rect">
            <a:avLst/>
          </a:prstGeom>
          <a:noFill/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1BA-DEF8-455A-B8A9-2D032522601C}" type="slidenum">
              <a:rPr lang="sv-SE" smtClean="0"/>
              <a:pPr/>
              <a:t>17</a:t>
            </a:fld>
            <a:endParaRPr lang="sv-SE"/>
          </a:p>
        </p:txBody>
      </p:sp>
      <p:pic>
        <p:nvPicPr>
          <p:cNvPr id="1029" name="Picture 5" descr="oferty prac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564904"/>
            <a:ext cx="2370994" cy="2520280"/>
          </a:xfrm>
          <a:prstGeom prst="rect">
            <a:avLst/>
          </a:prstGeom>
          <a:noFill/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3525621913"/>
              </p:ext>
            </p:extLst>
          </p:nvPr>
        </p:nvGraphicFramePr>
        <p:xfrm>
          <a:off x="323528" y="1196752"/>
          <a:ext cx="17281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="" xmlns:p14="http://schemas.microsoft.com/office/powerpoint/2010/main" val="2637179374"/>
              </p:ext>
            </p:extLst>
          </p:nvPr>
        </p:nvGraphicFramePr>
        <p:xfrm>
          <a:off x="4644008" y="1700808"/>
          <a:ext cx="43204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704856" cy="501650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chemeClr val="tx1"/>
                </a:solidFill>
              </a:rPr>
              <a:t>Elżbieta Strojna, Departament Rynku Pracy </a:t>
            </a:r>
            <a:r>
              <a:rPr lang="pl-PL" b="1" dirty="0" err="1" smtClean="0">
                <a:solidFill>
                  <a:schemeClr val="tx1"/>
                </a:solidFill>
              </a:rPr>
              <a:t>MPiPS</a:t>
            </a:r>
            <a:endParaRPr lang="pl-PL" b="1" dirty="0" smtClean="0">
              <a:solidFill>
                <a:schemeClr val="tx1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4644008" y="1124744"/>
            <a:ext cx="4248472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Nowe formy wsparcia</a:t>
            </a:r>
            <a:r>
              <a:rPr lang="pl-PL" dirty="0" smtClean="0"/>
              <a:t>: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165980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5796136" cy="908720"/>
          </a:xfrm>
          <a:gradFill flip="none" rotWithShape="0">
            <a:gsLst>
              <a:gs pos="15000">
                <a:schemeClr val="bg1"/>
              </a:gs>
              <a:gs pos="100000">
                <a:srgbClr val="0070C0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bg1"/>
                </a:solidFill>
              </a:rPr>
              <a:t> </a:t>
            </a:r>
            <a:r>
              <a:rPr lang="pl-PL" sz="2600" b="1" dirty="0" smtClean="0">
                <a:latin typeface="Bookman Old Style" pitchFamily="18" charset="0"/>
              </a:rPr>
              <a:t>Krajowy Fundusz Szkoleniowy   </a:t>
            </a: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29700" name="Picture 2" descr="C:\Users\Hania\Downloads\mpips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4450"/>
            <a:ext cx="34194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328592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82550" indent="127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600" b="1" dirty="0" smtClean="0">
                <a:solidFill>
                  <a:schemeClr val="tx1"/>
                </a:solidFill>
              </a:rPr>
              <a:t>KFS  wydzielona część Funduszu P</a:t>
            </a:r>
            <a:r>
              <a:rPr lang="pl-PL" sz="2600" b="1" dirty="0" smtClean="0"/>
              <a:t>racy (2%)</a:t>
            </a:r>
            <a:endParaRPr lang="pl-PL" sz="2600" b="1" dirty="0">
              <a:solidFill>
                <a:schemeClr val="tx1"/>
              </a:solidFill>
            </a:endParaRPr>
          </a:p>
          <a:p>
            <a:pPr marL="82550" indent="127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600" b="1" dirty="0" smtClean="0">
                <a:solidFill>
                  <a:schemeClr val="tx1"/>
                </a:solidFill>
              </a:rPr>
              <a:t>W </a:t>
            </a:r>
            <a:r>
              <a:rPr lang="pl-PL" sz="2600" b="1" dirty="0">
                <a:solidFill>
                  <a:schemeClr val="tx1"/>
                </a:solidFill>
              </a:rPr>
              <a:t>latach 2014 i 2015 grupa docelowa: </a:t>
            </a:r>
            <a:r>
              <a:rPr lang="pl-PL" sz="2600" b="1" dirty="0">
                <a:solidFill>
                  <a:srgbClr val="7030A0"/>
                </a:solidFill>
              </a:rPr>
              <a:t>osoby w wieku 45+, </a:t>
            </a:r>
            <a:r>
              <a:rPr lang="pl-PL" sz="2600" b="1" dirty="0">
                <a:solidFill>
                  <a:schemeClr val="tx1"/>
                </a:solidFill>
              </a:rPr>
              <a:t>od 2016 r. – także </a:t>
            </a:r>
            <a:r>
              <a:rPr lang="pl-PL" sz="2600" b="1" dirty="0">
                <a:solidFill>
                  <a:srgbClr val="7030A0"/>
                </a:solidFill>
              </a:rPr>
              <a:t>pozostałe osoby </a:t>
            </a:r>
            <a:r>
              <a:rPr lang="pl-PL" sz="2600" b="1" dirty="0" smtClean="0">
                <a:solidFill>
                  <a:srgbClr val="7030A0"/>
                </a:solidFill>
              </a:rPr>
              <a:t>pracujące</a:t>
            </a:r>
          </a:p>
          <a:p>
            <a:pPr marL="82550" indent="127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2600" b="1" dirty="0" smtClean="0">
              <a:solidFill>
                <a:schemeClr val="tx1"/>
              </a:solidFill>
            </a:endParaRPr>
          </a:p>
          <a:p>
            <a:pPr marL="82550" indent="127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600" b="1" dirty="0" smtClean="0">
                <a:solidFill>
                  <a:schemeClr val="tx1"/>
                </a:solidFill>
              </a:rPr>
              <a:t>Środki  gł. na </a:t>
            </a:r>
            <a:r>
              <a:rPr lang="pl-PL" sz="2600" b="1" dirty="0">
                <a:solidFill>
                  <a:schemeClr val="tx1"/>
                </a:solidFill>
              </a:rPr>
              <a:t>kursy, egzaminy, studia podyplomowe</a:t>
            </a:r>
            <a:endParaRPr lang="pl-PL" sz="2600" b="1" dirty="0">
              <a:solidFill>
                <a:srgbClr val="7030A0"/>
              </a:solidFill>
            </a:endParaRPr>
          </a:p>
          <a:p>
            <a:pPr marL="7560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600" b="1" dirty="0" smtClean="0">
                <a:solidFill>
                  <a:schemeClr val="tx1"/>
                </a:solidFill>
              </a:rPr>
              <a:t>Dofinansowanie </a:t>
            </a:r>
            <a:r>
              <a:rPr lang="pl-PL" sz="2600" b="1" dirty="0" smtClean="0">
                <a:solidFill>
                  <a:srgbClr val="C00000"/>
                </a:solidFill>
              </a:rPr>
              <a:t>80% </a:t>
            </a:r>
            <a:r>
              <a:rPr lang="pl-PL" sz="2600" b="1" dirty="0" smtClean="0">
                <a:solidFill>
                  <a:schemeClr val="tx1"/>
                </a:solidFill>
              </a:rPr>
              <a:t>kosztów kształcenia</a:t>
            </a:r>
          </a:p>
          <a:p>
            <a:pPr marL="7560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600" b="1" dirty="0" smtClean="0">
                <a:solidFill>
                  <a:schemeClr val="tx1"/>
                </a:solidFill>
              </a:rPr>
              <a:t>Dla mikro-przedsiębiorców – </a:t>
            </a:r>
            <a:r>
              <a:rPr lang="pl-PL" sz="2600" b="1" dirty="0" smtClean="0">
                <a:solidFill>
                  <a:srgbClr val="C00000"/>
                </a:solidFill>
              </a:rPr>
              <a:t>100% </a:t>
            </a:r>
            <a:r>
              <a:rPr lang="pl-PL" sz="2600" b="1" dirty="0" smtClean="0">
                <a:solidFill>
                  <a:schemeClr val="tx1"/>
                </a:solidFill>
              </a:rPr>
              <a:t>dofinansowania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300" b="1" dirty="0" smtClean="0">
              <a:solidFill>
                <a:srgbClr val="7030A0"/>
              </a:solidFill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5100" b="1" dirty="0" smtClean="0">
                <a:solidFill>
                  <a:srgbClr val="7030A0"/>
                </a:solidFill>
              </a:rPr>
              <a:t>		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b="1" dirty="0" smtClean="0"/>
              <a:t>	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979712" y="6492875"/>
            <a:ext cx="4896544" cy="365125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chemeClr val="tx1"/>
                </a:solidFill>
              </a:rPr>
              <a:t>Elżbieta Strojna, Departament Rynku Pracy </a:t>
            </a:r>
            <a:r>
              <a:rPr lang="pl-PL" b="1" dirty="0" err="1" smtClean="0">
                <a:solidFill>
                  <a:schemeClr val="tx1"/>
                </a:solidFill>
              </a:rPr>
              <a:t>MPiPS</a:t>
            </a:r>
            <a:endParaRPr lang="pl-PL" b="1" dirty="0" smtClean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BD33C-36A7-4887-ADD4-14C9BEAF4D7E}" type="slidenum">
              <a:rPr lang="sv-SE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19" name="Prostokąt zaokrąglony 18"/>
          <p:cNvSpPr/>
          <p:nvPr/>
        </p:nvSpPr>
        <p:spPr>
          <a:xfrm>
            <a:off x="1763688" y="4221088"/>
            <a:ext cx="6336704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indent="-228600" defTabSz="9779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pl-PL" sz="2200" b="1" dirty="0" smtClean="0">
                <a:solidFill>
                  <a:srgbClr val="C00000"/>
                </a:solidFill>
              </a:rPr>
              <a:t>Wydatkowano 20,56 mln zł</a:t>
            </a:r>
          </a:p>
          <a:p>
            <a:pPr marL="228600" lvl="1" indent="-228600" defTabSz="9779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pl-PL" sz="2200" b="1" dirty="0" smtClean="0">
                <a:solidFill>
                  <a:srgbClr val="C00000"/>
                </a:solidFill>
              </a:rPr>
              <a:t>Wsparto 1 443 firm (w tym 523 mikro)</a:t>
            </a:r>
          </a:p>
          <a:p>
            <a:pPr marL="228600" lvl="1" indent="-228600" defTabSz="9779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pl-PL" sz="2200" b="1" dirty="0" smtClean="0">
                <a:solidFill>
                  <a:srgbClr val="C00000"/>
                </a:solidFill>
              </a:rPr>
              <a:t>W kształceniu wzięło udział 10,5 tys. osób</a:t>
            </a:r>
          </a:p>
        </p:txBody>
      </p:sp>
      <p:sp>
        <p:nvSpPr>
          <p:cNvPr id="18" name="Prostokąt zaokrąglony 17"/>
          <p:cNvSpPr/>
          <p:nvPr/>
        </p:nvSpPr>
        <p:spPr>
          <a:xfrm>
            <a:off x="899592" y="4077072"/>
            <a:ext cx="936104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Arial Black" pitchFamily="34" charset="0"/>
              </a:rPr>
              <a:t>KFS 2014 </a:t>
            </a:r>
            <a:endParaRPr lang="pl-PL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5796136" cy="908720"/>
          </a:xfrm>
          <a:gradFill flip="none" rotWithShape="0">
            <a:gsLst>
              <a:gs pos="15000">
                <a:schemeClr val="bg1"/>
              </a:gs>
              <a:gs pos="100000">
                <a:srgbClr val="0070C0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latin typeface="Bookman Old Style" pitchFamily="18" charset="0"/>
              </a:rPr>
              <a:t>Gwarancje dla młodzieży</a:t>
            </a:r>
            <a:endParaRPr lang="pl-PL" sz="2800" dirty="0"/>
          </a:p>
        </p:txBody>
      </p:sp>
      <p:pic>
        <p:nvPicPr>
          <p:cNvPr id="7" name="Picture 2" descr="C:\Users\Hania\Downloads\mpips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2528" y="44625"/>
            <a:ext cx="3635896" cy="775828"/>
          </a:xfrm>
          <a:prstGeom prst="rect">
            <a:avLst/>
          </a:prstGeom>
          <a:noFill/>
        </p:spPr>
      </p:pic>
      <p:sp>
        <p:nvSpPr>
          <p:cNvPr id="13" name="Prostokąt zaokrąglony 12"/>
          <p:cNvSpPr/>
          <p:nvPr/>
        </p:nvSpPr>
        <p:spPr>
          <a:xfrm>
            <a:off x="251520" y="1124744"/>
            <a:ext cx="2160240" cy="54726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2000" b="1" dirty="0" smtClean="0">
                <a:solidFill>
                  <a:schemeClr val="tx1"/>
                </a:solidFill>
              </a:rPr>
              <a:t>Zapewnienie wszystkim osobom w wieku do 25 lat dobrej jakości oferty zatrudnienia, dalszego kształcenia, przyuczenia do zawodu lub stażu w ciągu</a:t>
            </a:r>
            <a:br>
              <a:rPr lang="pl-PL" sz="2000" b="1" dirty="0" smtClean="0">
                <a:solidFill>
                  <a:schemeClr val="tx1"/>
                </a:solidFill>
              </a:rPr>
            </a:br>
            <a:r>
              <a:rPr lang="pl-PL" sz="2000" b="1" dirty="0" smtClean="0">
                <a:solidFill>
                  <a:schemeClr val="tx1"/>
                </a:solidFill>
              </a:rPr>
              <a:t>4 miesięcy od utraty pracy lub zakończenia kształcenia formalnego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1BA-DEF8-455A-B8A9-2D032522601C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17" name="Prostokąt zaokrąglony 16"/>
          <p:cNvSpPr/>
          <p:nvPr/>
        </p:nvSpPr>
        <p:spPr>
          <a:xfrm>
            <a:off x="2555776" y="1052736"/>
            <a:ext cx="6192688" cy="1800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700" b="1" dirty="0" smtClean="0">
                <a:solidFill>
                  <a:srgbClr val="C00000"/>
                </a:solidFill>
              </a:rPr>
              <a:t>Adresaci wsparcia</a:t>
            </a:r>
            <a:endParaRPr lang="pl-PL" sz="1700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l-PL" sz="1700" b="1" dirty="0" smtClean="0">
                <a:solidFill>
                  <a:schemeClr val="tx1"/>
                </a:solidFill>
              </a:rPr>
              <a:t>  Osoby w wieku 15-17 lat, które przerwały naukę</a:t>
            </a:r>
          </a:p>
          <a:p>
            <a:pPr algn="just">
              <a:buFont typeface="Wingdings" pitchFamily="2" charset="2"/>
              <a:buChar char="Ø"/>
            </a:pPr>
            <a:r>
              <a:rPr lang="pl-PL" sz="1700" b="1" dirty="0" smtClean="0">
                <a:solidFill>
                  <a:schemeClr val="tx1"/>
                </a:solidFill>
              </a:rPr>
              <a:t>  Osoby w wieku 18-24 lata nieuczące się i niepracujące NEET</a:t>
            </a:r>
          </a:p>
          <a:p>
            <a:pPr algn="just">
              <a:buFont typeface="Wingdings" pitchFamily="2" charset="2"/>
              <a:buChar char="Ø"/>
            </a:pPr>
            <a:r>
              <a:rPr lang="pl-PL" sz="1700" b="1" dirty="0" smtClean="0">
                <a:solidFill>
                  <a:schemeClr val="tx1"/>
                </a:solidFill>
              </a:rPr>
              <a:t>  Osoby do 25 r. ż. zarejestrowane jako bezrobotne</a:t>
            </a:r>
          </a:p>
          <a:p>
            <a:pPr algn="just">
              <a:buFont typeface="Wingdings" pitchFamily="2" charset="2"/>
              <a:buChar char="Ø"/>
            </a:pPr>
            <a:r>
              <a:rPr lang="pl-PL" sz="1700" b="1" dirty="0" smtClean="0">
                <a:solidFill>
                  <a:schemeClr val="tx1"/>
                </a:solidFill>
              </a:rPr>
              <a:t>  Absolwenci szkół i uczelni niepracujący do 48 mies.  po zakończeniu nauki i bezrobotni do 30 r. ż. – w zakresie wsparcia przedsiębiorczości</a:t>
            </a:r>
          </a:p>
        </p:txBody>
      </p:sp>
      <p:sp>
        <p:nvSpPr>
          <p:cNvPr id="18" name="Prostokąt zaokrąglony 17"/>
          <p:cNvSpPr/>
          <p:nvPr/>
        </p:nvSpPr>
        <p:spPr>
          <a:xfrm>
            <a:off x="2555776" y="2996952"/>
            <a:ext cx="6336704" cy="14401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sz="1700" b="1" dirty="0" smtClean="0">
                <a:solidFill>
                  <a:srgbClr val="C00000"/>
                </a:solidFill>
              </a:rPr>
              <a:t>Realizatorzy Gwarancji dla Młodzieży</a:t>
            </a:r>
          </a:p>
          <a:p>
            <a:pPr lvl="0">
              <a:buFont typeface="Wingdings" pitchFamily="2" charset="2"/>
              <a:buChar char="Ø"/>
            </a:pPr>
            <a:r>
              <a:rPr lang="pl-PL" sz="1700" b="1" i="1" dirty="0" smtClean="0">
                <a:solidFill>
                  <a:schemeClr val="tx1"/>
                </a:solidFill>
              </a:rPr>
              <a:t>  </a:t>
            </a:r>
            <a:r>
              <a:rPr lang="pl-PL" sz="1700" b="1" dirty="0" smtClean="0">
                <a:solidFill>
                  <a:schemeClr val="tx1"/>
                </a:solidFill>
              </a:rPr>
              <a:t>Powiatowe Urzędy Pracy, Ochotnicze Hufce Pracy, Bank Gospodarstwa Krajowego</a:t>
            </a:r>
          </a:p>
          <a:p>
            <a:pPr lvl="0">
              <a:buFont typeface="Wingdings" pitchFamily="2" charset="2"/>
              <a:buChar char="Ø"/>
            </a:pPr>
            <a:r>
              <a:rPr lang="pl-PL" sz="1700" b="1" dirty="0" smtClean="0">
                <a:solidFill>
                  <a:schemeClr val="tx1"/>
                </a:solidFill>
              </a:rPr>
              <a:t> instytucje wyłonione w konkursach regionalnych i centralnych</a:t>
            </a:r>
            <a:endParaRPr lang="pl-PL" sz="1700" b="1" dirty="0">
              <a:solidFill>
                <a:schemeClr val="tx1"/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2555776" y="4581128"/>
            <a:ext cx="6408712" cy="16561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lvl="1" fontAlgn="auto">
              <a:spcAft>
                <a:spcPts val="0"/>
              </a:spcAft>
              <a:buFont typeface="Wingdings 2"/>
              <a:buNone/>
              <a:defRPr/>
            </a:pPr>
            <a:r>
              <a:rPr lang="pl-PL" sz="1700" b="1" dirty="0" smtClean="0">
                <a:solidFill>
                  <a:srgbClr val="C00000"/>
                </a:solidFill>
                <a:cs typeface="Arial CE" pitchFamily="34" charset="0"/>
              </a:rPr>
              <a:t>Konkursy w regionach ogłaszane przez </a:t>
            </a:r>
            <a:r>
              <a:rPr lang="pl-PL" sz="1700" b="1" dirty="0" err="1" smtClean="0">
                <a:solidFill>
                  <a:srgbClr val="C00000"/>
                </a:solidFill>
                <a:cs typeface="Arial CE" pitchFamily="34" charset="0"/>
              </a:rPr>
              <a:t>WUP-y</a:t>
            </a:r>
            <a:endParaRPr lang="pl-PL" sz="1700" b="1" dirty="0" smtClean="0">
              <a:solidFill>
                <a:srgbClr val="C00000"/>
              </a:solidFill>
              <a:cs typeface="Arial CE" pitchFamily="34" charset="0"/>
            </a:endParaRPr>
          </a:p>
          <a:p>
            <a:pPr marL="640080"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700" b="1" dirty="0" smtClean="0">
                <a:solidFill>
                  <a:srgbClr val="002060"/>
                </a:solidFill>
                <a:cs typeface="Arial CE" pitchFamily="34" charset="0"/>
              </a:rPr>
              <a:t> Adresowane do grupy w wieku 18-24 lata – NEET</a:t>
            </a:r>
          </a:p>
          <a:p>
            <a:pPr marL="365760" lvl="1" fontAlgn="auto">
              <a:spcAft>
                <a:spcPts val="0"/>
              </a:spcAft>
              <a:buFont typeface="Wingdings 2"/>
              <a:buNone/>
              <a:defRPr/>
            </a:pPr>
            <a:r>
              <a:rPr lang="pl-PL" sz="1700" b="1" dirty="0" smtClean="0">
                <a:solidFill>
                  <a:srgbClr val="C00000"/>
                </a:solidFill>
                <a:cs typeface="Arial CE" pitchFamily="34" charset="0"/>
              </a:rPr>
              <a:t>Konkursy na szczeblu centralnym</a:t>
            </a:r>
          </a:p>
          <a:p>
            <a:pPr marL="640080"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700" b="1" dirty="0" smtClean="0">
                <a:solidFill>
                  <a:srgbClr val="002060"/>
                </a:solidFill>
                <a:cs typeface="Arial CE" pitchFamily="34" charset="0"/>
              </a:rPr>
              <a:t> Adresowane do grup trudnych: młodzież opuszczająca zakłady karne i pieczę zastępczą, wychowankowie specjalnych ośrodków wychowawczych, samotne matki</a:t>
            </a:r>
          </a:p>
        </p:txBody>
      </p:sp>
      <p:sp>
        <p:nvSpPr>
          <p:cNvPr id="21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899592" y="6492875"/>
            <a:ext cx="7704856" cy="365125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chemeClr val="tx1"/>
                </a:solidFill>
              </a:rPr>
              <a:t>Elżbieta Strojna, Departament Rynku Pracy </a:t>
            </a:r>
            <a:r>
              <a:rPr lang="pl-PL" b="1" dirty="0" err="1" smtClean="0">
                <a:solidFill>
                  <a:schemeClr val="tx1"/>
                </a:solidFill>
              </a:rPr>
              <a:t>MPiPS</a:t>
            </a:r>
            <a:endParaRPr lang="pl-PL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2057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5796136" cy="908720"/>
          </a:xfrm>
          <a:gradFill flip="none" rotWithShape="0">
            <a:gsLst>
              <a:gs pos="15000">
                <a:schemeClr val="bg1"/>
              </a:gs>
              <a:gs pos="100000">
                <a:srgbClr val="0070C0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bg1"/>
                </a:solidFill>
              </a:rPr>
              <a:t> 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600" b="1" dirty="0" smtClean="0">
                <a:latin typeface="Bookman Old Style" panose="02050604050505020204" pitchFamily="18" charset="0"/>
              </a:rPr>
              <a:t>Plan prezentacji </a:t>
            </a:r>
            <a:r>
              <a:rPr lang="pl-PL" sz="2800" b="1" dirty="0" smtClean="0">
                <a:latin typeface="Bookman Old Style" pitchFamily="18" charset="0"/>
              </a:rPr>
              <a:t/>
            </a:r>
            <a:br>
              <a:rPr lang="pl-PL" sz="2800" b="1" dirty="0" smtClean="0">
                <a:latin typeface="Bookman Old Style" pitchFamily="18" charset="0"/>
              </a:rPr>
            </a:b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50180" name="Picture 2" descr="C:\Users\Hania\Downloads\mpips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4450"/>
            <a:ext cx="34194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67544" y="1052736"/>
            <a:ext cx="8280400" cy="49688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 smtClean="0">
                <a:solidFill>
                  <a:schemeClr val="tx1"/>
                </a:solidFill>
              </a:rPr>
              <a:t>Charakterystyka zatrudnienia i bezrobocia </a:t>
            </a:r>
          </a:p>
          <a:p>
            <a:pPr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 smtClean="0">
                <a:solidFill>
                  <a:schemeClr val="tx1"/>
                </a:solidFill>
              </a:rPr>
              <a:t>Zakres pomocy oferowanej przez urzędy pracy</a:t>
            </a:r>
          </a:p>
          <a:p>
            <a:pPr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 smtClean="0">
                <a:solidFill>
                  <a:schemeClr val="tx1"/>
                </a:solidFill>
              </a:rPr>
              <a:t>Informacja na wortalu publicznych służb zatrudnienia</a:t>
            </a:r>
          </a:p>
          <a:p>
            <a:pPr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 smtClean="0">
                <a:solidFill>
                  <a:schemeClr val="tx1"/>
                </a:solidFill>
              </a:rPr>
              <a:t>Oferty pracy i poradnictwo zawodowe</a:t>
            </a:r>
          </a:p>
          <a:p>
            <a:pPr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 smtClean="0">
                <a:solidFill>
                  <a:schemeClr val="tx1"/>
                </a:solidFill>
              </a:rPr>
              <a:t>Zatrudnienie subsydiowane</a:t>
            </a:r>
          </a:p>
          <a:p>
            <a:pPr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 smtClean="0">
                <a:solidFill>
                  <a:schemeClr val="tx1"/>
                </a:solidFill>
              </a:rPr>
              <a:t>Wsparcia podnoszenia kompetencji</a:t>
            </a:r>
          </a:p>
          <a:p>
            <a:pPr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 smtClean="0">
                <a:solidFill>
                  <a:schemeClr val="tx1"/>
                </a:solidFill>
              </a:rPr>
              <a:t>Gwarancje dla młodzieży	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483768" y="6492875"/>
            <a:ext cx="4248472" cy="365125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chemeClr val="tx1"/>
                </a:solidFill>
              </a:rPr>
              <a:t>Elżbieta Strojna, Departament Rynku Pracy </a:t>
            </a:r>
            <a:r>
              <a:rPr lang="pl-PL" b="1" dirty="0" err="1" smtClean="0">
                <a:solidFill>
                  <a:schemeClr val="tx1"/>
                </a:solidFill>
              </a:rPr>
              <a:t>MPiPS</a:t>
            </a:r>
            <a:endParaRPr lang="pl-PL" b="1" dirty="0" smtClean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F7CC1-5EC3-46F4-8739-CC4627EDB4CE}" type="slidenum">
              <a:rPr lang="sv-SE"/>
              <a:pPr>
                <a:defRPr/>
              </a:pPr>
              <a:t>2</a:t>
            </a:fld>
            <a:endParaRPr lang="sv-SE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5796136" cy="908720"/>
          </a:xfrm>
          <a:gradFill flip="none" rotWithShape="0">
            <a:gsLst>
              <a:gs pos="15000">
                <a:schemeClr val="bg1"/>
              </a:gs>
              <a:gs pos="100000">
                <a:srgbClr val="0070C0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pl-PL" sz="2600" b="1" dirty="0" smtClean="0">
                <a:latin typeface="Bookman Old Style" pitchFamily="18" charset="0"/>
              </a:rPr>
              <a:t>Efekty wsparcia młodzieży</a:t>
            </a:r>
            <a:endParaRPr lang="sv-SE" sz="26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Hania\Downloads\mpips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4625"/>
            <a:ext cx="3419872" cy="775828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29816" y="44625"/>
            <a:ext cx="5622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>
              <a:latin typeface="Bookman Old Style" pitchFamily="18" charset="0"/>
            </a:endParaRPr>
          </a:p>
          <a:p>
            <a:r>
              <a:rPr lang="pl-PL" b="1" dirty="0">
                <a:latin typeface="Bookman Old Style" pitchFamily="18" charset="0"/>
              </a:rPr>
              <a:t/>
            </a:r>
            <a:br>
              <a:rPr lang="pl-PL" b="1" dirty="0">
                <a:latin typeface="Bookman Old Style" pitchFamily="18" charset="0"/>
              </a:rPr>
            </a:b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67544" y="1052737"/>
            <a:ext cx="8219256" cy="4824536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buNone/>
            </a:pPr>
            <a:endParaRPr lang="pl-PL" sz="800" b="1" dirty="0" smtClean="0">
              <a:solidFill>
                <a:srgbClr val="00B050"/>
              </a:solidFill>
            </a:endParaRPr>
          </a:p>
          <a:p>
            <a:pPr lvl="0" algn="ctr">
              <a:buNone/>
            </a:pPr>
            <a:r>
              <a:rPr lang="pl-PL" sz="2600" b="1" dirty="0" smtClean="0">
                <a:solidFill>
                  <a:srgbClr val="00B050"/>
                </a:solidFill>
              </a:rPr>
              <a:t>POPRAWA STATYSTYKI BEZROBOCIA MŁODZIEŻY 2014</a:t>
            </a:r>
          </a:p>
          <a:p>
            <a:pPr lvl="0">
              <a:buFont typeface="Wingdings" pitchFamily="2" charset="2"/>
              <a:buChar char="Ø"/>
            </a:pPr>
            <a:r>
              <a:rPr lang="pl-PL" sz="2600" b="1" dirty="0" smtClean="0"/>
              <a:t>Stopa bezrobocia młodzieży w Polsce </a:t>
            </a:r>
            <a:r>
              <a:rPr lang="pl-PL" sz="2600" b="1" dirty="0" smtClean="0">
                <a:solidFill>
                  <a:srgbClr val="00B050"/>
                </a:solidFill>
              </a:rPr>
              <a:t>(20,8%) 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pl-PL" sz="2600" b="1" dirty="0" smtClean="0"/>
              <a:t> - niższa od średniej w Unii Europejskiej </a:t>
            </a:r>
            <a:r>
              <a:rPr lang="pl-PL" sz="2600" b="1" dirty="0" smtClean="0">
                <a:solidFill>
                  <a:srgbClr val="FF0000"/>
                </a:solidFill>
              </a:rPr>
              <a:t>(21,1%)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pl-PL" sz="2600" b="1" dirty="0" smtClean="0"/>
              <a:t>Udział młodych bezrobotnych </a:t>
            </a:r>
          </a:p>
          <a:p>
            <a:pPr lvl="0">
              <a:spcBef>
                <a:spcPts val="0"/>
              </a:spcBef>
              <a:buNone/>
            </a:pPr>
            <a:r>
              <a:rPr lang="pl-PL" sz="2600" b="1" dirty="0" smtClean="0"/>
              <a:t>	w ogółem zarejestrowanych </a:t>
            </a:r>
            <a:r>
              <a:rPr lang="pl-PL" sz="2600" b="1" dirty="0" smtClean="0">
                <a:solidFill>
                  <a:srgbClr val="00B050"/>
                </a:solidFill>
              </a:rPr>
              <a:t>16,0% </a:t>
            </a:r>
          </a:p>
          <a:p>
            <a:pPr lvl="0">
              <a:spcBef>
                <a:spcPts val="0"/>
              </a:spcBef>
              <a:buNone/>
            </a:pPr>
            <a:r>
              <a:rPr lang="pl-PL" sz="2600" b="1" dirty="0" smtClean="0"/>
              <a:t>	- rok wcześniej - </a:t>
            </a:r>
            <a:r>
              <a:rPr lang="pl-PL" sz="2600" b="1" dirty="0" smtClean="0">
                <a:solidFill>
                  <a:srgbClr val="FF0000"/>
                </a:solidFill>
              </a:rPr>
              <a:t>17,5% 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endParaRPr lang="pl-PL" sz="2600" b="1" dirty="0" smtClean="0"/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pl-PL" sz="2600" b="1" dirty="0" smtClean="0"/>
              <a:t>W ciągu ostatniego roku </a:t>
            </a:r>
          </a:p>
          <a:p>
            <a:pPr lvl="0">
              <a:spcBef>
                <a:spcPts val="0"/>
              </a:spcBef>
              <a:buNone/>
            </a:pPr>
            <a:r>
              <a:rPr lang="pl-PL" sz="2600" b="1" dirty="0" smtClean="0"/>
              <a:t>	spadek zarejestrowanych </a:t>
            </a:r>
          </a:p>
          <a:p>
            <a:pPr lvl="0">
              <a:spcBef>
                <a:spcPts val="0"/>
              </a:spcBef>
              <a:buNone/>
            </a:pPr>
            <a:r>
              <a:rPr lang="pl-PL" sz="2600" b="1" dirty="0" smtClean="0"/>
              <a:t>	młodych bezrobotnych o </a:t>
            </a:r>
            <a:r>
              <a:rPr lang="pl-PL" sz="2600" b="1" dirty="0" smtClean="0">
                <a:solidFill>
                  <a:srgbClr val="00B050"/>
                </a:solidFill>
              </a:rPr>
              <a:t>88,9 tys</a:t>
            </a:r>
            <a:r>
              <a:rPr lang="pl-PL" sz="2600" b="1" dirty="0" smtClean="0"/>
              <a:t>. osób, tj. o </a:t>
            </a:r>
            <a:r>
              <a:rPr lang="pl-PL" sz="2600" b="1" dirty="0" smtClean="0">
                <a:solidFill>
                  <a:srgbClr val="00B050"/>
                </a:solidFill>
              </a:rPr>
              <a:t>22,0%</a:t>
            </a:r>
          </a:p>
          <a:p>
            <a:pPr>
              <a:spcBef>
                <a:spcPts val="0"/>
              </a:spcBef>
              <a:buNone/>
            </a:pPr>
            <a:endParaRPr lang="pl-PL" sz="2600" b="1" dirty="0" smtClean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5040560" cy="365125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chemeClr val="tx1"/>
                </a:solidFill>
              </a:rPr>
              <a:t>Elżbieta Strojna, Departament Rynku Pracy </a:t>
            </a:r>
            <a:r>
              <a:rPr lang="pl-PL" b="1" dirty="0" err="1" smtClean="0">
                <a:solidFill>
                  <a:schemeClr val="tx1"/>
                </a:solidFill>
              </a:rPr>
              <a:t>MPiPS</a:t>
            </a:r>
            <a:endParaRPr lang="pl-PL" b="1" dirty="0" smtClean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518F8-8BF6-4F3F-B52E-B40263957C0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 descr="bez tytułu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780928"/>
            <a:ext cx="1962150" cy="21336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728317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288" y="1700212"/>
            <a:ext cx="8281168" cy="27368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Dziękuję za uwagę</a:t>
            </a:r>
            <a:endParaRPr lang="pl-PL" b="1" dirty="0"/>
          </a:p>
        </p:txBody>
      </p:sp>
      <p:sp>
        <p:nvSpPr>
          <p:cNvPr id="19459" name="Symbol zastępczy stopki 2"/>
          <p:cNvSpPr>
            <a:spLocks noGrp="1"/>
          </p:cNvSpPr>
          <p:nvPr>
            <p:ph type="ftr" sz="quarter" idx="11"/>
          </p:nvPr>
        </p:nvSpPr>
        <p:spPr bwMode="auto">
          <a:xfrm>
            <a:off x="2411760" y="6237312"/>
            <a:ext cx="4400128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 smtClean="0">
                <a:solidFill>
                  <a:schemeClr val="tx1"/>
                </a:solidFill>
              </a:rPr>
              <a:t>Elżbieta Strojna, Departament Rynku Pracy </a:t>
            </a:r>
            <a:r>
              <a:rPr lang="pl-PL" b="1" dirty="0" err="1" smtClean="0">
                <a:solidFill>
                  <a:schemeClr val="tx1"/>
                </a:solidFill>
              </a:rPr>
              <a:t>MPiPS</a:t>
            </a:r>
            <a:endParaRPr lang="pl-PL" b="1" dirty="0" smtClean="0">
              <a:solidFill>
                <a:schemeClr val="tx1"/>
              </a:solidFill>
            </a:endParaRPr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4F55E3-DA74-42C6-A027-0E39ADF0FABA}" type="slidenum">
              <a:rPr lang="pl-PL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l-PL" smtClean="0">
              <a:solidFill>
                <a:srgbClr val="898989"/>
              </a:solidFill>
            </a:endParaRPr>
          </a:p>
        </p:txBody>
      </p:sp>
      <p:pic>
        <p:nvPicPr>
          <p:cNvPr id="78852" name="Picture 2" descr="C:\Users\Hania\Downloads\mpips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4450"/>
            <a:ext cx="34194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 noChangeAspect="1"/>
          </p:cNvSpPr>
          <p:nvPr/>
        </p:nvSpPr>
        <p:spPr>
          <a:xfrm>
            <a:off x="0" y="0"/>
            <a:ext cx="5796136" cy="908720"/>
          </a:xfrm>
          <a:prstGeom prst="rect">
            <a:avLst/>
          </a:prstGeom>
          <a:gradFill flip="none" rotWithShape="0">
            <a:gsLst>
              <a:gs pos="15000">
                <a:schemeClr val="bg1"/>
              </a:gs>
              <a:gs pos="100000">
                <a:srgbClr val="0070C0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pl-PL" sz="2600" b="1" dirty="0" smtClean="0">
                <a:latin typeface="Bookman Old Style" pitchFamily="18" charset="0"/>
              </a:rPr>
              <a:t/>
            </a:r>
            <a:br>
              <a:rPr lang="pl-PL" sz="2600" b="1" dirty="0" smtClean="0">
                <a:latin typeface="Bookman Old Style" pitchFamily="18" charset="0"/>
              </a:rPr>
            </a:br>
            <a:endParaRPr lang="sv-SE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5796136" cy="908720"/>
          </a:xfrm>
          <a:gradFill flip="none" rotWithShape="0">
            <a:gsLst>
              <a:gs pos="15000">
                <a:schemeClr val="bg1"/>
              </a:gs>
              <a:gs pos="100000">
                <a:srgbClr val="0070C0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bg1"/>
                </a:solidFill>
              </a:rPr>
              <a:t> 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600" b="1" dirty="0" smtClean="0">
                <a:latin typeface="Bookman Old Style" panose="02050604050505020204" pitchFamily="18" charset="0"/>
              </a:rPr>
              <a:t>Charakterystyka terenów wiejskich</a:t>
            </a:r>
            <a:r>
              <a:rPr lang="pl-PL" sz="2800" b="1" dirty="0" smtClean="0">
                <a:latin typeface="Bookman Old Style" pitchFamily="18" charset="0"/>
              </a:rPr>
              <a:t/>
            </a:r>
            <a:br>
              <a:rPr lang="pl-PL" sz="2800" b="1" dirty="0" smtClean="0">
                <a:latin typeface="Bookman Old Style" pitchFamily="18" charset="0"/>
              </a:rPr>
            </a:b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50180" name="Picture 2" descr="C:\Users\Hania\Downloads\mpips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4450"/>
            <a:ext cx="34194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67544" y="1052736"/>
            <a:ext cx="8280400" cy="49688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600" b="1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tx1"/>
                </a:solidFill>
              </a:rPr>
              <a:t>Obszary wiejskie – 91% kraju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tx1"/>
                </a:solidFill>
              </a:rPr>
              <a:t>Prawie 40% ludności stale mieszaka na wsi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tx1"/>
                </a:solidFill>
              </a:rPr>
              <a:t>Od 2003 r. obserwuje się wzrost ludności wiejskiej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 smtClean="0">
              <a:solidFill>
                <a:schemeClr val="tx1"/>
              </a:solidFill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 smtClean="0">
                <a:solidFill>
                  <a:srgbClr val="C00000"/>
                </a:solidFill>
              </a:rPr>
              <a:t>Do </a:t>
            </a:r>
            <a:r>
              <a:rPr lang="pl-PL" b="1" dirty="0">
                <a:solidFill>
                  <a:srgbClr val="C00000"/>
                </a:solidFill>
              </a:rPr>
              <a:t>2030 r. GUS </a:t>
            </a:r>
            <a:r>
              <a:rPr lang="pl-PL" b="1" dirty="0" smtClean="0">
                <a:solidFill>
                  <a:srgbClr val="C00000"/>
                </a:solidFill>
              </a:rPr>
              <a:t>prognozuje przyrost  ludności na wsi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 smtClean="0">
              <a:solidFill>
                <a:schemeClr val="tx1"/>
              </a:solidFill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 smtClean="0">
                <a:solidFill>
                  <a:srgbClr val="C00000"/>
                </a:solidFill>
              </a:rPr>
              <a:t>W okresie 2013 – 2017 przewiduje się spadek pracujących w rolnictwie o 11%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 smtClean="0">
              <a:solidFill>
                <a:srgbClr val="FF0000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b="1" dirty="0" smtClean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483768" y="6492875"/>
            <a:ext cx="4248472" cy="365125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chemeClr val="tx1"/>
                </a:solidFill>
              </a:rPr>
              <a:t>Elżbieta Strojna, Departament Rynku Pracy </a:t>
            </a:r>
            <a:r>
              <a:rPr lang="pl-PL" b="1" dirty="0" err="1" smtClean="0">
                <a:solidFill>
                  <a:schemeClr val="tx1"/>
                </a:solidFill>
              </a:rPr>
              <a:t>MPiPS</a:t>
            </a:r>
            <a:endParaRPr lang="pl-PL" b="1" dirty="0" smtClean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F7CC1-5EC3-46F4-8739-CC4627EDB4CE}" type="slidenum">
              <a:rPr lang="sv-SE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2" name="Strzałka w prawo 1"/>
          <p:cNvSpPr/>
          <p:nvPr/>
        </p:nvSpPr>
        <p:spPr>
          <a:xfrm>
            <a:off x="423327" y="3429000"/>
            <a:ext cx="4023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446168" y="4149080"/>
            <a:ext cx="4023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01235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5796136" cy="908720"/>
          </a:xfrm>
          <a:gradFill flip="none" rotWithShape="0">
            <a:gsLst>
              <a:gs pos="15000">
                <a:schemeClr val="bg1"/>
              </a:gs>
              <a:gs pos="100000">
                <a:srgbClr val="0070C0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bg1"/>
                </a:solidFill>
              </a:rPr>
              <a:t> 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b="1" dirty="0" smtClean="0"/>
              <a:t> </a:t>
            </a:r>
            <a:r>
              <a:rPr lang="pl-PL" sz="2600" b="1" dirty="0" smtClean="0">
                <a:latin typeface="Bookman Old Style" pitchFamily="18" charset="0"/>
              </a:rPr>
              <a:t>Struktura wieku ludności  </a:t>
            </a:r>
            <a:r>
              <a:rPr lang="pl-PL" sz="2800" b="1" dirty="0" smtClean="0">
                <a:latin typeface="Bookman Old Style" pitchFamily="18" charset="0"/>
              </a:rPr>
              <a:t/>
            </a:r>
            <a:br>
              <a:rPr lang="pl-PL" sz="2800" b="1" dirty="0" smtClean="0">
                <a:latin typeface="Bookman Old Style" pitchFamily="18" charset="0"/>
              </a:rPr>
            </a:b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50180" name="Picture 2" descr="C:\Users\Hania\Downloads\mpips_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44450"/>
            <a:ext cx="34194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483768" y="6492875"/>
            <a:ext cx="4248472" cy="365125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chemeClr val="tx1"/>
                </a:solidFill>
              </a:rPr>
              <a:t>Elżbieta Strojna, Departament Rynku Pracy </a:t>
            </a:r>
            <a:r>
              <a:rPr lang="pl-PL" b="1" dirty="0" err="1" smtClean="0">
                <a:solidFill>
                  <a:schemeClr val="tx1"/>
                </a:solidFill>
              </a:rPr>
              <a:t>MPiPS</a:t>
            </a:r>
            <a:endParaRPr lang="pl-PL" b="1" dirty="0" smtClean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F7CC1-5EC3-46F4-8739-CC4627EDB4CE}" type="slidenum">
              <a:rPr lang="sv-SE"/>
              <a:pPr>
                <a:defRPr/>
              </a:pPr>
              <a:t>4</a:t>
            </a:fld>
            <a:endParaRPr lang="sv-SE" dirty="0"/>
          </a:p>
        </p:txBody>
      </p:sp>
      <p:graphicFrame>
        <p:nvGraphicFramePr>
          <p:cNvPr id="1026" name="Object 2"/>
          <p:cNvGraphicFramePr>
            <a:graphicFrameLocks noGrp="1"/>
          </p:cNvGraphicFramePr>
          <p:nvPr>
            <p:ph idx="1"/>
          </p:nvPr>
        </p:nvGraphicFramePr>
        <p:xfrm>
          <a:off x="1331640" y="1484784"/>
          <a:ext cx="6336704" cy="4464496"/>
        </p:xfrm>
        <a:graphic>
          <a:graphicData uri="http://schemas.openxmlformats.org/presentationml/2006/ole">
            <p:oleObj spid="_x0000_s1058" name="Wykres" r:id="rId5" imgW="5315102" imgH="3105302" progId="Excel.Sheet.8">
              <p:embed/>
            </p:oleObj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5796136" cy="908720"/>
          </a:xfrm>
          <a:gradFill flip="none" rotWithShape="0">
            <a:gsLst>
              <a:gs pos="15000">
                <a:schemeClr val="bg1"/>
              </a:gs>
              <a:gs pos="100000">
                <a:srgbClr val="0070C0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bg1"/>
                </a:solidFill>
              </a:rPr>
              <a:t> 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600" b="1" dirty="0" smtClean="0">
                <a:latin typeface="Bookman Old Style" pitchFamily="18" charset="0"/>
              </a:rPr>
              <a:t>Status na rynku pracy</a:t>
            </a:r>
            <a:r>
              <a:rPr lang="pl-PL" sz="2800" b="1" dirty="0" smtClean="0">
                <a:latin typeface="Bookman Old Style" pitchFamily="18" charset="0"/>
              </a:rPr>
              <a:t/>
            </a:r>
            <a:br>
              <a:rPr lang="pl-PL" sz="2800" b="1" dirty="0" smtClean="0">
                <a:latin typeface="Bookman Old Style" pitchFamily="18" charset="0"/>
              </a:rPr>
            </a:b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50180" name="Picture 2" descr="C:\Users\Hania\Downloads\mpips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4450"/>
            <a:ext cx="34194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67544" y="1052736"/>
            <a:ext cx="8280400" cy="49688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600" b="1" dirty="0" smtClean="0">
                <a:solidFill>
                  <a:schemeClr val="tx1"/>
                </a:solidFill>
              </a:rPr>
              <a:t>W IV kwartale 2014 r. w PL pracowało 16, 018  mln osób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600" b="1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600" b="1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600" b="1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600" b="1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600" b="1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600" b="1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600" b="1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600" b="1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600" b="1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 smtClean="0">
                <a:solidFill>
                  <a:schemeClr val="tx1"/>
                </a:solidFill>
              </a:rPr>
              <a:t>Wskaźnik zatrudnienia rośnie, ale na wsi wolniej	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 smtClean="0">
                <a:solidFill>
                  <a:schemeClr val="tx1"/>
                </a:solidFill>
              </a:rPr>
              <a:t>Duży % biernych zawodowo – zwiększa się na wsi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l-PL" sz="2200" b="1" dirty="0" smtClean="0">
              <a:solidFill>
                <a:schemeClr val="tx1"/>
              </a:solidFill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2200" b="1" dirty="0" smtClean="0">
                <a:solidFill>
                  <a:schemeClr val="tx1"/>
                </a:solidFill>
              </a:rPr>
              <a:t>20% młodzież kontynuuje naukę (15% choroby, 44% emeryci)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b="1" dirty="0" smtClean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483768" y="6492875"/>
            <a:ext cx="4248472" cy="365125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chemeClr val="tx1"/>
                </a:solidFill>
              </a:rPr>
              <a:t>Elżbieta Strojna, Departament Rynku Pracy </a:t>
            </a:r>
            <a:r>
              <a:rPr lang="pl-PL" b="1" dirty="0" err="1" smtClean="0">
                <a:solidFill>
                  <a:schemeClr val="tx1"/>
                </a:solidFill>
              </a:rPr>
              <a:t>MPiPS</a:t>
            </a:r>
            <a:endParaRPr lang="pl-PL" b="1" dirty="0" smtClean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F7CC1-5EC3-46F4-8739-CC4627EDB4CE}" type="slidenum">
              <a:rPr lang="sv-SE"/>
              <a:pPr>
                <a:defRPr/>
              </a:pPr>
              <a:t>5</a:t>
            </a:fld>
            <a:endParaRPr lang="sv-SE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3235544"/>
              </p:ext>
            </p:extLst>
          </p:nvPr>
        </p:nvGraphicFramePr>
        <p:xfrm>
          <a:off x="899592" y="1628801"/>
          <a:ext cx="7488837" cy="2490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5"/>
                <a:gridCol w="1548173"/>
                <a:gridCol w="1548173"/>
                <a:gridCol w="1548173"/>
                <a:gridCol w="1548173"/>
              </a:tblGrid>
              <a:tr h="845056"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GUS/ BAEL</a:t>
                      </a:r>
                      <a:endParaRPr lang="pl-PL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Pracujący </a:t>
                      </a:r>
                      <a:br>
                        <a:rPr lang="pl-PL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 tys.</a:t>
                      </a:r>
                      <a:endParaRPr lang="pl-PL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Bezrobotni w tys.</a:t>
                      </a:r>
                      <a:endParaRPr lang="pl-PL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Bierni</a:t>
                      </a:r>
                      <a:br>
                        <a:rPr lang="pl-PL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 tys.</a:t>
                      </a:r>
                      <a:endParaRPr lang="pl-PL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Wskaźnik zatrudnienia </a:t>
                      </a:r>
                      <a:endParaRPr lang="pl-PL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latin typeface="+mn-lt"/>
                        </a:rPr>
                        <a:t>Ogółem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+mn-lt"/>
                          <a:ea typeface="Times New Roman"/>
                          <a:cs typeface="Arial"/>
                        </a:rPr>
                        <a:t>16 018</a:t>
                      </a:r>
                      <a:endParaRPr lang="pl-PL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latin typeface="+mn-lt"/>
                          <a:ea typeface="Times New Roman"/>
                          <a:cs typeface="Arial"/>
                        </a:rPr>
                        <a:t>1 410</a:t>
                      </a:r>
                      <a:endParaRPr lang="pl-PL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latin typeface="+mn-lt"/>
                          <a:ea typeface="Times New Roman"/>
                          <a:cs typeface="Arial"/>
                        </a:rPr>
                        <a:t>13 543</a:t>
                      </a:r>
                      <a:endParaRPr lang="pl-PL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latin typeface="+mn-lt"/>
                          <a:ea typeface="Times New Roman"/>
                          <a:cs typeface="Arial"/>
                        </a:rPr>
                        <a:t>51,7%</a:t>
                      </a:r>
                      <a:endParaRPr lang="pl-PL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latin typeface="+mn-lt"/>
                        </a:rPr>
                        <a:t>Miasto</a:t>
                      </a:r>
                      <a:endParaRPr lang="pl-PL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latin typeface="+mn-lt"/>
                          <a:ea typeface="Times New Roman"/>
                          <a:cs typeface="Arial"/>
                        </a:rPr>
                        <a:t>9 772</a:t>
                      </a:r>
                      <a:endParaRPr lang="pl-PL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latin typeface="+mn-lt"/>
                          <a:ea typeface="Times New Roman"/>
                          <a:cs typeface="Arial"/>
                        </a:rPr>
                        <a:t>827</a:t>
                      </a:r>
                      <a:endParaRPr lang="pl-PL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latin typeface="+mn-lt"/>
                          <a:ea typeface="Times New Roman"/>
                          <a:cs typeface="Arial"/>
                        </a:rPr>
                        <a:t>8 227</a:t>
                      </a:r>
                      <a:endParaRPr lang="pl-PL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latin typeface="+mn-lt"/>
                          <a:ea typeface="Times New Roman"/>
                          <a:cs typeface="Arial"/>
                        </a:rPr>
                        <a:t>51,9%</a:t>
                      </a:r>
                      <a:endParaRPr lang="pl-PL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Wieś</a:t>
                      </a:r>
                      <a:endParaRPr lang="pl-PL" sz="2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6 246</a:t>
                      </a:r>
                      <a:endParaRPr lang="pl-PL" sz="2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583</a:t>
                      </a:r>
                      <a:endParaRPr lang="pl-PL" sz="2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5 315</a:t>
                      </a:r>
                      <a:endParaRPr lang="pl-PL" sz="2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51,4%</a:t>
                      </a:r>
                      <a:endParaRPr lang="pl-PL" sz="2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5796136" cy="908720"/>
          </a:xfrm>
          <a:gradFill flip="none" rotWithShape="0">
            <a:gsLst>
              <a:gs pos="15000">
                <a:schemeClr val="bg1"/>
              </a:gs>
              <a:gs pos="100000">
                <a:srgbClr val="0070C0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bg1"/>
                </a:solidFill>
              </a:rPr>
              <a:t> 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600" b="1" dirty="0" smtClean="0">
                <a:latin typeface="Bookman Old Style" pitchFamily="18" charset="0"/>
              </a:rPr>
              <a:t>Bezrobocie na wsi - trendy</a:t>
            </a:r>
            <a:br>
              <a:rPr lang="pl-PL" sz="2600" b="1" dirty="0" smtClean="0">
                <a:latin typeface="Bookman Old Style" pitchFamily="18" charset="0"/>
              </a:rPr>
            </a:br>
            <a:endParaRPr lang="sv-SE" sz="2600" b="1" dirty="0">
              <a:latin typeface="Bookman Old Style" panose="02050604050505020204" pitchFamily="18" charset="0"/>
            </a:endParaRPr>
          </a:p>
        </p:txBody>
      </p:sp>
      <p:pic>
        <p:nvPicPr>
          <p:cNvPr id="50180" name="Picture 2" descr="C:\Users\Hania\Downloads\mpips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4450"/>
            <a:ext cx="34194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49688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 smtClean="0">
              <a:latin typeface="Bookman Old Style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800" b="1" dirty="0" smtClean="0"/>
              <a:t>	</a:t>
            </a:r>
            <a:r>
              <a:rPr lang="pl-PL" sz="2600" b="1" dirty="0" smtClean="0"/>
              <a:t>Bezrobocie na wsi ma inny charakter niż w mieście, jest bardziej trwałe, a rynek pracy  mniej elastyczny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6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 smtClean="0"/>
              <a:t>W 2014 roku odnotowano </a:t>
            </a:r>
            <a:r>
              <a:rPr lang="pl-PL" sz="2600" b="1" dirty="0" smtClean="0">
                <a:solidFill>
                  <a:srgbClr val="00B050"/>
                </a:solidFill>
              </a:rPr>
              <a:t>spadek </a:t>
            </a:r>
            <a:r>
              <a:rPr lang="pl-PL" sz="2600" b="1" dirty="0" smtClean="0"/>
              <a:t>liczby zarejestrowanych bezrobotnych, wolniejszy na wsi: 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 smtClean="0"/>
              <a:t>o </a:t>
            </a:r>
            <a:r>
              <a:rPr lang="pl-PL" sz="2600" b="1" dirty="0" smtClean="0">
                <a:solidFill>
                  <a:srgbClr val="00B050"/>
                </a:solidFill>
              </a:rPr>
              <a:t>14,9% na wsi 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 smtClean="0"/>
              <a:t>o 15,8% w miastach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6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 smtClean="0"/>
              <a:t>Największy spadek bezrobocia na terenach wiejskich </a:t>
            </a:r>
            <a:br>
              <a:rPr lang="pl-PL" sz="2600" b="1" dirty="0" smtClean="0"/>
            </a:br>
            <a:r>
              <a:rPr lang="pl-PL" sz="2600" b="1" dirty="0" smtClean="0"/>
              <a:t>w województwach: lubuskie, dolnośląskie, wielkopolskie, łódzkie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dirty="0" smtClean="0"/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600" b="1" dirty="0" smtClean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600" b="1" dirty="0" smtClean="0">
              <a:solidFill>
                <a:schemeClr val="tx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492875"/>
            <a:ext cx="4752528" cy="365125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chemeClr val="tx1"/>
                </a:solidFill>
              </a:rPr>
              <a:t>Elżbieta Strojna, Departament Rynku Pracy  </a:t>
            </a:r>
            <a:r>
              <a:rPr lang="pl-PL" b="1" dirty="0" err="1" smtClean="0">
                <a:solidFill>
                  <a:schemeClr val="tx1"/>
                </a:solidFill>
              </a:rPr>
              <a:t>MPiPS</a:t>
            </a:r>
            <a:endParaRPr lang="pl-PL" b="1" dirty="0" smtClean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F7CC1-5EC3-46F4-8739-CC4627EDB4CE}" type="slidenum">
              <a:rPr lang="sv-SE"/>
              <a:pPr>
                <a:defRPr/>
              </a:pPr>
              <a:t>6</a:t>
            </a:fld>
            <a:endParaRPr lang="sv-SE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5796136" cy="908720"/>
          </a:xfrm>
          <a:gradFill flip="none" rotWithShape="0">
            <a:gsLst>
              <a:gs pos="15000">
                <a:schemeClr val="bg1"/>
              </a:gs>
              <a:gs pos="100000">
                <a:srgbClr val="0070C0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bg1"/>
                </a:solidFill>
              </a:rPr>
              <a:t> 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600" b="1" dirty="0" smtClean="0">
                <a:latin typeface="Bookman Old Style" pitchFamily="18" charset="0"/>
              </a:rPr>
              <a:t>Cechy bezrobotnych na wsi</a:t>
            </a:r>
            <a:br>
              <a:rPr lang="pl-PL" sz="2600" b="1" dirty="0" smtClean="0">
                <a:latin typeface="Bookman Old Style" pitchFamily="18" charset="0"/>
              </a:rPr>
            </a:br>
            <a:endParaRPr lang="sv-SE" sz="2600" b="1" dirty="0">
              <a:latin typeface="Bookman Old Style" panose="02050604050505020204" pitchFamily="18" charset="0"/>
            </a:endParaRPr>
          </a:p>
        </p:txBody>
      </p:sp>
      <p:pic>
        <p:nvPicPr>
          <p:cNvPr id="50180" name="Picture 2" descr="C:\Users\Hania\Downloads\mpips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4450"/>
            <a:ext cx="34194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49688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 smtClean="0">
              <a:latin typeface="Bookman Old Style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/>
              <a:t>Średnia wieku bezrobotnych na </a:t>
            </a:r>
            <a:r>
              <a:rPr lang="pl-PL" sz="2600" b="1" dirty="0" smtClean="0"/>
              <a:t>wsi to </a:t>
            </a:r>
            <a:r>
              <a:rPr lang="pl-PL" sz="2600" b="1" dirty="0" smtClean="0">
                <a:solidFill>
                  <a:srgbClr val="C00000"/>
                </a:solidFill>
              </a:rPr>
              <a:t>37, 2 lata </a:t>
            </a:r>
            <a:br>
              <a:rPr lang="pl-PL" sz="2600" b="1" dirty="0" smtClean="0">
                <a:solidFill>
                  <a:srgbClr val="C00000"/>
                </a:solidFill>
              </a:rPr>
            </a:br>
            <a:r>
              <a:rPr lang="pl-PL" sz="2600" b="1" dirty="0" smtClean="0"/>
              <a:t>(w mieście 40,5) </a:t>
            </a:r>
            <a:r>
              <a:rPr lang="pl-PL" sz="2600" b="1" dirty="0"/>
              <a:t>	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 smtClean="0"/>
              <a:t>21,7% bezrobotnych to osoby w wieku 18-24 lata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 smtClean="0"/>
              <a:t>28,7% bezrobotnych to osoby w wieku 25-34 lata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6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 smtClean="0">
                <a:solidFill>
                  <a:srgbClr val="C00000"/>
                </a:solidFill>
              </a:rPr>
              <a:t>51,7% </a:t>
            </a:r>
            <a:r>
              <a:rPr lang="pl-PL" sz="2600" b="1" dirty="0" smtClean="0"/>
              <a:t>bezrobotnych na wsi to </a:t>
            </a:r>
            <a:r>
              <a:rPr lang="pl-PL" sz="2600" b="1" dirty="0" smtClean="0">
                <a:solidFill>
                  <a:srgbClr val="C00000"/>
                </a:solidFill>
              </a:rPr>
              <a:t>kobiety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 smtClean="0"/>
              <a:t>46,3% bezrobotnych kobiet szuka pracy ponad 1 rok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 smtClean="0"/>
              <a:t>23,9% bezrobotnych kobiet na wsi nie ma doświadczenia zawodowego (w miastach 15,4%)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600" b="1" dirty="0" smtClean="0">
              <a:solidFill>
                <a:schemeClr val="tx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492875"/>
            <a:ext cx="4752528" cy="365125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chemeClr val="tx1"/>
                </a:solidFill>
              </a:rPr>
              <a:t>Elżbieta Strojna, Departament Rynku Pracy  </a:t>
            </a:r>
            <a:r>
              <a:rPr lang="pl-PL" b="1" dirty="0" err="1" smtClean="0">
                <a:solidFill>
                  <a:schemeClr val="tx1"/>
                </a:solidFill>
              </a:rPr>
              <a:t>MPiPS</a:t>
            </a:r>
            <a:endParaRPr lang="pl-PL" b="1" dirty="0" smtClean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F7CC1-5EC3-46F4-8739-CC4627EDB4CE}" type="slidenum">
              <a:rPr lang="sv-SE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578001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5796136" cy="908720"/>
          </a:xfrm>
          <a:gradFill flip="none" rotWithShape="0">
            <a:gsLst>
              <a:gs pos="15000">
                <a:schemeClr val="bg1"/>
              </a:gs>
              <a:gs pos="100000">
                <a:srgbClr val="0070C0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bg1"/>
                </a:solidFill>
              </a:rPr>
              <a:t> 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600" b="1" dirty="0" smtClean="0">
                <a:latin typeface="Bookman Old Style" pitchFamily="18" charset="0"/>
              </a:rPr>
              <a:t>Wykształcenie bezrobotnych</a:t>
            </a:r>
            <a:br>
              <a:rPr lang="pl-PL" sz="2600" b="1" dirty="0" smtClean="0">
                <a:latin typeface="Bookman Old Style" pitchFamily="18" charset="0"/>
              </a:rPr>
            </a:br>
            <a:r>
              <a:rPr lang="pl-PL" sz="2600" b="1" dirty="0" smtClean="0">
                <a:latin typeface="Bookman Old Style" pitchFamily="18" charset="0"/>
              </a:rPr>
              <a:t> na wsi</a:t>
            </a:r>
            <a:br>
              <a:rPr lang="pl-PL" sz="2600" b="1" dirty="0" smtClean="0">
                <a:latin typeface="Bookman Old Style" pitchFamily="18" charset="0"/>
              </a:rPr>
            </a:br>
            <a:endParaRPr lang="sv-SE" sz="2600" b="1" dirty="0">
              <a:latin typeface="Bookman Old Style" panose="02050604050505020204" pitchFamily="18" charset="0"/>
            </a:endParaRPr>
          </a:p>
        </p:txBody>
      </p:sp>
      <p:pic>
        <p:nvPicPr>
          <p:cNvPr id="50180" name="Picture 2" descr="C:\Users\Hania\Downloads\mpips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4450"/>
            <a:ext cx="34194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49688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 smtClean="0">
              <a:latin typeface="Bookman Old Style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800" b="1" dirty="0" smtClean="0"/>
              <a:t>	</a:t>
            </a:r>
            <a:r>
              <a:rPr lang="pl-PL" sz="2600" b="1" dirty="0" smtClean="0"/>
              <a:t>Bezrobotni na wsi są nieco gorzej wykształceni niż </a:t>
            </a:r>
            <a:br>
              <a:rPr lang="pl-PL" sz="2600" b="1" dirty="0" smtClean="0"/>
            </a:br>
            <a:r>
              <a:rPr lang="pl-PL" sz="2600" b="1" dirty="0" smtClean="0"/>
              <a:t>w mieście: 60% ma wykształcenie zasadnicze zawodowe lub niższe (w mieście 51%)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b="1" dirty="0" smtClean="0"/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2600" b="1" dirty="0" smtClean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600" b="1" dirty="0" smtClean="0">
              <a:solidFill>
                <a:schemeClr val="tx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492875"/>
            <a:ext cx="4752528" cy="365125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chemeClr val="tx1"/>
                </a:solidFill>
              </a:rPr>
              <a:t>Elżbieta Strojna, Departament Rynku Pracy  </a:t>
            </a:r>
            <a:r>
              <a:rPr lang="pl-PL" b="1" dirty="0" err="1" smtClean="0">
                <a:solidFill>
                  <a:schemeClr val="tx1"/>
                </a:solidFill>
              </a:rPr>
              <a:t>MPiPS</a:t>
            </a:r>
            <a:endParaRPr lang="pl-PL" b="1" dirty="0" smtClean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F7CC1-5EC3-46F4-8739-CC4627EDB4CE}" type="slidenum">
              <a:rPr lang="sv-SE"/>
              <a:pPr>
                <a:defRPr/>
              </a:pPr>
              <a:t>8</a:t>
            </a:fld>
            <a:endParaRPr lang="sv-S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93209"/>
            <a:ext cx="504056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2959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5796136" cy="908720"/>
          </a:xfrm>
          <a:gradFill flip="none" rotWithShape="0">
            <a:gsLst>
              <a:gs pos="15000">
                <a:schemeClr val="bg1"/>
              </a:gs>
              <a:gs pos="100000">
                <a:srgbClr val="0070C0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bg1"/>
                </a:solidFill>
              </a:rPr>
              <a:t> 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600" b="1" dirty="0" smtClean="0">
                <a:latin typeface="Bookman Old Style" panose="02050604050505020204" pitchFamily="18" charset="0"/>
              </a:rPr>
              <a:t>Pomoc oferowana klientom przez urzędy pracy</a:t>
            </a:r>
            <a:br>
              <a:rPr lang="pl-PL" sz="2600" b="1" dirty="0" smtClean="0">
                <a:latin typeface="Bookman Old Style" panose="02050604050505020204" pitchFamily="18" charset="0"/>
              </a:rPr>
            </a:br>
            <a:endParaRPr lang="sv-SE" sz="2600" dirty="0">
              <a:latin typeface="Bookman Old Style" panose="02050604050505020204" pitchFamily="18" charset="0"/>
            </a:endParaRPr>
          </a:p>
        </p:txBody>
      </p:sp>
      <p:pic>
        <p:nvPicPr>
          <p:cNvPr id="50180" name="Picture 2" descr="C:\Users\Hania\Downloads\mpips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4450"/>
            <a:ext cx="34194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49688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600" b="1" dirty="0" smtClean="0"/>
              <a:t>	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600" b="1" dirty="0" smtClean="0"/>
              <a:t>Ustawa z dnia 20 kwietnia 2004 roku </a:t>
            </a:r>
            <a:br>
              <a:rPr lang="pl-PL" sz="2600" b="1" dirty="0" smtClean="0"/>
            </a:br>
            <a:r>
              <a:rPr lang="pl-PL" sz="2600" b="1" i="1" dirty="0" smtClean="0"/>
              <a:t>o promocji  zatrudnienia i instytucjach rynku pracy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2600" b="1" i="1" dirty="0" smtClean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 smtClean="0"/>
              <a:t>Pośrednictwo pracy: </a:t>
            </a:r>
            <a:r>
              <a:rPr lang="pl-PL" sz="2600" b="1" dirty="0" smtClean="0">
                <a:solidFill>
                  <a:srgbClr val="C00000"/>
                </a:solidFill>
              </a:rPr>
              <a:t>centralna baza ofert pracy CBOP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 smtClean="0"/>
              <a:t>Poradnictwo zawodowe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 smtClean="0"/>
              <a:t>Usługi i instrumenty aktywizacji: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600" b="1" dirty="0" smtClean="0">
                <a:solidFill>
                  <a:srgbClr val="002060"/>
                </a:solidFill>
              </a:rPr>
              <a:t>Subsydiowanie /wspieranie zatrudnienia  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600" b="1" dirty="0" smtClean="0">
                <a:solidFill>
                  <a:srgbClr val="002060"/>
                </a:solidFill>
              </a:rPr>
              <a:t>Pomoc w podniesieniu kompetencji zwiększających szansę zatrudnienia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600" b="1" dirty="0" smtClean="0">
              <a:solidFill>
                <a:schemeClr val="tx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39752" y="6492875"/>
            <a:ext cx="4752528" cy="365125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chemeClr val="tx1"/>
                </a:solidFill>
              </a:rPr>
              <a:t>Elżbieta Strojna, Departament Rynku Pracy  </a:t>
            </a:r>
            <a:r>
              <a:rPr lang="pl-PL" b="1" dirty="0" err="1" smtClean="0">
                <a:solidFill>
                  <a:schemeClr val="tx1"/>
                </a:solidFill>
              </a:rPr>
              <a:t>MPiPS</a:t>
            </a:r>
            <a:endParaRPr lang="pl-PL" b="1" dirty="0" smtClean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F7CC1-5EC3-46F4-8739-CC4627EDB4CE}" type="slidenum">
              <a:rPr lang="sv-SE"/>
              <a:pPr>
                <a:defRPr/>
              </a:pPr>
              <a:t>9</a:t>
            </a:fld>
            <a:endParaRPr lang="sv-SE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301208"/>
            <a:ext cx="8280920" cy="95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92719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FS prezentacja 24.02.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KFS prezentacja 24.02.2014</Template>
  <TotalTime>3600</TotalTime>
  <Words>822</Words>
  <Application>Microsoft Office PowerPoint</Application>
  <PresentationFormat>Pokaz na ekranie (4:3)</PresentationFormat>
  <Paragraphs>270</Paragraphs>
  <Slides>21</Slides>
  <Notes>20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4" baseType="lpstr">
      <vt:lpstr>KFS prezentacja 24.02.2014</vt:lpstr>
      <vt:lpstr>Motyw pakietu Office</vt:lpstr>
      <vt:lpstr>Wykres</vt:lpstr>
      <vt:lpstr>  Polityka państwa w zakresie mobilności zawodowej rolników   </vt:lpstr>
      <vt:lpstr>  Plan prezentacji  </vt:lpstr>
      <vt:lpstr>  Charakterystyka terenów wiejskich </vt:lpstr>
      <vt:lpstr>   Struktura wieku ludności   </vt:lpstr>
      <vt:lpstr>  Status na rynku pracy </vt:lpstr>
      <vt:lpstr>  Bezrobocie na wsi - trendy </vt:lpstr>
      <vt:lpstr>  Cechy bezrobotnych na wsi </vt:lpstr>
      <vt:lpstr>  Wykształcenie bezrobotnych  na wsi </vt:lpstr>
      <vt:lpstr>  Pomoc oferowana klientom przez urzędy pracy </vt:lpstr>
      <vt:lpstr>  Informacja dla klientów urzędów pracy </vt:lpstr>
      <vt:lpstr> Informacja o pomocy  świadczonej przez urzędy pracy </vt:lpstr>
      <vt:lpstr> Poradnictwo i orientacja zawodowa</vt:lpstr>
      <vt:lpstr>  Zatrudnienie subsydiowane  na terenach wiejskich w 2014 r.  </vt:lpstr>
      <vt:lpstr>  Niedopasowania na rynku pracy </vt:lpstr>
      <vt:lpstr>  Analizy rynku pracy  – monitoring zawodów  </vt:lpstr>
      <vt:lpstr>  Wspieranie kompetencji  na terenach wiejskich w 2014 r.  </vt:lpstr>
      <vt:lpstr> Wsparcie dla bezrobotnych </vt:lpstr>
      <vt:lpstr> Krajowy Fundusz Szkoleniowy   </vt:lpstr>
      <vt:lpstr>Gwarancje dla młodzieży</vt:lpstr>
      <vt:lpstr>Efekty wsparcia młodzieży</vt:lpstr>
      <vt:lpstr>Dziękuję za uwagę</vt:lpstr>
    </vt:vector>
  </TitlesOfParts>
  <Company>MPiPS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Krajowy Fundusz Szkoleniowy</dc:title>
  <dc:creator>Elzbieta_Strojna</dc:creator>
  <cp:lastModifiedBy>BaCh</cp:lastModifiedBy>
  <cp:revision>550</cp:revision>
  <cp:lastPrinted>2013-03-06T12:35:21Z</cp:lastPrinted>
  <dcterms:created xsi:type="dcterms:W3CDTF">2014-02-24T08:36:19Z</dcterms:created>
  <dcterms:modified xsi:type="dcterms:W3CDTF">2015-05-18T07:39:02Z</dcterms:modified>
</cp:coreProperties>
</file>