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Default Extension="xlsx" ContentType="application/vnd.openxmlformats-officedocument.spreadsheetml.sheet"/>
  <Override PartName="/ppt/notesSlides/notesSlide6.xml" ContentType="application/vnd.openxmlformats-officedocument.presentationml.notesSlide+xml"/>
  <Override PartName="/ppt/charts/chart3.xml" ContentType="application/vnd.openxmlformats-officedocument.drawingml.chart+xml"/>
  <Override PartName="/ppt/notesSlides/notesSlide7.xml" ContentType="application/vnd.openxmlformats-officedocument.presentationml.notesSlide+xml"/>
  <Override PartName="/ppt/charts/chart4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4" r:id="rId1"/>
  </p:sldMasterIdLst>
  <p:notesMasterIdLst>
    <p:notesMasterId r:id="rId22"/>
  </p:notesMasterIdLst>
  <p:sldIdLst>
    <p:sldId id="256" r:id="rId2"/>
    <p:sldId id="267" r:id="rId3"/>
    <p:sldId id="265" r:id="rId4"/>
    <p:sldId id="266" r:id="rId5"/>
    <p:sldId id="270" r:id="rId6"/>
    <p:sldId id="261" r:id="rId7"/>
    <p:sldId id="260" r:id="rId8"/>
    <p:sldId id="262" r:id="rId9"/>
    <p:sldId id="263" r:id="rId10"/>
    <p:sldId id="257" r:id="rId11"/>
    <p:sldId id="258" r:id="rId12"/>
    <p:sldId id="269" r:id="rId13"/>
    <p:sldId id="264" r:id="rId14"/>
    <p:sldId id="259" r:id="rId15"/>
    <p:sldId id="268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 pośredni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Styl pośredni 2 — Ak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E9639D4-E3E2-4D34-9284-5A2195B3D0D7}" styleName="Styl jasny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940675A-B579-460E-94D1-54222C63F5DA}" styleName="Bez stylu, siatka tabeli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Bez stylu, bez siatki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012ECD-51FC-41F1-AA8D-1B2483CD663E}" styleName="Styl jasny 2 — Ak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54529" autoAdjust="0"/>
  </p:normalViewPr>
  <p:slideViewPr>
    <p:cSldViewPr>
      <p:cViewPr varScale="1">
        <p:scale>
          <a:sx n="67" d="100"/>
          <a:sy n="67" d="100"/>
        </p:scale>
        <p:origin x="-52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D:\FAPA\zasoby%20pracy%20w%20rolnictwie\Wykresy_FAPA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Arkusz1!$B$1</c:f>
              <c:strCache>
                <c:ptCount val="1"/>
                <c:pt idx="0">
                  <c:v>Kolumna2</c:v>
                </c:pt>
              </c:strCache>
            </c:strRef>
          </c:tx>
          <c:dLbls>
            <c:showVal val="1"/>
          </c:dLbls>
          <c:cat>
            <c:strRef>
              <c:f>Arkusz1!$A$2:$A$18</c:f>
              <c:strCache>
                <c:ptCount val="17"/>
                <c:pt idx="0">
                  <c:v>Polska</c:v>
                </c:pt>
                <c:pt idx="1">
                  <c:v>Dolnośląskie</c:v>
                </c:pt>
                <c:pt idx="2">
                  <c:v>Kujawsko-pomorskie</c:v>
                </c:pt>
                <c:pt idx="3">
                  <c:v>Lubelskie</c:v>
                </c:pt>
                <c:pt idx="4">
                  <c:v>Lubuskie</c:v>
                </c:pt>
                <c:pt idx="5">
                  <c:v>Łódzkie</c:v>
                </c:pt>
                <c:pt idx="6">
                  <c:v>Małopolskie</c:v>
                </c:pt>
                <c:pt idx="7">
                  <c:v>Mazowieckie</c:v>
                </c:pt>
                <c:pt idx="8">
                  <c:v>Opolskie</c:v>
                </c:pt>
                <c:pt idx="9">
                  <c:v>Podkarpackie</c:v>
                </c:pt>
                <c:pt idx="10">
                  <c:v>Podlaskie</c:v>
                </c:pt>
                <c:pt idx="11">
                  <c:v>Pomorskie</c:v>
                </c:pt>
                <c:pt idx="12">
                  <c:v>Śląskie</c:v>
                </c:pt>
                <c:pt idx="13">
                  <c:v>Świętokrzyskie</c:v>
                </c:pt>
                <c:pt idx="14">
                  <c:v>Warmińsko-mazurskie</c:v>
                </c:pt>
                <c:pt idx="15">
                  <c:v>Wielkopolskie</c:v>
                </c:pt>
                <c:pt idx="16">
                  <c:v>Zachodniopomorskie</c:v>
                </c:pt>
              </c:strCache>
            </c:strRef>
          </c:cat>
          <c:val>
            <c:numRef>
              <c:f>Arkusz1!$B$2:$B$18</c:f>
              <c:numCache>
                <c:formatCode>General</c:formatCode>
                <c:ptCount val="17"/>
                <c:pt idx="0">
                  <c:v>15.9</c:v>
                </c:pt>
                <c:pt idx="1">
                  <c:v>9.1</c:v>
                </c:pt>
                <c:pt idx="2">
                  <c:v>10</c:v>
                </c:pt>
                <c:pt idx="3">
                  <c:v>22.2</c:v>
                </c:pt>
                <c:pt idx="4">
                  <c:v>8.1</c:v>
                </c:pt>
                <c:pt idx="5">
                  <c:v>18.100000000000001</c:v>
                </c:pt>
                <c:pt idx="6">
                  <c:v>48.5</c:v>
                </c:pt>
                <c:pt idx="7">
                  <c:v>15.7</c:v>
                </c:pt>
                <c:pt idx="8">
                  <c:v>9.3000000000000007</c:v>
                </c:pt>
                <c:pt idx="9">
                  <c:v>43.8</c:v>
                </c:pt>
                <c:pt idx="10">
                  <c:v>11.6</c:v>
                </c:pt>
                <c:pt idx="11">
                  <c:v>8.4</c:v>
                </c:pt>
                <c:pt idx="12">
                  <c:v>25.9</c:v>
                </c:pt>
                <c:pt idx="13">
                  <c:v>29.6</c:v>
                </c:pt>
                <c:pt idx="14">
                  <c:v>6.4</c:v>
                </c:pt>
                <c:pt idx="15">
                  <c:v>11.9</c:v>
                </c:pt>
                <c:pt idx="16">
                  <c:v>5.2</c:v>
                </c:pt>
              </c:numCache>
            </c:numRef>
          </c:val>
        </c:ser>
        <c:axId val="76262784"/>
        <c:axId val="76264576"/>
      </c:barChart>
      <c:catAx>
        <c:axId val="76262784"/>
        <c:scaling>
          <c:orientation val="minMax"/>
        </c:scaling>
        <c:axPos val="b"/>
        <c:tickLblPos val="nextTo"/>
        <c:crossAx val="76264576"/>
        <c:crosses val="autoZero"/>
        <c:auto val="1"/>
        <c:lblAlgn val="ctr"/>
        <c:lblOffset val="100"/>
      </c:catAx>
      <c:valAx>
        <c:axId val="76264576"/>
        <c:scaling>
          <c:orientation val="minMax"/>
        </c:scaling>
        <c:axPos val="l"/>
        <c:majorGridlines/>
        <c:numFmt formatCode="General" sourceLinked="1"/>
        <c:tickLblPos val="nextTo"/>
        <c:crossAx val="76262784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pl-PL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plotArea>
      <c:layout>
        <c:manualLayout>
          <c:layoutTarget val="inner"/>
          <c:xMode val="edge"/>
          <c:yMode val="edge"/>
          <c:x val="7.4981483538866106E-2"/>
          <c:y val="4.4235076821529704E-2"/>
          <c:w val="0.907381587231048"/>
          <c:h val="0.86222874745943312"/>
        </c:manualLayout>
      </c:layout>
      <c:lineChart>
        <c:grouping val="stacked"/>
        <c:ser>
          <c:idx val="0"/>
          <c:order val="0"/>
          <c:tx>
            <c:strRef>
              <c:f>Arkusz1!$B$1</c:f>
              <c:strCache>
                <c:ptCount val="1"/>
                <c:pt idx="0">
                  <c:v>Seria 1</c:v>
                </c:pt>
              </c:strCache>
            </c:strRef>
          </c:tx>
          <c:marker>
            <c:symbol val="none"/>
          </c:marker>
          <c:dLbls>
            <c:dLbl>
              <c:idx val="0"/>
              <c:layout>
                <c:manualLayout>
                  <c:x val="-1.469744102507128E-2"/>
                  <c:y val="-5.4466987328205464E-2"/>
                </c:manualLayout>
              </c:layout>
              <c:showVal val="1"/>
            </c:dLbl>
            <c:showVal val="1"/>
          </c:dLbls>
          <c:cat>
            <c:strRef>
              <c:f>Arkusz1!$A$2:$A$9</c:f>
              <c:strCache>
                <c:ptCount val="8"/>
                <c:pt idx="0">
                  <c:v>&lt;1</c:v>
                </c:pt>
                <c:pt idx="1">
                  <c:v>1-1,99</c:v>
                </c:pt>
                <c:pt idx="2">
                  <c:v>2-4,99</c:v>
                </c:pt>
                <c:pt idx="3">
                  <c:v>5-9,99</c:v>
                </c:pt>
                <c:pt idx="4">
                  <c:v>10-14,99</c:v>
                </c:pt>
                <c:pt idx="5">
                  <c:v>15-19,99</c:v>
                </c:pt>
                <c:pt idx="6">
                  <c:v>20-49,99</c:v>
                </c:pt>
                <c:pt idx="7">
                  <c:v>≥50</c:v>
                </c:pt>
              </c:strCache>
            </c:strRef>
          </c:cat>
          <c:val>
            <c:numRef>
              <c:f>Arkusz1!$B$2:$B$9</c:f>
              <c:numCache>
                <c:formatCode>General</c:formatCode>
                <c:ptCount val="8"/>
                <c:pt idx="0">
                  <c:v>39</c:v>
                </c:pt>
                <c:pt idx="1">
                  <c:v>243.1</c:v>
                </c:pt>
                <c:pt idx="2">
                  <c:v>514.70000000000005</c:v>
                </c:pt>
                <c:pt idx="3">
                  <c:v>456.5</c:v>
                </c:pt>
                <c:pt idx="4">
                  <c:v>241.7</c:v>
                </c:pt>
                <c:pt idx="5">
                  <c:v>128.5</c:v>
                </c:pt>
                <c:pt idx="6">
                  <c:v>207.7</c:v>
                </c:pt>
                <c:pt idx="7">
                  <c:v>105.9</c:v>
                </c:pt>
              </c:numCache>
            </c:numRef>
          </c:val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Kolumna1</c:v>
                </c:pt>
              </c:strCache>
            </c:strRef>
          </c:tx>
          <c:marker>
            <c:symbol val="none"/>
          </c:marker>
          <c:dLbls>
            <c:dLbl>
              <c:idx val="0"/>
              <c:layout>
                <c:manualLayout>
                  <c:x val="-1.5682053845868991E-2"/>
                  <c:y val="2.4300812981564258E-2"/>
                </c:manualLayout>
              </c:layout>
              <c:showVal val="1"/>
            </c:dLbl>
            <c:dLbl>
              <c:idx val="1"/>
              <c:layout>
                <c:manualLayout>
                  <c:x val="-3.6546633707365841E-2"/>
                  <c:y val="0.3170748593293562"/>
                </c:manualLayout>
              </c:layout>
              <c:showVal val="1"/>
            </c:dLbl>
            <c:dLbl>
              <c:idx val="2"/>
              <c:layout>
                <c:manualLayout>
                  <c:x val="-2.6849215827871031E-2"/>
                  <c:y val="0.70995910585098376"/>
                </c:manualLayout>
              </c:layout>
              <c:showVal val="1"/>
            </c:dLbl>
            <c:dLbl>
              <c:idx val="3"/>
              <c:layout>
                <c:manualLayout>
                  <c:x val="-2.8607238084657292E-2"/>
                  <c:y val="0.6188705748380906"/>
                </c:manualLayout>
              </c:layout>
              <c:showVal val="1"/>
            </c:dLbl>
            <c:dLbl>
              <c:idx val="4"/>
              <c:layout>
                <c:manualLayout>
                  <c:x val="-3.3804114357663992E-2"/>
                  <c:y val="0.3118875272028605"/>
                </c:manualLayout>
              </c:layout>
              <c:showVal val="1"/>
            </c:dLbl>
            <c:dLbl>
              <c:idx val="5"/>
              <c:layout>
                <c:manualLayout>
                  <c:x val="-3.9683090767692476E-2"/>
                  <c:y val="0.14972723618944325"/>
                </c:manualLayout>
              </c:layout>
              <c:showVal val="1"/>
            </c:dLbl>
            <c:dLbl>
              <c:idx val="6"/>
              <c:layout>
                <c:manualLayout>
                  <c:x val="-3.5864649298226151E-2"/>
                  <c:y val="0.26353832417313089"/>
                </c:manualLayout>
              </c:layout>
              <c:showVal val="1"/>
            </c:dLbl>
            <c:dLbl>
              <c:idx val="7"/>
              <c:layout>
                <c:manualLayout>
                  <c:x val="-4.2031788134651714E-2"/>
                  <c:y val="0.11767279125848777"/>
                </c:manualLayout>
              </c:layout>
              <c:showVal val="1"/>
            </c:dLbl>
            <c:spPr>
              <a:ln>
                <a:solidFill>
                  <a:srgbClr val="C00000"/>
                </a:solidFill>
              </a:ln>
            </c:spPr>
            <c:showVal val="1"/>
          </c:dLbls>
          <c:cat>
            <c:strRef>
              <c:f>Arkusz1!$A$2:$A$9</c:f>
              <c:strCache>
                <c:ptCount val="8"/>
                <c:pt idx="0">
                  <c:v>&lt;1</c:v>
                </c:pt>
                <c:pt idx="1">
                  <c:v>1-1,99</c:v>
                </c:pt>
                <c:pt idx="2">
                  <c:v>2-4,99</c:v>
                </c:pt>
                <c:pt idx="3">
                  <c:v>5-9,99</c:v>
                </c:pt>
                <c:pt idx="4">
                  <c:v>10-14,99</c:v>
                </c:pt>
                <c:pt idx="5">
                  <c:v>15-19,99</c:v>
                </c:pt>
                <c:pt idx="6">
                  <c:v>20-49,99</c:v>
                </c:pt>
                <c:pt idx="7">
                  <c:v>≥50</c:v>
                </c:pt>
              </c:strCache>
            </c:strRef>
          </c:cat>
          <c:val>
            <c:numRef>
              <c:f>Arkusz1!$C$2:$C$9</c:f>
              <c:numCache>
                <c:formatCode>General</c:formatCode>
                <c:ptCount val="8"/>
                <c:pt idx="0">
                  <c:v>1.129999999999999</c:v>
                </c:pt>
                <c:pt idx="1">
                  <c:v>0.87000000000000044</c:v>
                </c:pt>
                <c:pt idx="2">
                  <c:v>1.129999999999999</c:v>
                </c:pt>
                <c:pt idx="3">
                  <c:v>1.44</c:v>
                </c:pt>
                <c:pt idx="4">
                  <c:v>1.71</c:v>
                </c:pt>
                <c:pt idx="5">
                  <c:v>1.83</c:v>
                </c:pt>
                <c:pt idx="6">
                  <c:v>2.0099999999999998</c:v>
                </c:pt>
                <c:pt idx="7">
                  <c:v>3.32</c:v>
                </c:pt>
              </c:numCache>
            </c:numRef>
          </c:val>
        </c:ser>
        <c:marker val="1"/>
        <c:axId val="76370304"/>
        <c:axId val="76371840"/>
      </c:lineChart>
      <c:catAx>
        <c:axId val="76370304"/>
        <c:scaling>
          <c:orientation val="minMax"/>
        </c:scaling>
        <c:axPos val="b"/>
        <c:tickLblPos val="nextTo"/>
        <c:crossAx val="76371840"/>
        <c:crosses val="autoZero"/>
        <c:auto val="1"/>
        <c:lblAlgn val="ctr"/>
        <c:lblOffset val="100"/>
      </c:catAx>
      <c:valAx>
        <c:axId val="76371840"/>
        <c:scaling>
          <c:orientation val="minMax"/>
        </c:scaling>
        <c:axPos val="l"/>
        <c:majorGridlines/>
        <c:numFmt formatCode="General" sourceLinked="1"/>
        <c:tickLblPos val="nextTo"/>
        <c:crossAx val="76370304"/>
        <c:crosses val="autoZero"/>
        <c:crossBetween val="between"/>
      </c:valAx>
    </c:plotArea>
    <c:plotVisOnly val="1"/>
    <c:dispBlanksAs val="zero"/>
  </c:chart>
  <c:txPr>
    <a:bodyPr/>
    <a:lstStyle/>
    <a:p>
      <a:pPr>
        <a:defRPr sz="1800"/>
      </a:pPr>
      <a:endParaRPr lang="pl-PL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plotArea>
      <c:layout>
        <c:manualLayout>
          <c:layoutTarget val="inner"/>
          <c:xMode val="edge"/>
          <c:yMode val="edge"/>
          <c:x val="0.1302170283806344"/>
          <c:y val="8.0495356037151702E-2"/>
          <c:w val="0.8363939899833055"/>
          <c:h val="0.62538699690402477"/>
        </c:manualLayout>
      </c:layout>
      <c:barChart>
        <c:barDir val="col"/>
        <c:grouping val="stacked"/>
        <c:ser>
          <c:idx val="0"/>
          <c:order val="0"/>
          <c:tx>
            <c:strRef>
              <c:f>wykres1!$B$5</c:f>
              <c:strCache>
                <c:ptCount val="1"/>
                <c:pt idx="0">
                  <c:v>wyższe</c:v>
                </c:pt>
              </c:strCache>
            </c:strRef>
          </c:tx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cat>
            <c:strRef>
              <c:f>wykres1!$C$4:$L$4</c:f>
              <c:strCache>
                <c:ptCount val="10"/>
                <c:pt idx="0">
                  <c:v>1,01—1,99</c:v>
                </c:pt>
                <c:pt idx="1">
                  <c:v>1-1,99</c:v>
                </c:pt>
                <c:pt idx="2">
                  <c:v>2-4,99</c:v>
                </c:pt>
                <c:pt idx="3">
                  <c:v>5,00—9,99</c:v>
                </c:pt>
                <c:pt idx="4">
                  <c:v>10-14,99</c:v>
                </c:pt>
                <c:pt idx="5">
                  <c:v>15-19,99</c:v>
                </c:pt>
                <c:pt idx="6">
                  <c:v>20,00—29,99</c:v>
                </c:pt>
                <c:pt idx="7">
                  <c:v>30,00—49,99</c:v>
                </c:pt>
                <c:pt idx="8">
                  <c:v>50,00—99,99</c:v>
                </c:pt>
                <c:pt idx="9">
                  <c:v>100 i więcej</c:v>
                </c:pt>
              </c:strCache>
            </c:strRef>
          </c:cat>
          <c:val>
            <c:numRef>
              <c:f>wykres1!$C$5:$L$5</c:f>
              <c:numCache>
                <c:formatCode>General</c:formatCode>
                <c:ptCount val="10"/>
                <c:pt idx="0">
                  <c:v>3878</c:v>
                </c:pt>
                <c:pt idx="1">
                  <c:v>3083</c:v>
                </c:pt>
                <c:pt idx="2">
                  <c:v>4259</c:v>
                </c:pt>
                <c:pt idx="3">
                  <c:v>7294</c:v>
                </c:pt>
                <c:pt idx="4">
                  <c:v>4323</c:v>
                </c:pt>
                <c:pt idx="5">
                  <c:v>2969</c:v>
                </c:pt>
                <c:pt idx="6">
                  <c:v>2943</c:v>
                </c:pt>
                <c:pt idx="7">
                  <c:v>2501</c:v>
                </c:pt>
                <c:pt idx="8">
                  <c:v>2047</c:v>
                </c:pt>
                <c:pt idx="9">
                  <c:v>2599</c:v>
                </c:pt>
              </c:numCache>
            </c:numRef>
          </c:val>
        </c:ser>
        <c:ser>
          <c:idx val="1"/>
          <c:order val="1"/>
          <c:tx>
            <c:strRef>
              <c:f>wykres1!$B$6</c:f>
              <c:strCache>
                <c:ptCount val="1"/>
                <c:pt idx="0">
                  <c:v>policealne</c:v>
                </c:pt>
              </c:strCache>
            </c:strRef>
          </c:tx>
          <c:spPr>
            <a:solidFill>
              <a:srgbClr val="993366"/>
            </a:solidFill>
            <a:ln w="12700">
              <a:solidFill>
                <a:srgbClr val="000000"/>
              </a:solidFill>
              <a:prstDash val="solid"/>
            </a:ln>
          </c:spPr>
          <c:cat>
            <c:strRef>
              <c:f>wykres1!$C$4:$L$4</c:f>
              <c:strCache>
                <c:ptCount val="10"/>
                <c:pt idx="0">
                  <c:v>1,01—1,99</c:v>
                </c:pt>
                <c:pt idx="1">
                  <c:v>1-1,99</c:v>
                </c:pt>
                <c:pt idx="2">
                  <c:v>2-4,99</c:v>
                </c:pt>
                <c:pt idx="3">
                  <c:v>5,00—9,99</c:v>
                </c:pt>
                <c:pt idx="4">
                  <c:v>10-14,99</c:v>
                </c:pt>
                <c:pt idx="5">
                  <c:v>15-19,99</c:v>
                </c:pt>
                <c:pt idx="6">
                  <c:v>20,00—29,99</c:v>
                </c:pt>
                <c:pt idx="7">
                  <c:v>30,00—49,99</c:v>
                </c:pt>
                <c:pt idx="8">
                  <c:v>50,00—99,99</c:v>
                </c:pt>
                <c:pt idx="9">
                  <c:v>100 i więcej</c:v>
                </c:pt>
              </c:strCache>
            </c:strRef>
          </c:cat>
          <c:val>
            <c:numRef>
              <c:f>wykres1!$C$6:$L$6</c:f>
              <c:numCache>
                <c:formatCode>General</c:formatCode>
                <c:ptCount val="10"/>
                <c:pt idx="0">
                  <c:v>617</c:v>
                </c:pt>
                <c:pt idx="1">
                  <c:v>452</c:v>
                </c:pt>
                <c:pt idx="2">
                  <c:v>607</c:v>
                </c:pt>
                <c:pt idx="3">
                  <c:v>867</c:v>
                </c:pt>
                <c:pt idx="4">
                  <c:v>539</c:v>
                </c:pt>
                <c:pt idx="5">
                  <c:v>358</c:v>
                </c:pt>
                <c:pt idx="6">
                  <c:v>337</c:v>
                </c:pt>
                <c:pt idx="7">
                  <c:v>338</c:v>
                </c:pt>
                <c:pt idx="8">
                  <c:v>135</c:v>
                </c:pt>
                <c:pt idx="9">
                  <c:v>95</c:v>
                </c:pt>
              </c:numCache>
            </c:numRef>
          </c:val>
        </c:ser>
        <c:ser>
          <c:idx val="2"/>
          <c:order val="2"/>
          <c:tx>
            <c:strRef>
              <c:f>wykres1!$B$7</c:f>
              <c:strCache>
                <c:ptCount val="1"/>
                <c:pt idx="0">
                  <c:v>średnie zawodowe</c:v>
                </c:pt>
              </c:strCache>
            </c:strRef>
          </c:tx>
          <c:spPr>
            <a:solidFill>
              <a:srgbClr val="FFFFCC"/>
            </a:solidFill>
            <a:ln w="12700">
              <a:solidFill>
                <a:srgbClr val="000000"/>
              </a:solidFill>
              <a:prstDash val="solid"/>
            </a:ln>
          </c:spPr>
          <c:cat>
            <c:strRef>
              <c:f>wykres1!$C$4:$L$4</c:f>
              <c:strCache>
                <c:ptCount val="10"/>
                <c:pt idx="0">
                  <c:v>1,01—1,99</c:v>
                </c:pt>
                <c:pt idx="1">
                  <c:v>1-1,99</c:v>
                </c:pt>
                <c:pt idx="2">
                  <c:v>2-4,99</c:v>
                </c:pt>
                <c:pt idx="3">
                  <c:v>5,00—9,99</c:v>
                </c:pt>
                <c:pt idx="4">
                  <c:v>10-14,99</c:v>
                </c:pt>
                <c:pt idx="5">
                  <c:v>15-19,99</c:v>
                </c:pt>
                <c:pt idx="6">
                  <c:v>20,00—29,99</c:v>
                </c:pt>
                <c:pt idx="7">
                  <c:v>30,00—49,99</c:v>
                </c:pt>
                <c:pt idx="8">
                  <c:v>50,00—99,99</c:v>
                </c:pt>
                <c:pt idx="9">
                  <c:v>100 i więcej</c:v>
                </c:pt>
              </c:strCache>
            </c:strRef>
          </c:cat>
          <c:val>
            <c:numRef>
              <c:f>wykres1!$C$7:$L$7</c:f>
              <c:numCache>
                <c:formatCode>General</c:formatCode>
                <c:ptCount val="10"/>
                <c:pt idx="0">
                  <c:v>19259</c:v>
                </c:pt>
                <c:pt idx="1">
                  <c:v>14371</c:v>
                </c:pt>
                <c:pt idx="2">
                  <c:v>19962</c:v>
                </c:pt>
                <c:pt idx="3">
                  <c:v>35931</c:v>
                </c:pt>
                <c:pt idx="4">
                  <c:v>23732</c:v>
                </c:pt>
                <c:pt idx="5">
                  <c:v>14035</c:v>
                </c:pt>
                <c:pt idx="6">
                  <c:v>15166</c:v>
                </c:pt>
                <c:pt idx="7">
                  <c:v>10777</c:v>
                </c:pt>
                <c:pt idx="8">
                  <c:v>6145</c:v>
                </c:pt>
                <c:pt idx="9">
                  <c:v>3146</c:v>
                </c:pt>
              </c:numCache>
            </c:numRef>
          </c:val>
        </c:ser>
        <c:ser>
          <c:idx val="3"/>
          <c:order val="3"/>
          <c:tx>
            <c:strRef>
              <c:f>wykres1!$B$8</c:f>
              <c:strCache>
                <c:ptCount val="1"/>
                <c:pt idx="0">
                  <c:v>zasadnicze zawodowe</c:v>
                </c:pt>
              </c:strCache>
            </c:strRef>
          </c:tx>
          <c:cat>
            <c:strRef>
              <c:f>wykres1!$C$4:$L$4</c:f>
              <c:strCache>
                <c:ptCount val="10"/>
                <c:pt idx="0">
                  <c:v>1,01—1,99</c:v>
                </c:pt>
                <c:pt idx="1">
                  <c:v>1-1,99</c:v>
                </c:pt>
                <c:pt idx="2">
                  <c:v>2-4,99</c:v>
                </c:pt>
                <c:pt idx="3">
                  <c:v>5,00—9,99</c:v>
                </c:pt>
                <c:pt idx="4">
                  <c:v>10-14,99</c:v>
                </c:pt>
                <c:pt idx="5">
                  <c:v>15-19,99</c:v>
                </c:pt>
                <c:pt idx="6">
                  <c:v>20,00—29,99</c:v>
                </c:pt>
                <c:pt idx="7">
                  <c:v>30,00—49,99</c:v>
                </c:pt>
                <c:pt idx="8">
                  <c:v>50,00—99,99</c:v>
                </c:pt>
                <c:pt idx="9">
                  <c:v>100 i więcej</c:v>
                </c:pt>
              </c:strCache>
            </c:strRef>
          </c:cat>
          <c:val>
            <c:numRef>
              <c:f>wykres1!$C$8:$L$8</c:f>
              <c:numCache>
                <c:formatCode>General</c:formatCode>
                <c:ptCount val="10"/>
                <c:pt idx="0">
                  <c:v>16223</c:v>
                </c:pt>
                <c:pt idx="1">
                  <c:v>15732</c:v>
                </c:pt>
                <c:pt idx="2">
                  <c:v>25757</c:v>
                </c:pt>
                <c:pt idx="3">
                  <c:v>49696</c:v>
                </c:pt>
                <c:pt idx="4">
                  <c:v>30750</c:v>
                </c:pt>
                <c:pt idx="5">
                  <c:v>16895</c:v>
                </c:pt>
                <c:pt idx="6">
                  <c:v>15033</c:v>
                </c:pt>
                <c:pt idx="7">
                  <c:v>9884</c:v>
                </c:pt>
                <c:pt idx="8">
                  <c:v>4274</c:v>
                </c:pt>
                <c:pt idx="9">
                  <c:v>1245</c:v>
                </c:pt>
              </c:numCache>
            </c:numRef>
          </c:val>
        </c:ser>
        <c:ser>
          <c:idx val="4"/>
          <c:order val="4"/>
          <c:tx>
            <c:strRef>
              <c:f>wykres1!$B$9</c:f>
              <c:strCache>
                <c:ptCount val="1"/>
                <c:pt idx="0">
                  <c:v>kurs rolniczy</c:v>
                </c:pt>
              </c:strCache>
            </c:strRef>
          </c:tx>
          <c:cat>
            <c:strRef>
              <c:f>wykres1!$C$4:$L$4</c:f>
              <c:strCache>
                <c:ptCount val="10"/>
                <c:pt idx="0">
                  <c:v>1,01—1,99</c:v>
                </c:pt>
                <c:pt idx="1">
                  <c:v>1-1,99</c:v>
                </c:pt>
                <c:pt idx="2">
                  <c:v>2-4,99</c:v>
                </c:pt>
                <c:pt idx="3">
                  <c:v>5,00—9,99</c:v>
                </c:pt>
                <c:pt idx="4">
                  <c:v>10-14,99</c:v>
                </c:pt>
                <c:pt idx="5">
                  <c:v>15-19,99</c:v>
                </c:pt>
                <c:pt idx="6">
                  <c:v>20,00—29,99</c:v>
                </c:pt>
                <c:pt idx="7">
                  <c:v>30,00—49,99</c:v>
                </c:pt>
                <c:pt idx="8">
                  <c:v>50,00—99,99</c:v>
                </c:pt>
                <c:pt idx="9">
                  <c:v>100 i więcej</c:v>
                </c:pt>
              </c:strCache>
            </c:strRef>
          </c:cat>
          <c:val>
            <c:numRef>
              <c:f>wykres1!$C$9:$L$9</c:f>
              <c:numCache>
                <c:formatCode>General</c:formatCode>
                <c:ptCount val="10"/>
                <c:pt idx="0">
                  <c:v>47021</c:v>
                </c:pt>
                <c:pt idx="1">
                  <c:v>40037</c:v>
                </c:pt>
                <c:pt idx="2">
                  <c:v>55466</c:v>
                </c:pt>
                <c:pt idx="3">
                  <c:v>69479</c:v>
                </c:pt>
                <c:pt idx="4">
                  <c:v>31153</c:v>
                </c:pt>
                <c:pt idx="5">
                  <c:v>14324</c:v>
                </c:pt>
                <c:pt idx="6">
                  <c:v>12844</c:v>
                </c:pt>
                <c:pt idx="7">
                  <c:v>7490</c:v>
                </c:pt>
                <c:pt idx="8">
                  <c:v>3542</c:v>
                </c:pt>
                <c:pt idx="9">
                  <c:v>1516</c:v>
                </c:pt>
              </c:numCache>
            </c:numRef>
          </c:val>
        </c:ser>
        <c:overlap val="100"/>
        <c:axId val="48677632"/>
        <c:axId val="48679168"/>
      </c:barChart>
      <c:catAx>
        <c:axId val="48677632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48679168"/>
        <c:crosses val="autoZero"/>
        <c:auto val="1"/>
        <c:lblAlgn val="ctr"/>
        <c:lblOffset val="100"/>
        <c:tickLblSkip val="1"/>
        <c:tickMarkSkip val="1"/>
      </c:catAx>
      <c:valAx>
        <c:axId val="48679168"/>
        <c:scaling>
          <c:orientation val="minMax"/>
        </c:scaling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pl-PL"/>
                  <a:t>liczba gospodarstw</a:t>
                </a:r>
              </a:p>
            </c:rich>
          </c:tx>
          <c:layout>
            <c:manualLayout>
              <c:xMode val="edge"/>
              <c:yMode val="edge"/>
              <c:x val="2.50417362270451E-2"/>
              <c:y val="0.19814241486068132"/>
            </c:manualLayout>
          </c:layout>
          <c:spPr>
            <a:noFill/>
            <a:ln w="25400">
              <a:noFill/>
            </a:ln>
          </c:spPr>
        </c:title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48677632"/>
        <c:crosses val="autoZero"/>
        <c:crossBetween val="between"/>
      </c:valAx>
      <c:spPr>
        <a:noFill/>
        <a:ln w="12700">
          <a:solidFill>
            <a:srgbClr val="808080"/>
          </a:solidFill>
          <a:prstDash val="solid"/>
        </a:ln>
      </c:spPr>
    </c:plotArea>
    <c:legend>
      <c:legendPos val="b"/>
      <c:layout>
        <c:manualLayout>
          <c:xMode val="edge"/>
          <c:yMode val="edge"/>
          <c:x val="5.0474940677035882E-2"/>
          <c:y val="0.8439727457183116"/>
          <c:w val="0.89569041756763013"/>
          <c:h val="6.4195100612423492E-2"/>
        </c:manualLayout>
      </c:layout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140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pl-PL"/>
        </a:p>
      </c:txPr>
    </c:legend>
    <c:plotVisOnly val="1"/>
    <c:dispBlanksAs val="gap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plotArea>
      <c:layout/>
      <c:lineChart>
        <c:grouping val="standard"/>
        <c:ser>
          <c:idx val="0"/>
          <c:order val="0"/>
          <c:tx>
            <c:strRef>
              <c:f>Arkusz1!$B$1</c:f>
              <c:strCache>
                <c:ptCount val="1"/>
                <c:pt idx="0">
                  <c:v>Miasta</c:v>
                </c:pt>
              </c:strCache>
            </c:strRef>
          </c:tx>
          <c:marker>
            <c:symbol val="none"/>
          </c:marker>
          <c:cat>
            <c:numRef>
              <c:f>Arkusz1!$A$2:$A$10</c:f>
              <c:numCache>
                <c:formatCode>General</c:formatCode>
                <c:ptCount val="9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2015</c:v>
                </c:pt>
                <c:pt idx="4">
                  <c:v>2020</c:v>
                </c:pt>
                <c:pt idx="5">
                  <c:v>2025</c:v>
                </c:pt>
                <c:pt idx="6">
                  <c:v>2030</c:v>
                </c:pt>
                <c:pt idx="7">
                  <c:v>2035</c:v>
                </c:pt>
              </c:numCache>
            </c:numRef>
          </c:cat>
          <c:val>
            <c:numRef>
              <c:f>Arkusz1!$B$2:$B$10</c:f>
              <c:numCache>
                <c:formatCode>General</c:formatCode>
                <c:ptCount val="9"/>
                <c:pt idx="0">
                  <c:v>-59.9</c:v>
                </c:pt>
                <c:pt idx="1">
                  <c:v>-56.6</c:v>
                </c:pt>
                <c:pt idx="2">
                  <c:v>-54.9</c:v>
                </c:pt>
                <c:pt idx="3">
                  <c:v>-247.8</c:v>
                </c:pt>
                <c:pt idx="4">
                  <c:v>-248</c:v>
                </c:pt>
                <c:pt idx="5">
                  <c:v>-350.7</c:v>
                </c:pt>
                <c:pt idx="6">
                  <c:v>-499.5</c:v>
                </c:pt>
                <c:pt idx="7">
                  <c:v>-584.4</c:v>
                </c:pt>
              </c:numCache>
            </c:numRef>
          </c:val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Wieś</c:v>
                </c:pt>
              </c:strCache>
            </c:strRef>
          </c:tx>
          <c:marker>
            <c:symbol val="none"/>
          </c:marker>
          <c:cat>
            <c:numRef>
              <c:f>Arkusz1!$A$2:$A$10</c:f>
              <c:numCache>
                <c:formatCode>General</c:formatCode>
                <c:ptCount val="9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2015</c:v>
                </c:pt>
                <c:pt idx="4">
                  <c:v>2020</c:v>
                </c:pt>
                <c:pt idx="5">
                  <c:v>2025</c:v>
                </c:pt>
                <c:pt idx="6">
                  <c:v>2030</c:v>
                </c:pt>
                <c:pt idx="7">
                  <c:v>2035</c:v>
                </c:pt>
              </c:numCache>
            </c:numRef>
          </c:cat>
          <c:val>
            <c:numRef>
              <c:f>Arkusz1!$C$2:$C$10</c:f>
              <c:numCache>
                <c:formatCode>General</c:formatCode>
                <c:ptCount val="9"/>
                <c:pt idx="0">
                  <c:v>51.6</c:v>
                </c:pt>
                <c:pt idx="1">
                  <c:v>49.8</c:v>
                </c:pt>
                <c:pt idx="2">
                  <c:v>46.3</c:v>
                </c:pt>
                <c:pt idx="3">
                  <c:v>171.9</c:v>
                </c:pt>
                <c:pt idx="4">
                  <c:v>61.8</c:v>
                </c:pt>
                <c:pt idx="5">
                  <c:v>-41.1</c:v>
                </c:pt>
                <c:pt idx="6">
                  <c:v>-142.6</c:v>
                </c:pt>
                <c:pt idx="7">
                  <c:v>-218.5</c:v>
                </c:pt>
              </c:numCache>
            </c:numRef>
          </c:val>
        </c:ser>
        <c:marker val="1"/>
        <c:axId val="86882944"/>
        <c:axId val="86987136"/>
      </c:lineChart>
      <c:catAx>
        <c:axId val="86882944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600" baseline="0"/>
            </a:pPr>
            <a:endParaRPr lang="pl-PL"/>
          </a:p>
        </c:txPr>
        <c:crossAx val="86987136"/>
        <c:crosses val="autoZero"/>
        <c:auto val="1"/>
        <c:lblAlgn val="ctr"/>
        <c:lblOffset val="100"/>
      </c:catAx>
      <c:valAx>
        <c:axId val="86987136"/>
        <c:scaling>
          <c:orientation val="minMax"/>
        </c:scaling>
        <c:axPos val="l"/>
        <c:majorGridlines/>
        <c:numFmt formatCode="General" sourceLinked="1"/>
        <c:tickLblPos val="nextTo"/>
        <c:crossAx val="86882944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400"/>
          </a:pPr>
          <a:endParaRPr lang="pl-PL"/>
        </a:p>
      </c:txPr>
    </c:legend>
    <c:plotVisOnly val="1"/>
    <c:dispBlanksAs val="gap"/>
  </c:chart>
  <c:spPr>
    <a:ln>
      <a:noFill/>
    </a:ln>
  </c:sp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15D7F6-443F-4168-A9FA-B964D35E4A38}" type="datetimeFigureOut">
              <a:rPr lang="pl-PL" smtClean="0"/>
              <a:pPr/>
              <a:t>2015-05-15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DBF687-25FA-4772-BDEA-4162A2769A8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803599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DBF687-25FA-4772-BDEA-4162A2769A84}" type="slidenum">
              <a:rPr lang="pl-PL" smtClean="0"/>
              <a:pPr/>
              <a:t>1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5338487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DBF687-25FA-4772-BDEA-4162A2769A84}" type="slidenum">
              <a:rPr lang="pl-PL" smtClean="0"/>
              <a:pPr/>
              <a:t>5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29294309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DBF687-25FA-4772-BDEA-4162A2769A84}" type="slidenum">
              <a:rPr lang="pl-PL" smtClean="0"/>
              <a:pPr/>
              <a:t>7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6342013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DBF687-25FA-4772-BDEA-4162A2769A84}" type="slidenum">
              <a:rPr lang="pl-PL" smtClean="0"/>
              <a:pPr/>
              <a:t>9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40360942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DBF687-25FA-4772-BDEA-4162A2769A84}" type="slidenum">
              <a:rPr lang="pl-PL" smtClean="0"/>
              <a:pPr/>
              <a:t>10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6435813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DBF687-25FA-4772-BDEA-4162A2769A84}" type="slidenum">
              <a:rPr lang="pl-PL" smtClean="0"/>
              <a:pPr/>
              <a:t>12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5327580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DBF687-25FA-4772-BDEA-4162A2769A84}" type="slidenum">
              <a:rPr lang="pl-PL" smtClean="0"/>
              <a:pPr/>
              <a:t>15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317917519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DBF687-25FA-4772-BDEA-4162A2769A84}" type="slidenum">
              <a:rPr lang="pl-PL" smtClean="0"/>
              <a:pPr/>
              <a:t>16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20089790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4024D-0049-419B-862D-6FD912AFFD2B}" type="datetimeFigureOut">
              <a:rPr lang="pl-PL" smtClean="0"/>
              <a:pPr/>
              <a:t>2015-05-15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0805D-DF03-4448-A33F-A8F8E32C591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4024D-0049-419B-862D-6FD912AFFD2B}" type="datetimeFigureOut">
              <a:rPr lang="pl-PL" smtClean="0"/>
              <a:pPr/>
              <a:t>2015-05-15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0805D-DF03-4448-A33F-A8F8E32C591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4024D-0049-419B-862D-6FD912AFFD2B}" type="datetimeFigureOut">
              <a:rPr lang="pl-PL" smtClean="0"/>
              <a:pPr/>
              <a:t>2015-05-15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0805D-DF03-4448-A33F-A8F8E32C591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4024D-0049-419B-862D-6FD912AFFD2B}" type="datetimeFigureOut">
              <a:rPr lang="pl-PL" smtClean="0"/>
              <a:pPr/>
              <a:t>2015-05-15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0805D-DF03-4448-A33F-A8F8E32C591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4024D-0049-419B-862D-6FD912AFFD2B}" type="datetimeFigureOut">
              <a:rPr lang="pl-PL" smtClean="0"/>
              <a:pPr/>
              <a:t>2015-05-15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0805D-DF03-4448-A33F-A8F8E32C591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4024D-0049-419B-862D-6FD912AFFD2B}" type="datetimeFigureOut">
              <a:rPr lang="pl-PL" smtClean="0"/>
              <a:pPr/>
              <a:t>2015-05-15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0805D-DF03-4448-A33F-A8F8E32C591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4024D-0049-419B-862D-6FD912AFFD2B}" type="datetimeFigureOut">
              <a:rPr lang="pl-PL" smtClean="0"/>
              <a:pPr/>
              <a:t>2015-05-15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0805D-DF03-4448-A33F-A8F8E32C591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4024D-0049-419B-862D-6FD912AFFD2B}" type="datetimeFigureOut">
              <a:rPr lang="pl-PL" smtClean="0"/>
              <a:pPr/>
              <a:t>2015-05-15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0805D-DF03-4448-A33F-A8F8E32C591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4024D-0049-419B-862D-6FD912AFFD2B}" type="datetimeFigureOut">
              <a:rPr lang="pl-PL" smtClean="0"/>
              <a:pPr/>
              <a:t>2015-05-15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0805D-DF03-4448-A33F-A8F8E32C591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4024D-0049-419B-862D-6FD912AFFD2B}" type="datetimeFigureOut">
              <a:rPr lang="pl-PL" smtClean="0"/>
              <a:pPr/>
              <a:t>2015-05-15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0805D-DF03-4448-A33F-A8F8E32C591D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4024D-0049-419B-862D-6FD912AFFD2B}" type="datetimeFigureOut">
              <a:rPr lang="pl-PL" smtClean="0"/>
              <a:pPr/>
              <a:t>2015-05-15</a:t>
            </a:fld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6C0805D-DF03-4448-A33F-A8F8E32C591D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06C0805D-DF03-4448-A33F-A8F8E32C591D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6344024D-0049-419B-862D-6FD912AFFD2B}" type="datetimeFigureOut">
              <a:rPr lang="pl-PL" smtClean="0"/>
              <a:pPr/>
              <a:t>2015-05-15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ksow.pl/" TargetMode="Externa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467544" y="2000240"/>
            <a:ext cx="7543800" cy="1790487"/>
          </a:xfrm>
        </p:spPr>
        <p:txBody>
          <a:bodyPr>
            <a:normAutofit fontScale="90000"/>
          </a:bodyPr>
          <a:lstStyle/>
          <a:p>
            <a:pPr algn="ctr"/>
            <a:r>
              <a:rPr lang="pl-PL" sz="4000" dirty="0"/>
              <a:t>Charakterystyka zasobów pracy w rolnictwie – stan obecny i trendy na przyszłość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395536" y="4357694"/>
            <a:ext cx="7643192" cy="1214446"/>
          </a:xfrm>
        </p:spPr>
        <p:txBody>
          <a:bodyPr>
            <a:normAutofit/>
          </a:bodyPr>
          <a:lstStyle/>
          <a:p>
            <a:pPr algn="r"/>
            <a:r>
              <a:rPr lang="pl-PL" cap="none" dirty="0" smtClean="0"/>
              <a:t>dr. </a:t>
            </a:r>
            <a:r>
              <a:rPr lang="pl-PL" cap="none" dirty="0"/>
              <a:t>i</a:t>
            </a:r>
            <a:r>
              <a:rPr lang="pl-PL" cap="none" dirty="0" smtClean="0"/>
              <a:t>nż. Anna J. Parzonko</a:t>
            </a:r>
          </a:p>
          <a:p>
            <a:pPr algn="r"/>
            <a:r>
              <a:rPr lang="pl-PL" cap="none" dirty="0" smtClean="0"/>
              <a:t>Szkoła Główna Gospodarstwa Wiejskiego w Warszawie</a:t>
            </a:r>
          </a:p>
          <a:p>
            <a:pPr algn="r"/>
            <a:r>
              <a:rPr lang="pl-PL" cap="none" dirty="0" smtClean="0"/>
              <a:t>Wydział Nauk Ekonomicznych</a:t>
            </a:r>
          </a:p>
          <a:p>
            <a:pPr algn="r"/>
            <a:endParaRPr lang="pl-PL" cap="none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42976" y="357166"/>
            <a:ext cx="6286077" cy="806364"/>
          </a:xfrm>
          <a:prstGeom prst="rect">
            <a:avLst/>
          </a:prstGeom>
        </p:spPr>
      </p:pic>
      <p:sp>
        <p:nvSpPr>
          <p:cNvPr id="5" name="Prostokąt 4"/>
          <p:cNvSpPr/>
          <p:nvPr/>
        </p:nvSpPr>
        <p:spPr>
          <a:xfrm>
            <a:off x="714348" y="1142984"/>
            <a:ext cx="707236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pl-PL" sz="900" dirty="0" smtClean="0">
                <a:latin typeface="Cambria" pitchFamily="18" charset="0"/>
                <a:ea typeface="Calibri" pitchFamily="34" charset="0"/>
                <a:cs typeface="Times New Roman" pitchFamily="18" charset="0"/>
              </a:rPr>
              <a:t>„Europejski Fundusz Rolny na rzecz Rozwoju Obszarów Wiejskich: Europa inwestująca w obszary wiejskie.”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pl-PL" sz="900" dirty="0" smtClean="0">
                <a:latin typeface="Cambria" pitchFamily="18" charset="0"/>
                <a:ea typeface="Calibri" pitchFamily="34" charset="0"/>
                <a:cs typeface="Times New Roman" pitchFamily="18" charset="0"/>
              </a:rPr>
              <a:t>Projekt opracowany przez Ministerstwo Rolnictwa i Rozwoju Wsi Projekt współfinansowany ze środków Unii Europejskiej w ramach Pomocy Technicznej Programu Rozwoju Obszarów Wiejskich na lata 2007-2013</a:t>
            </a:r>
            <a:endParaRPr lang="pl-PL" sz="1100" dirty="0" smtClean="0"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l-PL" sz="900" dirty="0" smtClean="0">
                <a:latin typeface="Cambria" pitchFamily="18" charset="0"/>
                <a:ea typeface="Times New Roman" pitchFamily="18" charset="0"/>
                <a:cs typeface="Arial" pitchFamily="34" charset="0"/>
              </a:rPr>
              <a:t>Instytucja Zarządzająca Programem Rozwoju Obszarów Wiejskich na lata 2007-2013 - Minister Rolnictwa i Rozwoju Wsi</a:t>
            </a:r>
            <a:endParaRPr lang="pl-PL" sz="2400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3" descr="logo_ksow_napisy 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2967" y="5615391"/>
            <a:ext cx="1730264" cy="6816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Prostokąt 6"/>
          <p:cNvSpPr/>
          <p:nvPr/>
        </p:nvSpPr>
        <p:spPr>
          <a:xfrm>
            <a:off x="1785918" y="5786454"/>
            <a:ext cx="607223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pl-PL" sz="800" dirty="0" smtClean="0">
                <a:latin typeface="Cambria" pitchFamily="18" charset="0"/>
                <a:ea typeface="Times New Roman" pitchFamily="18" charset="0"/>
                <a:cs typeface="Arial" pitchFamily="34" charset="0"/>
              </a:rPr>
              <a:t>Materiał opracowany w ramach Planu działania Sekretariatu Centralnego Krajowej Sieci Obszarów Wiejskich na lata 2014-2015</a:t>
            </a:r>
            <a:endParaRPr lang="pl-PL" sz="700" dirty="0" smtClean="0">
              <a:latin typeface="Cambria" pitchFamily="18" charset="0"/>
              <a:ea typeface="Times New Roman" pitchFamily="18" charset="0"/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l-PL" sz="700" dirty="0" smtClean="0">
                <a:latin typeface="Cambria" pitchFamily="18" charset="0"/>
                <a:ea typeface="Times New Roman" pitchFamily="18" charset="0"/>
                <a:cs typeface="Times New Roman" pitchFamily="18" charset="0"/>
              </a:rPr>
              <a:t>Odwiedź portal KSOW - </a:t>
            </a:r>
            <a:r>
              <a:rPr lang="pl-PL" sz="700" b="1" dirty="0" err="1" smtClean="0">
                <a:latin typeface="Cambria" pitchFamily="18" charset="0"/>
                <a:ea typeface="Times New Roman" pitchFamily="18" charset="0"/>
                <a:cs typeface="Times New Roman" pitchFamily="18" charset="0"/>
                <a:hlinkClick r:id="rId5"/>
              </a:rPr>
              <a:t>www.ksow.pl</a:t>
            </a:r>
            <a:r>
              <a:rPr lang="pl-PL" sz="700" b="1" dirty="0" smtClean="0">
                <a:latin typeface="Cambria" pitchFamily="18" charset="0"/>
                <a:ea typeface="Times New Roman" pitchFamily="18" charset="0"/>
                <a:cs typeface="Times New Roman" pitchFamily="18" charset="0"/>
              </a:rPr>
              <a:t> Zostań Partnerem Krajowej Sieci Obszarów Wiejskich</a:t>
            </a:r>
            <a:r>
              <a:rPr lang="pl-PL" sz="1000" dirty="0" smtClean="0">
                <a:latin typeface="Arial" pitchFamily="34" charset="0"/>
                <a:cs typeface="Arial" pitchFamily="34" charset="0"/>
              </a:rPr>
              <a:t> </a:t>
            </a:r>
            <a:endParaRPr lang="pl-PL" sz="480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01113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931224" cy="1371600"/>
          </a:xfrm>
        </p:spPr>
        <p:txBody>
          <a:bodyPr>
            <a:normAutofit/>
          </a:bodyPr>
          <a:lstStyle/>
          <a:p>
            <a:r>
              <a:rPr lang="pl-PL" sz="2800" b="1" dirty="0">
                <a:solidFill>
                  <a:srgbClr val="C00000"/>
                </a:solidFill>
              </a:rPr>
              <a:t>Liczba </a:t>
            </a:r>
            <a:r>
              <a:rPr lang="pl-PL" sz="2800" b="1" dirty="0" smtClean="0">
                <a:solidFill>
                  <a:srgbClr val="C00000"/>
                </a:solidFill>
              </a:rPr>
              <a:t>pracujących </a:t>
            </a:r>
            <a:r>
              <a:rPr lang="pl-PL" sz="2800" b="1" dirty="0">
                <a:solidFill>
                  <a:srgbClr val="C00000"/>
                </a:solidFill>
              </a:rPr>
              <a:t>w gospodarstwach rolnych w jednostkach AWU</a:t>
            </a:r>
          </a:p>
        </p:txBody>
      </p:sp>
      <p:graphicFrame>
        <p:nvGraphicFramePr>
          <p:cNvPr id="6" name="Symbol zastępczy zawartości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349101135"/>
              </p:ext>
            </p:extLst>
          </p:nvPr>
        </p:nvGraphicFramePr>
        <p:xfrm>
          <a:off x="179512" y="1504257"/>
          <a:ext cx="8640960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Symbol zastępczy zawartości 2"/>
          <p:cNvSpPr txBox="1">
            <a:spLocks/>
          </p:cNvSpPr>
          <p:nvPr/>
        </p:nvSpPr>
        <p:spPr>
          <a:xfrm>
            <a:off x="457200" y="6400801"/>
            <a:ext cx="7620000" cy="4522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sz="1600" b="0" i="1" dirty="0" smtClean="0"/>
              <a:t>Rocznik Statystyczny Rolnictwa 2014 GUS</a:t>
            </a:r>
            <a:endParaRPr lang="pl-PL" sz="1600" b="0" i="1" dirty="0"/>
          </a:p>
        </p:txBody>
      </p:sp>
      <p:sp>
        <p:nvSpPr>
          <p:cNvPr id="3" name="Nawias klamrowy zamykający 2"/>
          <p:cNvSpPr/>
          <p:nvPr/>
        </p:nvSpPr>
        <p:spPr>
          <a:xfrm rot="16200000">
            <a:off x="3708394" y="261723"/>
            <a:ext cx="504056" cy="3373524"/>
          </a:xfrm>
          <a:prstGeom prst="rightBrac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4163622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764704"/>
            <a:ext cx="7620000" cy="480060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2400" b="1" dirty="0">
                <a:solidFill>
                  <a:srgbClr val="C00000"/>
                </a:solidFill>
              </a:rPr>
              <a:t>Struktura  pracujących według rocznego wkładu pracy wyrażonego w umownych </a:t>
            </a:r>
            <a:r>
              <a:rPr lang="pl-PL" sz="2400" b="1" dirty="0" smtClean="0">
                <a:solidFill>
                  <a:srgbClr val="C00000"/>
                </a:solidFill>
              </a:rPr>
              <a:t>rocznych jednostkach </a:t>
            </a:r>
            <a:r>
              <a:rPr lang="pl-PL" sz="2400" b="1" dirty="0">
                <a:solidFill>
                  <a:srgbClr val="C00000"/>
                </a:solidFill>
              </a:rPr>
              <a:t>pracy AWU gospodarstw indywidualnych w roku 2010 i 2013:</a:t>
            </a:r>
          </a:p>
          <a:p>
            <a:endParaRPr lang="pl-PL" sz="2000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831557927"/>
              </p:ext>
            </p:extLst>
          </p:nvPr>
        </p:nvGraphicFramePr>
        <p:xfrm>
          <a:off x="126740" y="2636912"/>
          <a:ext cx="8280920" cy="3569363"/>
        </p:xfrm>
        <a:graphic>
          <a:graphicData uri="http://schemas.openxmlformats.org/drawingml/2006/table">
            <a:tbl>
              <a:tblPr firstRow="1" firstCol="1" bandRow="1">
                <a:tableStyleId>{69012ECD-51FC-41F1-AA8D-1B2483CD663E}</a:tableStyleId>
              </a:tblPr>
              <a:tblGrid>
                <a:gridCol w="2759708"/>
                <a:gridCol w="2760606"/>
                <a:gridCol w="2760606"/>
              </a:tblGrid>
              <a:tr h="10456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400" dirty="0">
                          <a:effectLst/>
                        </a:rPr>
                        <a:t> </a:t>
                      </a:r>
                      <a:endParaRPr lang="pl-PL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400">
                          <a:effectLst/>
                        </a:rPr>
                        <a:t>2010</a:t>
                      </a:r>
                      <a:endParaRPr lang="pl-PL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400" dirty="0">
                          <a:effectLst/>
                        </a:rPr>
                        <a:t>2013</a:t>
                      </a:r>
                      <a:endParaRPr lang="pl-PL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447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400" dirty="0">
                          <a:effectLst/>
                        </a:rPr>
                        <a:t>rodzinna siła robocza</a:t>
                      </a:r>
                      <a:endParaRPr lang="pl-PL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400">
                          <a:effectLst/>
                        </a:rPr>
                        <a:t>96,8%</a:t>
                      </a:r>
                      <a:endParaRPr lang="pl-PL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400">
                          <a:effectLst/>
                        </a:rPr>
                        <a:t>94,8%</a:t>
                      </a:r>
                      <a:endParaRPr lang="pl-PL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447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400" dirty="0">
                          <a:effectLst/>
                        </a:rPr>
                        <a:t>pracownicy najemni stali</a:t>
                      </a:r>
                      <a:endParaRPr lang="pl-PL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400">
                          <a:effectLst/>
                        </a:rPr>
                        <a:t>1,6%</a:t>
                      </a:r>
                      <a:endParaRPr lang="pl-PL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400">
                          <a:effectLst/>
                        </a:rPr>
                        <a:t>1,97%</a:t>
                      </a:r>
                      <a:endParaRPr lang="pl-PL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131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400">
                          <a:effectLst/>
                        </a:rPr>
                        <a:t>pracownicy najemni dorywczy</a:t>
                      </a:r>
                      <a:endParaRPr lang="pl-PL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400">
                          <a:effectLst/>
                        </a:rPr>
                        <a:t>1,6%</a:t>
                      </a:r>
                      <a:endParaRPr lang="pl-PL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400" dirty="0">
                          <a:effectLst/>
                        </a:rPr>
                        <a:t>2,64%</a:t>
                      </a:r>
                      <a:endParaRPr lang="pl-PL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Symbol zastępczy zawartości 2"/>
          <p:cNvSpPr txBox="1">
            <a:spLocks/>
          </p:cNvSpPr>
          <p:nvPr/>
        </p:nvSpPr>
        <p:spPr>
          <a:xfrm>
            <a:off x="457200" y="6400801"/>
            <a:ext cx="7620000" cy="4522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sz="1600" b="0" i="1" dirty="0" smtClean="0"/>
              <a:t>Rocznik Statystyczny Rolnictwa 2014 GUS</a:t>
            </a:r>
            <a:endParaRPr lang="pl-PL" sz="1600" b="0" i="1" dirty="0"/>
          </a:p>
        </p:txBody>
      </p:sp>
    </p:spTree>
    <p:extLst>
      <p:ext uri="{BB962C8B-B14F-4D97-AF65-F5344CB8AC3E}">
        <p14:creationId xmlns="" xmlns:p14="http://schemas.microsoft.com/office/powerpoint/2010/main" val="3349966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7504" y="332656"/>
            <a:ext cx="8568952" cy="683994"/>
          </a:xfrm>
        </p:spPr>
        <p:txBody>
          <a:bodyPr>
            <a:noAutofit/>
          </a:bodyPr>
          <a:lstStyle/>
          <a:p>
            <a:r>
              <a:rPr lang="pl-PL" sz="2800" b="1" dirty="0" smtClean="0">
                <a:solidFill>
                  <a:srgbClr val="C00000"/>
                </a:solidFill>
              </a:rPr>
              <a:t>Rodzinna siła robocza przypadająca na 1 gospodarstwo rolne według grup obszarowych użytków rolnych</a:t>
            </a:r>
            <a:endParaRPr lang="pl-PL" sz="2800" b="1" dirty="0">
              <a:solidFill>
                <a:srgbClr val="C00000"/>
              </a:solidFill>
            </a:endParaRP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836972953"/>
              </p:ext>
            </p:extLst>
          </p:nvPr>
        </p:nvGraphicFramePr>
        <p:xfrm>
          <a:off x="179512" y="1268759"/>
          <a:ext cx="8280921" cy="554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72408"/>
                <a:gridCol w="2232248"/>
                <a:gridCol w="648072"/>
                <a:gridCol w="1728193"/>
              </a:tblGrid>
              <a:tr h="356282">
                <a:tc rowSpan="3">
                  <a:txBody>
                    <a:bodyPr/>
                    <a:lstStyle/>
                    <a:p>
                      <a:pPr algn="ctr"/>
                      <a:r>
                        <a:rPr lang="pl-PL" sz="2000" b="1" dirty="0" smtClean="0">
                          <a:effectLst/>
                        </a:rPr>
                        <a:t>Grupy obszarowe użytków rolnych</a:t>
                      </a:r>
                      <a:r>
                        <a:rPr lang="pl-PL" sz="2000" b="1" baseline="0" dirty="0" smtClean="0">
                          <a:effectLst/>
                        </a:rPr>
                        <a:t> w hektarach</a:t>
                      </a:r>
                      <a:endParaRPr lang="pl-PL" sz="2000" b="1" dirty="0">
                        <a:effectLst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pl-PL" sz="2000" b="1" dirty="0" smtClean="0">
                          <a:effectLst/>
                        </a:rPr>
                        <a:t>Rodzinna siła robocza - liczba</a:t>
                      </a:r>
                      <a:endParaRPr lang="pl-PL" sz="2000" b="1" dirty="0">
                        <a:effectLst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361230">
                <a:tc v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l-PL" sz="2000" b="1" dirty="0" smtClean="0">
                          <a:effectLst/>
                        </a:rPr>
                        <a:t>pracujących</a:t>
                      </a:r>
                      <a:endParaRPr lang="pl-PL" sz="2000" b="1" dirty="0">
                        <a:effectLst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b="1" dirty="0" smtClean="0">
                          <a:effectLst/>
                        </a:rPr>
                        <a:t>AWU</a:t>
                      </a:r>
                      <a:endParaRPr lang="pl-PL" sz="2000" b="1" dirty="0">
                        <a:effectLst/>
                      </a:endParaRPr>
                    </a:p>
                  </a:txBody>
                  <a:tcPr/>
                </a:tc>
              </a:tr>
              <a:tr h="361230">
                <a:tc v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pl-PL" sz="1800" b="1" dirty="0" smtClean="0"/>
                        <a:t>Na 1 gospodarstwo </a:t>
                      </a:r>
                      <a:endParaRPr lang="pl-PL" sz="18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361230">
                <a:tc>
                  <a:txBody>
                    <a:bodyPr/>
                    <a:lstStyle/>
                    <a:p>
                      <a:pPr algn="ctr"/>
                      <a:r>
                        <a:rPr lang="pl-PL" sz="1800" dirty="0" smtClean="0"/>
                        <a:t>Gospodarstwa indywidualne</a:t>
                      </a:r>
                      <a:r>
                        <a:rPr lang="pl-PL" sz="1800" baseline="0" dirty="0" smtClean="0"/>
                        <a:t> ogółem</a:t>
                      </a:r>
                      <a:endParaRPr lang="pl-PL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dirty="0" smtClean="0"/>
                        <a:t>2,4</a:t>
                      </a:r>
                      <a:endParaRPr lang="pl-PL" sz="18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l-PL" sz="1800" dirty="0" smtClean="0"/>
                        <a:t>1,1</a:t>
                      </a:r>
                      <a:endParaRPr lang="pl-PL" sz="1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361230">
                <a:tc>
                  <a:txBody>
                    <a:bodyPr/>
                    <a:lstStyle/>
                    <a:p>
                      <a:pPr algn="ctr"/>
                      <a:r>
                        <a:rPr lang="pl-PL" sz="1800" dirty="0" smtClean="0"/>
                        <a:t>0-1</a:t>
                      </a:r>
                      <a:endParaRPr lang="pl-PL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dirty="0" smtClean="0"/>
                        <a:t>1,9</a:t>
                      </a:r>
                      <a:endParaRPr lang="pl-PL" sz="18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l-PL" sz="1800" dirty="0" smtClean="0"/>
                        <a:t>0,5</a:t>
                      </a:r>
                      <a:endParaRPr lang="pl-PL" sz="1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361230">
                <a:tc>
                  <a:txBody>
                    <a:bodyPr/>
                    <a:lstStyle/>
                    <a:p>
                      <a:pPr algn="ctr"/>
                      <a:r>
                        <a:rPr lang="pl-PL" sz="1800" dirty="0" smtClean="0"/>
                        <a:t>1-2</a:t>
                      </a:r>
                      <a:endParaRPr lang="pl-PL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dirty="0" smtClean="0"/>
                        <a:t>2,2</a:t>
                      </a:r>
                      <a:endParaRPr lang="pl-PL" sz="18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l-PL" sz="1800" dirty="0" smtClean="0"/>
                        <a:t>0,7</a:t>
                      </a:r>
                      <a:endParaRPr lang="pl-PL" sz="1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361230">
                <a:tc>
                  <a:txBody>
                    <a:bodyPr/>
                    <a:lstStyle/>
                    <a:p>
                      <a:pPr algn="ctr"/>
                      <a:r>
                        <a:rPr lang="pl-PL" sz="1800" dirty="0" smtClean="0"/>
                        <a:t>2-3</a:t>
                      </a:r>
                      <a:endParaRPr lang="pl-PL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dirty="0" smtClean="0"/>
                        <a:t>2,3</a:t>
                      </a:r>
                      <a:endParaRPr lang="pl-PL" sz="18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l-PL" sz="1800" dirty="0" smtClean="0"/>
                        <a:t>0,9</a:t>
                      </a:r>
                      <a:endParaRPr lang="pl-PL" sz="1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361230">
                <a:tc>
                  <a:txBody>
                    <a:bodyPr/>
                    <a:lstStyle/>
                    <a:p>
                      <a:pPr algn="ctr"/>
                      <a:r>
                        <a:rPr lang="pl-PL" sz="1800" dirty="0" smtClean="0"/>
                        <a:t>3-5</a:t>
                      </a:r>
                      <a:endParaRPr lang="pl-PL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dirty="0" smtClean="0"/>
                        <a:t>2,5</a:t>
                      </a:r>
                      <a:endParaRPr lang="pl-PL" sz="18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l-PL" sz="1800" dirty="0" smtClean="0"/>
                        <a:t>1,1</a:t>
                      </a:r>
                      <a:endParaRPr lang="pl-PL" sz="1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361230">
                <a:tc>
                  <a:txBody>
                    <a:bodyPr/>
                    <a:lstStyle/>
                    <a:p>
                      <a:pPr algn="ctr"/>
                      <a:r>
                        <a:rPr lang="pl-PL" sz="1800" dirty="0" smtClean="0"/>
                        <a:t>5-10</a:t>
                      </a:r>
                      <a:endParaRPr lang="pl-PL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dirty="0" smtClean="0"/>
                        <a:t>2,6</a:t>
                      </a:r>
                      <a:endParaRPr lang="pl-PL" sz="18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l-PL" sz="1800" dirty="0" smtClean="0"/>
                        <a:t>1,4</a:t>
                      </a:r>
                      <a:endParaRPr lang="pl-PL" sz="1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361230">
                <a:tc>
                  <a:txBody>
                    <a:bodyPr/>
                    <a:lstStyle/>
                    <a:p>
                      <a:pPr algn="ctr"/>
                      <a:r>
                        <a:rPr lang="pl-PL" sz="1800" dirty="0" smtClean="0"/>
                        <a:t>10-15</a:t>
                      </a:r>
                      <a:endParaRPr lang="pl-PL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dirty="0" smtClean="0"/>
                        <a:t>2,7</a:t>
                      </a:r>
                      <a:endParaRPr lang="pl-PL" sz="18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l-PL" sz="1800" dirty="0" smtClean="0"/>
                        <a:t>1,6</a:t>
                      </a:r>
                      <a:endParaRPr lang="pl-PL" sz="1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361230">
                <a:tc>
                  <a:txBody>
                    <a:bodyPr/>
                    <a:lstStyle/>
                    <a:p>
                      <a:pPr algn="ctr"/>
                      <a:r>
                        <a:rPr lang="pl-PL" sz="1800" dirty="0" smtClean="0"/>
                        <a:t>15-20</a:t>
                      </a:r>
                      <a:endParaRPr lang="pl-PL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dirty="0" smtClean="0"/>
                        <a:t>2,8</a:t>
                      </a:r>
                      <a:endParaRPr lang="pl-PL" sz="18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l-PL" sz="1800" dirty="0" smtClean="0"/>
                        <a:t>1,8</a:t>
                      </a:r>
                      <a:endParaRPr lang="pl-PL" sz="1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361230">
                <a:tc>
                  <a:txBody>
                    <a:bodyPr/>
                    <a:lstStyle/>
                    <a:p>
                      <a:pPr algn="ctr"/>
                      <a:r>
                        <a:rPr lang="pl-PL" sz="1800" dirty="0" smtClean="0"/>
                        <a:t>20-30</a:t>
                      </a:r>
                      <a:endParaRPr lang="pl-PL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dirty="0" smtClean="0"/>
                        <a:t>2,8</a:t>
                      </a:r>
                      <a:endParaRPr lang="pl-PL" sz="18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l-PL" sz="1800" dirty="0" smtClean="0"/>
                        <a:t>1,9</a:t>
                      </a:r>
                      <a:endParaRPr lang="pl-PL" sz="1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361230">
                <a:tc>
                  <a:txBody>
                    <a:bodyPr/>
                    <a:lstStyle/>
                    <a:p>
                      <a:pPr algn="ctr"/>
                      <a:r>
                        <a:rPr lang="pl-PL" sz="1800" dirty="0" smtClean="0"/>
                        <a:t>30-50</a:t>
                      </a:r>
                      <a:endParaRPr lang="pl-PL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dirty="0" smtClean="0"/>
                        <a:t>2,9</a:t>
                      </a:r>
                      <a:endParaRPr lang="pl-PL" sz="18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l-PL" sz="1800" dirty="0" smtClean="0"/>
                        <a:t>1,9</a:t>
                      </a:r>
                      <a:endParaRPr lang="pl-PL" sz="1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361230">
                <a:tc>
                  <a:txBody>
                    <a:bodyPr/>
                    <a:lstStyle/>
                    <a:p>
                      <a:pPr algn="ctr"/>
                      <a:r>
                        <a:rPr lang="pl-PL" sz="1800" dirty="0" smtClean="0"/>
                        <a:t>50-100</a:t>
                      </a:r>
                      <a:endParaRPr lang="pl-PL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dirty="0" smtClean="0"/>
                        <a:t>2,7</a:t>
                      </a:r>
                      <a:endParaRPr lang="pl-PL" sz="18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l-PL" sz="1800" dirty="0" smtClean="0"/>
                        <a:t>1,8</a:t>
                      </a:r>
                      <a:endParaRPr lang="pl-PL" sz="1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361230">
                <a:tc>
                  <a:txBody>
                    <a:bodyPr/>
                    <a:lstStyle/>
                    <a:p>
                      <a:pPr algn="ctr"/>
                      <a:r>
                        <a:rPr lang="pl-PL" sz="1800" dirty="0" smtClean="0"/>
                        <a:t>100 i więcej</a:t>
                      </a:r>
                      <a:endParaRPr lang="pl-PL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dirty="0" smtClean="0"/>
                        <a:t>2,4</a:t>
                      </a:r>
                      <a:endParaRPr lang="pl-PL" sz="18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l-PL" sz="1800" dirty="0" smtClean="0"/>
                        <a:t>1,6</a:t>
                      </a:r>
                      <a:endParaRPr lang="pl-PL" sz="1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857788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332656"/>
            <a:ext cx="7620000" cy="5793507"/>
          </a:xfrm>
        </p:spPr>
        <p:txBody>
          <a:bodyPr>
            <a:normAutofit fontScale="92500"/>
          </a:bodyPr>
          <a:lstStyle/>
          <a:p>
            <a:pPr marL="114300" indent="0">
              <a:buNone/>
            </a:pPr>
            <a:r>
              <a:rPr lang="pl-PL" dirty="0" smtClean="0"/>
              <a:t>Na efektywność gospodarowania wpływ ma m. in. poziom wykształcenia osób kierujących gospodarstwami rolnymi.</a:t>
            </a:r>
          </a:p>
          <a:p>
            <a:pPr marL="114300" indent="0">
              <a:buNone/>
            </a:pPr>
            <a:endParaRPr lang="pl-PL" dirty="0" smtClean="0"/>
          </a:p>
          <a:p>
            <a:pPr marL="114300" indent="0">
              <a:buNone/>
            </a:pPr>
            <a:r>
              <a:rPr lang="pl-PL" dirty="0" smtClean="0"/>
              <a:t>Wśród gospodarstw rolnych </a:t>
            </a:r>
            <a:r>
              <a:rPr lang="pl-PL" dirty="0"/>
              <a:t>o powierzchni powyżej 1 ha </a:t>
            </a:r>
            <a:r>
              <a:rPr lang="pl-PL" dirty="0" smtClean="0"/>
              <a:t>UR </a:t>
            </a:r>
          </a:p>
          <a:p>
            <a:pPr marL="114300" indent="0">
              <a:buNone/>
            </a:pPr>
            <a:r>
              <a:rPr lang="pl-PL" dirty="0" smtClean="0"/>
              <a:t>gospodarstwa, w </a:t>
            </a:r>
            <a:r>
              <a:rPr lang="pl-PL" dirty="0"/>
              <a:t>których osoba kierująca posiada </a:t>
            </a:r>
            <a:r>
              <a:rPr lang="pl-PL" dirty="0" smtClean="0"/>
              <a:t>wykształcenie rolnicze stanowią zaledwie 48%.</a:t>
            </a:r>
          </a:p>
          <a:p>
            <a:pPr marL="114300" indent="0">
              <a:buNone/>
            </a:pPr>
            <a:endParaRPr lang="pl-PL" dirty="0"/>
          </a:p>
          <a:p>
            <a:pPr marL="114300" indent="0">
              <a:buNone/>
            </a:pPr>
            <a:r>
              <a:rPr lang="pl-PL" dirty="0" smtClean="0"/>
              <a:t>Spośród osób kierujących gospodarstwem rolnym, posiadających wykształcenie rolnicze:</a:t>
            </a:r>
          </a:p>
          <a:p>
            <a:pPr marL="114300" indent="0">
              <a:buNone/>
            </a:pPr>
            <a:r>
              <a:rPr lang="pl-PL" dirty="0" smtClean="0"/>
              <a:t>2,5% ma wykształcenie wyższe rolnicze</a:t>
            </a:r>
          </a:p>
          <a:p>
            <a:pPr marL="114300" indent="0">
              <a:buNone/>
            </a:pPr>
            <a:r>
              <a:rPr lang="pl-PL" dirty="0" smtClean="0"/>
              <a:t>0,3%			policealne</a:t>
            </a:r>
          </a:p>
          <a:p>
            <a:pPr marL="114300" indent="0">
              <a:buNone/>
            </a:pPr>
            <a:r>
              <a:rPr lang="pl-PL" dirty="0" smtClean="0"/>
              <a:t>11,7%			średnie zawodowe</a:t>
            </a:r>
          </a:p>
          <a:p>
            <a:pPr marL="114300" indent="0">
              <a:buNone/>
            </a:pPr>
            <a:r>
              <a:rPr lang="pl-PL" dirty="0" smtClean="0"/>
              <a:t>13,3%			zasadnicze zawodowe</a:t>
            </a:r>
          </a:p>
          <a:p>
            <a:pPr marL="114300" indent="0">
              <a:buNone/>
            </a:pPr>
            <a:r>
              <a:rPr lang="pl-PL" dirty="0" smtClean="0"/>
              <a:t>20,3%			kurs rolniczy</a:t>
            </a:r>
          </a:p>
          <a:p>
            <a:pPr marL="114300" indent="0">
              <a:buNone/>
            </a:pPr>
            <a:endParaRPr lang="pl-PL" dirty="0"/>
          </a:p>
          <a:p>
            <a:pPr marL="114300" indent="0">
              <a:buNone/>
            </a:pPr>
            <a:r>
              <a:rPr lang="pl-PL" sz="2600" b="1" dirty="0" smtClean="0">
                <a:solidFill>
                  <a:srgbClr val="C00000"/>
                </a:solidFill>
              </a:rPr>
              <a:t>52%  - nie uzyskało żadnego wykształcenia rolniczego.</a:t>
            </a:r>
            <a:endParaRPr lang="pl-PL" sz="2600" b="1" dirty="0">
              <a:solidFill>
                <a:srgbClr val="C00000"/>
              </a:solidFill>
            </a:endParaRPr>
          </a:p>
        </p:txBody>
      </p:sp>
      <p:sp>
        <p:nvSpPr>
          <p:cNvPr id="4" name="Symbol zastępczy zawartości 2"/>
          <p:cNvSpPr txBox="1">
            <a:spLocks/>
          </p:cNvSpPr>
          <p:nvPr/>
        </p:nvSpPr>
        <p:spPr>
          <a:xfrm>
            <a:off x="457200" y="6400801"/>
            <a:ext cx="7620000" cy="4522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sz="1600" b="0" i="1" dirty="0" smtClean="0"/>
              <a:t>Rocznik Statystyczny Rolnictwa 2014 GUS</a:t>
            </a:r>
            <a:endParaRPr lang="pl-PL" sz="1600" b="0" i="1" dirty="0"/>
          </a:p>
        </p:txBody>
      </p:sp>
      <p:cxnSp>
        <p:nvCxnSpPr>
          <p:cNvPr id="5" name="Łącznik prostoliniowy 5"/>
          <p:cNvCxnSpPr/>
          <p:nvPr/>
        </p:nvCxnSpPr>
        <p:spPr>
          <a:xfrm>
            <a:off x="683568" y="6237312"/>
            <a:ext cx="7272808" cy="0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Łącznik prostoliniowy 5"/>
          <p:cNvCxnSpPr/>
          <p:nvPr/>
        </p:nvCxnSpPr>
        <p:spPr>
          <a:xfrm>
            <a:off x="611560" y="5517232"/>
            <a:ext cx="7272808" cy="0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4241564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291264" cy="900018"/>
          </a:xfrm>
        </p:spPr>
        <p:txBody>
          <a:bodyPr>
            <a:normAutofit/>
          </a:bodyPr>
          <a:lstStyle/>
          <a:p>
            <a:r>
              <a:rPr lang="pl-PL" sz="2400" b="1" dirty="0">
                <a:solidFill>
                  <a:srgbClr val="C00000"/>
                </a:solidFill>
              </a:rPr>
              <a:t>Gospodarstwa, w których osoba kierująca posiada </a:t>
            </a:r>
            <a:r>
              <a:rPr lang="pl-PL" sz="2400" b="1" dirty="0" smtClean="0">
                <a:solidFill>
                  <a:srgbClr val="C00000"/>
                </a:solidFill>
              </a:rPr>
              <a:t>wykształcenie rolnicze</a:t>
            </a:r>
            <a:endParaRPr lang="pl-PL" sz="2400" b="1" dirty="0">
              <a:solidFill>
                <a:srgbClr val="C00000"/>
              </a:solidFill>
            </a:endParaRPr>
          </a:p>
        </p:txBody>
      </p:sp>
      <p:graphicFrame>
        <p:nvGraphicFramePr>
          <p:cNvPr id="5" name="Symbol zastępczy zawartości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922660373"/>
              </p:ext>
            </p:extLst>
          </p:nvPr>
        </p:nvGraphicFramePr>
        <p:xfrm>
          <a:off x="0" y="1052736"/>
          <a:ext cx="8964488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Symbol zastępczy zawartości 2"/>
          <p:cNvSpPr txBox="1">
            <a:spLocks/>
          </p:cNvSpPr>
          <p:nvPr/>
        </p:nvSpPr>
        <p:spPr>
          <a:xfrm>
            <a:off x="457200" y="6420977"/>
            <a:ext cx="7620000" cy="4522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sz="1600" b="0" i="1" dirty="0" smtClean="0"/>
              <a:t>Rocznik Statystyczny Rolnictwa 2014 GUS</a:t>
            </a:r>
            <a:endParaRPr lang="pl-PL" sz="1600" b="0" i="1" dirty="0"/>
          </a:p>
        </p:txBody>
      </p:sp>
    </p:spTree>
    <p:extLst>
      <p:ext uri="{BB962C8B-B14F-4D97-AF65-F5344CB8AC3E}">
        <p14:creationId xmlns="" xmlns:p14="http://schemas.microsoft.com/office/powerpoint/2010/main" val="1110163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79512" y="260648"/>
            <a:ext cx="8352928" cy="6408712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2400" b="1" dirty="0"/>
              <a:t>Istotną kwestią związaną z oceną jakości siły roboczej w gospodarstwach rolnych, są przemiany demograficzne wśród ludności rolniczej. </a:t>
            </a:r>
            <a:endParaRPr lang="pl-PL" sz="2400" b="1" dirty="0" smtClean="0"/>
          </a:p>
          <a:p>
            <a:pPr marL="114300" indent="0">
              <a:buNone/>
            </a:pPr>
            <a:endParaRPr lang="pl-PL" sz="2400" b="0" dirty="0" smtClean="0"/>
          </a:p>
          <a:p>
            <a:pPr marL="114300" indent="0">
              <a:buNone/>
            </a:pPr>
            <a:r>
              <a:rPr lang="pl-PL" sz="2400" b="0" dirty="0" smtClean="0"/>
              <a:t>Problem </a:t>
            </a:r>
            <a:r>
              <a:rPr lang="pl-PL" sz="2400" b="0" dirty="0"/>
              <a:t>starzenia się użytkowników gospodarstw pociąga </a:t>
            </a:r>
            <a:r>
              <a:rPr lang="pl-PL" sz="2400" b="0" dirty="0" smtClean="0"/>
              <a:t>za </a:t>
            </a:r>
            <a:r>
              <a:rPr lang="pl-PL" sz="2400" b="0" dirty="0"/>
              <a:t>sobą konsekwencje w postaci mniejszej elastyczności w zakresie wprowadzania przez rolników innowacji w gospodarstwie</a:t>
            </a:r>
            <a:r>
              <a:rPr lang="pl-PL" sz="2400" b="0" dirty="0" smtClean="0"/>
              <a:t>.</a:t>
            </a:r>
          </a:p>
          <a:p>
            <a:pPr marL="114300" indent="0">
              <a:buNone/>
            </a:pPr>
            <a:endParaRPr lang="pl-PL" sz="2400" b="0" dirty="0"/>
          </a:p>
          <a:p>
            <a:pPr marL="114300" indent="0">
              <a:buNone/>
            </a:pPr>
            <a:r>
              <a:rPr lang="pl-PL" sz="2400" b="0" dirty="0"/>
              <a:t>Zmiany struktury obszarowej w dużym stopniu determinowane są </a:t>
            </a:r>
            <a:r>
              <a:rPr lang="pl-PL" sz="2400" b="0" dirty="0" smtClean="0"/>
              <a:t>wymianą </a:t>
            </a:r>
            <a:r>
              <a:rPr lang="pl-PL" sz="2400" b="0" dirty="0"/>
              <a:t>pokoleniową rolników, a ich brak jest czynnikiem ograniczającym te przemiany</a:t>
            </a:r>
            <a:r>
              <a:rPr lang="pl-PL" sz="2400" b="0" dirty="0" smtClean="0"/>
              <a:t>.</a:t>
            </a:r>
          </a:p>
          <a:p>
            <a:pPr marL="114300" indent="0">
              <a:buNone/>
            </a:pPr>
            <a:endParaRPr lang="pl-PL" sz="2400" b="0" dirty="0"/>
          </a:p>
          <a:p>
            <a:pPr marL="114300" indent="0">
              <a:buNone/>
            </a:pPr>
            <a:r>
              <a:rPr lang="pl-PL" sz="2400" b="1" dirty="0" smtClean="0">
                <a:solidFill>
                  <a:srgbClr val="C00000"/>
                </a:solidFill>
              </a:rPr>
              <a:t>W </a:t>
            </a:r>
            <a:r>
              <a:rPr lang="pl-PL" sz="2400" b="1" dirty="0">
                <a:solidFill>
                  <a:srgbClr val="C00000"/>
                </a:solidFill>
              </a:rPr>
              <a:t>rolnictwie polskim największy jest, na tle pozostałych państw Wspólnoty, odsetek gospodarstw prowadzonych przez osoby do 35 lat i wynosi 14,7% przy średniej unijnej na poziomie 6,4%. </a:t>
            </a:r>
          </a:p>
        </p:txBody>
      </p:sp>
    </p:spTree>
    <p:extLst>
      <p:ext uri="{BB962C8B-B14F-4D97-AF65-F5344CB8AC3E}">
        <p14:creationId xmlns="" xmlns:p14="http://schemas.microsoft.com/office/powerpoint/2010/main" val="2156955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7504" y="152718"/>
            <a:ext cx="8280920" cy="828010"/>
          </a:xfrm>
        </p:spPr>
        <p:txBody>
          <a:bodyPr>
            <a:normAutofit/>
          </a:bodyPr>
          <a:lstStyle/>
          <a:p>
            <a:r>
              <a:rPr lang="pl-PL" sz="2400" b="1" dirty="0">
                <a:solidFill>
                  <a:srgbClr val="C00000"/>
                </a:solidFill>
              </a:rPr>
              <a:t>Prognoza ludności, przyrost/ubytek w stosunku do poprzedniego okresu (w tys</a:t>
            </a:r>
            <a:r>
              <a:rPr lang="pl-PL" sz="2400" b="1" dirty="0" smtClean="0">
                <a:solidFill>
                  <a:srgbClr val="C00000"/>
                </a:solidFill>
              </a:rPr>
              <a:t>.)</a:t>
            </a:r>
            <a:endParaRPr lang="pl-PL" sz="2400" b="1" dirty="0">
              <a:solidFill>
                <a:srgbClr val="C00000"/>
              </a:solidFill>
            </a:endParaRP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620608380"/>
              </p:ext>
            </p:extLst>
          </p:nvPr>
        </p:nvGraphicFramePr>
        <p:xfrm>
          <a:off x="457200" y="1340768"/>
          <a:ext cx="8075240" cy="47853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Prostokąt 4"/>
          <p:cNvSpPr/>
          <p:nvPr/>
        </p:nvSpPr>
        <p:spPr>
          <a:xfrm>
            <a:off x="496" y="6334780"/>
            <a:ext cx="88924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1400" i="1" dirty="0"/>
              <a:t>Źródło: opracowanie własne na podstawie: Prognoza ludności na lata 2008–2035, Główny Urząd Statystyczny, Departament Badań Demograficznych, Warszawa 2009, s. 197.</a:t>
            </a:r>
            <a:endParaRPr lang="pl-PL" sz="1400" dirty="0"/>
          </a:p>
        </p:txBody>
      </p:sp>
    </p:spTree>
    <p:extLst>
      <p:ext uri="{BB962C8B-B14F-4D97-AF65-F5344CB8AC3E}">
        <p14:creationId xmlns="" xmlns:p14="http://schemas.microsoft.com/office/powerpoint/2010/main" val="3821098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5536" y="932656"/>
            <a:ext cx="7620000" cy="480060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2400" dirty="0"/>
              <a:t>Procesy demograficzne zachodzące w Polsce mają </a:t>
            </a:r>
            <a:r>
              <a:rPr lang="pl-PL" sz="2400" b="1" dirty="0">
                <a:solidFill>
                  <a:srgbClr val="C00000"/>
                </a:solidFill>
              </a:rPr>
              <a:t>bipolarny rozkład przestrzenny </a:t>
            </a:r>
            <a:r>
              <a:rPr lang="pl-PL" sz="2400" dirty="0"/>
              <a:t>będący głównie efektem zmian </a:t>
            </a:r>
            <a:r>
              <a:rPr lang="pl-PL" sz="2400" dirty="0" smtClean="0"/>
              <a:t>urbanizacyjnych:</a:t>
            </a:r>
          </a:p>
          <a:p>
            <a:pPr marL="114300" indent="0">
              <a:buNone/>
            </a:pPr>
            <a:endParaRPr lang="pl-PL" sz="2400" dirty="0"/>
          </a:p>
          <a:p>
            <a:pPr marL="571500" indent="-457200">
              <a:buFont typeface="+mj-lt"/>
              <a:buAutoNum type="arabicParenR"/>
            </a:pPr>
            <a:r>
              <a:rPr lang="pl-PL" sz="2400" dirty="0" smtClean="0"/>
              <a:t>z </a:t>
            </a:r>
            <a:r>
              <a:rPr lang="pl-PL" sz="2400" dirty="0"/>
              <a:t>jednej strony następuje koncentracja ludności w największych ośrodkach miejskich oraz tzw. </a:t>
            </a:r>
            <a:r>
              <a:rPr lang="pl-PL" sz="2400" b="1" dirty="0" err="1">
                <a:solidFill>
                  <a:srgbClr val="C00000"/>
                </a:solidFill>
              </a:rPr>
              <a:t>suburbanizacja</a:t>
            </a:r>
            <a:r>
              <a:rPr lang="pl-PL" sz="2400" b="1" dirty="0">
                <a:solidFill>
                  <a:srgbClr val="C00000"/>
                </a:solidFill>
              </a:rPr>
              <a:t> </a:t>
            </a:r>
            <a:r>
              <a:rPr lang="pl-PL" sz="2400" dirty="0"/>
              <a:t>czyli migracje ludności miejskiej na sąsiadujące tereny wiejskie</a:t>
            </a:r>
            <a:r>
              <a:rPr lang="pl-PL" sz="2400" dirty="0" smtClean="0"/>
              <a:t>,</a:t>
            </a:r>
          </a:p>
          <a:p>
            <a:pPr marL="571500" indent="-457200">
              <a:buFont typeface="+mj-lt"/>
              <a:buAutoNum type="arabicParenR"/>
            </a:pPr>
            <a:endParaRPr lang="pl-PL" sz="2400" dirty="0"/>
          </a:p>
          <a:p>
            <a:pPr marL="571500" indent="-457200">
              <a:buFont typeface="+mj-lt"/>
              <a:buAutoNum type="arabicParenR"/>
            </a:pPr>
            <a:r>
              <a:rPr lang="pl-PL" sz="2400" dirty="0" smtClean="0"/>
              <a:t> </a:t>
            </a:r>
            <a:r>
              <a:rPr lang="pl-PL" sz="2400" dirty="0"/>
              <a:t>a z drugiej – </a:t>
            </a:r>
            <a:r>
              <a:rPr lang="pl-PL" sz="2400" b="1" dirty="0">
                <a:solidFill>
                  <a:srgbClr val="C00000"/>
                </a:solidFill>
              </a:rPr>
              <a:t>depopulacja peryferyjnych </a:t>
            </a:r>
            <a:r>
              <a:rPr lang="pl-PL" sz="2400" dirty="0"/>
              <a:t>obszarów wiejskich, położonych z dala od dużych </a:t>
            </a:r>
            <a:r>
              <a:rPr lang="pl-PL" sz="2400" dirty="0" smtClean="0"/>
              <a:t>miast.</a:t>
            </a:r>
            <a:endParaRPr lang="pl-PL" sz="2400" dirty="0"/>
          </a:p>
        </p:txBody>
      </p:sp>
      <p:cxnSp>
        <p:nvCxnSpPr>
          <p:cNvPr id="5" name="Łącznik prostoliniowy 4"/>
          <p:cNvCxnSpPr/>
          <p:nvPr/>
        </p:nvCxnSpPr>
        <p:spPr>
          <a:xfrm>
            <a:off x="1115616" y="5517232"/>
            <a:ext cx="6120680" cy="0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Łącznik prostoliniowy 5"/>
          <p:cNvCxnSpPr/>
          <p:nvPr/>
        </p:nvCxnSpPr>
        <p:spPr>
          <a:xfrm>
            <a:off x="971600" y="4437112"/>
            <a:ext cx="6120680" cy="0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34698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764704"/>
            <a:ext cx="7620000" cy="5636096"/>
          </a:xfrm>
        </p:spPr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pl-PL" sz="2800" b="1" dirty="0">
                <a:solidFill>
                  <a:srgbClr val="C00000"/>
                </a:solidFill>
              </a:rPr>
              <a:t>Nie można dopuścić do sytuacji, by „zwijanie się obszarów wiejskich” przebiegało w sposób niekontrolowany. </a:t>
            </a:r>
            <a:endParaRPr lang="pl-PL" sz="2800" b="1" dirty="0" smtClean="0">
              <a:solidFill>
                <a:srgbClr val="C00000"/>
              </a:solidFill>
            </a:endParaRPr>
          </a:p>
          <a:p>
            <a:pPr marL="114300" indent="0">
              <a:buNone/>
            </a:pPr>
            <a:endParaRPr lang="pl-PL" sz="2400" dirty="0"/>
          </a:p>
          <a:p>
            <a:pPr marL="114300" indent="0">
              <a:buNone/>
            </a:pPr>
            <a:r>
              <a:rPr lang="pl-PL" sz="2400" dirty="0" smtClean="0"/>
              <a:t>Proces </a:t>
            </a:r>
            <a:r>
              <a:rPr lang="pl-PL" sz="2400" dirty="0"/>
              <a:t>kontrolowany prowadzi do zmiany strukturalnej, aż ustali się poziom możliwego odbicia – odwrócenia trendu: z mniejszą liczbą mieszkańców, z inną strukturą kapitału ludzkiego, z mniejszą ilością infrastruktury, ale z nowymi elementami kryjącymi potencjał wzrostu według nowego scenariusza. Przykładowo powstanie firm eksportujących poza rynek lokalny tworzy taką sytuację.   </a:t>
            </a:r>
            <a:endParaRPr lang="pl-PL" sz="2400" dirty="0" smtClean="0"/>
          </a:p>
          <a:p>
            <a:endParaRPr lang="pl-PL" sz="1600" i="1" dirty="0"/>
          </a:p>
          <a:p>
            <a:endParaRPr lang="pl-PL" sz="2400" dirty="0"/>
          </a:p>
        </p:txBody>
      </p:sp>
      <p:sp>
        <p:nvSpPr>
          <p:cNvPr id="4" name="Prostokąt 3"/>
          <p:cNvSpPr/>
          <p:nvPr/>
        </p:nvSpPr>
        <p:spPr>
          <a:xfrm>
            <a:off x="467544" y="6211669"/>
            <a:ext cx="74168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i="1" dirty="0"/>
              <a:t>www.opole.uw.gov.pl/pliki/</a:t>
            </a:r>
            <a:r>
              <a:rPr lang="pl-PL" i="1" dirty="0" err="1"/>
              <a:t>files</a:t>
            </a:r>
            <a:r>
              <a:rPr lang="pl-PL" i="1" dirty="0"/>
              <a:t>/R.Wilczyński.pdf‎</a:t>
            </a:r>
          </a:p>
        </p:txBody>
      </p:sp>
    </p:spTree>
    <p:extLst>
      <p:ext uri="{BB962C8B-B14F-4D97-AF65-F5344CB8AC3E}">
        <p14:creationId xmlns="" xmlns:p14="http://schemas.microsoft.com/office/powerpoint/2010/main" val="353513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692696"/>
            <a:ext cx="7620000" cy="5708104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2400" dirty="0"/>
              <a:t>Szansą aktywizacji polskiej wsi jest tworzenie nowych miejsc pracy w przetwórstwie rolno-spożywczym, w drobnej przedsiębiorczości i przemyśle oraz w powiązaniu rolnictwa z innymi działaniami gospodarki, np. z turystyką i rekreacją</a:t>
            </a:r>
            <a:r>
              <a:rPr lang="pl-PL" sz="2400" dirty="0" smtClean="0"/>
              <a:t>.</a:t>
            </a:r>
          </a:p>
          <a:p>
            <a:pPr marL="114300" indent="0">
              <a:buNone/>
            </a:pPr>
            <a:endParaRPr lang="pl-PL" sz="2400" dirty="0"/>
          </a:p>
          <a:p>
            <a:pPr marL="114300" indent="0">
              <a:buNone/>
            </a:pPr>
            <a:endParaRPr lang="pl-PL" sz="2400" dirty="0"/>
          </a:p>
          <a:p>
            <a:pPr marL="114300" indent="0">
              <a:buNone/>
            </a:pPr>
            <a:r>
              <a:rPr lang="pl-PL" sz="2400" dirty="0"/>
              <a:t>Wstępnie (bez potwierdzenia analizą statystyczną z braku danych w przekrojach powiatowych) można zidentyfikować pozytywny wpływ depopulacji na przekształcenie struktury obszarowej gospodarstw rolnych, czego wyrazem jest spadek ogólnej liczby gospodarstw oraz wzrost liczby gospodarstw o wielkości powyżej 50 ha.</a:t>
            </a:r>
          </a:p>
          <a:p>
            <a:pPr marL="114300" indent="0">
              <a:buNone/>
            </a:pPr>
            <a:endParaRPr lang="pl-PL" sz="2400" dirty="0"/>
          </a:p>
        </p:txBody>
      </p:sp>
    </p:spTree>
    <p:extLst>
      <p:ext uri="{BB962C8B-B14F-4D97-AF65-F5344CB8AC3E}">
        <p14:creationId xmlns="" xmlns:p14="http://schemas.microsoft.com/office/powerpoint/2010/main" val="1376755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764704"/>
            <a:ext cx="7620000" cy="5636096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2400" dirty="0"/>
              <a:t>Praca jako jeden z trzech czynników produkcji jest istotnym elementem </a:t>
            </a:r>
            <a:r>
              <a:rPr lang="pl-PL" sz="2400" dirty="0" smtClean="0"/>
              <a:t>wpływającym na </a:t>
            </a:r>
            <a:r>
              <a:rPr lang="pl-PL" sz="2400" dirty="0"/>
              <a:t>efektywność i konkurencyjność gospodarstw rolnych</a:t>
            </a:r>
            <a:r>
              <a:rPr lang="pl-PL" sz="2400" dirty="0" smtClean="0"/>
              <a:t>.</a:t>
            </a:r>
          </a:p>
          <a:p>
            <a:pPr marL="114300" indent="0">
              <a:buNone/>
            </a:pPr>
            <a:endParaRPr lang="pl-PL" sz="2400" dirty="0" smtClean="0"/>
          </a:p>
          <a:p>
            <a:pPr marL="114300" indent="0">
              <a:buNone/>
            </a:pPr>
            <a:r>
              <a:rPr lang="pl-PL" sz="2400" dirty="0" smtClean="0"/>
              <a:t>Relacja występująca w </a:t>
            </a:r>
            <a:r>
              <a:rPr lang="pl-PL" sz="2400" dirty="0"/>
              <a:t>polskim rolnictwie pomiędzy ziemią a kapitałem jest oceniana jako dostateczna</a:t>
            </a:r>
            <a:r>
              <a:rPr lang="pl-PL" sz="2400" dirty="0" smtClean="0"/>
              <a:t>, natomiast </a:t>
            </a:r>
            <a:r>
              <a:rPr lang="pl-PL" sz="2400" dirty="0"/>
              <a:t>relacje pomiędzy pracą a kapitałem oraz pracą a ziemią, z uwagi na zbyt </a:t>
            </a:r>
            <a:r>
              <a:rPr lang="pl-PL" sz="2400" dirty="0" smtClean="0"/>
              <a:t>duże zasoby </a:t>
            </a:r>
            <a:r>
              <a:rPr lang="pl-PL" sz="2400" dirty="0"/>
              <a:t>pracy, są oceniane </a:t>
            </a:r>
            <a:r>
              <a:rPr lang="pl-PL" sz="2400" dirty="0" smtClean="0"/>
              <a:t>negatywnie.</a:t>
            </a:r>
          </a:p>
          <a:p>
            <a:pPr marL="114300" indent="0">
              <a:buNone/>
            </a:pPr>
            <a:endParaRPr lang="pl-PL" sz="2400" dirty="0" smtClean="0"/>
          </a:p>
          <a:p>
            <a:pPr marL="114300" indent="0">
              <a:buNone/>
            </a:pPr>
            <a:endParaRPr lang="pl-PL" sz="2400" dirty="0"/>
          </a:p>
          <a:p>
            <a:pPr marL="114300" indent="0">
              <a:buNone/>
            </a:pPr>
            <a:r>
              <a:rPr lang="pl-PL" sz="2400" dirty="0" smtClean="0"/>
              <a:t> </a:t>
            </a:r>
            <a:r>
              <a:rPr lang="pl-PL" sz="2400" b="1" dirty="0">
                <a:solidFill>
                  <a:srgbClr val="C00000"/>
                </a:solidFill>
              </a:rPr>
              <a:t>Warunkiem zmniejszenia </a:t>
            </a:r>
            <a:r>
              <a:rPr lang="pl-PL" sz="2400" b="1" dirty="0" smtClean="0">
                <a:solidFill>
                  <a:srgbClr val="C00000"/>
                </a:solidFill>
              </a:rPr>
              <a:t>zatrudnienia i </a:t>
            </a:r>
            <a:r>
              <a:rPr lang="pl-PL" sz="2400" b="1" dirty="0">
                <a:solidFill>
                  <a:srgbClr val="C00000"/>
                </a:solidFill>
              </a:rPr>
              <a:t>poprawy relacji pomiędzy czynnikami produkcji jest przejście, </a:t>
            </a:r>
            <a:r>
              <a:rPr lang="pl-PL" sz="2400" b="1" dirty="0" smtClean="0">
                <a:solidFill>
                  <a:srgbClr val="C00000"/>
                </a:solidFill>
              </a:rPr>
              <a:t>szczególnie ludzi </a:t>
            </a:r>
            <a:r>
              <a:rPr lang="pl-PL" sz="2400" b="1" dirty="0">
                <a:solidFill>
                  <a:srgbClr val="C00000"/>
                </a:solidFill>
              </a:rPr>
              <a:t>młodych, do pracy w pozarolniczych działach </a:t>
            </a:r>
            <a:r>
              <a:rPr lang="pl-PL" sz="2400" b="1" dirty="0" smtClean="0">
                <a:solidFill>
                  <a:srgbClr val="C00000"/>
                </a:solidFill>
              </a:rPr>
              <a:t>produkcji.</a:t>
            </a:r>
            <a:endParaRPr lang="pl-PL" sz="2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54885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114300" indent="0" algn="ctr">
              <a:buNone/>
            </a:pPr>
            <a:r>
              <a:rPr lang="pl-PL" sz="5400" b="1" dirty="0" smtClean="0">
                <a:solidFill>
                  <a:srgbClr val="C00000"/>
                </a:solidFill>
              </a:rPr>
              <a:t>Dziękuję z uwagę! </a:t>
            </a:r>
          </a:p>
          <a:p>
            <a:pPr marL="114300" indent="0" algn="ctr">
              <a:buNone/>
            </a:pPr>
            <a:endParaRPr lang="pl-PL" dirty="0"/>
          </a:p>
          <a:p>
            <a:pPr marL="114300" indent="0" algn="ctr">
              <a:buNone/>
            </a:pPr>
            <a:r>
              <a:rPr lang="pl-PL" dirty="0" smtClean="0"/>
              <a:t>anna_parzonko@sggw.pl</a:t>
            </a:r>
            <a:endParaRPr lang="pl-PL" dirty="0"/>
          </a:p>
        </p:txBody>
      </p:sp>
    </p:spTree>
    <p:extLst>
      <p:ext uri="{BB962C8B-B14F-4D97-AF65-F5344CB8AC3E}">
        <p14:creationId xmlns="" xmlns:p14="http://schemas.microsoft.com/office/powerpoint/2010/main" val="3277323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23528" y="620688"/>
            <a:ext cx="7620000" cy="5904656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2400" b="1" dirty="0" smtClean="0">
                <a:solidFill>
                  <a:srgbClr val="C00000"/>
                </a:solidFill>
              </a:rPr>
              <a:t>Polska w porównaniu do innych krajów europejskich, ma jeden z najwyższych udziałów ludności związanej z rolnictwem</a:t>
            </a:r>
            <a:r>
              <a:rPr lang="pl-PL" sz="2400" b="1" dirty="0">
                <a:solidFill>
                  <a:srgbClr val="C00000"/>
                </a:solidFill>
              </a:rPr>
              <a:t> </a:t>
            </a:r>
            <a:r>
              <a:rPr lang="pl-PL" sz="2400" b="1" dirty="0" smtClean="0">
                <a:solidFill>
                  <a:srgbClr val="C00000"/>
                </a:solidFill>
              </a:rPr>
              <a:t>(16%).</a:t>
            </a:r>
          </a:p>
          <a:p>
            <a:pPr marL="114300" indent="0">
              <a:buNone/>
            </a:pPr>
            <a:endParaRPr lang="pl-PL" sz="2400" dirty="0" smtClean="0"/>
          </a:p>
          <a:p>
            <a:pPr marL="114300" indent="0">
              <a:buNone/>
            </a:pPr>
            <a:endParaRPr lang="pl-PL" sz="2400" dirty="0"/>
          </a:p>
          <a:p>
            <a:pPr marL="114300" indent="0">
              <a:buNone/>
            </a:pPr>
            <a:r>
              <a:rPr lang="pl-PL" sz="2400" dirty="0" smtClean="0"/>
              <a:t>Relatywnie wysokie wartości tego wskaźnika charakteryzują również :</a:t>
            </a:r>
          </a:p>
          <a:p>
            <a:pPr marL="114300" indent="0">
              <a:buNone/>
            </a:pPr>
            <a:r>
              <a:rPr lang="pl-PL" sz="2400" dirty="0" smtClean="0"/>
              <a:t>Albanię, Grecję, Ukrainę, Rumunię, Białoruś i Portugalię, </a:t>
            </a:r>
          </a:p>
          <a:p>
            <a:pPr marL="114300" indent="0">
              <a:buNone/>
            </a:pPr>
            <a:endParaRPr lang="pl-PL" sz="2400" dirty="0" smtClean="0"/>
          </a:p>
          <a:p>
            <a:pPr marL="114300" indent="0">
              <a:buNone/>
            </a:pPr>
            <a:endParaRPr lang="pl-PL" sz="2400" dirty="0"/>
          </a:p>
          <a:p>
            <a:pPr marL="114300" indent="0">
              <a:buNone/>
            </a:pPr>
            <a:r>
              <a:rPr lang="pl-PL" sz="2400" dirty="0" smtClean="0"/>
              <a:t>Zdecydowanie najniższe wartości (nieprzekraczające 3%) dotyczą: </a:t>
            </a:r>
          </a:p>
          <a:p>
            <a:pPr marL="114300" indent="0">
              <a:buNone/>
            </a:pPr>
            <a:r>
              <a:rPr lang="pl-PL" sz="2400" dirty="0" smtClean="0"/>
              <a:t>Wielkiej Brytanii, Niemiec, Francji, Holandii i Danii.</a:t>
            </a:r>
            <a:endParaRPr lang="pl-PL" sz="2400" dirty="0"/>
          </a:p>
        </p:txBody>
      </p:sp>
      <p:cxnSp>
        <p:nvCxnSpPr>
          <p:cNvPr id="4" name="Łącznik prostoliniowy 5"/>
          <p:cNvCxnSpPr/>
          <p:nvPr/>
        </p:nvCxnSpPr>
        <p:spPr>
          <a:xfrm>
            <a:off x="539552" y="620688"/>
            <a:ext cx="7272808" cy="0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Łącznik prostoliniowy 5"/>
          <p:cNvCxnSpPr/>
          <p:nvPr/>
        </p:nvCxnSpPr>
        <p:spPr>
          <a:xfrm>
            <a:off x="539552" y="1988840"/>
            <a:ext cx="7272808" cy="0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52158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548680"/>
            <a:ext cx="7620000" cy="5852120"/>
          </a:xfrm>
        </p:spPr>
        <p:txBody>
          <a:bodyPr>
            <a:normAutofit lnSpcReduction="10000"/>
          </a:bodyPr>
          <a:lstStyle/>
          <a:p>
            <a:pPr marL="114300" indent="0">
              <a:buNone/>
            </a:pPr>
            <a:r>
              <a:rPr lang="pl-PL" sz="2400" b="1" dirty="0" smtClean="0">
                <a:solidFill>
                  <a:srgbClr val="C00000"/>
                </a:solidFill>
              </a:rPr>
              <a:t>Równie niekorzystnie wypada Polska w skali Unii Europejskiej, gdy porówna się poziom nakładów pracy w rolnictwie (AWU) w przeliczeniu na 100 ha użytków rolnych. </a:t>
            </a:r>
            <a:endParaRPr lang="pl-PL" sz="2400" dirty="0"/>
          </a:p>
          <a:p>
            <a:pPr marL="114300" indent="0">
              <a:buNone/>
            </a:pPr>
            <a:endParaRPr lang="pl-PL" sz="2400" dirty="0" smtClean="0"/>
          </a:p>
          <a:p>
            <a:pPr marL="114300" indent="0">
              <a:buNone/>
            </a:pPr>
            <a:r>
              <a:rPr lang="pl-PL" sz="2000" dirty="0" smtClean="0"/>
              <a:t>Wynika to z niekorzystnej struktury agrarnej oraz nadwyżki osób zatrudnionych w rolnictwie – tzw. bezrobocie ukryte, z który mamy do czynienia gdy zmniejszenie liczby pracowników nie powoduje zmniejszenia produkcji. </a:t>
            </a:r>
          </a:p>
          <a:p>
            <a:pPr marL="114300" indent="0">
              <a:buNone/>
            </a:pPr>
            <a:endParaRPr lang="pl-PL" sz="2400" dirty="0" smtClean="0"/>
          </a:p>
          <a:p>
            <a:pPr marL="114300" indent="0">
              <a:buNone/>
            </a:pPr>
            <a:r>
              <a:rPr lang="pl-PL" sz="2400" dirty="0"/>
              <a:t>Wartość tego wskaźnika w UE waha się od 1,7 do ponad 15 umownych rocznych jednostek pracy na 100 ha użytków rolnych.</a:t>
            </a:r>
          </a:p>
          <a:p>
            <a:pPr marL="114300" indent="0">
              <a:buNone/>
            </a:pPr>
            <a:r>
              <a:rPr lang="pl-PL" sz="2400" dirty="0"/>
              <a:t> Średnia wartość tego wskaźnika w Unii Europejskiej  kształtuje się na poziomie </a:t>
            </a:r>
            <a:r>
              <a:rPr lang="pl-PL" sz="2800" b="1" dirty="0">
                <a:solidFill>
                  <a:srgbClr val="C00000"/>
                </a:solidFill>
              </a:rPr>
              <a:t>6 AWU na 100 ha </a:t>
            </a:r>
            <a:r>
              <a:rPr lang="pl-PL" sz="2400" dirty="0"/>
              <a:t>użytków rolnych.</a:t>
            </a:r>
          </a:p>
          <a:p>
            <a:pPr marL="114300" indent="0">
              <a:buNone/>
            </a:pPr>
            <a:endParaRPr lang="pl-PL" sz="2400" dirty="0" smtClean="0"/>
          </a:p>
          <a:p>
            <a:pPr marL="114300" indent="0">
              <a:buNone/>
            </a:pPr>
            <a:endParaRPr lang="pl-PL" sz="2400" dirty="0" smtClean="0"/>
          </a:p>
          <a:p>
            <a:pPr marL="114300" indent="0">
              <a:buNone/>
            </a:pPr>
            <a:endParaRPr lang="pl-PL" sz="2400" dirty="0"/>
          </a:p>
        </p:txBody>
      </p:sp>
      <p:sp>
        <p:nvSpPr>
          <p:cNvPr id="2" name="Prostokąt 1"/>
          <p:cNvSpPr/>
          <p:nvPr/>
        </p:nvSpPr>
        <p:spPr>
          <a:xfrm>
            <a:off x="2411760" y="6488668"/>
            <a:ext cx="30299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i="1" dirty="0"/>
              <a:t>Według metodologii Eurostatu</a:t>
            </a:r>
            <a:endParaRPr lang="pl-PL" dirty="0"/>
          </a:p>
        </p:txBody>
      </p:sp>
      <p:cxnSp>
        <p:nvCxnSpPr>
          <p:cNvPr id="4" name="Łącznik prostoliniowy 5"/>
          <p:cNvCxnSpPr/>
          <p:nvPr/>
        </p:nvCxnSpPr>
        <p:spPr>
          <a:xfrm>
            <a:off x="611560" y="476672"/>
            <a:ext cx="7344816" cy="0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Łącznik prostoliniowy 5"/>
          <p:cNvCxnSpPr/>
          <p:nvPr/>
        </p:nvCxnSpPr>
        <p:spPr>
          <a:xfrm>
            <a:off x="611560" y="2060848"/>
            <a:ext cx="7416824" cy="0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016535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016025348"/>
              </p:ext>
            </p:extLst>
          </p:nvPr>
        </p:nvGraphicFramePr>
        <p:xfrm>
          <a:off x="323528" y="188640"/>
          <a:ext cx="7992888" cy="66751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996444"/>
                <a:gridCol w="3996444"/>
              </a:tblGrid>
              <a:tr h="4202792">
                <a:tc>
                  <a:txBody>
                    <a:bodyPr/>
                    <a:lstStyle/>
                    <a:p>
                      <a:r>
                        <a:rPr lang="pl-PL" sz="2400" dirty="0" smtClean="0"/>
                        <a:t>Najniższymi wartościami tego wskaźnika i tym samym najkorzystniejszą sytuacją</a:t>
                      </a:r>
                    </a:p>
                    <a:p>
                      <a:r>
                        <a:rPr lang="pl-PL" sz="2400" dirty="0" smtClean="0"/>
                        <a:t>mogą się poszczycić kraje z grupy UE– 15, </a:t>
                      </a:r>
                      <a:r>
                        <a:rPr lang="pl-PL" sz="2400" dirty="0" err="1" smtClean="0"/>
                        <a:t>tj</a:t>
                      </a:r>
                      <a:r>
                        <a:rPr lang="pl-PL" sz="2400" dirty="0" smtClean="0"/>
                        <a:t>:</a:t>
                      </a:r>
                    </a:p>
                    <a:p>
                      <a:endParaRPr lang="pl-PL" sz="2400" dirty="0" smtClean="0"/>
                    </a:p>
                    <a:p>
                      <a:endParaRPr lang="pl-PL" sz="2400" dirty="0" smtClean="0"/>
                    </a:p>
                    <a:p>
                      <a:endParaRPr lang="pl-PL" sz="2400" dirty="0" smtClean="0"/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pl-PL" sz="2400" dirty="0" smtClean="0"/>
                        <a:t>Wielka Brytania  - 1,7 AWU/100 ha UR,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pl-PL" sz="2400" dirty="0" smtClean="0"/>
                        <a:t>Szwecja -1,9 AWU/100 ha UR, 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pl-PL" sz="2400" dirty="0" smtClean="0"/>
                        <a:t>Dania -2 AWU/100 ha UR, 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pl-PL" sz="2400" dirty="0" smtClean="0"/>
                        <a:t>Finlandia -2,6 AWU/100 ha UR. </a:t>
                      </a:r>
                    </a:p>
                    <a:p>
                      <a:endParaRPr lang="pl-PL" sz="2400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pl-PL" sz="2400" dirty="0" smtClean="0"/>
                        <a:t>Znacznie mniej korzystną pod tym względem sytuację posiadają kraje z grupy UE – 12, tj. </a:t>
                      </a:r>
                    </a:p>
                    <a:p>
                      <a:endParaRPr lang="pl-PL" sz="2400" dirty="0" smtClean="0"/>
                    </a:p>
                    <a:p>
                      <a:endParaRPr lang="pl-PL" sz="2400" dirty="0" smtClean="0"/>
                    </a:p>
                    <a:p>
                      <a:endParaRPr lang="pl-PL" sz="2400" dirty="0" smtClean="0"/>
                    </a:p>
                    <a:p>
                      <a:endParaRPr lang="pl-PL" sz="2400" dirty="0" smtClean="0"/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pl-PL" sz="2400" dirty="0" smtClean="0"/>
                        <a:t>Słowenia - 15,9 AWU/100 ha UR, 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pl-PL" sz="2400" b="1" dirty="0" smtClean="0">
                          <a:solidFill>
                            <a:srgbClr val="FF0000"/>
                          </a:solidFill>
                        </a:rPr>
                        <a:t>Polska - 13,1 AWU/100 ha UR, 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pl-PL" sz="2400" dirty="0" smtClean="0"/>
                        <a:t>Grecja -</a:t>
                      </a:r>
                      <a:r>
                        <a:rPr lang="pl-PL" sz="2400" baseline="0" dirty="0" smtClean="0"/>
                        <a:t> </a:t>
                      </a:r>
                      <a:r>
                        <a:rPr lang="pl-PL" sz="2400" dirty="0" smtClean="0"/>
                        <a:t>12,2 AWU/100 ha UR, 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pl-PL" sz="2400" dirty="0" smtClean="0"/>
                        <a:t>Rumunia -</a:t>
                      </a:r>
                      <a:r>
                        <a:rPr lang="pl-PL" sz="2400" baseline="0" dirty="0" smtClean="0"/>
                        <a:t> </a:t>
                      </a:r>
                      <a:r>
                        <a:rPr lang="pl-PL" sz="2400" dirty="0" smtClean="0"/>
                        <a:t>12,1 AWU/100 ha UR.</a:t>
                      </a:r>
                    </a:p>
                    <a:p>
                      <a:r>
                        <a:rPr lang="pl-PL" sz="2400" dirty="0" smtClean="0"/>
                        <a:t>. </a:t>
                      </a:r>
                    </a:p>
                    <a:p>
                      <a:endParaRPr lang="pl-PL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sp>
        <p:nvSpPr>
          <p:cNvPr id="8" name="Strzałka w dół 7"/>
          <p:cNvSpPr/>
          <p:nvPr/>
        </p:nvSpPr>
        <p:spPr>
          <a:xfrm>
            <a:off x="1691680" y="2132856"/>
            <a:ext cx="288032" cy="9361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" name="Strzałka w dół 8"/>
          <p:cNvSpPr/>
          <p:nvPr/>
        </p:nvSpPr>
        <p:spPr>
          <a:xfrm>
            <a:off x="5796136" y="1988840"/>
            <a:ext cx="288032" cy="9361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" name="Prostokąt 1"/>
          <p:cNvSpPr/>
          <p:nvPr/>
        </p:nvSpPr>
        <p:spPr>
          <a:xfrm>
            <a:off x="2910220" y="6488668"/>
            <a:ext cx="30299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i="1" dirty="0"/>
              <a:t>Według metodologii Eurostatu</a:t>
            </a:r>
            <a:endParaRPr lang="pl-PL" dirty="0"/>
          </a:p>
        </p:txBody>
      </p:sp>
    </p:spTree>
    <p:extLst>
      <p:ext uri="{BB962C8B-B14F-4D97-AF65-F5344CB8AC3E}">
        <p14:creationId xmlns="" xmlns:p14="http://schemas.microsoft.com/office/powerpoint/2010/main" val="1795751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836712"/>
            <a:ext cx="7620000" cy="5564088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pl-PL" b="0" dirty="0"/>
              <a:t>W polskim rolnictwie dominują gospodarstwa sektora prywatnego, w tym </a:t>
            </a:r>
            <a:r>
              <a:rPr lang="pl-PL" b="0" dirty="0" smtClean="0"/>
              <a:t>gospodarstwa indywidualne</a:t>
            </a:r>
            <a:r>
              <a:rPr lang="pl-PL" b="0" dirty="0"/>
              <a:t>, które w 2013 r. stanowiły 99,7% ogółu gospodarstw </a:t>
            </a:r>
            <a:r>
              <a:rPr lang="pl-PL" b="0" dirty="0" smtClean="0"/>
              <a:t>rolnych.</a:t>
            </a:r>
          </a:p>
          <a:p>
            <a:pPr marL="114300" indent="0">
              <a:buNone/>
            </a:pPr>
            <a:endParaRPr lang="pl-PL" dirty="0"/>
          </a:p>
          <a:p>
            <a:pPr marL="114300" indent="0">
              <a:buNone/>
            </a:pPr>
            <a:r>
              <a:rPr lang="pl-PL" b="0" dirty="0" smtClean="0"/>
              <a:t>Gospodarstwa indywidualne </a:t>
            </a:r>
            <a:r>
              <a:rPr lang="pl-PL" b="0" dirty="0"/>
              <a:t>posiadały ok. 91% ogółu użytków rolnych, jak i ogółu sztuk dużych </a:t>
            </a:r>
            <a:r>
              <a:rPr lang="pl-PL" b="0" dirty="0" smtClean="0"/>
              <a:t>zwierząt gospodarskich </a:t>
            </a:r>
            <a:r>
              <a:rPr lang="pl-PL" b="0" dirty="0"/>
              <a:t>znajdujących się w gospodarstwach rolnych</a:t>
            </a:r>
            <a:r>
              <a:rPr lang="pl-PL" b="0" dirty="0" smtClean="0"/>
              <a:t>.</a:t>
            </a:r>
          </a:p>
          <a:p>
            <a:pPr marL="114300" indent="0">
              <a:buNone/>
            </a:pPr>
            <a:endParaRPr lang="pl-PL" dirty="0"/>
          </a:p>
          <a:p>
            <a:pPr marL="114300" indent="0">
              <a:buNone/>
            </a:pPr>
            <a:endParaRPr lang="pl-PL" b="0" dirty="0"/>
          </a:p>
          <a:p>
            <a:pPr marL="114300" indent="0">
              <a:buNone/>
            </a:pPr>
            <a:r>
              <a:rPr lang="pl-PL" b="1" dirty="0">
                <a:solidFill>
                  <a:srgbClr val="C00000"/>
                </a:solidFill>
              </a:rPr>
              <a:t>W porównaniu z wynikami PSR 2010, przeliczonymi zgodnie z nową </a:t>
            </a:r>
            <a:r>
              <a:rPr lang="pl-PL" b="1" dirty="0" smtClean="0">
                <a:solidFill>
                  <a:srgbClr val="C00000"/>
                </a:solidFill>
              </a:rPr>
              <a:t>definicją gospodarstwa </a:t>
            </a:r>
            <a:r>
              <a:rPr lang="pl-PL" b="1" dirty="0">
                <a:solidFill>
                  <a:srgbClr val="C00000"/>
                </a:solidFill>
              </a:rPr>
              <a:t>rolnego, w 2013 r. liczba gospodarstw rolnych ogółem zmniejszyła się</a:t>
            </a:r>
          </a:p>
          <a:p>
            <a:pPr marL="114300" indent="0">
              <a:buNone/>
            </a:pPr>
            <a:r>
              <a:rPr lang="pl-PL" b="1" dirty="0">
                <a:solidFill>
                  <a:srgbClr val="C00000"/>
                </a:solidFill>
              </a:rPr>
              <a:t>o ok. 80 tys., tj. o 5,3%.</a:t>
            </a:r>
          </a:p>
        </p:txBody>
      </p:sp>
    </p:spTree>
    <p:extLst>
      <p:ext uri="{BB962C8B-B14F-4D97-AF65-F5344CB8AC3E}">
        <p14:creationId xmlns="" xmlns:p14="http://schemas.microsoft.com/office/powerpoint/2010/main" val="991001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219256" cy="972026"/>
          </a:xfrm>
        </p:spPr>
        <p:txBody>
          <a:bodyPr>
            <a:normAutofit fontScale="90000"/>
          </a:bodyPr>
          <a:lstStyle/>
          <a:p>
            <a:r>
              <a:rPr lang="pl-PL" b="1" dirty="0">
                <a:solidFill>
                  <a:srgbClr val="C00000"/>
                </a:solidFill>
              </a:rPr>
              <a:t>Liczba gospodarstw rolnych w latach 2010 i 2013</a:t>
            </a: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662165499"/>
              </p:ext>
            </p:extLst>
          </p:nvPr>
        </p:nvGraphicFramePr>
        <p:xfrm>
          <a:off x="107504" y="1412775"/>
          <a:ext cx="8280922" cy="5256582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749651"/>
                <a:gridCol w="820961"/>
                <a:gridCol w="745194"/>
                <a:gridCol w="745194"/>
                <a:gridCol w="745194"/>
                <a:gridCol w="745194"/>
                <a:gridCol w="745194"/>
                <a:gridCol w="746085"/>
                <a:gridCol w="746085"/>
                <a:gridCol w="746085"/>
                <a:gridCol w="746085"/>
              </a:tblGrid>
              <a:tr h="369169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</a:rPr>
                        <a:t>Lata </a:t>
                      </a:r>
                      <a:endParaRPr lang="pl-PL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</a:rPr>
                        <a:t>Ogółem </a:t>
                      </a:r>
                      <a:endParaRPr lang="pl-PL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9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</a:rPr>
                        <a:t>Gospodarstwa o powierzchni użytków rolnych w ha</a:t>
                      </a:r>
                      <a:endParaRPr lang="pl-PL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471863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</a:rPr>
                        <a:t>≤1</a:t>
                      </a:r>
                      <a:endParaRPr lang="pl-PL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</a:rPr>
                        <a:t>1-2</a:t>
                      </a:r>
                      <a:endParaRPr lang="pl-PL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</a:rPr>
                        <a:t>2-3</a:t>
                      </a:r>
                      <a:endParaRPr lang="pl-PL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</a:rPr>
                        <a:t>3-5</a:t>
                      </a:r>
                      <a:endParaRPr lang="pl-PL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</a:rPr>
                        <a:t>5-10</a:t>
                      </a:r>
                      <a:endParaRPr lang="pl-PL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</a:rPr>
                        <a:t>10-15</a:t>
                      </a:r>
                      <a:endParaRPr lang="pl-PL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</a:rPr>
                        <a:t>15-20</a:t>
                      </a:r>
                      <a:endParaRPr lang="pl-PL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</a:rPr>
                        <a:t>20-50</a:t>
                      </a:r>
                      <a:endParaRPr lang="pl-PL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</a:rPr>
                        <a:t>≥50</a:t>
                      </a:r>
                      <a:endParaRPr lang="pl-PL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415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</a:rPr>
                        <a:t> </a:t>
                      </a:r>
                      <a:endParaRPr lang="pl-PL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</a:rPr>
                        <a:t> </a:t>
                      </a:r>
                      <a:endParaRPr lang="pl-PL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8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</a:rPr>
                        <a:t>Ogółem w tys.</a:t>
                      </a:r>
                      <a:endParaRPr lang="pl-PL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</a:rPr>
                        <a:t> </a:t>
                      </a:r>
                      <a:endParaRPr lang="pl-PL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415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</a:rPr>
                        <a:t>2010</a:t>
                      </a:r>
                      <a:endParaRPr lang="pl-PL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</a:rPr>
                        <a:t>1509,1</a:t>
                      </a:r>
                      <a:endParaRPr lang="pl-PL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</a:rPr>
                        <a:t>24,9</a:t>
                      </a:r>
                      <a:endParaRPr lang="pl-PL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</a:rPr>
                        <a:t>300,6</a:t>
                      </a:r>
                      <a:endParaRPr lang="pl-PL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</a:rPr>
                        <a:t>213,3</a:t>
                      </a:r>
                      <a:endParaRPr lang="pl-PL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</a:rPr>
                        <a:t>276,5</a:t>
                      </a:r>
                      <a:endParaRPr lang="pl-PL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</a:rPr>
                        <a:t>346,3</a:t>
                      </a:r>
                      <a:endParaRPr lang="pl-PL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</a:rPr>
                        <a:t>151,5</a:t>
                      </a:r>
                      <a:endParaRPr lang="pl-PL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</a:rPr>
                        <a:t>72,0</a:t>
                      </a:r>
                      <a:endParaRPr lang="pl-PL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</a:rPr>
                        <a:t>97,0</a:t>
                      </a:r>
                      <a:endParaRPr lang="pl-PL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</a:rPr>
                        <a:t>27,0</a:t>
                      </a:r>
                      <a:endParaRPr lang="pl-PL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415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</a:rPr>
                        <a:t>2013</a:t>
                      </a:r>
                      <a:endParaRPr lang="pl-PL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</a:rPr>
                        <a:t>1425,0</a:t>
                      </a:r>
                      <a:endParaRPr lang="pl-PL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</a:rPr>
                        <a:t>34,4</a:t>
                      </a:r>
                      <a:endParaRPr lang="pl-PL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</a:rPr>
                        <a:t>277,6</a:t>
                      </a:r>
                      <a:endParaRPr lang="pl-PL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</a:rPr>
                        <a:t>199,0</a:t>
                      </a:r>
                      <a:endParaRPr lang="pl-PL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</a:rPr>
                        <a:t>256,3</a:t>
                      </a:r>
                      <a:endParaRPr lang="pl-PL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</a:rPr>
                        <a:t>315,2</a:t>
                      </a:r>
                      <a:endParaRPr lang="pl-PL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</a:rPr>
                        <a:t>141,3</a:t>
                      </a:r>
                      <a:endParaRPr lang="pl-PL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</a:rPr>
                        <a:t>70,2</a:t>
                      </a:r>
                      <a:endParaRPr lang="pl-PL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</a:rPr>
                        <a:t>103,2</a:t>
                      </a:r>
                      <a:endParaRPr lang="pl-PL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</a:rPr>
                        <a:t>31,8</a:t>
                      </a:r>
                      <a:endParaRPr lang="pl-PL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415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</a:rPr>
                        <a:t> </a:t>
                      </a:r>
                      <a:endParaRPr lang="pl-PL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10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</a:rPr>
                        <a:t>2010=100</a:t>
                      </a:r>
                      <a:endParaRPr lang="pl-PL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4415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</a:rPr>
                        <a:t>2013</a:t>
                      </a:r>
                      <a:endParaRPr lang="pl-PL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</a:rPr>
                        <a:t>94,7</a:t>
                      </a:r>
                      <a:endParaRPr lang="pl-PL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</a:rPr>
                        <a:t>138,2</a:t>
                      </a:r>
                      <a:endParaRPr lang="pl-PL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</a:rPr>
                        <a:t>92,3</a:t>
                      </a:r>
                      <a:endParaRPr lang="pl-PL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</a:rPr>
                        <a:t>93,3</a:t>
                      </a:r>
                      <a:endParaRPr lang="pl-PL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</a:rPr>
                        <a:t>92,7</a:t>
                      </a:r>
                      <a:endParaRPr lang="pl-PL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</a:rPr>
                        <a:t>91,0</a:t>
                      </a:r>
                      <a:endParaRPr lang="pl-PL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</a:rPr>
                        <a:t>93,3</a:t>
                      </a:r>
                      <a:endParaRPr lang="pl-PL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</a:rPr>
                        <a:t>97,5</a:t>
                      </a:r>
                      <a:endParaRPr lang="pl-PL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</a:rPr>
                        <a:t>106,4</a:t>
                      </a:r>
                      <a:endParaRPr lang="pl-PL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</a:rPr>
                        <a:t>117,7</a:t>
                      </a:r>
                      <a:endParaRPr lang="pl-PL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415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</a:rPr>
                        <a:t> </a:t>
                      </a:r>
                      <a:endParaRPr lang="pl-PL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10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>
                          <a:solidFill>
                            <a:srgbClr val="C00000"/>
                          </a:solidFill>
                          <a:effectLst/>
                        </a:rPr>
                        <a:t>Gospodarstwa indywidualne o powierzchni powyżej 1 ha pow. UR w tys.</a:t>
                      </a:r>
                      <a:endParaRPr lang="pl-PL" sz="1800" b="1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4415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</a:rPr>
                        <a:t>2010</a:t>
                      </a:r>
                      <a:endParaRPr lang="pl-PL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</a:rPr>
                        <a:t>1480,2</a:t>
                      </a:r>
                      <a:endParaRPr lang="pl-PL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</a:rPr>
                        <a:t>-</a:t>
                      </a:r>
                      <a:endParaRPr lang="pl-PL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</a:rPr>
                        <a:t>300,5</a:t>
                      </a:r>
                      <a:endParaRPr lang="pl-PL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</a:rPr>
                        <a:t>213,2</a:t>
                      </a:r>
                      <a:endParaRPr lang="pl-PL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</a:rPr>
                        <a:t>276,3</a:t>
                      </a:r>
                      <a:endParaRPr lang="pl-PL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</a:rPr>
                        <a:t>346,1</a:t>
                      </a:r>
                      <a:endParaRPr lang="pl-PL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</a:rPr>
                        <a:t>151,4</a:t>
                      </a:r>
                      <a:endParaRPr lang="pl-PL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</a:rPr>
                        <a:t>71,9</a:t>
                      </a:r>
                      <a:endParaRPr lang="pl-PL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</a:rPr>
                        <a:t>96,6</a:t>
                      </a:r>
                      <a:endParaRPr lang="pl-PL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</a:rPr>
                        <a:t>24,3</a:t>
                      </a:r>
                      <a:endParaRPr lang="pl-PL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415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</a:rPr>
                        <a:t>2013</a:t>
                      </a:r>
                      <a:endParaRPr lang="pl-PL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</a:rPr>
                        <a:t>1391,1</a:t>
                      </a:r>
                      <a:endParaRPr lang="pl-PL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</a:rPr>
                        <a:t>-</a:t>
                      </a:r>
                      <a:endParaRPr lang="pl-PL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</a:rPr>
                        <a:t>277,5</a:t>
                      </a:r>
                      <a:endParaRPr lang="pl-PL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</a:rPr>
                        <a:t>198,9</a:t>
                      </a:r>
                      <a:endParaRPr lang="pl-PL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</a:rPr>
                        <a:t>256,1</a:t>
                      </a:r>
                      <a:endParaRPr lang="pl-PL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</a:rPr>
                        <a:t>315,0</a:t>
                      </a:r>
                      <a:endParaRPr lang="pl-PL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</a:rPr>
                        <a:t>141,2</a:t>
                      </a:r>
                      <a:endParaRPr lang="pl-PL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</a:rPr>
                        <a:t>70,1</a:t>
                      </a:r>
                      <a:endParaRPr lang="pl-PL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</a:rPr>
                        <a:t>102,9</a:t>
                      </a:r>
                      <a:endParaRPr lang="pl-PL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</a:rPr>
                        <a:t>29,3</a:t>
                      </a:r>
                      <a:endParaRPr lang="pl-PL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415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</a:rPr>
                        <a:t> </a:t>
                      </a:r>
                      <a:endParaRPr lang="pl-PL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10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</a:rPr>
                        <a:t>2010 = 100</a:t>
                      </a:r>
                      <a:endParaRPr lang="pl-PL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4415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</a:rPr>
                        <a:t>2013</a:t>
                      </a:r>
                      <a:endParaRPr lang="pl-PL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</a:rPr>
                        <a:t>94,0</a:t>
                      </a:r>
                      <a:endParaRPr lang="pl-PL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</a:rPr>
                        <a:t>-</a:t>
                      </a:r>
                      <a:endParaRPr lang="pl-PL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</a:rPr>
                        <a:t>92,3</a:t>
                      </a:r>
                      <a:endParaRPr lang="pl-PL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</a:rPr>
                        <a:t>93,3</a:t>
                      </a:r>
                      <a:endParaRPr lang="pl-PL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</a:rPr>
                        <a:t>92,7</a:t>
                      </a:r>
                      <a:endParaRPr lang="pl-PL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</a:rPr>
                        <a:t>91,0</a:t>
                      </a:r>
                      <a:endParaRPr lang="pl-PL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</a:rPr>
                        <a:t>93,3</a:t>
                      </a:r>
                      <a:endParaRPr lang="pl-PL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</a:rPr>
                        <a:t>97,5</a:t>
                      </a:r>
                      <a:endParaRPr lang="pl-PL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</a:rPr>
                        <a:t>106,5</a:t>
                      </a:r>
                      <a:endParaRPr lang="pl-PL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</a:rPr>
                        <a:t>120,7</a:t>
                      </a:r>
                      <a:endParaRPr lang="pl-PL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Elipsa 2"/>
          <p:cNvSpPr/>
          <p:nvPr/>
        </p:nvSpPr>
        <p:spPr>
          <a:xfrm>
            <a:off x="6660232" y="5949280"/>
            <a:ext cx="1800200" cy="792088"/>
          </a:xfrm>
          <a:prstGeom prst="ellipse">
            <a:avLst/>
          </a:prstGeom>
          <a:noFill/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" name="Elipsa 4"/>
          <p:cNvSpPr/>
          <p:nvPr/>
        </p:nvSpPr>
        <p:spPr>
          <a:xfrm>
            <a:off x="6812632" y="3861048"/>
            <a:ext cx="1647800" cy="648072"/>
          </a:xfrm>
          <a:prstGeom prst="ellipse">
            <a:avLst/>
          </a:prstGeom>
          <a:noFill/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Elipsa 5"/>
          <p:cNvSpPr/>
          <p:nvPr/>
        </p:nvSpPr>
        <p:spPr>
          <a:xfrm>
            <a:off x="1547664" y="3861048"/>
            <a:ext cx="864096" cy="648072"/>
          </a:xfrm>
          <a:prstGeom prst="ellipse">
            <a:avLst/>
          </a:prstGeom>
          <a:noFill/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3592200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764704"/>
            <a:ext cx="7620000" cy="480060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2400" b="0" dirty="0"/>
              <a:t>Spadek liczby gospodarstw, znalazł swoje odzwierciedlenie we wzroście </a:t>
            </a:r>
            <a:r>
              <a:rPr lang="pl-PL" sz="2400" dirty="0" smtClean="0"/>
              <a:t>średniej powierzchni </a:t>
            </a:r>
            <a:r>
              <a:rPr lang="pl-PL" sz="2400" dirty="0"/>
              <a:t>użytków rolnych przypadającej na 1 gospodarstwo </a:t>
            </a:r>
            <a:endParaRPr lang="pl-PL" sz="2400" dirty="0" smtClean="0"/>
          </a:p>
          <a:p>
            <a:pPr marL="114300" indent="0">
              <a:buNone/>
            </a:pPr>
            <a:endParaRPr lang="pl-PL" sz="2400" dirty="0"/>
          </a:p>
          <a:p>
            <a:pPr marL="114300" indent="0">
              <a:buNone/>
            </a:pPr>
            <a:endParaRPr lang="pl-PL" sz="2400" dirty="0" smtClean="0"/>
          </a:p>
          <a:p>
            <a:pPr marL="114300" indent="0" algn="ctr">
              <a:buNone/>
            </a:pPr>
            <a:r>
              <a:rPr lang="pl-PL" sz="2400" b="0" dirty="0" smtClean="0"/>
              <a:t>z </a:t>
            </a:r>
            <a:r>
              <a:rPr lang="pl-PL" sz="2400" b="0" dirty="0"/>
              <a:t>9,85 ha w 2010 r</a:t>
            </a:r>
            <a:r>
              <a:rPr lang="pl-PL" sz="2400" b="0" dirty="0" smtClean="0"/>
              <a:t>.</a:t>
            </a:r>
          </a:p>
          <a:p>
            <a:pPr marL="114300" indent="0">
              <a:buNone/>
            </a:pPr>
            <a:endParaRPr lang="pl-PL" sz="2400" dirty="0"/>
          </a:p>
          <a:p>
            <a:pPr marL="114300" indent="0">
              <a:buNone/>
            </a:pPr>
            <a:endParaRPr lang="pl-PL" sz="2400" b="0" dirty="0" smtClean="0"/>
          </a:p>
          <a:p>
            <a:pPr marL="114300" indent="0">
              <a:buNone/>
            </a:pPr>
            <a:endParaRPr lang="pl-PL" sz="2400" b="0" dirty="0"/>
          </a:p>
          <a:p>
            <a:pPr marL="114300" indent="0" algn="ctr">
              <a:buNone/>
            </a:pPr>
            <a:r>
              <a:rPr lang="pl-PL" sz="2400" b="0" dirty="0"/>
              <a:t>do </a:t>
            </a:r>
            <a:r>
              <a:rPr lang="pl-PL" sz="2400" b="1" dirty="0">
                <a:solidFill>
                  <a:srgbClr val="C00000"/>
                </a:solidFill>
              </a:rPr>
              <a:t>10,22 ha </a:t>
            </a:r>
            <a:r>
              <a:rPr lang="pl-PL" sz="2400" b="0" dirty="0"/>
              <a:t>w 2013 r.</a:t>
            </a:r>
            <a:endParaRPr lang="pl-PL" sz="2400" dirty="0"/>
          </a:p>
        </p:txBody>
      </p:sp>
      <p:sp>
        <p:nvSpPr>
          <p:cNvPr id="4" name="Symbol zastępczy zawartości 2"/>
          <p:cNvSpPr txBox="1">
            <a:spLocks/>
          </p:cNvSpPr>
          <p:nvPr/>
        </p:nvSpPr>
        <p:spPr>
          <a:xfrm>
            <a:off x="457200" y="6400801"/>
            <a:ext cx="7620000" cy="4522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sz="1600" b="0" i="1" dirty="0" smtClean="0"/>
              <a:t>Rocznik Statystyczny Rolnictwa 2014 GUS</a:t>
            </a:r>
            <a:endParaRPr lang="pl-PL" sz="1600" b="0" i="1" dirty="0"/>
          </a:p>
        </p:txBody>
      </p:sp>
      <p:sp>
        <p:nvSpPr>
          <p:cNvPr id="5" name="Strzałka w dół 4"/>
          <p:cNvSpPr/>
          <p:nvPr/>
        </p:nvSpPr>
        <p:spPr>
          <a:xfrm>
            <a:off x="4123184" y="3265160"/>
            <a:ext cx="288032" cy="11521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1902700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152718"/>
            <a:ext cx="8460432" cy="1371600"/>
          </a:xfrm>
        </p:spPr>
        <p:txBody>
          <a:bodyPr>
            <a:noAutofit/>
          </a:bodyPr>
          <a:lstStyle/>
          <a:p>
            <a:r>
              <a:rPr lang="pl-PL" sz="2800" b="1" dirty="0">
                <a:solidFill>
                  <a:srgbClr val="C00000"/>
                </a:solidFill>
              </a:rPr>
              <a:t>PRACUJĄCY W ROLNICTWIE WEDŁUG WOJEWÓDZTW</a:t>
            </a:r>
            <a:br>
              <a:rPr lang="pl-PL" sz="2800" b="1" dirty="0">
                <a:solidFill>
                  <a:srgbClr val="C00000"/>
                </a:solidFill>
              </a:rPr>
            </a:br>
            <a:r>
              <a:rPr lang="pl-PL" sz="2000" b="1" dirty="0">
                <a:solidFill>
                  <a:srgbClr val="C00000"/>
                </a:solidFill>
              </a:rPr>
              <a:t>na 100 ha użytków </a:t>
            </a:r>
            <a:r>
              <a:rPr lang="pl-PL" sz="2000" b="1" dirty="0" smtClean="0">
                <a:solidFill>
                  <a:srgbClr val="C00000"/>
                </a:solidFill>
              </a:rPr>
              <a:t>rolnych </a:t>
            </a:r>
            <a:r>
              <a:rPr lang="pl-PL" sz="2000" b="1" dirty="0">
                <a:solidFill>
                  <a:srgbClr val="C00000"/>
                </a:solidFill>
              </a:rPr>
              <a:t/>
            </a:r>
            <a:br>
              <a:rPr lang="pl-PL" sz="2000" b="1" dirty="0">
                <a:solidFill>
                  <a:srgbClr val="C00000"/>
                </a:solidFill>
              </a:rPr>
            </a:br>
            <a:r>
              <a:rPr lang="pl-PL" sz="1600" b="1" dirty="0">
                <a:solidFill>
                  <a:srgbClr val="C00000"/>
                </a:solidFill>
              </a:rPr>
              <a:t>Stan w dniu 31 XII 2013 </a:t>
            </a:r>
            <a:r>
              <a:rPr lang="pl-PL" sz="1600" b="1" dirty="0" smtClean="0">
                <a:solidFill>
                  <a:srgbClr val="C00000"/>
                </a:solidFill>
              </a:rPr>
              <a:t>r</a:t>
            </a:r>
            <a:endParaRPr lang="pl-PL" sz="1600" b="1" dirty="0">
              <a:solidFill>
                <a:srgbClr val="C00000"/>
              </a:solidFill>
            </a:endParaRPr>
          </a:p>
        </p:txBody>
      </p:sp>
      <p:graphicFrame>
        <p:nvGraphicFramePr>
          <p:cNvPr id="6" name="Symbol zastępczy zawartości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046520443"/>
              </p:ext>
            </p:extLst>
          </p:nvPr>
        </p:nvGraphicFramePr>
        <p:xfrm>
          <a:off x="107504" y="1556792"/>
          <a:ext cx="8424936" cy="53012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Symbol zastępczy zawartości 2"/>
          <p:cNvSpPr txBox="1">
            <a:spLocks/>
          </p:cNvSpPr>
          <p:nvPr/>
        </p:nvSpPr>
        <p:spPr>
          <a:xfrm>
            <a:off x="457200" y="6400801"/>
            <a:ext cx="7620000" cy="4522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sz="1600" b="0" i="1" dirty="0" smtClean="0"/>
              <a:t>Rocznik Statystyczny Rolnictwa 2014 GUS</a:t>
            </a:r>
            <a:endParaRPr lang="pl-PL" sz="1600" b="0" i="1" dirty="0"/>
          </a:p>
        </p:txBody>
      </p:sp>
      <p:sp>
        <p:nvSpPr>
          <p:cNvPr id="5" name="Elipsa 4"/>
          <p:cNvSpPr/>
          <p:nvPr/>
        </p:nvSpPr>
        <p:spPr>
          <a:xfrm>
            <a:off x="3203848" y="1916832"/>
            <a:ext cx="864096" cy="792088"/>
          </a:xfrm>
          <a:prstGeom prst="ellipse">
            <a:avLst/>
          </a:prstGeom>
          <a:noFill/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" name="Elipsa 6"/>
          <p:cNvSpPr/>
          <p:nvPr/>
        </p:nvSpPr>
        <p:spPr>
          <a:xfrm>
            <a:off x="4644008" y="2132856"/>
            <a:ext cx="864096" cy="792088"/>
          </a:xfrm>
          <a:prstGeom prst="ellipse">
            <a:avLst/>
          </a:prstGeom>
          <a:noFill/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" name="Elipsa 7"/>
          <p:cNvSpPr/>
          <p:nvPr/>
        </p:nvSpPr>
        <p:spPr>
          <a:xfrm>
            <a:off x="6444208" y="2924944"/>
            <a:ext cx="864096" cy="792088"/>
          </a:xfrm>
          <a:prstGeom prst="ellipse">
            <a:avLst/>
          </a:prstGeom>
          <a:noFill/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387642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zyleganie">
  <a:themeElements>
    <a:clrScheme name="Przyleganie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Pakiet 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rzyleganie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534</TotalTime>
  <Words>1270</Words>
  <Application>Microsoft Office PowerPoint</Application>
  <PresentationFormat>Pokaz na ekranie (4:3)</PresentationFormat>
  <Paragraphs>276</Paragraphs>
  <Slides>20</Slides>
  <Notes>8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20</vt:i4>
      </vt:variant>
    </vt:vector>
  </HeadingPairs>
  <TitlesOfParts>
    <vt:vector size="21" baseType="lpstr">
      <vt:lpstr>Przyleganie</vt:lpstr>
      <vt:lpstr>Charakterystyka zasobów pracy w rolnictwie – stan obecny i trendy na przyszłość</vt:lpstr>
      <vt:lpstr>Slajd 2</vt:lpstr>
      <vt:lpstr>Slajd 3</vt:lpstr>
      <vt:lpstr>Slajd 4</vt:lpstr>
      <vt:lpstr>Slajd 5</vt:lpstr>
      <vt:lpstr>Slajd 6</vt:lpstr>
      <vt:lpstr>Liczba gospodarstw rolnych w latach 2010 i 2013</vt:lpstr>
      <vt:lpstr>Slajd 8</vt:lpstr>
      <vt:lpstr>PRACUJĄCY W ROLNICTWIE WEDŁUG WOJEWÓDZTW na 100 ha użytków rolnych  Stan w dniu 31 XII 2013 r</vt:lpstr>
      <vt:lpstr>Liczba pracujących w gospodarstwach rolnych w jednostkach AWU</vt:lpstr>
      <vt:lpstr>Slajd 11</vt:lpstr>
      <vt:lpstr>Rodzinna siła robocza przypadająca na 1 gospodarstwo rolne według grup obszarowych użytków rolnych</vt:lpstr>
      <vt:lpstr>Slajd 13</vt:lpstr>
      <vt:lpstr>Gospodarstwa, w których osoba kierująca posiada wykształcenie rolnicze</vt:lpstr>
      <vt:lpstr>Slajd 15</vt:lpstr>
      <vt:lpstr>Prognoza ludności, przyrost/ubytek w stosunku do poprzedniego okresu (w tys.)</vt:lpstr>
      <vt:lpstr>Slajd 17</vt:lpstr>
      <vt:lpstr>Slajd 18</vt:lpstr>
      <vt:lpstr>Slajd 19</vt:lpstr>
      <vt:lpstr>Slajd 20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Charakterystyka zasobów pracy w rolnictwie – stan obecny i trendy na przyszłość</dc:title>
  <dc:creator>uzytkownik</dc:creator>
  <cp:lastModifiedBy>..</cp:lastModifiedBy>
  <cp:revision>41</cp:revision>
  <dcterms:created xsi:type="dcterms:W3CDTF">2015-05-13T10:50:17Z</dcterms:created>
  <dcterms:modified xsi:type="dcterms:W3CDTF">2015-05-15T09:04:09Z</dcterms:modified>
</cp:coreProperties>
</file>