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131"/>
  </p:notesMasterIdLst>
  <p:sldIdLst>
    <p:sldId id="382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44" r:id="rId93"/>
    <p:sldId id="345" r:id="rId94"/>
    <p:sldId id="346" r:id="rId95"/>
    <p:sldId id="347" r:id="rId96"/>
    <p:sldId id="348" r:id="rId97"/>
    <p:sldId id="349" r:id="rId98"/>
    <p:sldId id="350" r:id="rId99"/>
    <p:sldId id="351" r:id="rId100"/>
    <p:sldId id="352" r:id="rId101"/>
    <p:sldId id="353" r:id="rId102"/>
    <p:sldId id="354" r:id="rId103"/>
    <p:sldId id="355" r:id="rId104"/>
    <p:sldId id="356" r:id="rId105"/>
    <p:sldId id="357" r:id="rId106"/>
    <p:sldId id="358" r:id="rId107"/>
    <p:sldId id="359" r:id="rId108"/>
    <p:sldId id="360" r:id="rId109"/>
    <p:sldId id="361" r:id="rId110"/>
    <p:sldId id="362" r:id="rId111"/>
    <p:sldId id="363" r:id="rId112"/>
    <p:sldId id="364" r:id="rId113"/>
    <p:sldId id="365" r:id="rId114"/>
    <p:sldId id="366" r:id="rId115"/>
    <p:sldId id="367" r:id="rId116"/>
    <p:sldId id="368" r:id="rId117"/>
    <p:sldId id="369" r:id="rId118"/>
    <p:sldId id="370" r:id="rId119"/>
    <p:sldId id="371" r:id="rId120"/>
    <p:sldId id="372" r:id="rId121"/>
    <p:sldId id="373" r:id="rId122"/>
    <p:sldId id="374" r:id="rId123"/>
    <p:sldId id="375" r:id="rId124"/>
    <p:sldId id="376" r:id="rId125"/>
    <p:sldId id="377" r:id="rId126"/>
    <p:sldId id="378" r:id="rId127"/>
    <p:sldId id="379" r:id="rId128"/>
    <p:sldId id="380" r:id="rId129"/>
    <p:sldId id="381" r:id="rId130"/>
  </p:sldIdLst>
  <p:sldSz cx="9144000" cy="6858000" type="screen4x3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viewProps" Target="viewProps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slide" Target="slides/slide125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26" Type="http://schemas.openxmlformats.org/officeDocument/2006/relationships/slide" Target="slides/slide123.xml"/><Relationship Id="rId134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16" Type="http://schemas.openxmlformats.org/officeDocument/2006/relationships/slide" Target="slides/slide113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slide" Target="slides/slide108.xml"/><Relationship Id="rId13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30" Type="http://schemas.openxmlformats.org/officeDocument/2006/relationships/slide" Target="slides/slide127.xml"/><Relationship Id="rId135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notesMaster" Target="notesMasters/notesMaster1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pl-PL" sz="2000">
                <a:latin typeface="Arial"/>
              </a:rPr>
              <a:t>Kliknij, aby edytować format notatek</a:t>
            </a:r>
            <a:endParaRPr/>
          </a:p>
        </p:txBody>
      </p:sp>
      <p:sp>
        <p:nvSpPr>
          <p:cNvPr id="109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pl-PL" sz="1400">
                <a:latin typeface="Times New Roman"/>
              </a:rPr>
              <a:t>&lt;główka&gt;</a:t>
            </a:r>
            <a:endParaRPr/>
          </a:p>
        </p:txBody>
      </p:sp>
      <p:sp>
        <p:nvSpPr>
          <p:cNvPr id="110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pl-PL" sz="1400">
                <a:latin typeface="Times New Roman"/>
              </a:rPr>
              <a:t>&lt;data/godzina&gt;</a:t>
            </a:r>
            <a:endParaRPr/>
          </a:p>
        </p:txBody>
      </p:sp>
      <p:sp>
        <p:nvSpPr>
          <p:cNvPr id="111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pl-PL" sz="1400">
                <a:latin typeface="Times New Roman"/>
              </a:rPr>
              <a:t>&lt;stopka&gt;</a:t>
            </a:r>
            <a:endParaRPr/>
          </a:p>
        </p:txBody>
      </p:sp>
      <p:sp>
        <p:nvSpPr>
          <p:cNvPr id="112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79E8549A-9AFD-47D9-8B46-20EF7DC96CB9}" type="slidenum">
              <a:rPr lang="pl-PL" sz="1400">
                <a:latin typeface="Times New Roman"/>
              </a:rPr>
              <a:pPr algn="r"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PlaceHolder 1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440" cy="44661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43" name="CustomShape 2"/>
          <p:cNvSpPr/>
          <p:nvPr/>
        </p:nvSpPr>
        <p:spPr>
          <a:xfrm>
            <a:off x="3850560" y="9428760"/>
            <a:ext cx="2944800" cy="49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PlaceHolder 1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440" cy="44661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45" name="CustomShape 2"/>
          <p:cNvSpPr/>
          <p:nvPr/>
        </p:nvSpPr>
        <p:spPr>
          <a:xfrm>
            <a:off x="3850560" y="9428760"/>
            <a:ext cx="2944800" cy="49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PlaceHolder 1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440" cy="44661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47" name="CustomShape 2"/>
          <p:cNvSpPr/>
          <p:nvPr/>
        </p:nvSpPr>
        <p:spPr>
          <a:xfrm>
            <a:off x="3850560" y="9428760"/>
            <a:ext cx="2944800" cy="49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PlaceHolder 1"/>
          <p:cNvSpPr>
            <a:spLocks noGrp="1"/>
          </p:cNvSpPr>
          <p:nvPr>
            <p:ph type="body"/>
          </p:nvPr>
        </p:nvSpPr>
        <p:spPr>
          <a:xfrm>
            <a:off x="679680" y="4715280"/>
            <a:ext cx="5437440" cy="44661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49" name="CustomShape 2"/>
          <p:cNvSpPr/>
          <p:nvPr/>
        </p:nvSpPr>
        <p:spPr>
          <a:xfrm>
            <a:off x="3850560" y="9428760"/>
            <a:ext cx="2944800" cy="49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4" name="Obraz 33"/>
          <p:cNvPicPr/>
          <p:nvPr/>
        </p:nvPicPr>
        <p:blipFill>
          <a:blip r:embed="rId2" cstate="print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5" name="Obraz 34"/>
          <p:cNvPicPr/>
          <p:nvPr/>
        </p:nvPicPr>
        <p:blipFill>
          <a:blip r:embed="rId2" cstate="print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685800" y="2130480"/>
            <a:ext cx="7771680" cy="6811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70" name="Obraz 69"/>
          <p:cNvPicPr/>
          <p:nvPr/>
        </p:nvPicPr>
        <p:blipFill>
          <a:blip r:embed="rId2" cstate="print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71" name="Obraz 70"/>
          <p:cNvPicPr/>
          <p:nvPr/>
        </p:nvPicPr>
        <p:blipFill>
          <a:blip r:embed="rId2" cstate="print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subTitle"/>
          </p:nvPr>
        </p:nvSpPr>
        <p:spPr>
          <a:xfrm>
            <a:off x="685800" y="2130480"/>
            <a:ext cx="7771680" cy="6811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06" name="Obraz 105"/>
          <p:cNvPicPr/>
          <p:nvPr/>
        </p:nvPicPr>
        <p:blipFill>
          <a:blip r:embed="rId2" cstate="print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107" name="Obraz 106"/>
          <p:cNvPicPr/>
          <p:nvPr/>
        </p:nvPicPr>
        <p:blipFill>
          <a:blip r:embed="rId2" cstate="print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85800" y="2130480"/>
            <a:ext cx="7771680" cy="6811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pl-PL" sz="4400">
                <a:latin typeface="Arial"/>
              </a:rPr>
              <a:t>Kliknij, aby edytować format tekstu tytułu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pl-PL" sz="3200">
                <a:latin typeface="Arial"/>
              </a:rPr>
              <a:t>Kliknij, aby edytować format tekstu konspektu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pl-PL" sz="2800">
                <a:latin typeface="Arial"/>
              </a:rPr>
              <a:t>Drugi poziom konspektu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pl-PL" sz="2400">
                <a:latin typeface="Arial"/>
              </a:rPr>
              <a:t>Trzeci poziom konspektu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pl-PL" sz="2000">
                <a:latin typeface="Arial"/>
              </a:rPr>
              <a:t>Czwarty poziom konspektu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pl-PL" sz="2000">
                <a:latin typeface="Arial"/>
              </a:rPr>
              <a:t>Piąty poziom konspektu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pl-PL" sz="2000">
                <a:latin typeface="Arial"/>
              </a:rPr>
              <a:t>Szósty poziom konspektu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pl-PL" sz="2000">
                <a:latin typeface="Arial"/>
              </a:rPr>
              <a:t>Siódmy poziom konspektu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680" cy="146916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pl-PL">
                <a:latin typeface="Arial"/>
              </a:rPr>
              <a:t>Kliknij, aby edytować format tekstu tytułu</a:t>
            </a:r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pl-PL" sz="3200">
                <a:latin typeface="Arial"/>
              </a:rPr>
              <a:t>Kliknij, aby edytować format tekstu konspektu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pl-PL" sz="2800">
                <a:latin typeface="Arial"/>
              </a:rPr>
              <a:t>Drugi poziom konspektu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pl-PL" sz="2400">
                <a:latin typeface="Arial"/>
              </a:rPr>
              <a:t>Trzeci poziom konspektu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pl-PL" sz="2000">
                <a:latin typeface="Arial"/>
              </a:rPr>
              <a:t>Czwarty poziom konspektu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pl-PL" sz="2000">
                <a:latin typeface="Arial"/>
              </a:rPr>
              <a:t>Piąty poziom konspektu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pl-PL" sz="2000">
                <a:latin typeface="Arial"/>
              </a:rPr>
              <a:t>Szósty poziom konspektu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pl-PL" sz="2000">
                <a:latin typeface="Arial"/>
              </a:rPr>
              <a:t>Siódmy poziom konspektu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pl-PL" sz="4400">
                <a:latin typeface="Arial"/>
              </a:rPr>
              <a:t>Kliknij, aby edytować format tekstu tytułu</a:t>
            </a:r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pl-PL" sz="3200">
                <a:latin typeface="Arial"/>
              </a:rPr>
              <a:t>Kliknij, aby edytować format tekstu konspektu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pl-PL" sz="2800">
                <a:latin typeface="Arial"/>
              </a:rPr>
              <a:t>Drugi poziom konspektu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pl-PL" sz="2400">
                <a:latin typeface="Arial"/>
              </a:rPr>
              <a:t>Trzeci poziom konspektu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pl-PL" sz="2000">
                <a:latin typeface="Arial"/>
              </a:rPr>
              <a:t>Czwarty poziom konspektu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pl-PL" sz="2000">
                <a:latin typeface="Arial"/>
              </a:rPr>
              <a:t>Piąty poziom konspektu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pl-PL" sz="2000">
                <a:latin typeface="Arial"/>
              </a:rPr>
              <a:t>Szósty poziom konspektu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pl-PL" sz="2000">
                <a:latin typeface="Arial"/>
              </a:rPr>
              <a:t>Siódmy poziom konspektu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5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5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5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4.pn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5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5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5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5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5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5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5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5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5.xml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oleObject" Target="../embeddings/oleObject5.bin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5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5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5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5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oleObject" Target="../embeddings/oleObject4.bin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2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5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5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5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4725144"/>
            <a:ext cx="7771680" cy="1469160"/>
          </a:xfrm>
        </p:spPr>
        <p:txBody>
          <a:bodyPr/>
          <a:lstStyle/>
          <a:p>
            <a:pPr algn="ctr"/>
            <a:r>
              <a:rPr lang="pl-PL" sz="4400" b="1" dirty="0" smtClean="0">
                <a:latin typeface="Times New Roman" pitchFamily="18" charset="0"/>
                <a:cs typeface="Times New Roman" pitchFamily="18" charset="0"/>
              </a:rPr>
              <a:t>Opracowanie merytoryczne Paweł Zajc</a:t>
            </a:r>
            <a:endParaRPr lang="pl-PL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/>
          </p:nvPr>
        </p:nvSpPr>
        <p:spPr>
          <a:xfrm>
            <a:off x="539552" y="908720"/>
            <a:ext cx="8157232" cy="3096344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60418" name="Picture 2" descr="C:\Users\MAGDAL~2\AppData\Local\Temp\Parasiewicz Crest Red &amp; Gold long Pokoje &amp; Restauracja-without background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764704"/>
            <a:ext cx="8496944" cy="34825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CustomShape 1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1" name="CustomShape 2"/>
          <p:cNvSpPr/>
          <p:nvPr/>
        </p:nvSpPr>
        <p:spPr>
          <a:xfrm>
            <a:off x="467640" y="260640"/>
            <a:ext cx="8064000" cy="1156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50000"/>
              </a:lnSpc>
            </a:pPr>
            <a:r>
              <a:rPr lang="pl-PL" sz="2800" b="1" strike="noStrike">
                <a:solidFill>
                  <a:srgbClr val="0033CC"/>
                </a:solidFill>
                <a:latin typeface="Times New Roman"/>
                <a:ea typeface="DejaVu Sans"/>
              </a:rPr>
              <a:t>Umowa o dofinansowanie określa </a:t>
            </a:r>
            <a:endParaRPr/>
          </a:p>
          <a:p>
            <a:pPr algn="ctr">
              <a:lnSpc>
                <a:spcPct val="150000"/>
              </a:lnSpc>
            </a:pPr>
            <a:r>
              <a:rPr lang="pl-PL" sz="2800" b="1" strike="noStrike">
                <a:solidFill>
                  <a:srgbClr val="0033CC"/>
                </a:solidFill>
                <a:latin typeface="Times New Roman"/>
                <a:ea typeface="DejaVu Sans"/>
              </a:rPr>
              <a:t>w szczególności następujące obszary: </a:t>
            </a:r>
            <a:endParaRPr/>
          </a:p>
        </p:txBody>
      </p:sp>
      <p:sp>
        <p:nvSpPr>
          <p:cNvPr id="142" name="CustomShape 3"/>
          <p:cNvSpPr/>
          <p:nvPr/>
        </p:nvSpPr>
        <p:spPr>
          <a:xfrm>
            <a:off x="467640" y="1412640"/>
            <a:ext cx="8280360" cy="489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50000"/>
              </a:lnSpc>
              <a:buFont typeface="Wingdings" charset="2"/>
              <a:buChar char=""/>
            </a:pPr>
            <a:r>
              <a:rPr lang="pl-PL" strike="noStrike">
                <a:solidFill>
                  <a:srgbClr val="000000"/>
                </a:solidFill>
                <a:latin typeface="Times New Roman"/>
                <a:ea typeface="DejaVu Sans"/>
              </a:rPr>
              <a:t> opis struktury finansowania projektu – maksymalna wartość dotacji,</a:t>
            </a:r>
            <a:endParaRPr/>
          </a:p>
          <a:p>
            <a:pPr>
              <a:lnSpc>
                <a:spcPct val="150000"/>
              </a:lnSpc>
              <a:buFont typeface="Wingdings" charset="2"/>
              <a:buChar char=""/>
            </a:pPr>
            <a:r>
              <a:rPr lang="pl-PL" strike="noStrike">
                <a:solidFill>
                  <a:srgbClr val="000000"/>
                </a:solidFill>
                <a:latin typeface="Times New Roman"/>
                <a:ea typeface="DejaVu Sans"/>
              </a:rPr>
              <a:t> maksymalny udział procentowy dotacji; </a:t>
            </a:r>
            <a:endParaRPr/>
          </a:p>
          <a:p>
            <a:pPr>
              <a:lnSpc>
                <a:spcPct val="150000"/>
              </a:lnSpc>
              <a:buFont typeface="Wingdings" charset="2"/>
              <a:buChar char=""/>
            </a:pPr>
            <a:r>
              <a:rPr lang="pl-PL" strike="noStrike">
                <a:solidFill>
                  <a:srgbClr val="000000"/>
                </a:solidFill>
                <a:latin typeface="Times New Roman"/>
                <a:ea typeface="DejaVu Sans"/>
              </a:rPr>
              <a:t> czas trwania projektu; </a:t>
            </a:r>
            <a:endParaRPr/>
          </a:p>
          <a:p>
            <a:pPr>
              <a:lnSpc>
                <a:spcPct val="150000"/>
              </a:lnSpc>
              <a:buFont typeface="Wingdings" charset="2"/>
              <a:buChar char=""/>
            </a:pPr>
            <a:r>
              <a:rPr lang="pl-PL" strike="noStrike">
                <a:solidFill>
                  <a:srgbClr val="000000"/>
                </a:solidFill>
                <a:latin typeface="Times New Roman"/>
                <a:ea typeface="DejaVu Sans"/>
              </a:rPr>
              <a:t> warunki i harmonogram płatności; </a:t>
            </a:r>
            <a:endParaRPr/>
          </a:p>
          <a:p>
            <a:pPr>
              <a:lnSpc>
                <a:spcPct val="150000"/>
              </a:lnSpc>
              <a:buFont typeface="Wingdings" charset="2"/>
              <a:buChar char=""/>
            </a:pPr>
            <a:r>
              <a:rPr lang="pl-PL" strike="noStrike">
                <a:solidFill>
                  <a:srgbClr val="000000"/>
                </a:solidFill>
                <a:latin typeface="Times New Roman"/>
                <a:ea typeface="DejaVu Sans"/>
              </a:rPr>
              <a:t> zabezpieczenia zwrotu nieprawidłowo wydatkowanych środków; </a:t>
            </a:r>
            <a:endParaRPr/>
          </a:p>
          <a:p>
            <a:pPr>
              <a:lnSpc>
                <a:spcPct val="150000"/>
              </a:lnSpc>
              <a:buFont typeface="Wingdings" charset="2"/>
              <a:buChar char=""/>
            </a:pPr>
            <a:r>
              <a:rPr lang="pl-PL" strike="noStrike">
                <a:solidFill>
                  <a:srgbClr val="000000"/>
                </a:solidFill>
                <a:latin typeface="Times New Roman"/>
                <a:ea typeface="DejaVu Sans"/>
              </a:rPr>
              <a:t> zasady monitorowania i poddawania się kontroli; </a:t>
            </a:r>
            <a:endParaRPr/>
          </a:p>
          <a:p>
            <a:pPr>
              <a:lnSpc>
                <a:spcPct val="150000"/>
              </a:lnSpc>
              <a:buFont typeface="Wingdings" charset="2"/>
              <a:buChar char=""/>
            </a:pPr>
            <a:r>
              <a:rPr lang="pl-PL" strike="noStrike">
                <a:solidFill>
                  <a:srgbClr val="000000"/>
                </a:solidFill>
                <a:latin typeface="Times New Roman"/>
                <a:ea typeface="DejaVu Sans"/>
              </a:rPr>
              <a:t> zasady przechowywania dokumentów; </a:t>
            </a:r>
            <a:endParaRPr/>
          </a:p>
          <a:p>
            <a:pPr>
              <a:lnSpc>
                <a:spcPct val="150000"/>
              </a:lnSpc>
              <a:buFont typeface="Wingdings" charset="2"/>
              <a:buChar char=""/>
            </a:pPr>
            <a:r>
              <a:rPr lang="pl-PL" strike="noStrike">
                <a:solidFill>
                  <a:srgbClr val="000000"/>
                </a:solidFill>
                <a:latin typeface="Times New Roman"/>
                <a:ea typeface="DejaVu Sans"/>
              </a:rPr>
              <a:t> ochronę danych osobowych; </a:t>
            </a:r>
            <a:endParaRPr/>
          </a:p>
          <a:p>
            <a:pPr>
              <a:lnSpc>
                <a:spcPct val="150000"/>
              </a:lnSpc>
              <a:buFont typeface="Wingdings" charset="2"/>
              <a:buChar char=""/>
            </a:pPr>
            <a:r>
              <a:rPr lang="pl-PL" strike="noStrike">
                <a:solidFill>
                  <a:srgbClr val="000000"/>
                </a:solidFill>
                <a:latin typeface="Times New Roman"/>
                <a:ea typeface="DejaVu Sans"/>
              </a:rPr>
              <a:t> obowiązki informacyjne; </a:t>
            </a:r>
            <a:endParaRPr/>
          </a:p>
          <a:p>
            <a:pPr>
              <a:lnSpc>
                <a:spcPct val="150000"/>
              </a:lnSpc>
              <a:buFont typeface="Wingdings" charset="2"/>
              <a:buChar char=""/>
            </a:pPr>
            <a:r>
              <a:rPr lang="pl-PL" strike="noStrike">
                <a:solidFill>
                  <a:srgbClr val="000000"/>
                </a:solidFill>
                <a:latin typeface="Times New Roman"/>
                <a:ea typeface="DejaVu Sans"/>
              </a:rPr>
              <a:t> zasady dokonywania zmian w projekcie; </a:t>
            </a:r>
            <a:endParaRPr/>
          </a:p>
          <a:p>
            <a:pPr>
              <a:lnSpc>
                <a:spcPct val="150000"/>
              </a:lnSpc>
              <a:buFont typeface="Wingdings" charset="2"/>
              <a:buChar char=""/>
            </a:pPr>
            <a:r>
              <a:rPr lang="pl-PL" strike="noStrike">
                <a:solidFill>
                  <a:srgbClr val="000000"/>
                </a:solidFill>
                <a:latin typeface="Times New Roman"/>
                <a:ea typeface="DejaVu Sans"/>
              </a:rPr>
              <a:t> sankcje za naruszenie warunków umowy. </a:t>
            </a:r>
            <a:endParaRPr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CustomShape 1"/>
          <p:cNvSpPr/>
          <p:nvPr/>
        </p:nvSpPr>
        <p:spPr>
          <a:xfrm>
            <a:off x="611640" y="188640"/>
            <a:ext cx="7920000" cy="927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50000"/>
              </a:lnSpc>
            </a:pPr>
            <a:r>
              <a:rPr lang="pl-PL" sz="2200" b="1" strike="noStrike">
                <a:solidFill>
                  <a:srgbClr val="000000"/>
                </a:solidFill>
                <a:latin typeface="Times New Roman"/>
                <a:ea typeface="DejaVu Sans"/>
              </a:rPr>
              <a:t>Brak opisu na fakturach </a:t>
            </a:r>
            <a:endParaRPr/>
          </a:p>
          <a:p>
            <a:pPr algn="ctr">
              <a:lnSpc>
                <a:spcPct val="150000"/>
              </a:lnSpc>
            </a:pPr>
            <a:r>
              <a:rPr lang="pl-PL" sz="2200" b="1" strike="noStrike">
                <a:solidFill>
                  <a:srgbClr val="000000"/>
                </a:solidFill>
                <a:latin typeface="Times New Roman"/>
                <a:ea typeface="DejaVu Sans"/>
              </a:rPr>
              <a:t>oraz stosownych pieczątek:</a:t>
            </a:r>
            <a:endParaRPr/>
          </a:p>
        </p:txBody>
      </p:sp>
      <p:sp>
        <p:nvSpPr>
          <p:cNvPr id="545" name="CustomShape 2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66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CustomShape 1"/>
          <p:cNvSpPr/>
          <p:nvPr/>
        </p:nvSpPr>
        <p:spPr>
          <a:xfrm>
            <a:off x="611640" y="260640"/>
            <a:ext cx="7771680" cy="1142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4400" b="1" strike="noStrike">
                <a:solidFill>
                  <a:srgbClr val="0033CC"/>
                </a:solidFill>
                <a:latin typeface="Times New Roman"/>
              </a:rPr>
              <a:t>Opis faktur </a:t>
            </a:r>
            <a:endParaRPr/>
          </a:p>
        </p:txBody>
      </p:sp>
      <p:sp>
        <p:nvSpPr>
          <p:cNvPr id="547" name="CustomShape 2"/>
          <p:cNvSpPr/>
          <p:nvPr/>
        </p:nvSpPr>
        <p:spPr>
          <a:xfrm>
            <a:off x="395640" y="1556640"/>
            <a:ext cx="8131680" cy="4114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pl-PL" sz="3200" strike="noStrike">
                <a:solidFill>
                  <a:srgbClr val="000000"/>
                </a:solidFill>
                <a:latin typeface="Times New Roman"/>
              </a:rPr>
              <a:t>  </a:t>
            </a:r>
            <a:r>
              <a:rPr lang="pl-PL" sz="2000" strike="noStrike">
                <a:solidFill>
                  <a:srgbClr val="000000"/>
                </a:solidFill>
                <a:latin typeface="Times New Roman"/>
              </a:rPr>
              <a:t>  </a:t>
            </a:r>
            <a:r>
              <a:rPr lang="pl-PL" sz="1600" b="1" strike="noStrike">
                <a:solidFill>
                  <a:srgbClr val="000000"/>
                </a:solidFill>
                <a:latin typeface="Times New Roman"/>
              </a:rPr>
              <a:t>Zaleca się aby faktury lub dokumenty o równoważnej wartości dowodowej                         na odwrocie dokumentu zawierały opis z następujących informacji:</a:t>
            </a:r>
            <a:endParaRPr/>
          </a:p>
          <a:p>
            <a:pPr algn="just">
              <a:lnSpc>
                <a:spcPct val="150000"/>
              </a:lnSpc>
            </a:pPr>
            <a:endParaRPr/>
          </a:p>
          <a:p>
            <a:pPr algn="just">
              <a:lnSpc>
                <a:spcPct val="150000"/>
              </a:lnSpc>
              <a:buFont typeface="Wingdings" charset="2"/>
              <a:buChar char=""/>
            </a:pPr>
            <a:r>
              <a:rPr lang="pl-PL" sz="1600" strike="noStrike">
                <a:solidFill>
                  <a:srgbClr val="000000"/>
                </a:solidFill>
                <a:latin typeface="Times New Roman"/>
              </a:rPr>
              <a:t>Numer umowy przyznania pomocy,</a:t>
            </a:r>
            <a:endParaRPr/>
          </a:p>
          <a:p>
            <a:pPr algn="just">
              <a:lnSpc>
                <a:spcPct val="150000"/>
              </a:lnSpc>
              <a:buFont typeface="Wingdings" charset="2"/>
              <a:buChar char=""/>
            </a:pPr>
            <a:r>
              <a:rPr lang="pl-PL" sz="1600" strike="noStrike">
                <a:solidFill>
                  <a:srgbClr val="000000"/>
                </a:solidFill>
                <a:latin typeface="Times New Roman"/>
              </a:rPr>
              <a:t>Numer pozycji w Zestawieniu rzeczowo - finansowym operacji,</a:t>
            </a:r>
            <a:endParaRPr/>
          </a:p>
          <a:p>
            <a:pPr algn="just">
              <a:lnSpc>
                <a:spcPct val="150000"/>
              </a:lnSpc>
              <a:buFont typeface="Wingdings" charset="2"/>
              <a:buChar char=""/>
            </a:pPr>
            <a:r>
              <a:rPr lang="pl-PL" sz="1600" strike="noStrike">
                <a:solidFill>
                  <a:srgbClr val="000000"/>
                </a:solidFill>
                <a:latin typeface="Times New Roman"/>
              </a:rPr>
              <a:t>Kwota wydatków kwalifikowalnych w ramach danego dokumentu … zł,</a:t>
            </a:r>
            <a:endParaRPr/>
          </a:p>
          <a:p>
            <a:pPr algn="just">
              <a:lnSpc>
                <a:spcPct val="150000"/>
              </a:lnSpc>
              <a:buFont typeface="Wingdings" charset="2"/>
              <a:buChar char=""/>
            </a:pPr>
            <a:r>
              <a:rPr lang="pl-PL" sz="1600" strike="noStrike">
                <a:solidFill>
                  <a:srgbClr val="000000"/>
                </a:solidFill>
                <a:latin typeface="Times New Roman"/>
              </a:rPr>
              <a:t>Numer odrębnego konta na którym zostały zaksięgowane wydatki w ramach danej operacji albo numer w zestawieniu faktur lub równoważnych dokumentów księgowych,</a:t>
            </a:r>
            <a:endParaRPr/>
          </a:p>
          <a:p>
            <a:pPr algn="just">
              <a:lnSpc>
                <a:spcPct val="150000"/>
              </a:lnSpc>
              <a:buFont typeface="Wingdings" charset="2"/>
              <a:buChar char=""/>
            </a:pPr>
            <a:r>
              <a:rPr lang="pl-PL" sz="1600" strike="noStrike">
                <a:solidFill>
                  <a:srgbClr val="000000"/>
                </a:solidFill>
                <a:latin typeface="Times New Roman"/>
              </a:rPr>
              <a:t>Potwierdzenie poprawności rachunkowej, formalnej i merytorycznej przez złożenie podpisu przez osoby sprawdzające wraz z datami ich złożenia. </a:t>
            </a:r>
            <a:endParaRPr/>
          </a:p>
          <a:p>
            <a:pPr algn="just">
              <a:lnSpc>
                <a:spcPct val="15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pl-PL" sz="3200" strike="noStrike">
                <a:solidFill>
                  <a:srgbClr val="000000"/>
                </a:solidFill>
                <a:latin typeface="Times New Roman"/>
              </a:rPr>
              <a:t> </a:t>
            </a:r>
            <a:endParaRPr/>
          </a:p>
        </p:txBody>
      </p:sp>
      <p:sp>
        <p:nvSpPr>
          <p:cNvPr id="548" name="CustomShape 3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66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CustomShape 1"/>
          <p:cNvSpPr/>
          <p:nvPr/>
        </p:nvSpPr>
        <p:spPr>
          <a:xfrm>
            <a:off x="683640" y="260640"/>
            <a:ext cx="7416000" cy="863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3600" b="1" strike="noStrike">
                <a:solidFill>
                  <a:srgbClr val="0033CC"/>
                </a:solidFill>
                <a:latin typeface="Times New Roman"/>
              </a:rPr>
              <a:t>Przykładowy opis faktur:</a:t>
            </a:r>
            <a:endParaRPr/>
          </a:p>
        </p:txBody>
      </p:sp>
      <p:sp>
        <p:nvSpPr>
          <p:cNvPr id="550" name="CustomShape 2"/>
          <p:cNvSpPr/>
          <p:nvPr/>
        </p:nvSpPr>
        <p:spPr>
          <a:xfrm>
            <a:off x="395640" y="1196640"/>
            <a:ext cx="8352360" cy="4114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r>
              <a:rPr lang="pl-PL" sz="1200" i="1" strike="noStrike">
                <a:solidFill>
                  <a:srgbClr val="000000"/>
                </a:solidFill>
                <a:latin typeface="Times New Roman"/>
              </a:rPr>
              <a:t>Projekt współfinansowany z Europejskiego Funduszu Rolnego na rzecz Rozwoju Obszarów Wiejskich (EFRPOW)                                          w ramach działania 4.1/413 – Wdrażanie Lokalnych Strategii Rozwoju objętego PROW 2007-2013,                                                                                   tj. na: operacje, które nie odpowiadają warunkom przyznania pomocy w ramach Osi 3, ale przyczyniają się do osiągnięcia celów                                             tej osi, tzw. ,,Małych projektów’’</a:t>
            </a:r>
            <a:endParaRPr/>
          </a:p>
          <a:p>
            <a:pPr algn="just">
              <a:lnSpc>
                <a:spcPct val="150000"/>
              </a:lnSpc>
            </a:pPr>
            <a:endParaRPr/>
          </a:p>
          <a:p>
            <a:pPr algn="just">
              <a:lnSpc>
                <a:spcPct val="150000"/>
              </a:lnSpc>
            </a:pPr>
            <a:r>
              <a:rPr lang="pl-PL" sz="1200" strike="noStrike">
                <a:solidFill>
                  <a:srgbClr val="000000"/>
                </a:solidFill>
                <a:latin typeface="Times New Roman"/>
              </a:rPr>
              <a:t>Projekt realizowany w ramach Umowy przyznania pomocy nr ………………….  z dnia ……………………….</a:t>
            </a:r>
            <a:endParaRPr/>
          </a:p>
          <a:p>
            <a:pPr algn="just">
              <a:lnSpc>
                <a:spcPct val="150000"/>
              </a:lnSpc>
            </a:pPr>
            <a:r>
              <a:rPr lang="pl-PL" sz="1200" strike="noStrike">
                <a:solidFill>
                  <a:srgbClr val="000000"/>
                </a:solidFill>
                <a:latin typeface="Times New Roman"/>
              </a:rPr>
              <a:t>Data i podpis osoby sprawdzającej pod względem merytorycznym ……………………………………………...</a:t>
            </a:r>
            <a:endParaRPr/>
          </a:p>
          <a:p>
            <a:pPr algn="just">
              <a:lnSpc>
                <a:spcPct val="150000"/>
              </a:lnSpc>
            </a:pPr>
            <a:r>
              <a:rPr lang="pl-PL" sz="1200" strike="noStrike">
                <a:solidFill>
                  <a:srgbClr val="000000"/>
                </a:solidFill>
                <a:latin typeface="Times New Roman"/>
              </a:rPr>
              <a:t>Data i podpis osoby sprawdzającej pod względem formalno-rachunkowym …………………………………….</a:t>
            </a:r>
            <a:endParaRPr/>
          </a:p>
          <a:p>
            <a:pPr algn="just">
              <a:lnSpc>
                <a:spcPct val="150000"/>
              </a:lnSpc>
            </a:pPr>
            <a:r>
              <a:rPr lang="pl-PL" sz="1200" strike="noStrike">
                <a:solidFill>
                  <a:srgbClr val="000000"/>
                </a:solidFill>
                <a:latin typeface="Times New Roman"/>
              </a:rPr>
              <a:t>Zatwierdzono do wypłaty …………………………………………………………………………………………</a:t>
            </a:r>
            <a:endParaRPr/>
          </a:p>
          <a:p>
            <a:pPr algn="just">
              <a:lnSpc>
                <a:spcPct val="150000"/>
              </a:lnSpc>
            </a:pPr>
            <a:r>
              <a:rPr lang="pl-PL" sz="1200" strike="noStrike">
                <a:solidFill>
                  <a:srgbClr val="000000"/>
                </a:solidFill>
                <a:latin typeface="Times New Roman"/>
              </a:rPr>
              <a:t>Pozycja nr ………. z Faktury nr ………….. na kwotę …………zł  dotyczy pozycji nr ……… z zestawienia rzeczowo-finansowego. </a:t>
            </a:r>
            <a:endParaRPr/>
          </a:p>
          <a:p>
            <a:pPr algn="just">
              <a:lnSpc>
                <a:spcPct val="150000"/>
              </a:lnSpc>
            </a:pPr>
            <a:r>
              <a:rPr lang="pl-PL" sz="1200" strike="noStrike">
                <a:solidFill>
                  <a:srgbClr val="000000"/>
                </a:solidFill>
                <a:latin typeface="Times New Roman"/>
              </a:rPr>
              <a:t>Koszt dotyczy ………………………………………………………………………………………………………  .</a:t>
            </a:r>
            <a:endParaRPr/>
          </a:p>
          <a:p>
            <a:pPr algn="just">
              <a:lnSpc>
                <a:spcPct val="150000"/>
              </a:lnSpc>
            </a:pPr>
            <a:endParaRPr/>
          </a:p>
          <a:p>
            <a:pPr algn="just">
              <a:lnSpc>
                <a:spcPct val="150000"/>
              </a:lnSpc>
            </a:pPr>
            <a:endParaRPr/>
          </a:p>
          <a:p>
            <a:pPr algn="just">
              <a:lnSpc>
                <a:spcPct val="150000"/>
              </a:lnSpc>
            </a:pPr>
            <a:endParaRPr/>
          </a:p>
          <a:p>
            <a:pPr algn="just">
              <a:lnSpc>
                <a:spcPct val="150000"/>
              </a:lnSpc>
            </a:pPr>
            <a:endParaRPr/>
          </a:p>
          <a:p>
            <a:pPr algn="just">
              <a:lnSpc>
                <a:spcPct val="150000"/>
              </a:lnSpc>
            </a:pPr>
            <a:endParaRPr/>
          </a:p>
          <a:p>
            <a:pPr algn="just">
              <a:lnSpc>
                <a:spcPct val="150000"/>
              </a:lnSpc>
            </a:pPr>
            <a:endParaRPr/>
          </a:p>
          <a:p>
            <a:pPr algn="just">
              <a:lnSpc>
                <a:spcPct val="150000"/>
              </a:lnSpc>
            </a:pPr>
            <a:r>
              <a:rPr lang="pl-PL" sz="1200" b="1" u="sng" strike="noStrike">
                <a:solidFill>
                  <a:srgbClr val="000000"/>
                </a:solidFill>
                <a:latin typeface="Times New Roman"/>
              </a:rPr>
              <a:t>Dodatkowo:</a:t>
            </a:r>
            <a:endParaRPr/>
          </a:p>
          <a:p>
            <a:pPr algn="just">
              <a:lnSpc>
                <a:spcPct val="150000"/>
              </a:lnSpc>
            </a:pPr>
            <a:r>
              <a:rPr lang="pl-PL" sz="1200" strike="noStrike">
                <a:solidFill>
                  <a:srgbClr val="000000"/>
                </a:solidFill>
                <a:latin typeface="Times New Roman"/>
              </a:rPr>
              <a:t>Środek trwały ujęty w ewidencji środków trwałych pod pozycją …………….. (jeśli dotyczy)</a:t>
            </a:r>
            <a:endParaRPr/>
          </a:p>
          <a:p>
            <a:pPr algn="just">
              <a:lnSpc>
                <a:spcPct val="150000"/>
              </a:lnSpc>
            </a:pPr>
            <a:r>
              <a:rPr lang="pl-PL" sz="1200" strike="noStrike">
                <a:solidFill>
                  <a:srgbClr val="000000"/>
                </a:solidFill>
                <a:latin typeface="Times New Roman"/>
              </a:rPr>
              <a:t>Wydatek włączony z obowiązku stosowania Ustawy Prawo  Zamówień Publicznych lub wydatek poniesiony zgodnie                                               z Ustawą Prawo Zamówień Publicznych zgodnie z przeprowadzonym postępowaniem ………………                                                                  z dnia ……………………………… .</a:t>
            </a:r>
            <a:endParaRPr/>
          </a:p>
        </p:txBody>
      </p:sp>
      <p:sp>
        <p:nvSpPr>
          <p:cNvPr id="551" name="CustomShape 3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66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CustomShape 1"/>
          <p:cNvSpPr/>
          <p:nvPr/>
        </p:nvSpPr>
        <p:spPr>
          <a:xfrm>
            <a:off x="683640" y="764640"/>
            <a:ext cx="7771680" cy="51865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  <a:buFont typeface="Wingdings" charset="2"/>
              <a:buChar char=""/>
            </a:pPr>
            <a:r>
              <a:rPr lang="pl-PL" sz="2000" strike="noStrike">
                <a:solidFill>
                  <a:srgbClr val="000000"/>
                </a:solidFill>
                <a:latin typeface="Times New Roman"/>
              </a:rPr>
              <a:t>Potwierdzenie dokumentów za zgodność z oryginałem przez osoby które nie zostały upoważnione. </a:t>
            </a:r>
            <a:endParaRPr/>
          </a:p>
          <a:p>
            <a:pPr algn="just">
              <a:lnSpc>
                <a:spcPct val="150000"/>
              </a:lnSpc>
            </a:pPr>
            <a:endParaRPr/>
          </a:p>
          <a:p>
            <a:pPr algn="just">
              <a:lnSpc>
                <a:spcPct val="150000"/>
              </a:lnSpc>
              <a:buFont typeface="Wingdings" charset="2"/>
              <a:buChar char=""/>
            </a:pPr>
            <a:r>
              <a:rPr lang="pl-PL" sz="2000" strike="noStrike">
                <a:solidFill>
                  <a:srgbClr val="000000"/>
                </a:solidFill>
                <a:latin typeface="Times New Roman"/>
              </a:rPr>
              <a:t>Załączone do wniosku dokumenty powinny być potwierdzone                        za zgodność z oryginałem przez osoby upoważnione zgodnie                         z aktualna kartą wzorów podpisów. </a:t>
            </a:r>
            <a:endParaRPr/>
          </a:p>
          <a:p>
            <a:pPr algn="just">
              <a:lnSpc>
                <a:spcPct val="150000"/>
              </a:lnSpc>
            </a:pPr>
            <a:endParaRPr/>
          </a:p>
          <a:p>
            <a:pPr algn="just">
              <a:lnSpc>
                <a:spcPct val="150000"/>
              </a:lnSpc>
              <a:buFont typeface="Wingdings" charset="2"/>
              <a:buChar char=""/>
            </a:pPr>
            <a:r>
              <a:rPr lang="pl-PL" sz="2000" strike="noStrike">
                <a:solidFill>
                  <a:srgbClr val="000000"/>
                </a:solidFill>
                <a:latin typeface="Times New Roman"/>
              </a:rPr>
              <a:t>Brak dołączonego upoważnienia do podpisywania wniosku o płatność.</a:t>
            </a:r>
            <a:endParaRPr/>
          </a:p>
          <a:p>
            <a:pPr algn="just">
              <a:lnSpc>
                <a:spcPct val="150000"/>
              </a:lnSpc>
            </a:pPr>
            <a:endParaRPr/>
          </a:p>
          <a:p>
            <a:pPr algn="just">
              <a:lnSpc>
                <a:spcPct val="150000"/>
              </a:lnSpc>
              <a:buFont typeface="Wingdings" charset="2"/>
              <a:buChar char=""/>
            </a:pPr>
            <a:r>
              <a:rPr lang="pl-PL" sz="2000" strike="noStrike">
                <a:solidFill>
                  <a:srgbClr val="000000"/>
                </a:solidFill>
                <a:latin typeface="Times New Roman"/>
              </a:rPr>
              <a:t>Wniosek winien być podpisany przez upoważnione osoby ze strony Beneficjenta. </a:t>
            </a:r>
            <a:endParaRPr/>
          </a:p>
          <a:p>
            <a:pPr algn="just">
              <a:lnSpc>
                <a:spcPct val="15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553" name="CustomShape 2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66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CustomShape 1"/>
          <p:cNvSpPr/>
          <p:nvPr/>
        </p:nvSpPr>
        <p:spPr>
          <a:xfrm>
            <a:off x="467640" y="836640"/>
            <a:ext cx="7771680" cy="49705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r>
              <a:rPr lang="pl-PL" sz="3200" strike="noStrike">
                <a:solidFill>
                  <a:srgbClr val="000000"/>
                </a:solidFill>
                <a:latin typeface="Times New Roman"/>
              </a:rPr>
              <a:t>   </a:t>
            </a:r>
            <a:r>
              <a:rPr lang="pl-PL" sz="2600" b="1" strike="noStrike">
                <a:solidFill>
                  <a:srgbClr val="000000"/>
                </a:solidFill>
                <a:latin typeface="Times New Roman"/>
              </a:rPr>
              <a:t>Błędy rachunkowe występujące we Wniosku                          o płatność i załącznikach </a:t>
            </a:r>
            <a:r>
              <a:rPr lang="pl-PL" sz="2600" strike="noStrike">
                <a:solidFill>
                  <a:srgbClr val="000000"/>
                </a:solidFill>
                <a:latin typeface="Times New Roman"/>
              </a:rPr>
              <a:t>– szczególnie w tabelach elementów rozliczeniowych stanowiących załącznik do faktur. </a:t>
            </a:r>
            <a:endParaRPr/>
          </a:p>
          <a:p>
            <a:pPr algn="just">
              <a:lnSpc>
                <a:spcPct val="150000"/>
              </a:lnSpc>
            </a:pPr>
            <a:endParaRPr/>
          </a:p>
          <a:p>
            <a:pPr algn="just">
              <a:lnSpc>
                <a:spcPct val="150000"/>
              </a:lnSpc>
            </a:pPr>
            <a:r>
              <a:rPr lang="pl-PL" sz="2600" strike="noStrike">
                <a:solidFill>
                  <a:srgbClr val="000000"/>
                </a:solidFill>
                <a:latin typeface="Times New Roman"/>
              </a:rPr>
              <a:t>    Wniosek wraz z załącznikami powinien być </a:t>
            </a:r>
            <a:r>
              <a:rPr lang="pl-PL" sz="2600" b="1" strike="noStrike">
                <a:solidFill>
                  <a:srgbClr val="000000"/>
                </a:solidFill>
                <a:latin typeface="Times New Roman"/>
              </a:rPr>
              <a:t>zgodny                   pod względem rachunkowym. </a:t>
            </a:r>
            <a:endParaRPr/>
          </a:p>
        </p:txBody>
      </p:sp>
      <p:sp>
        <p:nvSpPr>
          <p:cNvPr id="555" name="CustomShape 2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66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CustomShape 1"/>
          <p:cNvSpPr/>
          <p:nvPr/>
        </p:nvSpPr>
        <p:spPr>
          <a:xfrm>
            <a:off x="467640" y="1124640"/>
            <a:ext cx="7771680" cy="48985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r>
              <a:rPr lang="pl-PL" sz="2800" strike="noStrike">
                <a:solidFill>
                  <a:srgbClr val="000000"/>
                </a:solidFill>
                <a:latin typeface="Times New Roman"/>
              </a:rPr>
              <a:t>    </a:t>
            </a:r>
            <a:r>
              <a:rPr lang="pl-PL" sz="2600" strike="noStrike">
                <a:solidFill>
                  <a:srgbClr val="000000"/>
                </a:solidFill>
                <a:latin typeface="Times New Roman"/>
              </a:rPr>
              <a:t>Zakres rzeczowy podany w zestawieniu rzeczowo-finansowym załączonym do wniosku o płatność </a:t>
            </a:r>
            <a:r>
              <a:rPr lang="pl-PL" sz="2600" b="1" u="sng" strike="noStrike">
                <a:solidFill>
                  <a:srgbClr val="000000"/>
                </a:solidFill>
                <a:latin typeface="Times New Roman"/>
              </a:rPr>
              <a:t>powinien być zgodny</a:t>
            </a:r>
            <a:r>
              <a:rPr lang="pl-PL" sz="2600" strike="noStrike">
                <a:solidFill>
                  <a:srgbClr val="000000"/>
                </a:solidFill>
                <a:latin typeface="Times New Roman"/>
              </a:rPr>
              <a:t> z zakresem rzeczowym podanym w zestawieniu rzeczowo-finansowym załączonym do umowy lub aktualnego aneksu                    do umowy. </a:t>
            </a:r>
            <a:endParaRPr/>
          </a:p>
        </p:txBody>
      </p:sp>
      <p:sp>
        <p:nvSpPr>
          <p:cNvPr id="557" name="CustomShape 2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66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Picture 2"/>
          <p:cNvPicPr/>
          <p:nvPr/>
        </p:nvPicPr>
        <p:blipFill>
          <a:blip r:embed="rId2" cstate="print"/>
          <a:srcRect l="-31981" t="-925510" r="-309012" b="1570426"/>
          <a:stretch/>
        </p:blipFill>
        <p:spPr>
          <a:xfrm rot="20044800">
            <a:off x="953280" y="618120"/>
            <a:ext cx="4045680" cy="5295240"/>
          </a:xfrm>
          <a:prstGeom prst="rect">
            <a:avLst/>
          </a:prstGeom>
          <a:ln w="9360">
            <a:noFill/>
          </a:ln>
        </p:spPr>
      </p:pic>
      <p:sp>
        <p:nvSpPr>
          <p:cNvPr id="559" name="CustomShape 1"/>
          <p:cNvSpPr/>
          <p:nvPr/>
        </p:nvSpPr>
        <p:spPr>
          <a:xfrm>
            <a:off x="4500000" y="620640"/>
            <a:ext cx="4243320" cy="1142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4400" b="1" strike="noStrike">
                <a:solidFill>
                  <a:srgbClr val="0033CC"/>
                </a:solidFill>
                <a:latin typeface="Times New Roman"/>
              </a:rPr>
              <a:t>Sprawozdanie</a:t>
            </a:r>
            <a:r>
              <a:rPr lang="pl-PL" sz="4400" b="1" strike="noStrike">
                <a:solidFill>
                  <a:srgbClr val="0099FF"/>
                </a:solidFill>
                <a:latin typeface="Times New Roman"/>
              </a:rPr>
              <a:t> </a:t>
            </a:r>
            <a:endParaRPr/>
          </a:p>
        </p:txBody>
      </p:sp>
      <p:sp>
        <p:nvSpPr>
          <p:cNvPr id="560" name="CustomShape 2"/>
          <p:cNvSpPr/>
          <p:nvPr/>
        </p:nvSpPr>
        <p:spPr>
          <a:xfrm>
            <a:off x="827640" y="2133000"/>
            <a:ext cx="7771680" cy="4114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r>
              <a:rPr lang="pl-PL" sz="2400" strike="noStrike">
                <a:solidFill>
                  <a:srgbClr val="000000"/>
                </a:solidFill>
                <a:latin typeface="Times New Roman"/>
              </a:rPr>
              <a:t>    Do wniosku o płatność ostateczną, Beneficjent załącza </a:t>
            </a:r>
            <a:r>
              <a:rPr lang="pl-PL" sz="2400" b="1" strike="noStrike">
                <a:solidFill>
                  <a:srgbClr val="000000"/>
                </a:solidFill>
                <a:latin typeface="Times New Roman"/>
              </a:rPr>
              <a:t>sprawozdanie z realizacji operacji</a:t>
            </a:r>
            <a:r>
              <a:rPr lang="pl-PL" sz="2400" strike="noStrike">
                <a:solidFill>
                  <a:srgbClr val="000000"/>
                </a:solidFill>
                <a:latin typeface="Times New Roman"/>
              </a:rPr>
              <a:t>, na formularzu udostępnionym przez Samorząd Województwa.  </a:t>
            </a:r>
            <a:endParaRPr/>
          </a:p>
        </p:txBody>
      </p:sp>
      <p:sp>
        <p:nvSpPr>
          <p:cNvPr id="561" name="CustomShape 3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66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CustomShape 1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66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63" name="Picture 2"/>
          <p:cNvPicPr/>
          <p:nvPr/>
        </p:nvPicPr>
        <p:blipFill>
          <a:blip r:embed="rId2" cstate="print"/>
          <a:srcRect b="-2510612"/>
          <a:stretch/>
        </p:blipFill>
        <p:spPr>
          <a:xfrm>
            <a:off x="179640" y="260640"/>
            <a:ext cx="4294440" cy="5940360"/>
          </a:xfrm>
          <a:prstGeom prst="rect">
            <a:avLst/>
          </a:prstGeom>
          <a:ln w="9360">
            <a:noFill/>
          </a:ln>
        </p:spPr>
      </p:pic>
      <p:pic>
        <p:nvPicPr>
          <p:cNvPr id="564" name="Picture 3"/>
          <p:cNvPicPr/>
          <p:nvPr/>
        </p:nvPicPr>
        <p:blipFill>
          <a:blip r:embed="rId3" cstate="print"/>
          <a:stretch/>
        </p:blipFill>
        <p:spPr>
          <a:xfrm>
            <a:off x="4500000" y="980640"/>
            <a:ext cx="4243320" cy="446112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CustomShape 1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66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66" name="Picture 2"/>
          <p:cNvPicPr/>
          <p:nvPr/>
        </p:nvPicPr>
        <p:blipFill>
          <a:blip r:embed="rId2" cstate="print"/>
          <a:stretch/>
        </p:blipFill>
        <p:spPr>
          <a:xfrm>
            <a:off x="251640" y="404640"/>
            <a:ext cx="4247640" cy="5834160"/>
          </a:xfrm>
          <a:prstGeom prst="rect">
            <a:avLst/>
          </a:prstGeom>
          <a:ln w="9360">
            <a:noFill/>
          </a:ln>
        </p:spPr>
      </p:pic>
      <p:pic>
        <p:nvPicPr>
          <p:cNvPr id="567" name="Picture 3"/>
          <p:cNvPicPr/>
          <p:nvPr/>
        </p:nvPicPr>
        <p:blipFill>
          <a:blip r:embed="rId3" cstate="print"/>
          <a:stretch/>
        </p:blipFill>
        <p:spPr>
          <a:xfrm>
            <a:off x="4517280" y="692640"/>
            <a:ext cx="4643280" cy="53280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CustomShape 1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66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69" name="Picture 2"/>
          <p:cNvPicPr/>
          <p:nvPr/>
        </p:nvPicPr>
        <p:blipFill>
          <a:blip r:embed="rId2" cstate="print"/>
          <a:stretch/>
        </p:blipFill>
        <p:spPr>
          <a:xfrm>
            <a:off x="251640" y="188640"/>
            <a:ext cx="4019760" cy="5832000"/>
          </a:xfrm>
          <a:prstGeom prst="rect">
            <a:avLst/>
          </a:prstGeom>
          <a:ln w="9360">
            <a:noFill/>
          </a:ln>
        </p:spPr>
      </p:pic>
      <p:pic>
        <p:nvPicPr>
          <p:cNvPr id="570" name="Picture 3"/>
          <p:cNvPicPr/>
          <p:nvPr/>
        </p:nvPicPr>
        <p:blipFill>
          <a:blip r:embed="rId3" cstate="print"/>
          <a:stretch/>
        </p:blipFill>
        <p:spPr>
          <a:xfrm>
            <a:off x="4356000" y="692640"/>
            <a:ext cx="4787280" cy="16758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ustomShape 1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4" name="CustomShape 2"/>
          <p:cNvSpPr/>
          <p:nvPr/>
        </p:nvSpPr>
        <p:spPr>
          <a:xfrm>
            <a:off x="467640" y="764640"/>
            <a:ext cx="8136360" cy="435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50000"/>
              </a:lnSpc>
            </a:pPr>
            <a:r>
              <a:rPr lang="pl-PL" sz="2800" b="1" strike="noStrike">
                <a:solidFill>
                  <a:srgbClr val="0033CC"/>
                </a:solidFill>
                <a:latin typeface="Times New Roman"/>
                <a:ea typeface="DejaVu Sans"/>
              </a:rPr>
              <a:t>Z wniosku i załączników wynikają </a:t>
            </a:r>
            <a:endParaRPr/>
          </a:p>
          <a:p>
            <a:pPr algn="ctr">
              <a:lnSpc>
                <a:spcPct val="150000"/>
              </a:lnSpc>
            </a:pPr>
            <a:r>
              <a:rPr lang="pl-PL" sz="2800" b="1" strike="noStrike">
                <a:solidFill>
                  <a:srgbClr val="0033CC"/>
                </a:solidFill>
                <a:latin typeface="Times New Roman"/>
                <a:ea typeface="DejaVu Sans"/>
              </a:rPr>
              <a:t>natomiast takie kwestie, jak: </a:t>
            </a:r>
            <a:endParaRPr/>
          </a:p>
          <a:p>
            <a:pPr algn="ctr">
              <a:lnSpc>
                <a:spcPct val="150000"/>
              </a:lnSpc>
            </a:pPr>
            <a:endParaRPr/>
          </a:p>
          <a:p>
            <a:pPr algn="ctr">
              <a:lnSpc>
                <a:spcPct val="150000"/>
              </a:lnSpc>
            </a:pPr>
            <a:endParaRPr/>
          </a:p>
          <a:p>
            <a:pPr algn="ctr">
              <a:lnSpc>
                <a:spcPct val="150000"/>
              </a:lnSpc>
            </a:pPr>
            <a:endParaRPr/>
          </a:p>
          <a:p>
            <a:pPr algn="ctr">
              <a:lnSpc>
                <a:spcPct val="150000"/>
              </a:lnSpc>
            </a:pPr>
            <a:endParaRPr/>
          </a:p>
          <a:p>
            <a:pPr>
              <a:lnSpc>
                <a:spcPct val="150000"/>
              </a:lnSpc>
              <a:buFont typeface="Wingdings" charset="2"/>
              <a:buChar char=""/>
            </a:pPr>
            <a:r>
              <a:rPr lang="pl-PL" sz="2400" strike="noStrike">
                <a:solidFill>
                  <a:srgbClr val="000000"/>
                </a:solidFill>
                <a:latin typeface="Times New Roman"/>
                <a:ea typeface="DejaVu Sans"/>
              </a:rPr>
              <a:t> lokalizacja; </a:t>
            </a:r>
            <a:endParaRPr/>
          </a:p>
          <a:p>
            <a:pPr>
              <a:lnSpc>
                <a:spcPct val="150000"/>
              </a:lnSpc>
              <a:buFont typeface="Wingdings" charset="2"/>
              <a:buChar char=""/>
            </a:pPr>
            <a:r>
              <a:rPr lang="pl-PL" sz="2400" strike="noStrike">
                <a:solidFill>
                  <a:srgbClr val="000000"/>
                </a:solidFill>
                <a:latin typeface="Times New Roman"/>
                <a:ea typeface="DejaVu Sans"/>
              </a:rPr>
              <a:t> cel/cele projektu; </a:t>
            </a:r>
            <a:endParaRPr/>
          </a:p>
          <a:p>
            <a:pPr>
              <a:lnSpc>
                <a:spcPct val="150000"/>
              </a:lnSpc>
              <a:buFont typeface="Wingdings" charset="2"/>
              <a:buChar char=""/>
            </a:pPr>
            <a:r>
              <a:rPr lang="pl-PL" sz="2400" strike="noStrike">
                <a:solidFill>
                  <a:srgbClr val="000000"/>
                </a:solidFill>
                <a:latin typeface="Times New Roman"/>
                <a:ea typeface="DejaVu Sans"/>
              </a:rPr>
              <a:t> zakres rzeczowy projektu; </a:t>
            </a:r>
            <a:endParaRPr/>
          </a:p>
          <a:p>
            <a:pPr>
              <a:lnSpc>
                <a:spcPct val="150000"/>
              </a:lnSpc>
              <a:buFont typeface="Wingdings" charset="2"/>
              <a:buChar char=""/>
            </a:pPr>
            <a:r>
              <a:rPr lang="pl-PL" sz="2400" strike="noStrike">
                <a:solidFill>
                  <a:srgbClr val="000000"/>
                </a:solidFill>
                <a:latin typeface="Times New Roman"/>
                <a:ea typeface="DejaVu Sans"/>
              </a:rPr>
              <a:t> wskaźniki projektu; </a:t>
            </a:r>
            <a:endParaRPr/>
          </a:p>
          <a:p>
            <a:pPr>
              <a:lnSpc>
                <a:spcPct val="150000"/>
              </a:lnSpc>
              <a:buFont typeface="Wingdings" charset="2"/>
              <a:buChar char=""/>
            </a:pPr>
            <a:r>
              <a:rPr lang="pl-PL" sz="2400" strike="noStrike">
                <a:solidFill>
                  <a:srgbClr val="000000"/>
                </a:solidFill>
                <a:latin typeface="Times New Roman"/>
                <a:ea typeface="DejaVu Sans"/>
              </a:rPr>
              <a:t> harmonogram. </a:t>
            </a:r>
            <a:endParaRPr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Picture 6"/>
          <p:cNvPicPr/>
          <p:nvPr/>
        </p:nvPicPr>
        <p:blipFill>
          <a:blip r:embed="rId2" cstate="print"/>
          <a:stretch/>
        </p:blipFill>
        <p:spPr>
          <a:xfrm>
            <a:off x="1763640" y="1196640"/>
            <a:ext cx="5688000" cy="5201280"/>
          </a:xfrm>
          <a:prstGeom prst="rect">
            <a:avLst/>
          </a:prstGeom>
          <a:ln w="9360">
            <a:noFill/>
          </a:ln>
        </p:spPr>
      </p:pic>
      <p:sp>
        <p:nvSpPr>
          <p:cNvPr id="572" name="CustomShape 1"/>
          <p:cNvSpPr/>
          <p:nvPr/>
        </p:nvSpPr>
        <p:spPr>
          <a:xfrm>
            <a:off x="2988000" y="2997000"/>
            <a:ext cx="3527640" cy="150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ct val="150000"/>
              </a:lnSpc>
            </a:pPr>
            <a:r>
              <a:rPr lang="pl-PL" b="1" strike="noStrike">
                <a:solidFill>
                  <a:srgbClr val="000000"/>
                </a:solidFill>
                <a:latin typeface="Times New Roman"/>
                <a:ea typeface="DejaVu Sans"/>
              </a:rPr>
              <a:t>Zadania  wynikające                      z  obowiązku  promowania funduszy  unijnych</a:t>
            </a:r>
            <a:endParaRPr/>
          </a:p>
        </p:txBody>
      </p:sp>
      <p:sp>
        <p:nvSpPr>
          <p:cNvPr id="573" name="CustomShape 2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66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CustomShape 1"/>
          <p:cNvSpPr/>
          <p:nvPr/>
        </p:nvSpPr>
        <p:spPr>
          <a:xfrm>
            <a:off x="323640" y="908640"/>
            <a:ext cx="8059680" cy="4114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r>
              <a:rPr lang="pl-PL" sz="3200" strike="noStrike">
                <a:solidFill>
                  <a:srgbClr val="000000"/>
                </a:solidFill>
                <a:latin typeface="Times New Roman"/>
              </a:rPr>
              <a:t>   </a:t>
            </a:r>
            <a:r>
              <a:rPr lang="pl-PL" sz="2800" strike="noStrike">
                <a:solidFill>
                  <a:srgbClr val="000000"/>
                </a:solidFill>
                <a:latin typeface="Times New Roman"/>
              </a:rPr>
              <a:t>Na wszystkich dokumentach </a:t>
            </a:r>
            <a:r>
              <a:rPr lang="pl-PL" sz="2800" b="1" strike="noStrike">
                <a:solidFill>
                  <a:srgbClr val="000000"/>
                </a:solidFill>
                <a:latin typeface="Times New Roman"/>
              </a:rPr>
              <a:t>pomiędzy</a:t>
            </a:r>
            <a:r>
              <a:rPr lang="pl-PL" sz="2800" strike="noStrike">
                <a:solidFill>
                  <a:srgbClr val="000000"/>
                </a:solidFill>
                <a:latin typeface="Times New Roman"/>
              </a:rPr>
              <a:t> logo Unii Europejskiej i logo PROW 2007-2013 </a:t>
            </a:r>
            <a:r>
              <a:rPr lang="pl-PL" sz="2800" b="1" u="sng" strike="noStrike">
                <a:solidFill>
                  <a:srgbClr val="000000"/>
                </a:solidFill>
                <a:latin typeface="Times New Roman"/>
              </a:rPr>
              <a:t>dopuszczalne jest umieszczenie </a:t>
            </a:r>
            <a:r>
              <a:rPr lang="pl-PL" sz="2800" strike="noStrike">
                <a:solidFill>
                  <a:srgbClr val="000000"/>
                </a:solidFill>
                <a:latin typeface="Times New Roman"/>
              </a:rPr>
              <a:t>logo beneficjenta, lokalnej grupy działania, herbu/logo województwa, gminy np.: </a:t>
            </a:r>
            <a:endParaRPr/>
          </a:p>
        </p:txBody>
      </p:sp>
      <p:sp>
        <p:nvSpPr>
          <p:cNvPr id="575" name="CustomShape 2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66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76" name="Obraz 4"/>
          <p:cNvPicPr/>
          <p:nvPr/>
        </p:nvPicPr>
        <p:blipFill>
          <a:blip r:embed="rId2" cstate="print"/>
          <a:srcRect l="462629" t="760498" r="113379" b="-283372"/>
          <a:stretch/>
        </p:blipFill>
        <p:spPr>
          <a:xfrm>
            <a:off x="1763640" y="4797000"/>
            <a:ext cx="1799640" cy="1367280"/>
          </a:xfrm>
          <a:prstGeom prst="rect">
            <a:avLst/>
          </a:prstGeom>
          <a:ln w="9360">
            <a:noFill/>
          </a:ln>
        </p:spPr>
      </p:pic>
      <p:pic>
        <p:nvPicPr>
          <p:cNvPr id="577" name="Picture 4"/>
          <p:cNvPicPr/>
          <p:nvPr/>
        </p:nvPicPr>
        <p:blipFill>
          <a:blip r:embed="rId3" cstate="print"/>
          <a:stretch/>
        </p:blipFill>
        <p:spPr>
          <a:xfrm>
            <a:off x="3852000" y="4797000"/>
            <a:ext cx="1361520" cy="1313640"/>
          </a:xfrm>
          <a:prstGeom prst="rect">
            <a:avLst/>
          </a:prstGeom>
          <a:ln w="9360">
            <a:noFill/>
          </a:ln>
        </p:spPr>
      </p:pic>
      <p:pic>
        <p:nvPicPr>
          <p:cNvPr id="578" name="Picture 5"/>
          <p:cNvPicPr/>
          <p:nvPr/>
        </p:nvPicPr>
        <p:blipFill>
          <a:blip r:embed="rId4" cstate="print"/>
          <a:stretch/>
        </p:blipFill>
        <p:spPr>
          <a:xfrm>
            <a:off x="5148000" y="4797000"/>
            <a:ext cx="2237760" cy="12186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CustomShape 1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66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80" name="Picture 2"/>
          <p:cNvPicPr/>
          <p:nvPr/>
        </p:nvPicPr>
        <p:blipFill>
          <a:blip r:embed="rId2" cstate="print"/>
          <a:srcRect l="381534" t="1884992" r="-722450"/>
          <a:stretch/>
        </p:blipFill>
        <p:spPr>
          <a:xfrm>
            <a:off x="2339640" y="188640"/>
            <a:ext cx="4648320" cy="6191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CustomShape 1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66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82" name="Picture 3"/>
          <p:cNvPicPr/>
          <p:nvPr/>
        </p:nvPicPr>
        <p:blipFill>
          <a:blip r:embed="rId2" cstate="print"/>
          <a:srcRect l="794971" t="-1393327" r="-513622"/>
          <a:stretch/>
        </p:blipFill>
        <p:spPr>
          <a:xfrm>
            <a:off x="251640" y="548640"/>
            <a:ext cx="4175640" cy="5561640"/>
          </a:xfrm>
          <a:prstGeom prst="rect">
            <a:avLst/>
          </a:prstGeom>
          <a:ln w="9360">
            <a:noFill/>
          </a:ln>
        </p:spPr>
      </p:pic>
      <p:pic>
        <p:nvPicPr>
          <p:cNvPr id="583" name="Picture 4"/>
          <p:cNvPicPr/>
          <p:nvPr/>
        </p:nvPicPr>
        <p:blipFill>
          <a:blip r:embed="rId3" cstate="print"/>
          <a:srcRect l="381534" t="1884992" r="-997372" b="828252"/>
          <a:stretch/>
        </p:blipFill>
        <p:spPr>
          <a:xfrm>
            <a:off x="4572000" y="548640"/>
            <a:ext cx="4303440" cy="56160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CustomShape 1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66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85" name="Picture 2"/>
          <p:cNvPicPr/>
          <p:nvPr/>
        </p:nvPicPr>
        <p:blipFill>
          <a:blip r:embed="rId2" cstate="print"/>
          <a:srcRect l="381534" t="1884992" r="-515731" b="828252"/>
          <a:stretch/>
        </p:blipFill>
        <p:spPr>
          <a:xfrm>
            <a:off x="107640" y="332640"/>
            <a:ext cx="4247640" cy="5616000"/>
          </a:xfrm>
          <a:prstGeom prst="rect">
            <a:avLst/>
          </a:prstGeom>
          <a:ln w="9360">
            <a:noFill/>
          </a:ln>
        </p:spPr>
      </p:pic>
      <p:pic>
        <p:nvPicPr>
          <p:cNvPr id="586" name="Picture 3"/>
          <p:cNvPicPr/>
          <p:nvPr/>
        </p:nvPicPr>
        <p:blipFill>
          <a:blip r:embed="rId3" cstate="print"/>
          <a:srcRect l="381534" t="1347086" r="-1135887" b="-1385129"/>
          <a:stretch/>
        </p:blipFill>
        <p:spPr>
          <a:xfrm>
            <a:off x="4428000" y="332640"/>
            <a:ext cx="4463640" cy="56541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CustomShape 1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66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88" name="Picture 3"/>
          <p:cNvPicPr/>
          <p:nvPr/>
        </p:nvPicPr>
        <p:blipFill>
          <a:blip r:embed="rId2" cstate="print"/>
          <a:srcRect l="794971" t="1347086" r="-722450" b="1903963"/>
          <a:stretch/>
        </p:blipFill>
        <p:spPr>
          <a:xfrm>
            <a:off x="107640" y="332640"/>
            <a:ext cx="4391640" cy="5789520"/>
          </a:xfrm>
          <a:prstGeom prst="rect">
            <a:avLst/>
          </a:prstGeom>
          <a:ln w="9360">
            <a:noFill/>
          </a:ln>
        </p:spPr>
      </p:pic>
      <p:pic>
        <p:nvPicPr>
          <p:cNvPr id="589" name="Picture 4"/>
          <p:cNvPicPr/>
          <p:nvPr/>
        </p:nvPicPr>
        <p:blipFill>
          <a:blip r:embed="rId3" cstate="print"/>
          <a:srcRect l="449737" t="1594545" r="-790653" b="1118699"/>
          <a:stretch/>
        </p:blipFill>
        <p:spPr>
          <a:xfrm>
            <a:off x="4572000" y="332640"/>
            <a:ext cx="4247640" cy="57600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Picture 2"/>
          <p:cNvPicPr/>
          <p:nvPr/>
        </p:nvPicPr>
        <p:blipFill>
          <a:blip r:embed="rId2" cstate="print"/>
          <a:srcRect l="381534" t="1884992" r="-505419" b="828252"/>
          <a:stretch/>
        </p:blipFill>
        <p:spPr>
          <a:xfrm>
            <a:off x="323640" y="332640"/>
            <a:ext cx="4175640" cy="6048000"/>
          </a:xfrm>
          <a:prstGeom prst="rect">
            <a:avLst/>
          </a:prstGeom>
          <a:ln w="9360">
            <a:noFill/>
          </a:ln>
        </p:spPr>
      </p:pic>
      <p:pic>
        <p:nvPicPr>
          <p:cNvPr id="591" name="Picture 3"/>
          <p:cNvPicPr/>
          <p:nvPr/>
        </p:nvPicPr>
        <p:blipFill>
          <a:blip r:embed="rId3" cstate="print"/>
          <a:srcRect l="381534" t="1347086" r="11116" b="1182823"/>
          <a:stretch/>
        </p:blipFill>
        <p:spPr>
          <a:xfrm>
            <a:off x="4644000" y="332640"/>
            <a:ext cx="4175640" cy="5995800"/>
          </a:xfrm>
          <a:prstGeom prst="rect">
            <a:avLst/>
          </a:prstGeom>
          <a:ln w="9360">
            <a:noFill/>
          </a:ln>
        </p:spPr>
      </p:pic>
      <p:sp>
        <p:nvSpPr>
          <p:cNvPr id="592" name="CustomShape 1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66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CustomShape 1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66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94" name="Picture 3"/>
          <p:cNvPicPr/>
          <p:nvPr/>
        </p:nvPicPr>
        <p:blipFill>
          <a:blip r:embed="rId2" cstate="print"/>
          <a:srcRect l="155206" t="-785899" r="1251648" b="1559203"/>
          <a:stretch/>
        </p:blipFill>
        <p:spPr>
          <a:xfrm>
            <a:off x="539640" y="836640"/>
            <a:ext cx="7416000" cy="5424480"/>
          </a:xfrm>
          <a:prstGeom prst="rect">
            <a:avLst/>
          </a:prstGeom>
          <a:ln w="9360">
            <a:noFill/>
          </a:ln>
        </p:spPr>
      </p:pic>
      <p:sp>
        <p:nvSpPr>
          <p:cNvPr id="595" name="CustomShape 2"/>
          <p:cNvSpPr/>
          <p:nvPr/>
        </p:nvSpPr>
        <p:spPr>
          <a:xfrm>
            <a:off x="6516360" y="188640"/>
            <a:ext cx="2303640" cy="1411920"/>
          </a:xfrm>
          <a:prstGeom prst="cloudCallout">
            <a:avLst>
              <a:gd name="adj1" fmla="val -95413"/>
              <a:gd name="adj2" fmla="val 93879"/>
            </a:avLst>
          </a:prstGeom>
          <a:solidFill>
            <a:schemeClr val="bg1"/>
          </a:solidFill>
          <a:ln>
            <a:solidFill>
              <a:srgbClr val="0066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50000"/>
              </a:lnSpc>
            </a:pPr>
            <a:r>
              <a:rPr lang="pl-PL" sz="1200" b="1" strike="noStrike">
                <a:solidFill>
                  <a:srgbClr val="000000"/>
                </a:solidFill>
                <a:latin typeface="Times New Roman"/>
                <a:ea typeface="DejaVu Sans"/>
              </a:rPr>
              <a:t>Załącznik nr 4                  do rozporządzenia 1974-2006</a:t>
            </a:r>
            <a:endParaRPr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" name="Picture 2"/>
          <p:cNvPicPr/>
          <p:nvPr/>
        </p:nvPicPr>
        <p:blipFill>
          <a:blip r:embed="rId2" cstate="print"/>
          <a:srcRect l="474920" t="-904373" r="-770159" b="-697123"/>
          <a:stretch/>
        </p:blipFill>
        <p:spPr>
          <a:xfrm>
            <a:off x="1187640" y="2637000"/>
            <a:ext cx="6984000" cy="3743640"/>
          </a:xfrm>
          <a:prstGeom prst="rect">
            <a:avLst/>
          </a:prstGeom>
          <a:ln w="9360">
            <a:noFill/>
          </a:ln>
        </p:spPr>
      </p:pic>
      <p:sp>
        <p:nvSpPr>
          <p:cNvPr id="597" name="CustomShape 1"/>
          <p:cNvSpPr/>
          <p:nvPr/>
        </p:nvSpPr>
        <p:spPr>
          <a:xfrm>
            <a:off x="683640" y="332640"/>
            <a:ext cx="7771680" cy="1142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4400" b="1" strike="noStrike">
                <a:solidFill>
                  <a:srgbClr val="0033CC"/>
                </a:solidFill>
                <a:latin typeface="Times New Roman"/>
              </a:rPr>
              <a:t>Tablice informacyjne</a:t>
            </a:r>
            <a:endParaRPr/>
          </a:p>
        </p:txBody>
      </p:sp>
      <p:sp>
        <p:nvSpPr>
          <p:cNvPr id="598" name="CustomShape 2"/>
          <p:cNvSpPr/>
          <p:nvPr/>
        </p:nvSpPr>
        <p:spPr>
          <a:xfrm>
            <a:off x="899640" y="1556640"/>
            <a:ext cx="7272000" cy="1142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just">
              <a:lnSpc>
                <a:spcPct val="150000"/>
              </a:lnSpc>
            </a:pPr>
            <a:r>
              <a:rPr lang="pl-PL" sz="1500" b="1" strike="noStrike">
                <a:solidFill>
                  <a:srgbClr val="000000"/>
                </a:solidFill>
                <a:latin typeface="Times New Roman"/>
                <a:ea typeface="DejaVu Sans"/>
              </a:rPr>
              <a:t>      W przypadku, gdy wartość inwestycji realizowanej w ramach Programu Rozwoju Obszarów Wiejskich na lata 2007-2013  jest wyższa niż 50.000 EURO                                          i niższa niż 500.000 EURO beneficjent ma obowiązek umieszczenia                             </a:t>
            </a:r>
            <a:r>
              <a:rPr lang="pl-PL" sz="1500" b="1" u="sng" strike="noStrike">
                <a:solidFill>
                  <a:srgbClr val="000000"/>
                </a:solidFill>
                <a:latin typeface="Times New Roman"/>
                <a:ea typeface="DejaVu Sans"/>
              </a:rPr>
              <a:t>TABLICY INFORMACYJNEJ  </a:t>
            </a:r>
            <a:r>
              <a:rPr lang="pl-PL" sz="1500" b="1" strike="noStrike">
                <a:solidFill>
                  <a:srgbClr val="000000"/>
                </a:solidFill>
                <a:latin typeface="Times New Roman"/>
                <a:ea typeface="DejaVu Sans"/>
              </a:rPr>
              <a:t>o sugerowanych minimalnych  wymiarach 70 x 90 cm</a:t>
            </a:r>
            <a:endParaRPr/>
          </a:p>
        </p:txBody>
      </p:sp>
      <p:sp>
        <p:nvSpPr>
          <p:cNvPr id="599" name="CustomShape 3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66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0" name="CustomShape 4"/>
          <p:cNvSpPr/>
          <p:nvPr/>
        </p:nvSpPr>
        <p:spPr>
          <a:xfrm rot="2552400">
            <a:off x="-2160" y="3346920"/>
            <a:ext cx="1625760" cy="969840"/>
          </a:xfrm>
          <a:prstGeom prst="cloudCallout">
            <a:avLst>
              <a:gd name="adj1" fmla="val 32572"/>
              <a:gd name="adj2" fmla="val -245106"/>
            </a:avLst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1200" b="1" strike="noStrike">
                <a:solidFill>
                  <a:srgbClr val="000000"/>
                </a:solidFill>
                <a:latin typeface="Times New Roman"/>
                <a:ea typeface="DejaVu Sans"/>
              </a:rPr>
              <a:t>2 073 250,00</a:t>
            </a:r>
            <a:endParaRPr/>
          </a:p>
        </p:txBody>
      </p:sp>
      <p:sp>
        <p:nvSpPr>
          <p:cNvPr id="601" name="CustomShape 5"/>
          <p:cNvSpPr/>
          <p:nvPr/>
        </p:nvSpPr>
        <p:spPr>
          <a:xfrm rot="1309800">
            <a:off x="7309080" y="348120"/>
            <a:ext cx="1416960" cy="882360"/>
          </a:xfrm>
          <a:prstGeom prst="cloudCallout">
            <a:avLst>
              <a:gd name="adj1" fmla="val -44262"/>
              <a:gd name="adj2" fmla="val 159904"/>
            </a:avLst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1200" b="1" strike="noStrike">
                <a:solidFill>
                  <a:srgbClr val="000000"/>
                </a:solidFill>
                <a:latin typeface="Times New Roman"/>
                <a:ea typeface="DejaVu Sans"/>
              </a:rPr>
              <a:t>207 325,00</a:t>
            </a:r>
            <a:endParaRPr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CustomShape 1"/>
          <p:cNvSpPr/>
          <p:nvPr/>
        </p:nvSpPr>
        <p:spPr>
          <a:xfrm>
            <a:off x="611640" y="1772640"/>
            <a:ext cx="7771680" cy="2519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r>
              <a:rPr lang="pl-PL" sz="3200" strike="noStrike">
                <a:solidFill>
                  <a:srgbClr val="000000"/>
                </a:solidFill>
                <a:latin typeface="Times New Roman"/>
              </a:rPr>
              <a:t>   </a:t>
            </a:r>
            <a:r>
              <a:rPr lang="pl-PL" sz="2400" strike="noStrike">
                <a:solidFill>
                  <a:srgbClr val="000000"/>
                </a:solidFill>
                <a:latin typeface="Times New Roman"/>
              </a:rPr>
              <a:t>Na tablicy informacyjnej pomiędzy logo Unii Europejskiej                    i logo PROW 2007-2013 </a:t>
            </a:r>
            <a:r>
              <a:rPr lang="pl-PL" sz="2400" b="1" u="sng" strike="noStrike">
                <a:solidFill>
                  <a:srgbClr val="000000"/>
                </a:solidFill>
                <a:latin typeface="Times New Roman"/>
              </a:rPr>
              <a:t>dopuszczalne jest umieszczenie </a:t>
            </a:r>
            <a:r>
              <a:rPr lang="pl-PL" sz="2400" strike="noStrike">
                <a:solidFill>
                  <a:srgbClr val="000000"/>
                </a:solidFill>
                <a:latin typeface="Times New Roman"/>
              </a:rPr>
              <a:t>logo beneficjenta, lokalnej grupy działania, herbu/logo województwa, gminy.</a:t>
            </a:r>
            <a:endParaRPr/>
          </a:p>
        </p:txBody>
      </p:sp>
      <p:sp>
        <p:nvSpPr>
          <p:cNvPr id="603" name="CustomShape 2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66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ustomShape 1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6" name="CustomShape 2"/>
          <p:cNvSpPr/>
          <p:nvPr/>
        </p:nvSpPr>
        <p:spPr>
          <a:xfrm>
            <a:off x="539640" y="1772640"/>
            <a:ext cx="7848000" cy="2650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r>
              <a:rPr lang="pl-PL" sz="2400" b="1" strike="noStrike">
                <a:solidFill>
                  <a:srgbClr val="000000"/>
                </a:solidFill>
                <a:latin typeface="Times New Roman"/>
                <a:ea typeface="DejaVu Sans"/>
              </a:rPr>
              <a:t>W trakcie realizacji projektu dopuszczalny jest pewien zakres zmian, np. przesunięcia harmonogramu czy też określone zmiany w kosztorysie, jednakże nie mogą one zwiększyć przyznanej już dotacji oraz wymagają formy pisemnej</a:t>
            </a:r>
            <a:r>
              <a:rPr lang="pl-PL" sz="2400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pl-PL" sz="2400" b="1" strike="noStrike">
                <a:solidFill>
                  <a:srgbClr val="000000"/>
                </a:solidFill>
                <a:latin typeface="Times New Roman"/>
                <a:ea typeface="DejaVu Sans"/>
              </a:rPr>
              <a:t>(w tym także aneksowania umowy). </a:t>
            </a:r>
            <a:endParaRPr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CustomShape 1"/>
          <p:cNvSpPr/>
          <p:nvPr/>
        </p:nvSpPr>
        <p:spPr>
          <a:xfrm>
            <a:off x="683640" y="260640"/>
            <a:ext cx="7771680" cy="1142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4400" b="1" strike="noStrike">
                <a:solidFill>
                  <a:srgbClr val="0033CC"/>
                </a:solidFill>
                <a:latin typeface="Times New Roman"/>
              </a:rPr>
              <a:t>Tablice reklamowe</a:t>
            </a:r>
            <a:endParaRPr/>
          </a:p>
        </p:txBody>
      </p:sp>
      <p:sp>
        <p:nvSpPr>
          <p:cNvPr id="605" name="CustomShape 2"/>
          <p:cNvSpPr/>
          <p:nvPr/>
        </p:nvSpPr>
        <p:spPr>
          <a:xfrm>
            <a:off x="611640" y="1340640"/>
            <a:ext cx="7771680" cy="1583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r>
              <a:rPr lang="pl-PL" sz="1500" b="1" strike="noStrike">
                <a:solidFill>
                  <a:srgbClr val="000000"/>
                </a:solidFill>
                <a:latin typeface="Times New Roman"/>
              </a:rPr>
              <a:t>     W przypadku, gdy całkowity koszt operacji realizowanej w ramach Programu Rozwoju Obszarów Wiejskich na lata 2007-2013 przekracza 500.000 EURO beneficjent                             ma obowiązek umieszczenia </a:t>
            </a:r>
            <a:r>
              <a:rPr lang="pl-PL" sz="1500" b="1" u="sng" strike="noStrike">
                <a:solidFill>
                  <a:srgbClr val="000000"/>
                </a:solidFill>
                <a:latin typeface="Times New Roman"/>
              </a:rPr>
              <a:t>TABLICY REKLAMOWEJ</a:t>
            </a:r>
            <a:r>
              <a:rPr lang="pl-PL" sz="1500" b="1" strike="noStrike">
                <a:solidFill>
                  <a:srgbClr val="000000"/>
                </a:solidFill>
                <a:latin typeface="Times New Roman"/>
              </a:rPr>
              <a:t> o sugerowanych minimalnych wymiarach  70 x 90 cm </a:t>
            </a:r>
            <a:endParaRPr/>
          </a:p>
        </p:txBody>
      </p:sp>
      <p:sp>
        <p:nvSpPr>
          <p:cNvPr id="606" name="CustomShape 3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66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07" name="Picture 2"/>
          <p:cNvPicPr/>
          <p:nvPr/>
        </p:nvPicPr>
        <p:blipFill>
          <a:blip r:embed="rId2" cstate="print"/>
          <a:srcRect l="1669633" t="-1767925" r="-1231383" b="1244781"/>
          <a:stretch/>
        </p:blipFill>
        <p:spPr>
          <a:xfrm>
            <a:off x="1835640" y="2709000"/>
            <a:ext cx="5688000" cy="3599640"/>
          </a:xfrm>
          <a:prstGeom prst="rect">
            <a:avLst/>
          </a:prstGeom>
          <a:ln w="9360">
            <a:noFill/>
          </a:ln>
        </p:spPr>
      </p:pic>
      <p:sp>
        <p:nvSpPr>
          <p:cNvPr id="608" name="CustomShape 4"/>
          <p:cNvSpPr/>
          <p:nvPr/>
        </p:nvSpPr>
        <p:spPr>
          <a:xfrm rot="1309800">
            <a:off x="7241400" y="352800"/>
            <a:ext cx="1577160" cy="882360"/>
          </a:xfrm>
          <a:prstGeom prst="cloudCallout">
            <a:avLst>
              <a:gd name="adj1" fmla="val -78094"/>
              <a:gd name="adj2" fmla="val 173603"/>
            </a:avLst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1200" b="1" strike="noStrike">
                <a:solidFill>
                  <a:srgbClr val="000000"/>
                </a:solidFill>
                <a:latin typeface="Times New Roman"/>
                <a:ea typeface="DejaVu Sans"/>
              </a:rPr>
              <a:t>2 073 250,00</a:t>
            </a:r>
            <a:endParaRPr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CustomShape 1"/>
          <p:cNvSpPr/>
          <p:nvPr/>
        </p:nvSpPr>
        <p:spPr>
          <a:xfrm>
            <a:off x="611640" y="476640"/>
            <a:ext cx="7771680" cy="2087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r>
              <a:rPr lang="pl-PL" sz="1400" strike="noStrike">
                <a:solidFill>
                  <a:srgbClr val="000000"/>
                </a:solidFill>
                <a:latin typeface="Times New Roman"/>
              </a:rPr>
              <a:t>       </a:t>
            </a:r>
            <a:r>
              <a:rPr lang="pl-PL" sz="1600" b="1" strike="noStrike">
                <a:solidFill>
                  <a:srgbClr val="000000"/>
                </a:solidFill>
                <a:latin typeface="Times New Roman"/>
              </a:rPr>
              <a:t>Na tablicy reklamowej pomiędzy logo Unii Europejskiej i logo PROW 2007-2013 dopuszczalne jest umieszczenie logo beneficjenta, herbu/logo województwa, gminy.              Na tablicy reklamowej oprócz obowiązkowych kwot ,,Udział środków UE’’                        oraz ,,Wkład beneficjenta’’ dopuszczalne jest zamieszczenie informacji                                       na temat ,,Innych źródeł’’ finansowania operacji (wzór poniżej). </a:t>
            </a:r>
            <a:endParaRPr/>
          </a:p>
        </p:txBody>
      </p:sp>
      <p:pic>
        <p:nvPicPr>
          <p:cNvPr id="610" name="Picture 2"/>
          <p:cNvPicPr/>
          <p:nvPr/>
        </p:nvPicPr>
        <p:blipFill>
          <a:blip r:embed="rId2" cstate="print"/>
          <a:srcRect l="61404" t="2118390" r="726768" b="1841903"/>
          <a:stretch/>
        </p:blipFill>
        <p:spPr>
          <a:xfrm>
            <a:off x="1619640" y="2421000"/>
            <a:ext cx="6480000" cy="4172400"/>
          </a:xfrm>
          <a:prstGeom prst="rect">
            <a:avLst/>
          </a:prstGeom>
          <a:ln w="9360">
            <a:noFill/>
          </a:ln>
        </p:spPr>
      </p:pic>
      <p:sp>
        <p:nvSpPr>
          <p:cNvPr id="611" name="CustomShape 2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66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CustomShape 1"/>
          <p:cNvSpPr/>
          <p:nvPr/>
        </p:nvSpPr>
        <p:spPr>
          <a:xfrm>
            <a:off x="1115640" y="2522160"/>
            <a:ext cx="7272000" cy="1675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6000" b="1" strike="noStrike">
                <a:solidFill>
                  <a:srgbClr val="0033CC"/>
                </a:solidFill>
                <a:latin typeface="Times New Roman"/>
                <a:ea typeface="DejaVu Sans"/>
              </a:rPr>
              <a:t>Dobre praktyki 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613" name="CustomShape 2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66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aphicFrame>
        <p:nvGraphicFramePr>
          <p:cNvPr id="63490" name="Object 7"/>
          <p:cNvGraphicFramePr>
            <a:graphicFrameLocks noChangeAspect="1"/>
          </p:cNvGraphicFramePr>
          <p:nvPr/>
        </p:nvGraphicFramePr>
        <p:xfrm>
          <a:off x="395536" y="4293096"/>
          <a:ext cx="8350250" cy="2073275"/>
        </p:xfrm>
        <a:graphic>
          <a:graphicData uri="http://schemas.openxmlformats.org/presentationml/2006/ole">
            <p:oleObj spid="_x0000_s63490" r:id="rId3" imgW="7070040" imgH="1762920" progId="">
              <p:embed/>
            </p:oleObj>
          </a:graphicData>
        </a:graphic>
      </p:graphicFrame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260648"/>
            <a:ext cx="1295400" cy="792162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188640"/>
            <a:ext cx="936625" cy="792162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188640"/>
            <a:ext cx="1439862" cy="792162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65713" y="157163"/>
            <a:ext cx="1223962" cy="719137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88224" y="188640"/>
            <a:ext cx="1439863" cy="792163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CustomShape 1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66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5" name="CustomShape 2"/>
          <p:cNvSpPr/>
          <p:nvPr/>
        </p:nvSpPr>
        <p:spPr>
          <a:xfrm>
            <a:off x="467640" y="0"/>
            <a:ext cx="8362440" cy="1142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pl-PL" sz="2000" strike="noStrike">
                <a:solidFill>
                  <a:srgbClr val="000000"/>
                </a:solidFill>
                <a:latin typeface="Times New Roman"/>
              </a:rPr>
              <a:t> </a:t>
            </a:r>
            <a:endParaRPr/>
          </a:p>
          <a:p>
            <a:endParaRPr/>
          </a:p>
          <a:p>
            <a:r>
              <a:rPr lang="pl-PL" sz="2200" b="1" strike="noStrike">
                <a:solidFill>
                  <a:srgbClr val="0000FF"/>
                </a:solidFill>
                <a:latin typeface="Times New Roman"/>
              </a:rPr>
              <a:t>Tytuł projektu:  Modernizacja istniejącej bazy turystyczno-rekreacyjnej</a:t>
            </a:r>
            <a:endParaRPr/>
          </a:p>
          <a:p>
            <a:endParaRPr/>
          </a:p>
          <a:p>
            <a:pPr algn="ctr">
              <a:lnSpc>
                <a:spcPct val="100000"/>
              </a:lnSpc>
            </a:pPr>
            <a:r>
              <a:rPr lang="pl-PL" sz="2700" b="1" strike="noStrike">
                <a:solidFill>
                  <a:srgbClr val="008000"/>
                </a:solidFill>
                <a:latin typeface="Times New Roman"/>
              </a:rPr>
              <a:t>Beneficjent:    Moto-Przystań Michał Ścigocki </a:t>
            </a:r>
            <a:endParaRPr/>
          </a:p>
        </p:txBody>
      </p:sp>
      <p:sp>
        <p:nvSpPr>
          <p:cNvPr id="616" name="CustomShape 3"/>
          <p:cNvSpPr/>
          <p:nvPr/>
        </p:nvSpPr>
        <p:spPr>
          <a:xfrm>
            <a:off x="395640" y="1628640"/>
            <a:ext cx="8280360" cy="1799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  <a:buFont typeface="Wingdings" charset="2"/>
              <a:buChar char=""/>
            </a:pPr>
            <a:r>
              <a:rPr lang="pl-PL" sz="2000" strike="noStrike">
                <a:solidFill>
                  <a:srgbClr val="000000"/>
                </a:solidFill>
                <a:latin typeface="Times New Roman"/>
              </a:rPr>
              <a:t>Modernizacja bazy turystyczno-rekreacyjnej tj, przystani kajakowej                           we wsi Plecewice (gm. Brochów) poprzez zakup 16- stu nowoczesnych kajaków  wraz z wyposażeniem  w postaci kamizelek asekuracyjnych. 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617" name="Symbol zastępczy zawartości 10"/>
          <p:cNvPicPr/>
          <p:nvPr/>
        </p:nvPicPr>
        <p:blipFill>
          <a:blip r:embed="rId2" cstate="print"/>
          <a:stretch/>
        </p:blipFill>
        <p:spPr>
          <a:xfrm rot="5400000">
            <a:off x="4979520" y="3238200"/>
            <a:ext cx="3657960" cy="2743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8" name="Symbol zastępczy zawartości 8"/>
          <p:cNvPicPr/>
          <p:nvPr/>
        </p:nvPicPr>
        <p:blipFill>
          <a:blip r:embed="rId3" cstate="print"/>
          <a:stretch/>
        </p:blipFill>
        <p:spPr>
          <a:xfrm>
            <a:off x="755640" y="3141000"/>
            <a:ext cx="4211280" cy="3158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CustomShape 1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66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0" name="CustomShape 2"/>
          <p:cNvSpPr/>
          <p:nvPr/>
        </p:nvSpPr>
        <p:spPr>
          <a:xfrm>
            <a:off x="323640" y="332640"/>
            <a:ext cx="8819640" cy="1918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endParaRPr/>
          </a:p>
          <a:p>
            <a:pPr algn="ctr">
              <a:lnSpc>
                <a:spcPct val="100000"/>
              </a:lnSpc>
            </a:pPr>
            <a:r>
              <a:rPr lang="pl-PL" sz="2000" b="1" strike="noStrike">
                <a:solidFill>
                  <a:srgbClr val="0000FF"/>
                </a:solidFill>
                <a:latin typeface="Times New Roman"/>
                <a:ea typeface="DejaVu Sans"/>
              </a:rPr>
              <a:t>Tytuł projektu:  Zakup nowych maszyn wpłynie  na utworzenie działalności                 w zakresie  świadczenia usług dla gospodarstw rolnych i stworzy nowe miejsce pracy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pl-PL" sz="2400" b="1" strike="noStrike">
                <a:solidFill>
                  <a:srgbClr val="008000"/>
                </a:solidFill>
                <a:latin typeface="Times New Roman"/>
                <a:ea typeface="DejaVu Sans"/>
              </a:rPr>
              <a:t>Beneficjent: Tadeusz Konarski</a:t>
            </a:r>
            <a:endParaRPr/>
          </a:p>
        </p:txBody>
      </p:sp>
      <p:sp>
        <p:nvSpPr>
          <p:cNvPr id="621" name="CustomShape 3"/>
          <p:cNvSpPr/>
          <p:nvPr/>
        </p:nvSpPr>
        <p:spPr>
          <a:xfrm>
            <a:off x="323640" y="2421000"/>
            <a:ext cx="8496360" cy="1367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  <a:buFont typeface="Wingdings" charset="2"/>
              <a:buChar char=""/>
            </a:pPr>
            <a:r>
              <a:rPr lang="pl-PL" strike="noStrike">
                <a:solidFill>
                  <a:srgbClr val="000000"/>
                </a:solidFill>
                <a:latin typeface="Times New Roman"/>
                <a:ea typeface="Calibri"/>
              </a:rPr>
              <a:t>Planowana operacja polegała na zakupie ciągnika rolniczego o mocy 90-100 KM, przyczepy rolniczej i ładowacza czołowego  z wyposażeniem celem usługi zwózki plonów świadczonej gospodarstwom rolnym. 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</p:txBody>
      </p:sp>
      <p:pic>
        <p:nvPicPr>
          <p:cNvPr id="622" name="Picture 3"/>
          <p:cNvPicPr/>
          <p:nvPr/>
        </p:nvPicPr>
        <p:blipFill>
          <a:blip r:embed="rId2" cstate="print"/>
          <a:stretch/>
        </p:blipFill>
        <p:spPr>
          <a:xfrm>
            <a:off x="395640" y="3717000"/>
            <a:ext cx="3611160" cy="2708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23" name="Picture 2"/>
          <p:cNvPicPr/>
          <p:nvPr/>
        </p:nvPicPr>
        <p:blipFill>
          <a:blip r:embed="rId3" cstate="print"/>
          <a:stretch/>
        </p:blipFill>
        <p:spPr>
          <a:xfrm>
            <a:off x="4716000" y="3429000"/>
            <a:ext cx="3839760" cy="28796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CustomShape 1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66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5" name="CustomShape 2"/>
          <p:cNvSpPr/>
          <p:nvPr/>
        </p:nvSpPr>
        <p:spPr>
          <a:xfrm>
            <a:off x="179280" y="274680"/>
            <a:ext cx="8856000" cy="1142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endParaRPr/>
          </a:p>
          <a:p>
            <a:r>
              <a:rPr lang="pl-PL" b="1" strike="noStrike">
                <a:solidFill>
                  <a:srgbClr val="0000FF"/>
                </a:solidFill>
                <a:latin typeface="Times New Roman"/>
              </a:rPr>
              <a:t>Tytuł projektu: Budowa budynku usługowego wpłynie  na utworzenie działalności polegającej  na prowadzeniu baru oraz miejsc krótkotrwałego zakwaterowania,                         pozwoli uzyskiwać dochody i stworzy miejsca pracy</a:t>
            </a:r>
            <a:endParaRPr/>
          </a:p>
          <a:p>
            <a:endParaRPr/>
          </a:p>
          <a:p>
            <a:pPr algn="ctr">
              <a:lnSpc>
                <a:spcPct val="100000"/>
              </a:lnSpc>
            </a:pPr>
            <a:r>
              <a:rPr lang="pl-PL" sz="2400" b="1" strike="noStrike">
                <a:solidFill>
                  <a:srgbClr val="008000"/>
                </a:solidFill>
                <a:latin typeface="Times New Roman"/>
              </a:rPr>
              <a:t>Beneficjent: Anna Wojtczak</a:t>
            </a:r>
            <a:endParaRPr/>
          </a:p>
        </p:txBody>
      </p:sp>
      <p:sp>
        <p:nvSpPr>
          <p:cNvPr id="626" name="CustomShape 3"/>
          <p:cNvSpPr/>
          <p:nvPr/>
        </p:nvSpPr>
        <p:spPr>
          <a:xfrm>
            <a:off x="323640" y="2061000"/>
            <a:ext cx="8387640" cy="1367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  <a:buFont typeface="Wingdings" charset="2"/>
              <a:buChar char=""/>
            </a:pPr>
            <a:r>
              <a:rPr lang="pl-PL" strike="noStrike">
                <a:solidFill>
                  <a:srgbClr val="000000"/>
                </a:solidFill>
                <a:latin typeface="Times New Roman"/>
                <a:ea typeface="Calibri"/>
              </a:rPr>
              <a:t>Planowana inwestycja polegała na budowie budynku usługowego.                         Powierzchnię parteru stanowi bar z zapleczem kuchennym. Działalność ma charakter rozwojowy poprzez akcje, promocje, i dalszy rozwój usług z nastawieniem                        na klienta.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</p:txBody>
      </p:sp>
      <p:pic>
        <p:nvPicPr>
          <p:cNvPr id="627" name="Picture 3"/>
          <p:cNvPicPr/>
          <p:nvPr/>
        </p:nvPicPr>
        <p:blipFill>
          <a:blip r:embed="rId2" cstate="print"/>
          <a:stretch/>
        </p:blipFill>
        <p:spPr>
          <a:xfrm>
            <a:off x="683640" y="3717000"/>
            <a:ext cx="3551760" cy="26636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28" name="Picture 4"/>
          <p:cNvPicPr/>
          <p:nvPr/>
        </p:nvPicPr>
        <p:blipFill>
          <a:blip r:embed="rId3" cstate="print"/>
          <a:stretch/>
        </p:blipFill>
        <p:spPr>
          <a:xfrm>
            <a:off x="4788000" y="3429000"/>
            <a:ext cx="3779280" cy="2834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CustomShape 1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66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0" name="CustomShape 2"/>
          <p:cNvSpPr/>
          <p:nvPr/>
        </p:nvSpPr>
        <p:spPr>
          <a:xfrm>
            <a:off x="179640" y="332640"/>
            <a:ext cx="8712360" cy="1331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endParaRPr/>
          </a:p>
          <a:p>
            <a:r>
              <a:rPr lang="pl-PL" sz="2000" b="1" strike="noStrike">
                <a:solidFill>
                  <a:srgbClr val="0000FF"/>
                </a:solidFill>
                <a:latin typeface="Times New Roman"/>
              </a:rPr>
              <a:t>Tytuł projektu: </a:t>
            </a:r>
            <a:r>
              <a:rPr lang="pl-PL" sz="2200" b="1" strike="noStrike">
                <a:solidFill>
                  <a:srgbClr val="0000FF"/>
                </a:solidFill>
                <a:latin typeface="Times New Roman"/>
              </a:rPr>
              <a:t> </a:t>
            </a:r>
            <a:r>
              <a:rPr lang="pl-PL" sz="2000" b="1" strike="noStrike">
                <a:solidFill>
                  <a:srgbClr val="0000FF"/>
                </a:solidFill>
                <a:latin typeface="Times New Roman"/>
              </a:rPr>
              <a:t>Utwardzenie placu manewrowego wpłynie na rozwój i podniesienie konkurencyjności działalności w zakresie sprzedaży pasz dla zwierząt                           oraz wpłynie na poprawę bezpieczeństwa i higieny prac</a:t>
            </a:r>
            <a:endParaRPr/>
          </a:p>
          <a:p>
            <a:endParaRPr/>
          </a:p>
          <a:p>
            <a:pPr algn="ctr">
              <a:lnSpc>
                <a:spcPct val="100000"/>
              </a:lnSpc>
            </a:pPr>
            <a:r>
              <a:rPr lang="pl-PL" sz="2200" b="1" strike="noStrike">
                <a:solidFill>
                  <a:srgbClr val="008000"/>
                </a:solidFill>
                <a:latin typeface="Times New Roman"/>
              </a:rPr>
              <a:t>Beneficjent: Józef Gmurek</a:t>
            </a:r>
            <a:endParaRPr/>
          </a:p>
        </p:txBody>
      </p:sp>
      <p:sp>
        <p:nvSpPr>
          <p:cNvPr id="631" name="CustomShape 3"/>
          <p:cNvSpPr/>
          <p:nvPr/>
        </p:nvSpPr>
        <p:spPr>
          <a:xfrm>
            <a:off x="323640" y="2205000"/>
            <a:ext cx="8352360" cy="575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  <a:buFont typeface="Wingdings" charset="2"/>
              <a:buChar char=""/>
            </a:pPr>
            <a:r>
              <a:rPr lang="pl-PL" sz="2000" strike="noStrike">
                <a:solidFill>
                  <a:srgbClr val="000000"/>
                </a:solidFill>
                <a:latin typeface="Times New Roman"/>
                <a:ea typeface="Calibri"/>
              </a:rPr>
              <a:t>Operacja dotyczy wsparcia prowadzonej działalności w zakresie sprzedaży pasz dla zwierząt, wpłynie na rozwój i podniesienie  jej konkurencyjności.</a:t>
            </a:r>
            <a:endParaRPr/>
          </a:p>
        </p:txBody>
      </p:sp>
      <p:pic>
        <p:nvPicPr>
          <p:cNvPr id="632" name="Picture 2"/>
          <p:cNvPicPr/>
          <p:nvPr/>
        </p:nvPicPr>
        <p:blipFill>
          <a:blip r:embed="rId2" cstate="print"/>
          <a:stretch/>
        </p:blipFill>
        <p:spPr>
          <a:xfrm>
            <a:off x="467640" y="3213000"/>
            <a:ext cx="3935880" cy="29516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33" name="Picture 3"/>
          <p:cNvPicPr/>
          <p:nvPr/>
        </p:nvPicPr>
        <p:blipFill>
          <a:blip r:embed="rId3" cstate="print"/>
          <a:stretch/>
        </p:blipFill>
        <p:spPr>
          <a:xfrm>
            <a:off x="4644000" y="3141000"/>
            <a:ext cx="4079880" cy="30596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CustomShape 1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66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5" name="CustomShape 2"/>
          <p:cNvSpPr/>
          <p:nvPr/>
        </p:nvSpPr>
        <p:spPr>
          <a:xfrm>
            <a:off x="323640" y="2205000"/>
            <a:ext cx="8533800" cy="3643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6" name="CustomShape 3"/>
          <p:cNvSpPr/>
          <p:nvPr/>
        </p:nvSpPr>
        <p:spPr>
          <a:xfrm>
            <a:off x="755640" y="1700640"/>
            <a:ext cx="6984000" cy="1919880"/>
          </a:xfrm>
          <a:prstGeom prst="rect">
            <a:avLst/>
          </a:prstGeom>
          <a:ln>
            <a:rou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pl-PL" sz="2400" b="1" strike="noStrike">
                <a:solidFill>
                  <a:srgbClr val="0033CC"/>
                </a:solidFill>
                <a:latin typeface="Times New Roman"/>
                <a:ea typeface="DejaVu Sans"/>
              </a:rPr>
              <a:t>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pl-PL" sz="2400" b="1" strike="noStrike">
                <a:solidFill>
                  <a:srgbClr val="0033CC"/>
                </a:solidFill>
                <a:latin typeface="Times New Roman"/>
                <a:ea typeface="DejaVu Sans"/>
              </a:rPr>
              <a:t>                     </a:t>
            </a:r>
            <a:r>
              <a:rPr lang="pl-PL" sz="4800" b="1" strike="noStrike">
                <a:solidFill>
                  <a:srgbClr val="0033CC"/>
                </a:solidFill>
                <a:latin typeface="Times New Roman"/>
                <a:ea typeface="DejaVu Sans"/>
              </a:rPr>
              <a:t>Dziękuję za uwagę </a:t>
            </a:r>
            <a:endParaRPr/>
          </a:p>
        </p:txBody>
      </p:sp>
      <p:pic>
        <p:nvPicPr>
          <p:cNvPr id="637" name="Picture 1"/>
          <p:cNvPicPr/>
          <p:nvPr/>
        </p:nvPicPr>
        <p:blipFill>
          <a:blip r:embed="rId2" cstate="print"/>
          <a:stretch/>
        </p:blipFill>
        <p:spPr>
          <a:xfrm>
            <a:off x="899640" y="764640"/>
            <a:ext cx="1295280" cy="791280"/>
          </a:xfrm>
          <a:prstGeom prst="rect">
            <a:avLst/>
          </a:prstGeom>
          <a:ln w="9360">
            <a:noFill/>
          </a:ln>
        </p:spPr>
      </p:pic>
      <p:pic>
        <p:nvPicPr>
          <p:cNvPr id="638" name="Picture 2"/>
          <p:cNvPicPr/>
          <p:nvPr/>
        </p:nvPicPr>
        <p:blipFill>
          <a:blip r:embed="rId3" cstate="print"/>
          <a:stretch/>
        </p:blipFill>
        <p:spPr>
          <a:xfrm>
            <a:off x="2339640" y="764640"/>
            <a:ext cx="935280" cy="791280"/>
          </a:xfrm>
          <a:prstGeom prst="rect">
            <a:avLst/>
          </a:prstGeom>
          <a:ln w="9360">
            <a:noFill/>
          </a:ln>
        </p:spPr>
      </p:pic>
      <p:pic>
        <p:nvPicPr>
          <p:cNvPr id="639" name="Picture 3"/>
          <p:cNvPicPr/>
          <p:nvPr/>
        </p:nvPicPr>
        <p:blipFill>
          <a:blip r:embed="rId4" cstate="print"/>
          <a:stretch/>
        </p:blipFill>
        <p:spPr>
          <a:xfrm>
            <a:off x="3492000" y="692640"/>
            <a:ext cx="1439280" cy="791280"/>
          </a:xfrm>
          <a:prstGeom prst="rect">
            <a:avLst/>
          </a:prstGeom>
          <a:ln w="9360">
            <a:noFill/>
          </a:ln>
        </p:spPr>
      </p:pic>
      <p:pic>
        <p:nvPicPr>
          <p:cNvPr id="640" name="Picture 4"/>
          <p:cNvPicPr/>
          <p:nvPr/>
        </p:nvPicPr>
        <p:blipFill>
          <a:blip r:embed="rId5" cstate="print"/>
          <a:stretch/>
        </p:blipFill>
        <p:spPr>
          <a:xfrm>
            <a:off x="5220000" y="692640"/>
            <a:ext cx="1223280" cy="719280"/>
          </a:xfrm>
          <a:prstGeom prst="rect">
            <a:avLst/>
          </a:prstGeom>
          <a:ln w="9360">
            <a:noFill/>
          </a:ln>
        </p:spPr>
      </p:pic>
      <p:pic>
        <p:nvPicPr>
          <p:cNvPr id="641" name="Picture 2"/>
          <p:cNvPicPr/>
          <p:nvPr/>
        </p:nvPicPr>
        <p:blipFill>
          <a:blip r:embed="rId6" cstate="print"/>
          <a:stretch/>
        </p:blipFill>
        <p:spPr>
          <a:xfrm>
            <a:off x="6732360" y="692640"/>
            <a:ext cx="1439280" cy="791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8" name="CustomShape 2"/>
          <p:cNvSpPr/>
          <p:nvPr/>
        </p:nvSpPr>
        <p:spPr>
          <a:xfrm>
            <a:off x="539640" y="1536120"/>
            <a:ext cx="7992000" cy="3198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r>
              <a:rPr lang="pl-PL" sz="2400" b="1" strike="noStrike">
                <a:solidFill>
                  <a:srgbClr val="000000"/>
                </a:solidFill>
                <a:latin typeface="Times New Roman"/>
                <a:ea typeface="DejaVu Sans"/>
              </a:rPr>
              <a:t>Niedozwolone co do zasady są zmiany</a:t>
            </a:r>
            <a:r>
              <a:rPr lang="pl-PL" sz="2400" strike="noStrike">
                <a:solidFill>
                  <a:srgbClr val="000000"/>
                </a:solidFill>
                <a:latin typeface="Times New Roman"/>
                <a:ea typeface="DejaVu Sans"/>
              </a:rPr>
              <a:t>, </a:t>
            </a:r>
            <a:r>
              <a:rPr lang="pl-PL" sz="2400" b="1" strike="noStrike">
                <a:solidFill>
                  <a:srgbClr val="000000"/>
                </a:solidFill>
                <a:latin typeface="Times New Roman"/>
                <a:ea typeface="DejaVu Sans"/>
              </a:rPr>
              <a:t>które powodują,                    że projekt przestaje spełniać wymogi formalne,                               czy też zmniejsza się jego punktacja z etapu oceny merytorycznej</a:t>
            </a:r>
            <a:r>
              <a:rPr lang="pl-PL" sz="2400" strike="noStrike">
                <a:solidFill>
                  <a:srgbClr val="000000"/>
                </a:solidFill>
                <a:latin typeface="Times New Roman"/>
                <a:ea typeface="DejaVu Sans"/>
              </a:rPr>
              <a:t>. Wystąpienie takich okoliczności może być podstawą do rozwiązania umowy z beneficjentem                         oraz konieczności zwrotu dotacji z odsetkami. 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0" name="CustomShape 2"/>
          <p:cNvSpPr/>
          <p:nvPr/>
        </p:nvSpPr>
        <p:spPr>
          <a:xfrm>
            <a:off x="323640" y="1845000"/>
            <a:ext cx="8424360" cy="3198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r>
              <a:rPr lang="pl-PL" sz="2400" strike="noStrike">
                <a:solidFill>
                  <a:srgbClr val="000000"/>
                </a:solidFill>
                <a:latin typeface="Times New Roman"/>
                <a:ea typeface="DejaVu Sans"/>
              </a:rPr>
              <a:t>Należy także pamiętać, iż </a:t>
            </a:r>
            <a:r>
              <a:rPr lang="pl-PL" sz="2400" b="1" strike="noStrike">
                <a:solidFill>
                  <a:srgbClr val="000000"/>
                </a:solidFill>
                <a:latin typeface="Times New Roman"/>
                <a:ea typeface="DejaVu Sans"/>
              </a:rPr>
              <a:t>projekt uważa się za całkowicie zakończony i rozliczony dopiero po zakończeniu okresu trwałości inwestycji.</a:t>
            </a:r>
            <a:r>
              <a:rPr lang="pl-PL" sz="2400" strike="noStrike">
                <a:solidFill>
                  <a:srgbClr val="000000"/>
                </a:solidFill>
                <a:latin typeface="Times New Roman"/>
                <a:ea typeface="DejaVu Sans"/>
              </a:rPr>
              <a:t> Tak więc najpierw przedsiębiorca przeprowadza działania inwestycyjne i składa końcowy wniosek                                 o płatność – w tym momencie zaczyna płynąć okres trwałość projektu 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CustomShape 1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2" name="CustomShape 2"/>
          <p:cNvSpPr/>
          <p:nvPr/>
        </p:nvSpPr>
        <p:spPr>
          <a:xfrm>
            <a:off x="467640" y="1124640"/>
            <a:ext cx="7920000" cy="41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r>
              <a:rPr lang="pl-PL" sz="2300" b="1" strike="noStrike">
                <a:solidFill>
                  <a:srgbClr val="000000"/>
                </a:solidFill>
                <a:latin typeface="Times New Roman"/>
                <a:ea typeface="DejaVu Sans"/>
              </a:rPr>
              <a:t>Przez okres trwałości projektu należy utrzymać cele projektu oraz środki trwałe, wartości niematerialne i prawne objęte dotacją</a:t>
            </a:r>
            <a:r>
              <a:rPr lang="pl-PL" sz="2300" strike="noStrike">
                <a:solidFill>
                  <a:srgbClr val="000000"/>
                </a:solidFill>
                <a:latin typeface="Times New Roman"/>
                <a:ea typeface="DejaVu Sans"/>
              </a:rPr>
              <a:t>. Wymiana urządzeń, co do zasady, może nastąpić jedynie w przypadku zużycia i zamiany zamortyzowanych przedmiotów na nowe, spełniające takie same parametry jak środki trwałe, nabyte w ramach projektu. </a:t>
            </a:r>
            <a:r>
              <a:rPr lang="pl-PL" sz="2300" b="1" strike="noStrike">
                <a:solidFill>
                  <a:srgbClr val="000000"/>
                </a:solidFill>
                <a:latin typeface="Times New Roman"/>
                <a:ea typeface="DejaVu Sans"/>
              </a:rPr>
              <a:t>Jeżeli dotacja przyznana została                  na nowe miejsca pracy, również muszą być one we wspomnianym okresie utrzymane. 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ustomShape 1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54" name="Picture 6"/>
          <p:cNvPicPr/>
          <p:nvPr/>
        </p:nvPicPr>
        <p:blipFill>
          <a:blip r:embed="rId2" cstate="print"/>
          <a:stretch/>
        </p:blipFill>
        <p:spPr>
          <a:xfrm>
            <a:off x="1547640" y="764640"/>
            <a:ext cx="5688000" cy="5201280"/>
          </a:xfrm>
          <a:prstGeom prst="rect">
            <a:avLst/>
          </a:prstGeom>
          <a:ln w="9360">
            <a:noFill/>
          </a:ln>
        </p:spPr>
      </p:pic>
      <p:sp>
        <p:nvSpPr>
          <p:cNvPr id="155" name="CustomShape 2"/>
          <p:cNvSpPr/>
          <p:nvPr/>
        </p:nvSpPr>
        <p:spPr>
          <a:xfrm>
            <a:off x="2771640" y="2781000"/>
            <a:ext cx="3815640" cy="2245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ct val="150000"/>
              </a:lnSpc>
            </a:pPr>
            <a:r>
              <a:rPr lang="pl-PL" sz="2400" b="1" strike="noStrike">
                <a:solidFill>
                  <a:srgbClr val="000000"/>
                </a:solidFill>
                <a:latin typeface="Times New Roman"/>
                <a:ea typeface="DejaVu Sans"/>
              </a:rPr>
              <a:t>Wniosek </a:t>
            </a:r>
            <a:endParaRPr/>
          </a:p>
          <a:p>
            <a:pPr algn="ctr">
              <a:lnSpc>
                <a:spcPct val="150000"/>
              </a:lnSpc>
            </a:pPr>
            <a:r>
              <a:rPr lang="pl-PL" sz="2000" b="1" strike="noStrike">
                <a:solidFill>
                  <a:srgbClr val="000000"/>
                </a:solidFill>
                <a:latin typeface="Times New Roman"/>
                <a:ea typeface="DejaVu Sans"/>
              </a:rPr>
              <a:t>o przyznanie pomocy</a:t>
            </a:r>
            <a:endParaRPr/>
          </a:p>
          <a:p>
            <a:pPr algn="ctr">
              <a:lnSpc>
                <a:spcPct val="150000"/>
              </a:lnSpc>
            </a:pPr>
            <a:r>
              <a:rPr lang="pl-PL" sz="2000" b="1" strike="noStrike">
                <a:solidFill>
                  <a:srgbClr val="000000"/>
                </a:solidFill>
                <a:latin typeface="Times New Roman"/>
                <a:ea typeface="DejaVu Sans"/>
              </a:rPr>
              <a:t>,,Małe   projekty’’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icture 3"/>
          <p:cNvPicPr/>
          <p:nvPr/>
        </p:nvPicPr>
        <p:blipFill>
          <a:blip r:embed="rId2" cstate="print"/>
          <a:srcRect l="1086116" t="-1796851" r="-208024" b="-680964"/>
          <a:stretch/>
        </p:blipFill>
        <p:spPr>
          <a:xfrm rot="3318000">
            <a:off x="4592880" y="1393200"/>
            <a:ext cx="3313800" cy="4743720"/>
          </a:xfrm>
          <a:prstGeom prst="rect">
            <a:avLst/>
          </a:prstGeom>
          <a:ln w="9360">
            <a:noFill/>
          </a:ln>
        </p:spPr>
      </p:pic>
      <p:pic>
        <p:nvPicPr>
          <p:cNvPr id="157" name="Picture 3"/>
          <p:cNvPicPr/>
          <p:nvPr/>
        </p:nvPicPr>
        <p:blipFill>
          <a:blip r:embed="rId2" cstate="print"/>
          <a:srcRect l="1086116" t="-1796851" r="-208024" b="-680964"/>
          <a:stretch/>
        </p:blipFill>
        <p:spPr>
          <a:xfrm rot="18930000">
            <a:off x="1273320" y="1583280"/>
            <a:ext cx="3157200" cy="4519440"/>
          </a:xfrm>
          <a:prstGeom prst="rect">
            <a:avLst/>
          </a:prstGeom>
          <a:ln w="9360">
            <a:solidFill>
              <a:schemeClr val="bg1"/>
            </a:solidFill>
            <a:miter/>
          </a:ln>
        </p:spPr>
      </p:pic>
      <p:sp>
        <p:nvSpPr>
          <p:cNvPr id="158" name="CustomShape 1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9" name="CustomShape 2"/>
          <p:cNvSpPr/>
          <p:nvPr/>
        </p:nvSpPr>
        <p:spPr>
          <a:xfrm>
            <a:off x="7485120" y="369720"/>
            <a:ext cx="320040" cy="278640"/>
          </a:xfrm>
          <a:custGeom>
            <a:avLst/>
            <a:gdLst/>
            <a:ahLst/>
            <a:cxnLst/>
            <a:rect l="0" t="0" r="r" b="b"/>
            <a:pathLst>
              <a:path w="606" h="529">
                <a:moveTo>
                  <a:pt x="51" y="528"/>
                </a:moveTo>
                <a:lnTo>
                  <a:pt x="41" y="528"/>
                </a:lnTo>
                <a:lnTo>
                  <a:pt x="32" y="526"/>
                </a:lnTo>
                <a:lnTo>
                  <a:pt x="24" y="523"/>
                </a:lnTo>
                <a:lnTo>
                  <a:pt x="17" y="518"/>
                </a:lnTo>
                <a:lnTo>
                  <a:pt x="12" y="513"/>
                </a:lnTo>
                <a:lnTo>
                  <a:pt x="7" y="508"/>
                </a:lnTo>
                <a:lnTo>
                  <a:pt x="4" y="501"/>
                </a:lnTo>
                <a:lnTo>
                  <a:pt x="2" y="496"/>
                </a:lnTo>
                <a:lnTo>
                  <a:pt x="0" y="485"/>
                </a:lnTo>
                <a:lnTo>
                  <a:pt x="0" y="475"/>
                </a:lnTo>
                <a:lnTo>
                  <a:pt x="1" y="467"/>
                </a:lnTo>
                <a:lnTo>
                  <a:pt x="4" y="458"/>
                </a:lnTo>
                <a:lnTo>
                  <a:pt x="8" y="449"/>
                </a:lnTo>
                <a:lnTo>
                  <a:pt x="15" y="442"/>
                </a:lnTo>
                <a:lnTo>
                  <a:pt x="21" y="434"/>
                </a:lnTo>
                <a:lnTo>
                  <a:pt x="30" y="428"/>
                </a:lnTo>
                <a:lnTo>
                  <a:pt x="47" y="415"/>
                </a:lnTo>
                <a:lnTo>
                  <a:pt x="67" y="404"/>
                </a:lnTo>
                <a:lnTo>
                  <a:pt x="86" y="394"/>
                </a:lnTo>
                <a:lnTo>
                  <a:pt x="105" y="387"/>
                </a:lnTo>
                <a:lnTo>
                  <a:pt x="107" y="386"/>
                </a:lnTo>
                <a:lnTo>
                  <a:pt x="109" y="383"/>
                </a:lnTo>
                <a:lnTo>
                  <a:pt x="110" y="380"/>
                </a:lnTo>
                <a:lnTo>
                  <a:pt x="111" y="375"/>
                </a:lnTo>
                <a:lnTo>
                  <a:pt x="112" y="368"/>
                </a:lnTo>
                <a:lnTo>
                  <a:pt x="113" y="352"/>
                </a:lnTo>
                <a:lnTo>
                  <a:pt x="112" y="330"/>
                </a:lnTo>
                <a:lnTo>
                  <a:pt x="112" y="322"/>
                </a:lnTo>
                <a:lnTo>
                  <a:pt x="112" y="313"/>
                </a:lnTo>
                <a:lnTo>
                  <a:pt x="112" y="289"/>
                </a:lnTo>
                <a:lnTo>
                  <a:pt x="111" y="265"/>
                </a:lnTo>
                <a:lnTo>
                  <a:pt x="110" y="239"/>
                </a:lnTo>
                <a:lnTo>
                  <a:pt x="109" y="212"/>
                </a:lnTo>
                <a:lnTo>
                  <a:pt x="108" y="190"/>
                </a:lnTo>
                <a:lnTo>
                  <a:pt x="107" y="170"/>
                </a:lnTo>
                <a:lnTo>
                  <a:pt x="107" y="150"/>
                </a:lnTo>
                <a:lnTo>
                  <a:pt x="106" y="133"/>
                </a:lnTo>
                <a:lnTo>
                  <a:pt x="106" y="118"/>
                </a:lnTo>
                <a:lnTo>
                  <a:pt x="105" y="105"/>
                </a:lnTo>
                <a:lnTo>
                  <a:pt x="105" y="86"/>
                </a:lnTo>
                <a:lnTo>
                  <a:pt x="106" y="69"/>
                </a:lnTo>
                <a:lnTo>
                  <a:pt x="108" y="61"/>
                </a:lnTo>
                <a:lnTo>
                  <a:pt x="110" y="53"/>
                </a:lnTo>
                <a:lnTo>
                  <a:pt x="114" y="45"/>
                </a:lnTo>
                <a:lnTo>
                  <a:pt x="120" y="37"/>
                </a:lnTo>
                <a:lnTo>
                  <a:pt x="126" y="29"/>
                </a:lnTo>
                <a:lnTo>
                  <a:pt x="134" y="23"/>
                </a:lnTo>
                <a:lnTo>
                  <a:pt x="143" y="17"/>
                </a:lnTo>
                <a:lnTo>
                  <a:pt x="154" y="12"/>
                </a:lnTo>
                <a:lnTo>
                  <a:pt x="165" y="7"/>
                </a:lnTo>
                <a:lnTo>
                  <a:pt x="177" y="4"/>
                </a:lnTo>
                <a:lnTo>
                  <a:pt x="190" y="2"/>
                </a:lnTo>
                <a:lnTo>
                  <a:pt x="204" y="1"/>
                </a:lnTo>
                <a:lnTo>
                  <a:pt x="206" y="1"/>
                </a:lnTo>
                <a:lnTo>
                  <a:pt x="208" y="0"/>
                </a:lnTo>
                <a:lnTo>
                  <a:pt x="216" y="1"/>
                </a:lnTo>
                <a:lnTo>
                  <a:pt x="222" y="2"/>
                </a:lnTo>
                <a:lnTo>
                  <a:pt x="228" y="3"/>
                </a:lnTo>
                <a:lnTo>
                  <a:pt x="234" y="5"/>
                </a:lnTo>
                <a:lnTo>
                  <a:pt x="240" y="7"/>
                </a:lnTo>
                <a:lnTo>
                  <a:pt x="245" y="11"/>
                </a:lnTo>
                <a:lnTo>
                  <a:pt x="249" y="14"/>
                </a:lnTo>
                <a:lnTo>
                  <a:pt x="254" y="18"/>
                </a:lnTo>
                <a:lnTo>
                  <a:pt x="258" y="23"/>
                </a:lnTo>
                <a:lnTo>
                  <a:pt x="262" y="28"/>
                </a:lnTo>
                <a:lnTo>
                  <a:pt x="267" y="24"/>
                </a:lnTo>
                <a:lnTo>
                  <a:pt x="272" y="19"/>
                </a:lnTo>
                <a:lnTo>
                  <a:pt x="277" y="16"/>
                </a:lnTo>
                <a:lnTo>
                  <a:pt x="284" y="13"/>
                </a:lnTo>
                <a:lnTo>
                  <a:pt x="289" y="10"/>
                </a:lnTo>
                <a:lnTo>
                  <a:pt x="297" y="9"/>
                </a:lnTo>
                <a:lnTo>
                  <a:pt x="303" y="6"/>
                </a:lnTo>
                <a:lnTo>
                  <a:pt x="311" y="6"/>
                </a:lnTo>
                <a:lnTo>
                  <a:pt x="316" y="6"/>
                </a:lnTo>
                <a:lnTo>
                  <a:pt x="321" y="6"/>
                </a:lnTo>
                <a:lnTo>
                  <a:pt x="331" y="6"/>
                </a:lnTo>
                <a:lnTo>
                  <a:pt x="342" y="7"/>
                </a:lnTo>
                <a:lnTo>
                  <a:pt x="352" y="10"/>
                </a:lnTo>
                <a:lnTo>
                  <a:pt x="360" y="12"/>
                </a:lnTo>
                <a:lnTo>
                  <a:pt x="369" y="15"/>
                </a:lnTo>
                <a:lnTo>
                  <a:pt x="377" y="19"/>
                </a:lnTo>
                <a:lnTo>
                  <a:pt x="383" y="24"/>
                </a:lnTo>
                <a:lnTo>
                  <a:pt x="390" y="29"/>
                </a:lnTo>
                <a:lnTo>
                  <a:pt x="394" y="34"/>
                </a:lnTo>
                <a:lnTo>
                  <a:pt x="397" y="40"/>
                </a:lnTo>
                <a:lnTo>
                  <a:pt x="403" y="33"/>
                </a:lnTo>
                <a:lnTo>
                  <a:pt x="409" y="28"/>
                </a:lnTo>
                <a:lnTo>
                  <a:pt x="414" y="25"/>
                </a:lnTo>
                <a:lnTo>
                  <a:pt x="420" y="22"/>
                </a:lnTo>
                <a:lnTo>
                  <a:pt x="430" y="18"/>
                </a:lnTo>
                <a:lnTo>
                  <a:pt x="437" y="17"/>
                </a:lnTo>
                <a:lnTo>
                  <a:pt x="439" y="17"/>
                </a:lnTo>
                <a:lnTo>
                  <a:pt x="446" y="17"/>
                </a:lnTo>
                <a:lnTo>
                  <a:pt x="456" y="17"/>
                </a:lnTo>
                <a:lnTo>
                  <a:pt x="467" y="17"/>
                </a:lnTo>
                <a:lnTo>
                  <a:pt x="477" y="18"/>
                </a:lnTo>
                <a:lnTo>
                  <a:pt x="487" y="20"/>
                </a:lnTo>
                <a:lnTo>
                  <a:pt x="495" y="23"/>
                </a:lnTo>
                <a:lnTo>
                  <a:pt x="503" y="25"/>
                </a:lnTo>
                <a:lnTo>
                  <a:pt x="510" y="28"/>
                </a:lnTo>
                <a:lnTo>
                  <a:pt x="515" y="31"/>
                </a:lnTo>
                <a:lnTo>
                  <a:pt x="520" y="36"/>
                </a:lnTo>
                <a:lnTo>
                  <a:pt x="529" y="44"/>
                </a:lnTo>
                <a:lnTo>
                  <a:pt x="534" y="53"/>
                </a:lnTo>
                <a:lnTo>
                  <a:pt x="538" y="61"/>
                </a:lnTo>
                <a:lnTo>
                  <a:pt x="540" y="69"/>
                </a:lnTo>
                <a:lnTo>
                  <a:pt x="542" y="87"/>
                </a:lnTo>
                <a:lnTo>
                  <a:pt x="542" y="106"/>
                </a:lnTo>
                <a:lnTo>
                  <a:pt x="542" y="123"/>
                </a:lnTo>
                <a:lnTo>
                  <a:pt x="541" y="141"/>
                </a:lnTo>
                <a:lnTo>
                  <a:pt x="538" y="176"/>
                </a:lnTo>
                <a:lnTo>
                  <a:pt x="532" y="208"/>
                </a:lnTo>
                <a:lnTo>
                  <a:pt x="530" y="225"/>
                </a:lnTo>
                <a:lnTo>
                  <a:pt x="527" y="242"/>
                </a:lnTo>
                <a:lnTo>
                  <a:pt x="526" y="256"/>
                </a:lnTo>
                <a:lnTo>
                  <a:pt x="524" y="269"/>
                </a:lnTo>
                <a:lnTo>
                  <a:pt x="522" y="281"/>
                </a:lnTo>
                <a:lnTo>
                  <a:pt x="521" y="297"/>
                </a:lnTo>
                <a:lnTo>
                  <a:pt x="519" y="314"/>
                </a:lnTo>
                <a:lnTo>
                  <a:pt x="516" y="335"/>
                </a:lnTo>
                <a:lnTo>
                  <a:pt x="512" y="359"/>
                </a:lnTo>
                <a:lnTo>
                  <a:pt x="512" y="361"/>
                </a:lnTo>
                <a:lnTo>
                  <a:pt x="511" y="366"/>
                </a:lnTo>
                <a:lnTo>
                  <a:pt x="510" y="370"/>
                </a:lnTo>
                <a:lnTo>
                  <a:pt x="517" y="375"/>
                </a:lnTo>
                <a:lnTo>
                  <a:pt x="530" y="380"/>
                </a:lnTo>
                <a:lnTo>
                  <a:pt x="533" y="381"/>
                </a:lnTo>
                <a:lnTo>
                  <a:pt x="537" y="382"/>
                </a:lnTo>
                <a:lnTo>
                  <a:pt x="545" y="387"/>
                </a:lnTo>
                <a:lnTo>
                  <a:pt x="556" y="391"/>
                </a:lnTo>
                <a:lnTo>
                  <a:pt x="568" y="399"/>
                </a:lnTo>
                <a:lnTo>
                  <a:pt x="580" y="407"/>
                </a:lnTo>
                <a:lnTo>
                  <a:pt x="585" y="411"/>
                </a:lnTo>
                <a:lnTo>
                  <a:pt x="589" y="418"/>
                </a:lnTo>
                <a:lnTo>
                  <a:pt x="595" y="424"/>
                </a:lnTo>
                <a:lnTo>
                  <a:pt x="598" y="431"/>
                </a:lnTo>
                <a:lnTo>
                  <a:pt x="601" y="439"/>
                </a:lnTo>
                <a:lnTo>
                  <a:pt x="603" y="447"/>
                </a:lnTo>
                <a:lnTo>
                  <a:pt x="605" y="457"/>
                </a:lnTo>
                <a:lnTo>
                  <a:pt x="605" y="467"/>
                </a:lnTo>
                <a:lnTo>
                  <a:pt x="603" y="476"/>
                </a:lnTo>
                <a:lnTo>
                  <a:pt x="600" y="485"/>
                </a:lnTo>
                <a:lnTo>
                  <a:pt x="596" y="495"/>
                </a:lnTo>
                <a:lnTo>
                  <a:pt x="589" y="502"/>
                </a:lnTo>
                <a:lnTo>
                  <a:pt x="585" y="505"/>
                </a:lnTo>
                <a:lnTo>
                  <a:pt x="581" y="509"/>
                </a:lnTo>
                <a:lnTo>
                  <a:pt x="575" y="512"/>
                </a:lnTo>
                <a:lnTo>
                  <a:pt x="571" y="514"/>
                </a:lnTo>
                <a:lnTo>
                  <a:pt x="565" y="516"/>
                </a:lnTo>
                <a:lnTo>
                  <a:pt x="558" y="517"/>
                </a:lnTo>
                <a:lnTo>
                  <a:pt x="552" y="518"/>
                </a:lnTo>
                <a:lnTo>
                  <a:pt x="545" y="518"/>
                </a:lnTo>
                <a:lnTo>
                  <a:pt x="531" y="517"/>
                </a:lnTo>
                <a:lnTo>
                  <a:pt x="518" y="515"/>
                </a:lnTo>
                <a:lnTo>
                  <a:pt x="505" y="511"/>
                </a:lnTo>
                <a:lnTo>
                  <a:pt x="495" y="508"/>
                </a:lnTo>
                <a:lnTo>
                  <a:pt x="473" y="498"/>
                </a:lnTo>
                <a:lnTo>
                  <a:pt x="451" y="491"/>
                </a:lnTo>
                <a:lnTo>
                  <a:pt x="429" y="485"/>
                </a:lnTo>
                <a:lnTo>
                  <a:pt x="402" y="478"/>
                </a:lnTo>
                <a:lnTo>
                  <a:pt x="397" y="477"/>
                </a:lnTo>
                <a:lnTo>
                  <a:pt x="380" y="474"/>
                </a:lnTo>
                <a:lnTo>
                  <a:pt x="364" y="472"/>
                </a:lnTo>
                <a:lnTo>
                  <a:pt x="350" y="471"/>
                </a:lnTo>
                <a:lnTo>
                  <a:pt x="337" y="471"/>
                </a:lnTo>
                <a:lnTo>
                  <a:pt x="321" y="471"/>
                </a:lnTo>
                <a:lnTo>
                  <a:pt x="304" y="471"/>
                </a:lnTo>
                <a:lnTo>
                  <a:pt x="289" y="472"/>
                </a:lnTo>
                <a:lnTo>
                  <a:pt x="273" y="473"/>
                </a:lnTo>
                <a:lnTo>
                  <a:pt x="258" y="474"/>
                </a:lnTo>
                <a:lnTo>
                  <a:pt x="244" y="475"/>
                </a:lnTo>
                <a:lnTo>
                  <a:pt x="230" y="477"/>
                </a:lnTo>
                <a:lnTo>
                  <a:pt x="205" y="483"/>
                </a:lnTo>
                <a:lnTo>
                  <a:pt x="180" y="489"/>
                </a:lnTo>
                <a:lnTo>
                  <a:pt x="171" y="491"/>
                </a:lnTo>
                <a:lnTo>
                  <a:pt x="162" y="495"/>
                </a:lnTo>
                <a:lnTo>
                  <a:pt x="150" y="499"/>
                </a:lnTo>
                <a:lnTo>
                  <a:pt x="137" y="504"/>
                </a:lnTo>
                <a:lnTo>
                  <a:pt x="111" y="514"/>
                </a:lnTo>
                <a:lnTo>
                  <a:pt x="87" y="522"/>
                </a:lnTo>
                <a:lnTo>
                  <a:pt x="78" y="525"/>
                </a:lnTo>
                <a:lnTo>
                  <a:pt x="68" y="527"/>
                </a:lnTo>
                <a:lnTo>
                  <a:pt x="59" y="528"/>
                </a:lnTo>
                <a:lnTo>
                  <a:pt x="51" y="528"/>
                </a:lnTo>
              </a:path>
            </a:pathLst>
          </a:cu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0" name="CustomShape 3"/>
          <p:cNvSpPr/>
          <p:nvPr/>
        </p:nvSpPr>
        <p:spPr>
          <a:xfrm>
            <a:off x="7856640" y="368280"/>
            <a:ext cx="253440" cy="281880"/>
          </a:xfrm>
          <a:custGeom>
            <a:avLst/>
            <a:gdLst/>
            <a:ahLst/>
            <a:cxnLst/>
            <a:rect l="0" t="0" r="r" b="b"/>
            <a:pathLst>
              <a:path w="481" h="536">
                <a:moveTo>
                  <a:pt x="249" y="535"/>
                </a:moveTo>
                <a:lnTo>
                  <a:pt x="241" y="534"/>
                </a:lnTo>
                <a:lnTo>
                  <a:pt x="232" y="534"/>
                </a:lnTo>
                <a:lnTo>
                  <a:pt x="221" y="532"/>
                </a:lnTo>
                <a:lnTo>
                  <a:pt x="209" y="529"/>
                </a:lnTo>
                <a:lnTo>
                  <a:pt x="197" y="526"/>
                </a:lnTo>
                <a:lnTo>
                  <a:pt x="186" y="521"/>
                </a:lnTo>
                <a:lnTo>
                  <a:pt x="173" y="516"/>
                </a:lnTo>
                <a:lnTo>
                  <a:pt x="159" y="508"/>
                </a:lnTo>
                <a:lnTo>
                  <a:pt x="146" y="501"/>
                </a:lnTo>
                <a:lnTo>
                  <a:pt x="133" y="491"/>
                </a:lnTo>
                <a:lnTo>
                  <a:pt x="119" y="480"/>
                </a:lnTo>
                <a:lnTo>
                  <a:pt x="106" y="468"/>
                </a:lnTo>
                <a:lnTo>
                  <a:pt x="94" y="455"/>
                </a:lnTo>
                <a:lnTo>
                  <a:pt x="81" y="440"/>
                </a:lnTo>
                <a:lnTo>
                  <a:pt x="70" y="423"/>
                </a:lnTo>
                <a:lnTo>
                  <a:pt x="59" y="405"/>
                </a:lnTo>
                <a:lnTo>
                  <a:pt x="49" y="387"/>
                </a:lnTo>
                <a:lnTo>
                  <a:pt x="42" y="369"/>
                </a:lnTo>
                <a:lnTo>
                  <a:pt x="34" y="353"/>
                </a:lnTo>
                <a:lnTo>
                  <a:pt x="28" y="337"/>
                </a:lnTo>
                <a:lnTo>
                  <a:pt x="17" y="306"/>
                </a:lnTo>
                <a:lnTo>
                  <a:pt x="9" y="278"/>
                </a:lnTo>
                <a:lnTo>
                  <a:pt x="5" y="253"/>
                </a:lnTo>
                <a:lnTo>
                  <a:pt x="2" y="232"/>
                </a:lnTo>
                <a:lnTo>
                  <a:pt x="0" y="213"/>
                </a:lnTo>
                <a:lnTo>
                  <a:pt x="0" y="199"/>
                </a:lnTo>
                <a:lnTo>
                  <a:pt x="0" y="188"/>
                </a:lnTo>
                <a:lnTo>
                  <a:pt x="1" y="178"/>
                </a:lnTo>
                <a:lnTo>
                  <a:pt x="3" y="168"/>
                </a:lnTo>
                <a:lnTo>
                  <a:pt x="5" y="159"/>
                </a:lnTo>
                <a:lnTo>
                  <a:pt x="8" y="152"/>
                </a:lnTo>
                <a:lnTo>
                  <a:pt x="13" y="144"/>
                </a:lnTo>
                <a:lnTo>
                  <a:pt x="17" y="138"/>
                </a:lnTo>
                <a:lnTo>
                  <a:pt x="22" y="132"/>
                </a:lnTo>
                <a:lnTo>
                  <a:pt x="29" y="127"/>
                </a:lnTo>
                <a:lnTo>
                  <a:pt x="35" y="122"/>
                </a:lnTo>
                <a:lnTo>
                  <a:pt x="42" y="117"/>
                </a:lnTo>
                <a:lnTo>
                  <a:pt x="49" y="114"/>
                </a:lnTo>
                <a:lnTo>
                  <a:pt x="67" y="107"/>
                </a:lnTo>
                <a:lnTo>
                  <a:pt x="86" y="101"/>
                </a:lnTo>
                <a:lnTo>
                  <a:pt x="88" y="100"/>
                </a:lnTo>
                <a:lnTo>
                  <a:pt x="89" y="100"/>
                </a:lnTo>
                <a:lnTo>
                  <a:pt x="96" y="99"/>
                </a:lnTo>
                <a:lnTo>
                  <a:pt x="113" y="95"/>
                </a:lnTo>
                <a:lnTo>
                  <a:pt x="138" y="88"/>
                </a:lnTo>
                <a:lnTo>
                  <a:pt x="169" y="80"/>
                </a:lnTo>
                <a:lnTo>
                  <a:pt x="205" y="68"/>
                </a:lnTo>
                <a:lnTo>
                  <a:pt x="243" y="54"/>
                </a:lnTo>
                <a:lnTo>
                  <a:pt x="261" y="46"/>
                </a:lnTo>
                <a:lnTo>
                  <a:pt x="281" y="37"/>
                </a:lnTo>
                <a:lnTo>
                  <a:pt x="298" y="29"/>
                </a:lnTo>
                <a:lnTo>
                  <a:pt x="315" y="19"/>
                </a:lnTo>
                <a:lnTo>
                  <a:pt x="327" y="13"/>
                </a:lnTo>
                <a:lnTo>
                  <a:pt x="342" y="6"/>
                </a:lnTo>
                <a:lnTo>
                  <a:pt x="351" y="4"/>
                </a:lnTo>
                <a:lnTo>
                  <a:pt x="359" y="2"/>
                </a:lnTo>
                <a:lnTo>
                  <a:pt x="369" y="1"/>
                </a:lnTo>
                <a:lnTo>
                  <a:pt x="378" y="0"/>
                </a:lnTo>
                <a:lnTo>
                  <a:pt x="387" y="1"/>
                </a:lnTo>
                <a:lnTo>
                  <a:pt x="399" y="3"/>
                </a:lnTo>
                <a:lnTo>
                  <a:pt x="406" y="5"/>
                </a:lnTo>
                <a:lnTo>
                  <a:pt x="412" y="7"/>
                </a:lnTo>
                <a:lnTo>
                  <a:pt x="420" y="10"/>
                </a:lnTo>
                <a:lnTo>
                  <a:pt x="427" y="16"/>
                </a:lnTo>
                <a:lnTo>
                  <a:pt x="435" y="21"/>
                </a:lnTo>
                <a:lnTo>
                  <a:pt x="441" y="28"/>
                </a:lnTo>
                <a:lnTo>
                  <a:pt x="448" y="36"/>
                </a:lnTo>
                <a:lnTo>
                  <a:pt x="454" y="46"/>
                </a:lnTo>
                <a:lnTo>
                  <a:pt x="460" y="58"/>
                </a:lnTo>
                <a:lnTo>
                  <a:pt x="464" y="71"/>
                </a:lnTo>
                <a:lnTo>
                  <a:pt x="468" y="86"/>
                </a:lnTo>
                <a:lnTo>
                  <a:pt x="471" y="102"/>
                </a:lnTo>
                <a:lnTo>
                  <a:pt x="473" y="118"/>
                </a:lnTo>
                <a:lnTo>
                  <a:pt x="476" y="148"/>
                </a:lnTo>
                <a:lnTo>
                  <a:pt x="479" y="182"/>
                </a:lnTo>
                <a:lnTo>
                  <a:pt x="480" y="199"/>
                </a:lnTo>
                <a:lnTo>
                  <a:pt x="480" y="219"/>
                </a:lnTo>
                <a:lnTo>
                  <a:pt x="480" y="237"/>
                </a:lnTo>
                <a:lnTo>
                  <a:pt x="480" y="258"/>
                </a:lnTo>
                <a:lnTo>
                  <a:pt x="478" y="278"/>
                </a:lnTo>
                <a:lnTo>
                  <a:pt x="476" y="299"/>
                </a:lnTo>
                <a:lnTo>
                  <a:pt x="472" y="319"/>
                </a:lnTo>
                <a:lnTo>
                  <a:pt x="467" y="341"/>
                </a:lnTo>
                <a:lnTo>
                  <a:pt x="461" y="363"/>
                </a:lnTo>
                <a:lnTo>
                  <a:pt x="453" y="384"/>
                </a:lnTo>
                <a:lnTo>
                  <a:pt x="444" y="406"/>
                </a:lnTo>
                <a:lnTo>
                  <a:pt x="433" y="426"/>
                </a:lnTo>
                <a:lnTo>
                  <a:pt x="425" y="438"/>
                </a:lnTo>
                <a:lnTo>
                  <a:pt x="417" y="450"/>
                </a:lnTo>
                <a:lnTo>
                  <a:pt x="407" y="461"/>
                </a:lnTo>
                <a:lnTo>
                  <a:pt x="397" y="471"/>
                </a:lnTo>
                <a:lnTo>
                  <a:pt x="385" y="480"/>
                </a:lnTo>
                <a:lnTo>
                  <a:pt x="375" y="489"/>
                </a:lnTo>
                <a:lnTo>
                  <a:pt x="362" y="498"/>
                </a:lnTo>
                <a:lnTo>
                  <a:pt x="350" y="505"/>
                </a:lnTo>
                <a:lnTo>
                  <a:pt x="337" y="512"/>
                </a:lnTo>
                <a:lnTo>
                  <a:pt x="324" y="518"/>
                </a:lnTo>
                <a:lnTo>
                  <a:pt x="311" y="524"/>
                </a:lnTo>
                <a:lnTo>
                  <a:pt x="298" y="528"/>
                </a:lnTo>
                <a:lnTo>
                  <a:pt x="285" y="531"/>
                </a:lnTo>
                <a:lnTo>
                  <a:pt x="273" y="533"/>
                </a:lnTo>
                <a:lnTo>
                  <a:pt x="261" y="534"/>
                </a:lnTo>
                <a:lnTo>
                  <a:pt x="249" y="535"/>
                </a:lnTo>
              </a:path>
            </a:pathLst>
          </a:cu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1" name="CustomShape 4"/>
          <p:cNvSpPr/>
          <p:nvPr/>
        </p:nvSpPr>
        <p:spPr>
          <a:xfrm>
            <a:off x="6375240" y="349200"/>
            <a:ext cx="288360" cy="313560"/>
          </a:xfrm>
          <a:custGeom>
            <a:avLst/>
            <a:gdLst/>
            <a:ahLst/>
            <a:cxnLst/>
            <a:rect l="0" t="0" r="r" b="b"/>
            <a:pathLst>
              <a:path w="546" h="595">
                <a:moveTo>
                  <a:pt x="56" y="594"/>
                </a:moveTo>
                <a:lnTo>
                  <a:pt x="43" y="593"/>
                </a:lnTo>
                <a:lnTo>
                  <a:pt x="32" y="591"/>
                </a:lnTo>
                <a:lnTo>
                  <a:pt x="23" y="587"/>
                </a:lnTo>
                <a:lnTo>
                  <a:pt x="16" y="581"/>
                </a:lnTo>
                <a:lnTo>
                  <a:pt x="11" y="576"/>
                </a:lnTo>
                <a:lnTo>
                  <a:pt x="7" y="570"/>
                </a:lnTo>
                <a:lnTo>
                  <a:pt x="5" y="565"/>
                </a:lnTo>
                <a:lnTo>
                  <a:pt x="3" y="561"/>
                </a:lnTo>
                <a:lnTo>
                  <a:pt x="2" y="554"/>
                </a:lnTo>
                <a:lnTo>
                  <a:pt x="0" y="549"/>
                </a:lnTo>
                <a:lnTo>
                  <a:pt x="0" y="542"/>
                </a:lnTo>
                <a:lnTo>
                  <a:pt x="2" y="537"/>
                </a:lnTo>
                <a:lnTo>
                  <a:pt x="4" y="531"/>
                </a:lnTo>
                <a:lnTo>
                  <a:pt x="6" y="525"/>
                </a:lnTo>
                <a:lnTo>
                  <a:pt x="9" y="520"/>
                </a:lnTo>
                <a:lnTo>
                  <a:pt x="13" y="514"/>
                </a:lnTo>
                <a:lnTo>
                  <a:pt x="22" y="505"/>
                </a:lnTo>
                <a:lnTo>
                  <a:pt x="33" y="495"/>
                </a:lnTo>
                <a:lnTo>
                  <a:pt x="44" y="485"/>
                </a:lnTo>
                <a:lnTo>
                  <a:pt x="56" y="477"/>
                </a:lnTo>
                <a:lnTo>
                  <a:pt x="66" y="470"/>
                </a:lnTo>
                <a:lnTo>
                  <a:pt x="77" y="465"/>
                </a:lnTo>
                <a:lnTo>
                  <a:pt x="90" y="459"/>
                </a:lnTo>
                <a:lnTo>
                  <a:pt x="104" y="454"/>
                </a:lnTo>
                <a:lnTo>
                  <a:pt x="134" y="443"/>
                </a:lnTo>
                <a:lnTo>
                  <a:pt x="167" y="433"/>
                </a:lnTo>
                <a:lnTo>
                  <a:pt x="178" y="430"/>
                </a:lnTo>
                <a:lnTo>
                  <a:pt x="186" y="427"/>
                </a:lnTo>
                <a:lnTo>
                  <a:pt x="188" y="417"/>
                </a:lnTo>
                <a:lnTo>
                  <a:pt x="191" y="401"/>
                </a:lnTo>
                <a:lnTo>
                  <a:pt x="192" y="375"/>
                </a:lnTo>
                <a:lnTo>
                  <a:pt x="192" y="338"/>
                </a:lnTo>
                <a:lnTo>
                  <a:pt x="185" y="326"/>
                </a:lnTo>
                <a:lnTo>
                  <a:pt x="173" y="310"/>
                </a:lnTo>
                <a:lnTo>
                  <a:pt x="159" y="291"/>
                </a:lnTo>
                <a:lnTo>
                  <a:pt x="145" y="271"/>
                </a:lnTo>
                <a:lnTo>
                  <a:pt x="123" y="241"/>
                </a:lnTo>
                <a:lnTo>
                  <a:pt x="99" y="209"/>
                </a:lnTo>
                <a:lnTo>
                  <a:pt x="88" y="191"/>
                </a:lnTo>
                <a:lnTo>
                  <a:pt x="76" y="173"/>
                </a:lnTo>
                <a:lnTo>
                  <a:pt x="65" y="156"/>
                </a:lnTo>
                <a:lnTo>
                  <a:pt x="56" y="137"/>
                </a:lnTo>
                <a:lnTo>
                  <a:pt x="54" y="135"/>
                </a:lnTo>
                <a:lnTo>
                  <a:pt x="46" y="119"/>
                </a:lnTo>
                <a:lnTo>
                  <a:pt x="38" y="99"/>
                </a:lnTo>
                <a:lnTo>
                  <a:pt x="34" y="90"/>
                </a:lnTo>
                <a:lnTo>
                  <a:pt x="32" y="79"/>
                </a:lnTo>
                <a:lnTo>
                  <a:pt x="31" y="68"/>
                </a:lnTo>
                <a:lnTo>
                  <a:pt x="31" y="57"/>
                </a:lnTo>
                <a:lnTo>
                  <a:pt x="32" y="44"/>
                </a:lnTo>
                <a:lnTo>
                  <a:pt x="36" y="34"/>
                </a:lnTo>
                <a:lnTo>
                  <a:pt x="42" y="24"/>
                </a:lnTo>
                <a:lnTo>
                  <a:pt x="48" y="16"/>
                </a:lnTo>
                <a:lnTo>
                  <a:pt x="57" y="9"/>
                </a:lnTo>
                <a:lnTo>
                  <a:pt x="66" y="4"/>
                </a:lnTo>
                <a:lnTo>
                  <a:pt x="77" y="1"/>
                </a:lnTo>
                <a:lnTo>
                  <a:pt x="89" y="0"/>
                </a:lnTo>
                <a:lnTo>
                  <a:pt x="97" y="0"/>
                </a:lnTo>
                <a:lnTo>
                  <a:pt x="104" y="1"/>
                </a:lnTo>
                <a:lnTo>
                  <a:pt x="112" y="3"/>
                </a:lnTo>
                <a:lnTo>
                  <a:pt x="120" y="7"/>
                </a:lnTo>
                <a:lnTo>
                  <a:pt x="139" y="14"/>
                </a:lnTo>
                <a:lnTo>
                  <a:pt x="159" y="26"/>
                </a:lnTo>
                <a:lnTo>
                  <a:pt x="185" y="43"/>
                </a:lnTo>
                <a:lnTo>
                  <a:pt x="207" y="61"/>
                </a:lnTo>
                <a:lnTo>
                  <a:pt x="224" y="75"/>
                </a:lnTo>
                <a:lnTo>
                  <a:pt x="234" y="83"/>
                </a:lnTo>
                <a:lnTo>
                  <a:pt x="242" y="92"/>
                </a:lnTo>
                <a:lnTo>
                  <a:pt x="249" y="101"/>
                </a:lnTo>
                <a:lnTo>
                  <a:pt x="255" y="110"/>
                </a:lnTo>
                <a:lnTo>
                  <a:pt x="261" y="120"/>
                </a:lnTo>
                <a:lnTo>
                  <a:pt x="265" y="131"/>
                </a:lnTo>
                <a:lnTo>
                  <a:pt x="268" y="141"/>
                </a:lnTo>
                <a:lnTo>
                  <a:pt x="270" y="150"/>
                </a:lnTo>
                <a:lnTo>
                  <a:pt x="273" y="161"/>
                </a:lnTo>
                <a:lnTo>
                  <a:pt x="281" y="143"/>
                </a:lnTo>
                <a:lnTo>
                  <a:pt x="291" y="127"/>
                </a:lnTo>
                <a:lnTo>
                  <a:pt x="300" y="112"/>
                </a:lnTo>
                <a:lnTo>
                  <a:pt x="309" y="99"/>
                </a:lnTo>
                <a:lnTo>
                  <a:pt x="319" y="88"/>
                </a:lnTo>
                <a:lnTo>
                  <a:pt x="329" y="78"/>
                </a:lnTo>
                <a:lnTo>
                  <a:pt x="340" y="69"/>
                </a:lnTo>
                <a:lnTo>
                  <a:pt x="349" y="62"/>
                </a:lnTo>
                <a:lnTo>
                  <a:pt x="359" y="55"/>
                </a:lnTo>
                <a:lnTo>
                  <a:pt x="369" y="50"/>
                </a:lnTo>
                <a:lnTo>
                  <a:pt x="380" y="45"/>
                </a:lnTo>
                <a:lnTo>
                  <a:pt x="389" y="42"/>
                </a:lnTo>
                <a:lnTo>
                  <a:pt x="398" y="40"/>
                </a:lnTo>
                <a:lnTo>
                  <a:pt x="408" y="39"/>
                </a:lnTo>
                <a:lnTo>
                  <a:pt x="416" y="38"/>
                </a:lnTo>
                <a:lnTo>
                  <a:pt x="425" y="38"/>
                </a:lnTo>
                <a:lnTo>
                  <a:pt x="429" y="38"/>
                </a:lnTo>
                <a:lnTo>
                  <a:pt x="431" y="38"/>
                </a:lnTo>
                <a:lnTo>
                  <a:pt x="435" y="38"/>
                </a:lnTo>
                <a:lnTo>
                  <a:pt x="438" y="37"/>
                </a:lnTo>
                <a:lnTo>
                  <a:pt x="445" y="38"/>
                </a:lnTo>
                <a:lnTo>
                  <a:pt x="453" y="39"/>
                </a:lnTo>
                <a:lnTo>
                  <a:pt x="459" y="40"/>
                </a:lnTo>
                <a:lnTo>
                  <a:pt x="466" y="42"/>
                </a:lnTo>
                <a:lnTo>
                  <a:pt x="471" y="44"/>
                </a:lnTo>
                <a:lnTo>
                  <a:pt x="478" y="48"/>
                </a:lnTo>
                <a:lnTo>
                  <a:pt x="482" y="52"/>
                </a:lnTo>
                <a:lnTo>
                  <a:pt x="488" y="56"/>
                </a:lnTo>
                <a:lnTo>
                  <a:pt x="494" y="65"/>
                </a:lnTo>
                <a:lnTo>
                  <a:pt x="499" y="76"/>
                </a:lnTo>
                <a:lnTo>
                  <a:pt x="502" y="83"/>
                </a:lnTo>
                <a:lnTo>
                  <a:pt x="503" y="91"/>
                </a:lnTo>
                <a:lnTo>
                  <a:pt x="504" y="99"/>
                </a:lnTo>
                <a:lnTo>
                  <a:pt x="504" y="108"/>
                </a:lnTo>
                <a:lnTo>
                  <a:pt x="502" y="121"/>
                </a:lnTo>
                <a:lnTo>
                  <a:pt x="498" y="133"/>
                </a:lnTo>
                <a:lnTo>
                  <a:pt x="493" y="147"/>
                </a:lnTo>
                <a:lnTo>
                  <a:pt x="485" y="161"/>
                </a:lnTo>
                <a:lnTo>
                  <a:pt x="476" y="176"/>
                </a:lnTo>
                <a:lnTo>
                  <a:pt x="465" y="191"/>
                </a:lnTo>
                <a:lnTo>
                  <a:pt x="453" y="209"/>
                </a:lnTo>
                <a:lnTo>
                  <a:pt x="439" y="227"/>
                </a:lnTo>
                <a:lnTo>
                  <a:pt x="430" y="240"/>
                </a:lnTo>
                <a:lnTo>
                  <a:pt x="421" y="252"/>
                </a:lnTo>
                <a:lnTo>
                  <a:pt x="413" y="263"/>
                </a:lnTo>
                <a:lnTo>
                  <a:pt x="408" y="272"/>
                </a:lnTo>
                <a:lnTo>
                  <a:pt x="398" y="286"/>
                </a:lnTo>
                <a:lnTo>
                  <a:pt x="389" y="298"/>
                </a:lnTo>
                <a:lnTo>
                  <a:pt x="381" y="307"/>
                </a:lnTo>
                <a:lnTo>
                  <a:pt x="372" y="314"/>
                </a:lnTo>
                <a:lnTo>
                  <a:pt x="363" y="321"/>
                </a:lnTo>
                <a:lnTo>
                  <a:pt x="354" y="326"/>
                </a:lnTo>
                <a:lnTo>
                  <a:pt x="344" y="332"/>
                </a:lnTo>
                <a:lnTo>
                  <a:pt x="332" y="336"/>
                </a:lnTo>
                <a:lnTo>
                  <a:pt x="323" y="340"/>
                </a:lnTo>
                <a:lnTo>
                  <a:pt x="313" y="345"/>
                </a:lnTo>
                <a:lnTo>
                  <a:pt x="309" y="347"/>
                </a:lnTo>
                <a:lnTo>
                  <a:pt x="307" y="349"/>
                </a:lnTo>
                <a:lnTo>
                  <a:pt x="306" y="351"/>
                </a:lnTo>
                <a:lnTo>
                  <a:pt x="304" y="354"/>
                </a:lnTo>
                <a:lnTo>
                  <a:pt x="302" y="362"/>
                </a:lnTo>
                <a:lnTo>
                  <a:pt x="301" y="372"/>
                </a:lnTo>
                <a:lnTo>
                  <a:pt x="300" y="390"/>
                </a:lnTo>
                <a:lnTo>
                  <a:pt x="301" y="407"/>
                </a:lnTo>
                <a:lnTo>
                  <a:pt x="301" y="414"/>
                </a:lnTo>
                <a:lnTo>
                  <a:pt x="301" y="418"/>
                </a:lnTo>
                <a:lnTo>
                  <a:pt x="308" y="421"/>
                </a:lnTo>
                <a:lnTo>
                  <a:pt x="316" y="422"/>
                </a:lnTo>
                <a:lnTo>
                  <a:pt x="328" y="424"/>
                </a:lnTo>
                <a:lnTo>
                  <a:pt x="347" y="425"/>
                </a:lnTo>
                <a:lnTo>
                  <a:pt x="391" y="428"/>
                </a:lnTo>
                <a:lnTo>
                  <a:pt x="432" y="433"/>
                </a:lnTo>
                <a:lnTo>
                  <a:pt x="452" y="437"/>
                </a:lnTo>
                <a:lnTo>
                  <a:pt x="469" y="441"/>
                </a:lnTo>
                <a:lnTo>
                  <a:pt x="485" y="446"/>
                </a:lnTo>
                <a:lnTo>
                  <a:pt x="501" y="453"/>
                </a:lnTo>
                <a:lnTo>
                  <a:pt x="513" y="461"/>
                </a:lnTo>
                <a:lnTo>
                  <a:pt x="524" y="471"/>
                </a:lnTo>
                <a:lnTo>
                  <a:pt x="530" y="477"/>
                </a:lnTo>
                <a:lnTo>
                  <a:pt x="533" y="481"/>
                </a:lnTo>
                <a:lnTo>
                  <a:pt x="537" y="486"/>
                </a:lnTo>
                <a:lnTo>
                  <a:pt x="539" y="492"/>
                </a:lnTo>
                <a:lnTo>
                  <a:pt x="542" y="497"/>
                </a:lnTo>
                <a:lnTo>
                  <a:pt x="544" y="504"/>
                </a:lnTo>
                <a:lnTo>
                  <a:pt x="545" y="509"/>
                </a:lnTo>
                <a:lnTo>
                  <a:pt x="545" y="514"/>
                </a:lnTo>
                <a:lnTo>
                  <a:pt x="545" y="520"/>
                </a:lnTo>
                <a:lnTo>
                  <a:pt x="544" y="525"/>
                </a:lnTo>
                <a:lnTo>
                  <a:pt x="542" y="531"/>
                </a:lnTo>
                <a:lnTo>
                  <a:pt x="539" y="536"/>
                </a:lnTo>
                <a:lnTo>
                  <a:pt x="537" y="541"/>
                </a:lnTo>
                <a:lnTo>
                  <a:pt x="533" y="546"/>
                </a:lnTo>
                <a:lnTo>
                  <a:pt x="529" y="550"/>
                </a:lnTo>
                <a:lnTo>
                  <a:pt x="524" y="553"/>
                </a:lnTo>
                <a:lnTo>
                  <a:pt x="518" y="556"/>
                </a:lnTo>
                <a:lnTo>
                  <a:pt x="510" y="560"/>
                </a:lnTo>
                <a:lnTo>
                  <a:pt x="501" y="561"/>
                </a:lnTo>
                <a:lnTo>
                  <a:pt x="491" y="562"/>
                </a:lnTo>
                <a:lnTo>
                  <a:pt x="481" y="562"/>
                </a:lnTo>
                <a:lnTo>
                  <a:pt x="471" y="561"/>
                </a:lnTo>
                <a:lnTo>
                  <a:pt x="463" y="560"/>
                </a:lnTo>
                <a:lnTo>
                  <a:pt x="456" y="559"/>
                </a:lnTo>
                <a:lnTo>
                  <a:pt x="453" y="558"/>
                </a:lnTo>
                <a:lnTo>
                  <a:pt x="417" y="552"/>
                </a:lnTo>
                <a:lnTo>
                  <a:pt x="389" y="549"/>
                </a:lnTo>
                <a:lnTo>
                  <a:pt x="366" y="547"/>
                </a:lnTo>
                <a:lnTo>
                  <a:pt x="343" y="545"/>
                </a:lnTo>
                <a:lnTo>
                  <a:pt x="340" y="543"/>
                </a:lnTo>
                <a:lnTo>
                  <a:pt x="328" y="542"/>
                </a:lnTo>
                <a:lnTo>
                  <a:pt x="316" y="542"/>
                </a:lnTo>
                <a:lnTo>
                  <a:pt x="305" y="541"/>
                </a:lnTo>
                <a:lnTo>
                  <a:pt x="295" y="541"/>
                </a:lnTo>
                <a:lnTo>
                  <a:pt x="273" y="542"/>
                </a:lnTo>
                <a:lnTo>
                  <a:pt x="253" y="546"/>
                </a:lnTo>
                <a:lnTo>
                  <a:pt x="233" y="550"/>
                </a:lnTo>
                <a:lnTo>
                  <a:pt x="211" y="556"/>
                </a:lnTo>
                <a:lnTo>
                  <a:pt x="202" y="559"/>
                </a:lnTo>
                <a:lnTo>
                  <a:pt x="193" y="561"/>
                </a:lnTo>
                <a:lnTo>
                  <a:pt x="183" y="564"/>
                </a:lnTo>
                <a:lnTo>
                  <a:pt x="173" y="566"/>
                </a:lnTo>
                <a:lnTo>
                  <a:pt x="158" y="570"/>
                </a:lnTo>
                <a:lnTo>
                  <a:pt x="142" y="576"/>
                </a:lnTo>
                <a:lnTo>
                  <a:pt x="124" y="582"/>
                </a:lnTo>
                <a:lnTo>
                  <a:pt x="104" y="588"/>
                </a:lnTo>
                <a:lnTo>
                  <a:pt x="93" y="590"/>
                </a:lnTo>
                <a:lnTo>
                  <a:pt x="83" y="592"/>
                </a:lnTo>
                <a:lnTo>
                  <a:pt x="72" y="593"/>
                </a:lnTo>
                <a:lnTo>
                  <a:pt x="60" y="594"/>
                </a:lnTo>
                <a:lnTo>
                  <a:pt x="58" y="594"/>
                </a:lnTo>
                <a:lnTo>
                  <a:pt x="56" y="594"/>
                </a:lnTo>
              </a:path>
            </a:pathLst>
          </a:cu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2" name="CustomShape 5"/>
          <p:cNvSpPr/>
          <p:nvPr/>
        </p:nvSpPr>
        <p:spPr>
          <a:xfrm>
            <a:off x="6700680" y="380880"/>
            <a:ext cx="320040" cy="253440"/>
          </a:xfrm>
          <a:custGeom>
            <a:avLst/>
            <a:gdLst/>
            <a:ahLst/>
            <a:cxnLst/>
            <a:rect l="0" t="0" r="r" b="b"/>
            <a:pathLst>
              <a:path w="607" h="480">
                <a:moveTo>
                  <a:pt x="169" y="479"/>
                </a:moveTo>
                <a:lnTo>
                  <a:pt x="159" y="478"/>
                </a:lnTo>
                <a:lnTo>
                  <a:pt x="150" y="477"/>
                </a:lnTo>
                <a:lnTo>
                  <a:pt x="144" y="475"/>
                </a:lnTo>
                <a:lnTo>
                  <a:pt x="137" y="472"/>
                </a:lnTo>
                <a:lnTo>
                  <a:pt x="132" y="468"/>
                </a:lnTo>
                <a:lnTo>
                  <a:pt x="126" y="465"/>
                </a:lnTo>
                <a:lnTo>
                  <a:pt x="123" y="461"/>
                </a:lnTo>
                <a:lnTo>
                  <a:pt x="120" y="458"/>
                </a:lnTo>
                <a:lnTo>
                  <a:pt x="116" y="449"/>
                </a:lnTo>
                <a:lnTo>
                  <a:pt x="111" y="438"/>
                </a:lnTo>
                <a:lnTo>
                  <a:pt x="110" y="432"/>
                </a:lnTo>
                <a:lnTo>
                  <a:pt x="110" y="424"/>
                </a:lnTo>
                <a:lnTo>
                  <a:pt x="111" y="417"/>
                </a:lnTo>
                <a:lnTo>
                  <a:pt x="113" y="408"/>
                </a:lnTo>
                <a:lnTo>
                  <a:pt x="116" y="401"/>
                </a:lnTo>
                <a:lnTo>
                  <a:pt x="119" y="397"/>
                </a:lnTo>
                <a:lnTo>
                  <a:pt x="122" y="392"/>
                </a:lnTo>
                <a:lnTo>
                  <a:pt x="125" y="387"/>
                </a:lnTo>
                <a:lnTo>
                  <a:pt x="130" y="384"/>
                </a:lnTo>
                <a:lnTo>
                  <a:pt x="135" y="381"/>
                </a:lnTo>
                <a:lnTo>
                  <a:pt x="140" y="378"/>
                </a:lnTo>
                <a:lnTo>
                  <a:pt x="147" y="374"/>
                </a:lnTo>
                <a:lnTo>
                  <a:pt x="137" y="369"/>
                </a:lnTo>
                <a:lnTo>
                  <a:pt x="129" y="362"/>
                </a:lnTo>
                <a:lnTo>
                  <a:pt x="120" y="355"/>
                </a:lnTo>
                <a:lnTo>
                  <a:pt x="112" y="348"/>
                </a:lnTo>
                <a:lnTo>
                  <a:pt x="107" y="344"/>
                </a:lnTo>
                <a:lnTo>
                  <a:pt x="102" y="338"/>
                </a:lnTo>
                <a:lnTo>
                  <a:pt x="95" y="331"/>
                </a:lnTo>
                <a:lnTo>
                  <a:pt x="91" y="325"/>
                </a:lnTo>
                <a:lnTo>
                  <a:pt x="86" y="318"/>
                </a:lnTo>
                <a:lnTo>
                  <a:pt x="80" y="305"/>
                </a:lnTo>
                <a:lnTo>
                  <a:pt x="75" y="291"/>
                </a:lnTo>
                <a:lnTo>
                  <a:pt x="71" y="277"/>
                </a:lnTo>
                <a:lnTo>
                  <a:pt x="69" y="264"/>
                </a:lnTo>
                <a:lnTo>
                  <a:pt x="68" y="251"/>
                </a:lnTo>
                <a:lnTo>
                  <a:pt x="68" y="239"/>
                </a:lnTo>
                <a:lnTo>
                  <a:pt x="67" y="225"/>
                </a:lnTo>
                <a:lnTo>
                  <a:pt x="65" y="212"/>
                </a:lnTo>
                <a:lnTo>
                  <a:pt x="64" y="200"/>
                </a:lnTo>
                <a:lnTo>
                  <a:pt x="63" y="189"/>
                </a:lnTo>
                <a:lnTo>
                  <a:pt x="61" y="173"/>
                </a:lnTo>
                <a:lnTo>
                  <a:pt x="58" y="159"/>
                </a:lnTo>
                <a:lnTo>
                  <a:pt x="57" y="153"/>
                </a:lnTo>
                <a:lnTo>
                  <a:pt x="55" y="148"/>
                </a:lnTo>
                <a:lnTo>
                  <a:pt x="53" y="142"/>
                </a:lnTo>
                <a:lnTo>
                  <a:pt x="50" y="139"/>
                </a:lnTo>
                <a:lnTo>
                  <a:pt x="41" y="133"/>
                </a:lnTo>
                <a:lnTo>
                  <a:pt x="34" y="130"/>
                </a:lnTo>
                <a:lnTo>
                  <a:pt x="25" y="126"/>
                </a:lnTo>
                <a:lnTo>
                  <a:pt x="17" y="121"/>
                </a:lnTo>
                <a:lnTo>
                  <a:pt x="11" y="115"/>
                </a:lnTo>
                <a:lnTo>
                  <a:pt x="7" y="110"/>
                </a:lnTo>
                <a:lnTo>
                  <a:pt x="3" y="104"/>
                </a:lnTo>
                <a:lnTo>
                  <a:pt x="2" y="98"/>
                </a:lnTo>
                <a:lnTo>
                  <a:pt x="1" y="92"/>
                </a:lnTo>
                <a:lnTo>
                  <a:pt x="0" y="87"/>
                </a:lnTo>
                <a:lnTo>
                  <a:pt x="1" y="77"/>
                </a:lnTo>
                <a:lnTo>
                  <a:pt x="4" y="68"/>
                </a:lnTo>
                <a:lnTo>
                  <a:pt x="10" y="58"/>
                </a:lnTo>
                <a:lnTo>
                  <a:pt x="16" y="48"/>
                </a:lnTo>
                <a:lnTo>
                  <a:pt x="26" y="39"/>
                </a:lnTo>
                <a:lnTo>
                  <a:pt x="37" y="31"/>
                </a:lnTo>
                <a:lnTo>
                  <a:pt x="50" y="22"/>
                </a:lnTo>
                <a:lnTo>
                  <a:pt x="65" y="14"/>
                </a:lnTo>
                <a:lnTo>
                  <a:pt x="80" y="7"/>
                </a:lnTo>
                <a:lnTo>
                  <a:pt x="95" y="3"/>
                </a:lnTo>
                <a:lnTo>
                  <a:pt x="110" y="1"/>
                </a:lnTo>
                <a:lnTo>
                  <a:pt x="125" y="0"/>
                </a:lnTo>
                <a:lnTo>
                  <a:pt x="137" y="0"/>
                </a:lnTo>
                <a:lnTo>
                  <a:pt x="150" y="2"/>
                </a:lnTo>
                <a:lnTo>
                  <a:pt x="158" y="4"/>
                </a:lnTo>
                <a:lnTo>
                  <a:pt x="165" y="6"/>
                </a:lnTo>
                <a:lnTo>
                  <a:pt x="172" y="9"/>
                </a:lnTo>
                <a:lnTo>
                  <a:pt x="178" y="12"/>
                </a:lnTo>
                <a:lnTo>
                  <a:pt x="185" y="16"/>
                </a:lnTo>
                <a:lnTo>
                  <a:pt x="189" y="20"/>
                </a:lnTo>
                <a:lnTo>
                  <a:pt x="194" y="24"/>
                </a:lnTo>
                <a:lnTo>
                  <a:pt x="199" y="30"/>
                </a:lnTo>
                <a:lnTo>
                  <a:pt x="206" y="39"/>
                </a:lnTo>
                <a:lnTo>
                  <a:pt x="214" y="51"/>
                </a:lnTo>
                <a:lnTo>
                  <a:pt x="220" y="64"/>
                </a:lnTo>
                <a:lnTo>
                  <a:pt x="228" y="78"/>
                </a:lnTo>
                <a:lnTo>
                  <a:pt x="233" y="90"/>
                </a:lnTo>
                <a:lnTo>
                  <a:pt x="240" y="103"/>
                </a:lnTo>
                <a:lnTo>
                  <a:pt x="247" y="118"/>
                </a:lnTo>
                <a:lnTo>
                  <a:pt x="256" y="135"/>
                </a:lnTo>
                <a:lnTo>
                  <a:pt x="265" y="150"/>
                </a:lnTo>
                <a:lnTo>
                  <a:pt x="270" y="160"/>
                </a:lnTo>
                <a:lnTo>
                  <a:pt x="275" y="168"/>
                </a:lnTo>
                <a:lnTo>
                  <a:pt x="281" y="173"/>
                </a:lnTo>
                <a:lnTo>
                  <a:pt x="285" y="177"/>
                </a:lnTo>
                <a:lnTo>
                  <a:pt x="292" y="179"/>
                </a:lnTo>
                <a:lnTo>
                  <a:pt x="298" y="179"/>
                </a:lnTo>
                <a:lnTo>
                  <a:pt x="307" y="179"/>
                </a:lnTo>
                <a:lnTo>
                  <a:pt x="314" y="179"/>
                </a:lnTo>
                <a:lnTo>
                  <a:pt x="322" y="179"/>
                </a:lnTo>
                <a:lnTo>
                  <a:pt x="328" y="178"/>
                </a:lnTo>
                <a:lnTo>
                  <a:pt x="334" y="177"/>
                </a:lnTo>
                <a:lnTo>
                  <a:pt x="338" y="176"/>
                </a:lnTo>
                <a:lnTo>
                  <a:pt x="348" y="170"/>
                </a:lnTo>
                <a:lnTo>
                  <a:pt x="359" y="162"/>
                </a:lnTo>
                <a:lnTo>
                  <a:pt x="371" y="152"/>
                </a:lnTo>
                <a:lnTo>
                  <a:pt x="385" y="141"/>
                </a:lnTo>
                <a:lnTo>
                  <a:pt x="391" y="137"/>
                </a:lnTo>
                <a:lnTo>
                  <a:pt x="396" y="132"/>
                </a:lnTo>
                <a:lnTo>
                  <a:pt x="408" y="124"/>
                </a:lnTo>
                <a:lnTo>
                  <a:pt x="420" y="115"/>
                </a:lnTo>
                <a:lnTo>
                  <a:pt x="432" y="108"/>
                </a:lnTo>
                <a:lnTo>
                  <a:pt x="445" y="101"/>
                </a:lnTo>
                <a:lnTo>
                  <a:pt x="455" y="97"/>
                </a:lnTo>
                <a:lnTo>
                  <a:pt x="466" y="96"/>
                </a:lnTo>
                <a:lnTo>
                  <a:pt x="474" y="87"/>
                </a:lnTo>
                <a:lnTo>
                  <a:pt x="485" y="79"/>
                </a:lnTo>
                <a:lnTo>
                  <a:pt x="487" y="78"/>
                </a:lnTo>
                <a:lnTo>
                  <a:pt x="488" y="77"/>
                </a:lnTo>
                <a:lnTo>
                  <a:pt x="496" y="72"/>
                </a:lnTo>
                <a:lnTo>
                  <a:pt x="506" y="67"/>
                </a:lnTo>
                <a:lnTo>
                  <a:pt x="510" y="63"/>
                </a:lnTo>
                <a:lnTo>
                  <a:pt x="515" y="61"/>
                </a:lnTo>
                <a:lnTo>
                  <a:pt x="522" y="60"/>
                </a:lnTo>
                <a:lnTo>
                  <a:pt x="527" y="59"/>
                </a:lnTo>
                <a:lnTo>
                  <a:pt x="530" y="59"/>
                </a:lnTo>
                <a:lnTo>
                  <a:pt x="533" y="59"/>
                </a:lnTo>
                <a:lnTo>
                  <a:pt x="538" y="59"/>
                </a:lnTo>
                <a:lnTo>
                  <a:pt x="544" y="60"/>
                </a:lnTo>
                <a:lnTo>
                  <a:pt x="551" y="62"/>
                </a:lnTo>
                <a:lnTo>
                  <a:pt x="558" y="65"/>
                </a:lnTo>
                <a:lnTo>
                  <a:pt x="565" y="71"/>
                </a:lnTo>
                <a:lnTo>
                  <a:pt x="572" y="77"/>
                </a:lnTo>
                <a:lnTo>
                  <a:pt x="578" y="87"/>
                </a:lnTo>
                <a:lnTo>
                  <a:pt x="582" y="98"/>
                </a:lnTo>
                <a:lnTo>
                  <a:pt x="589" y="103"/>
                </a:lnTo>
                <a:lnTo>
                  <a:pt x="594" y="109"/>
                </a:lnTo>
                <a:lnTo>
                  <a:pt x="598" y="115"/>
                </a:lnTo>
                <a:lnTo>
                  <a:pt x="602" y="121"/>
                </a:lnTo>
                <a:lnTo>
                  <a:pt x="605" y="131"/>
                </a:lnTo>
                <a:lnTo>
                  <a:pt x="606" y="140"/>
                </a:lnTo>
                <a:lnTo>
                  <a:pt x="606" y="145"/>
                </a:lnTo>
                <a:lnTo>
                  <a:pt x="606" y="151"/>
                </a:lnTo>
                <a:lnTo>
                  <a:pt x="605" y="155"/>
                </a:lnTo>
                <a:lnTo>
                  <a:pt x="603" y="159"/>
                </a:lnTo>
                <a:lnTo>
                  <a:pt x="598" y="168"/>
                </a:lnTo>
                <a:lnTo>
                  <a:pt x="593" y="176"/>
                </a:lnTo>
                <a:lnTo>
                  <a:pt x="587" y="182"/>
                </a:lnTo>
                <a:lnTo>
                  <a:pt x="579" y="187"/>
                </a:lnTo>
                <a:lnTo>
                  <a:pt x="572" y="193"/>
                </a:lnTo>
                <a:lnTo>
                  <a:pt x="566" y="196"/>
                </a:lnTo>
                <a:lnTo>
                  <a:pt x="564" y="198"/>
                </a:lnTo>
                <a:lnTo>
                  <a:pt x="548" y="210"/>
                </a:lnTo>
                <a:lnTo>
                  <a:pt x="533" y="222"/>
                </a:lnTo>
                <a:lnTo>
                  <a:pt x="518" y="234"/>
                </a:lnTo>
                <a:lnTo>
                  <a:pt x="504" y="246"/>
                </a:lnTo>
                <a:lnTo>
                  <a:pt x="491" y="260"/>
                </a:lnTo>
                <a:lnTo>
                  <a:pt x="479" y="277"/>
                </a:lnTo>
                <a:lnTo>
                  <a:pt x="472" y="286"/>
                </a:lnTo>
                <a:lnTo>
                  <a:pt x="464" y="294"/>
                </a:lnTo>
                <a:lnTo>
                  <a:pt x="460" y="301"/>
                </a:lnTo>
                <a:lnTo>
                  <a:pt x="455" y="310"/>
                </a:lnTo>
                <a:lnTo>
                  <a:pt x="442" y="329"/>
                </a:lnTo>
                <a:lnTo>
                  <a:pt x="427" y="350"/>
                </a:lnTo>
                <a:lnTo>
                  <a:pt x="419" y="359"/>
                </a:lnTo>
                <a:lnTo>
                  <a:pt x="409" y="368"/>
                </a:lnTo>
                <a:lnTo>
                  <a:pt x="401" y="375"/>
                </a:lnTo>
                <a:lnTo>
                  <a:pt x="390" y="382"/>
                </a:lnTo>
                <a:lnTo>
                  <a:pt x="396" y="389"/>
                </a:lnTo>
                <a:lnTo>
                  <a:pt x="401" y="398"/>
                </a:lnTo>
                <a:lnTo>
                  <a:pt x="405" y="407"/>
                </a:lnTo>
                <a:lnTo>
                  <a:pt x="407" y="417"/>
                </a:lnTo>
                <a:lnTo>
                  <a:pt x="407" y="422"/>
                </a:lnTo>
                <a:lnTo>
                  <a:pt x="407" y="428"/>
                </a:lnTo>
                <a:lnTo>
                  <a:pt x="406" y="434"/>
                </a:lnTo>
                <a:lnTo>
                  <a:pt x="404" y="439"/>
                </a:lnTo>
                <a:lnTo>
                  <a:pt x="402" y="445"/>
                </a:lnTo>
                <a:lnTo>
                  <a:pt x="400" y="450"/>
                </a:lnTo>
                <a:lnTo>
                  <a:pt x="396" y="455"/>
                </a:lnTo>
                <a:lnTo>
                  <a:pt x="392" y="460"/>
                </a:lnTo>
                <a:lnTo>
                  <a:pt x="386" y="465"/>
                </a:lnTo>
                <a:lnTo>
                  <a:pt x="377" y="471"/>
                </a:lnTo>
                <a:lnTo>
                  <a:pt x="372" y="473"/>
                </a:lnTo>
                <a:lnTo>
                  <a:pt x="365" y="475"/>
                </a:lnTo>
                <a:lnTo>
                  <a:pt x="358" y="476"/>
                </a:lnTo>
                <a:lnTo>
                  <a:pt x="350" y="476"/>
                </a:lnTo>
                <a:lnTo>
                  <a:pt x="334" y="475"/>
                </a:lnTo>
                <a:lnTo>
                  <a:pt x="319" y="472"/>
                </a:lnTo>
                <a:lnTo>
                  <a:pt x="314" y="472"/>
                </a:lnTo>
                <a:lnTo>
                  <a:pt x="311" y="471"/>
                </a:lnTo>
                <a:lnTo>
                  <a:pt x="302" y="469"/>
                </a:lnTo>
                <a:lnTo>
                  <a:pt x="292" y="468"/>
                </a:lnTo>
                <a:lnTo>
                  <a:pt x="278" y="468"/>
                </a:lnTo>
                <a:lnTo>
                  <a:pt x="261" y="467"/>
                </a:lnTo>
                <a:lnTo>
                  <a:pt x="245" y="468"/>
                </a:lnTo>
                <a:lnTo>
                  <a:pt x="230" y="469"/>
                </a:lnTo>
                <a:lnTo>
                  <a:pt x="216" y="471"/>
                </a:lnTo>
                <a:lnTo>
                  <a:pt x="205" y="474"/>
                </a:lnTo>
                <a:lnTo>
                  <a:pt x="196" y="476"/>
                </a:lnTo>
                <a:lnTo>
                  <a:pt x="186" y="478"/>
                </a:lnTo>
                <a:lnTo>
                  <a:pt x="177" y="478"/>
                </a:lnTo>
                <a:lnTo>
                  <a:pt x="169" y="479"/>
                </a:lnTo>
              </a:path>
            </a:pathLst>
          </a:cu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3" name="CustomShape 6"/>
          <p:cNvSpPr/>
          <p:nvPr/>
        </p:nvSpPr>
        <p:spPr>
          <a:xfrm>
            <a:off x="8150400" y="392040"/>
            <a:ext cx="327960" cy="243720"/>
          </a:xfrm>
          <a:custGeom>
            <a:avLst/>
            <a:gdLst/>
            <a:ahLst/>
            <a:cxnLst/>
            <a:rect l="0" t="0" r="r" b="b"/>
            <a:pathLst>
              <a:path w="622" h="461">
                <a:moveTo>
                  <a:pt x="330" y="460"/>
                </a:moveTo>
                <a:lnTo>
                  <a:pt x="319" y="460"/>
                </a:lnTo>
                <a:lnTo>
                  <a:pt x="307" y="458"/>
                </a:lnTo>
                <a:lnTo>
                  <a:pt x="297" y="456"/>
                </a:lnTo>
                <a:lnTo>
                  <a:pt x="286" y="453"/>
                </a:lnTo>
                <a:lnTo>
                  <a:pt x="276" y="448"/>
                </a:lnTo>
                <a:lnTo>
                  <a:pt x="268" y="443"/>
                </a:lnTo>
                <a:lnTo>
                  <a:pt x="260" y="438"/>
                </a:lnTo>
                <a:lnTo>
                  <a:pt x="253" y="431"/>
                </a:lnTo>
                <a:lnTo>
                  <a:pt x="246" y="424"/>
                </a:lnTo>
                <a:lnTo>
                  <a:pt x="240" y="415"/>
                </a:lnTo>
                <a:lnTo>
                  <a:pt x="235" y="406"/>
                </a:lnTo>
                <a:lnTo>
                  <a:pt x="231" y="398"/>
                </a:lnTo>
                <a:lnTo>
                  <a:pt x="225" y="407"/>
                </a:lnTo>
                <a:lnTo>
                  <a:pt x="217" y="416"/>
                </a:lnTo>
                <a:lnTo>
                  <a:pt x="209" y="424"/>
                </a:lnTo>
                <a:lnTo>
                  <a:pt x="202" y="430"/>
                </a:lnTo>
                <a:lnTo>
                  <a:pt x="192" y="437"/>
                </a:lnTo>
                <a:lnTo>
                  <a:pt x="182" y="442"/>
                </a:lnTo>
                <a:lnTo>
                  <a:pt x="173" y="446"/>
                </a:lnTo>
                <a:lnTo>
                  <a:pt x="161" y="450"/>
                </a:lnTo>
                <a:lnTo>
                  <a:pt x="150" y="452"/>
                </a:lnTo>
                <a:lnTo>
                  <a:pt x="139" y="454"/>
                </a:lnTo>
                <a:lnTo>
                  <a:pt x="128" y="455"/>
                </a:lnTo>
                <a:lnTo>
                  <a:pt x="118" y="455"/>
                </a:lnTo>
                <a:lnTo>
                  <a:pt x="106" y="455"/>
                </a:lnTo>
                <a:lnTo>
                  <a:pt x="93" y="453"/>
                </a:lnTo>
                <a:lnTo>
                  <a:pt x="81" y="451"/>
                </a:lnTo>
                <a:lnTo>
                  <a:pt x="70" y="447"/>
                </a:lnTo>
                <a:lnTo>
                  <a:pt x="58" y="443"/>
                </a:lnTo>
                <a:lnTo>
                  <a:pt x="47" y="437"/>
                </a:lnTo>
                <a:lnTo>
                  <a:pt x="38" y="429"/>
                </a:lnTo>
                <a:lnTo>
                  <a:pt x="28" y="420"/>
                </a:lnTo>
                <a:lnTo>
                  <a:pt x="20" y="411"/>
                </a:lnTo>
                <a:lnTo>
                  <a:pt x="14" y="400"/>
                </a:lnTo>
                <a:lnTo>
                  <a:pt x="9" y="388"/>
                </a:lnTo>
                <a:lnTo>
                  <a:pt x="4" y="376"/>
                </a:lnTo>
                <a:lnTo>
                  <a:pt x="1" y="362"/>
                </a:lnTo>
                <a:lnTo>
                  <a:pt x="0" y="348"/>
                </a:lnTo>
                <a:lnTo>
                  <a:pt x="1" y="333"/>
                </a:lnTo>
                <a:lnTo>
                  <a:pt x="3" y="319"/>
                </a:lnTo>
                <a:lnTo>
                  <a:pt x="8" y="305"/>
                </a:lnTo>
                <a:lnTo>
                  <a:pt x="14" y="292"/>
                </a:lnTo>
                <a:lnTo>
                  <a:pt x="22" y="278"/>
                </a:lnTo>
                <a:lnTo>
                  <a:pt x="31" y="265"/>
                </a:lnTo>
                <a:lnTo>
                  <a:pt x="38" y="257"/>
                </a:lnTo>
                <a:lnTo>
                  <a:pt x="46" y="251"/>
                </a:lnTo>
                <a:lnTo>
                  <a:pt x="55" y="244"/>
                </a:lnTo>
                <a:lnTo>
                  <a:pt x="64" y="240"/>
                </a:lnTo>
                <a:lnTo>
                  <a:pt x="73" y="236"/>
                </a:lnTo>
                <a:lnTo>
                  <a:pt x="84" y="233"/>
                </a:lnTo>
                <a:lnTo>
                  <a:pt x="95" y="231"/>
                </a:lnTo>
                <a:lnTo>
                  <a:pt x="106" y="231"/>
                </a:lnTo>
                <a:lnTo>
                  <a:pt x="118" y="231"/>
                </a:lnTo>
                <a:lnTo>
                  <a:pt x="128" y="233"/>
                </a:lnTo>
                <a:lnTo>
                  <a:pt x="139" y="237"/>
                </a:lnTo>
                <a:lnTo>
                  <a:pt x="150" y="241"/>
                </a:lnTo>
                <a:lnTo>
                  <a:pt x="150" y="237"/>
                </a:lnTo>
                <a:lnTo>
                  <a:pt x="151" y="232"/>
                </a:lnTo>
                <a:lnTo>
                  <a:pt x="153" y="202"/>
                </a:lnTo>
                <a:lnTo>
                  <a:pt x="155" y="174"/>
                </a:lnTo>
                <a:lnTo>
                  <a:pt x="158" y="148"/>
                </a:lnTo>
                <a:lnTo>
                  <a:pt x="160" y="125"/>
                </a:lnTo>
                <a:lnTo>
                  <a:pt x="163" y="105"/>
                </a:lnTo>
                <a:lnTo>
                  <a:pt x="166" y="88"/>
                </a:lnTo>
                <a:lnTo>
                  <a:pt x="170" y="74"/>
                </a:lnTo>
                <a:lnTo>
                  <a:pt x="175" y="62"/>
                </a:lnTo>
                <a:lnTo>
                  <a:pt x="178" y="54"/>
                </a:lnTo>
                <a:lnTo>
                  <a:pt x="184" y="47"/>
                </a:lnTo>
                <a:lnTo>
                  <a:pt x="189" y="39"/>
                </a:lnTo>
                <a:lnTo>
                  <a:pt x="194" y="34"/>
                </a:lnTo>
                <a:lnTo>
                  <a:pt x="205" y="23"/>
                </a:lnTo>
                <a:lnTo>
                  <a:pt x="216" y="15"/>
                </a:lnTo>
                <a:lnTo>
                  <a:pt x="227" y="10"/>
                </a:lnTo>
                <a:lnTo>
                  <a:pt x="236" y="6"/>
                </a:lnTo>
                <a:lnTo>
                  <a:pt x="244" y="3"/>
                </a:lnTo>
                <a:lnTo>
                  <a:pt x="249" y="2"/>
                </a:lnTo>
                <a:lnTo>
                  <a:pt x="260" y="1"/>
                </a:lnTo>
                <a:lnTo>
                  <a:pt x="271" y="0"/>
                </a:lnTo>
                <a:lnTo>
                  <a:pt x="279" y="0"/>
                </a:lnTo>
                <a:lnTo>
                  <a:pt x="286" y="1"/>
                </a:lnTo>
                <a:lnTo>
                  <a:pt x="295" y="3"/>
                </a:lnTo>
                <a:lnTo>
                  <a:pt x="301" y="4"/>
                </a:lnTo>
                <a:lnTo>
                  <a:pt x="316" y="10"/>
                </a:lnTo>
                <a:lnTo>
                  <a:pt x="329" y="16"/>
                </a:lnTo>
                <a:lnTo>
                  <a:pt x="342" y="24"/>
                </a:lnTo>
                <a:lnTo>
                  <a:pt x="354" y="33"/>
                </a:lnTo>
                <a:lnTo>
                  <a:pt x="365" y="40"/>
                </a:lnTo>
                <a:lnTo>
                  <a:pt x="375" y="49"/>
                </a:lnTo>
                <a:lnTo>
                  <a:pt x="381" y="53"/>
                </a:lnTo>
                <a:lnTo>
                  <a:pt x="388" y="58"/>
                </a:lnTo>
                <a:lnTo>
                  <a:pt x="393" y="60"/>
                </a:lnTo>
                <a:lnTo>
                  <a:pt x="403" y="61"/>
                </a:lnTo>
                <a:lnTo>
                  <a:pt x="413" y="61"/>
                </a:lnTo>
                <a:lnTo>
                  <a:pt x="422" y="58"/>
                </a:lnTo>
                <a:lnTo>
                  <a:pt x="434" y="56"/>
                </a:lnTo>
                <a:lnTo>
                  <a:pt x="445" y="53"/>
                </a:lnTo>
                <a:lnTo>
                  <a:pt x="458" y="49"/>
                </a:lnTo>
                <a:lnTo>
                  <a:pt x="470" y="43"/>
                </a:lnTo>
                <a:lnTo>
                  <a:pt x="483" y="37"/>
                </a:lnTo>
                <a:lnTo>
                  <a:pt x="497" y="30"/>
                </a:lnTo>
                <a:lnTo>
                  <a:pt x="505" y="26"/>
                </a:lnTo>
                <a:lnTo>
                  <a:pt x="515" y="23"/>
                </a:lnTo>
                <a:lnTo>
                  <a:pt x="526" y="21"/>
                </a:lnTo>
                <a:lnTo>
                  <a:pt x="537" y="20"/>
                </a:lnTo>
                <a:lnTo>
                  <a:pt x="546" y="21"/>
                </a:lnTo>
                <a:lnTo>
                  <a:pt x="555" y="22"/>
                </a:lnTo>
                <a:lnTo>
                  <a:pt x="564" y="24"/>
                </a:lnTo>
                <a:lnTo>
                  <a:pt x="572" y="27"/>
                </a:lnTo>
                <a:lnTo>
                  <a:pt x="580" y="31"/>
                </a:lnTo>
                <a:lnTo>
                  <a:pt x="587" y="36"/>
                </a:lnTo>
                <a:lnTo>
                  <a:pt x="594" y="42"/>
                </a:lnTo>
                <a:lnTo>
                  <a:pt x="600" y="48"/>
                </a:lnTo>
                <a:lnTo>
                  <a:pt x="608" y="58"/>
                </a:lnTo>
                <a:lnTo>
                  <a:pt x="613" y="69"/>
                </a:lnTo>
                <a:lnTo>
                  <a:pt x="618" y="80"/>
                </a:lnTo>
                <a:lnTo>
                  <a:pt x="620" y="92"/>
                </a:lnTo>
                <a:lnTo>
                  <a:pt x="621" y="103"/>
                </a:lnTo>
                <a:lnTo>
                  <a:pt x="620" y="115"/>
                </a:lnTo>
                <a:lnTo>
                  <a:pt x="618" y="125"/>
                </a:lnTo>
                <a:lnTo>
                  <a:pt x="614" y="137"/>
                </a:lnTo>
                <a:lnTo>
                  <a:pt x="610" y="148"/>
                </a:lnTo>
                <a:lnTo>
                  <a:pt x="606" y="159"/>
                </a:lnTo>
                <a:lnTo>
                  <a:pt x="599" y="170"/>
                </a:lnTo>
                <a:lnTo>
                  <a:pt x="592" y="181"/>
                </a:lnTo>
                <a:lnTo>
                  <a:pt x="584" y="191"/>
                </a:lnTo>
                <a:lnTo>
                  <a:pt x="576" y="200"/>
                </a:lnTo>
                <a:lnTo>
                  <a:pt x="567" y="210"/>
                </a:lnTo>
                <a:lnTo>
                  <a:pt x="557" y="218"/>
                </a:lnTo>
                <a:lnTo>
                  <a:pt x="552" y="223"/>
                </a:lnTo>
                <a:lnTo>
                  <a:pt x="541" y="232"/>
                </a:lnTo>
                <a:lnTo>
                  <a:pt x="529" y="241"/>
                </a:lnTo>
                <a:lnTo>
                  <a:pt x="517" y="251"/>
                </a:lnTo>
                <a:lnTo>
                  <a:pt x="505" y="259"/>
                </a:lnTo>
                <a:lnTo>
                  <a:pt x="495" y="269"/>
                </a:lnTo>
                <a:lnTo>
                  <a:pt x="484" y="282"/>
                </a:lnTo>
                <a:lnTo>
                  <a:pt x="473" y="297"/>
                </a:lnTo>
                <a:lnTo>
                  <a:pt x="462" y="314"/>
                </a:lnTo>
                <a:lnTo>
                  <a:pt x="452" y="332"/>
                </a:lnTo>
                <a:lnTo>
                  <a:pt x="444" y="350"/>
                </a:lnTo>
                <a:lnTo>
                  <a:pt x="435" y="366"/>
                </a:lnTo>
                <a:lnTo>
                  <a:pt x="430" y="381"/>
                </a:lnTo>
                <a:lnTo>
                  <a:pt x="425" y="390"/>
                </a:lnTo>
                <a:lnTo>
                  <a:pt x="420" y="402"/>
                </a:lnTo>
                <a:lnTo>
                  <a:pt x="411" y="415"/>
                </a:lnTo>
                <a:lnTo>
                  <a:pt x="402" y="428"/>
                </a:lnTo>
                <a:lnTo>
                  <a:pt x="395" y="434"/>
                </a:lnTo>
                <a:lnTo>
                  <a:pt x="389" y="441"/>
                </a:lnTo>
                <a:lnTo>
                  <a:pt x="381" y="446"/>
                </a:lnTo>
                <a:lnTo>
                  <a:pt x="373" y="451"/>
                </a:lnTo>
                <a:lnTo>
                  <a:pt x="363" y="455"/>
                </a:lnTo>
                <a:lnTo>
                  <a:pt x="353" y="458"/>
                </a:lnTo>
                <a:lnTo>
                  <a:pt x="342" y="460"/>
                </a:lnTo>
                <a:lnTo>
                  <a:pt x="330" y="460"/>
                </a:lnTo>
                <a:lnTo>
                  <a:pt x="263" y="198"/>
                </a:lnTo>
                <a:lnTo>
                  <a:pt x="261" y="210"/>
                </a:lnTo>
                <a:lnTo>
                  <a:pt x="259" y="228"/>
                </a:lnTo>
                <a:lnTo>
                  <a:pt x="258" y="250"/>
                </a:lnTo>
                <a:lnTo>
                  <a:pt x="257" y="269"/>
                </a:lnTo>
                <a:lnTo>
                  <a:pt x="262" y="264"/>
                </a:lnTo>
                <a:lnTo>
                  <a:pt x="269" y="259"/>
                </a:lnTo>
                <a:lnTo>
                  <a:pt x="276" y="256"/>
                </a:lnTo>
                <a:lnTo>
                  <a:pt x="283" y="253"/>
                </a:lnTo>
                <a:lnTo>
                  <a:pt x="290" y="250"/>
                </a:lnTo>
                <a:lnTo>
                  <a:pt x="299" y="249"/>
                </a:lnTo>
                <a:lnTo>
                  <a:pt x="307" y="248"/>
                </a:lnTo>
                <a:lnTo>
                  <a:pt x="315" y="246"/>
                </a:lnTo>
                <a:lnTo>
                  <a:pt x="324" y="248"/>
                </a:lnTo>
                <a:lnTo>
                  <a:pt x="334" y="249"/>
                </a:lnTo>
                <a:lnTo>
                  <a:pt x="342" y="251"/>
                </a:lnTo>
                <a:lnTo>
                  <a:pt x="351" y="253"/>
                </a:lnTo>
                <a:lnTo>
                  <a:pt x="359" y="256"/>
                </a:lnTo>
                <a:lnTo>
                  <a:pt x="365" y="259"/>
                </a:lnTo>
                <a:lnTo>
                  <a:pt x="374" y="246"/>
                </a:lnTo>
                <a:lnTo>
                  <a:pt x="382" y="233"/>
                </a:lnTo>
                <a:lnTo>
                  <a:pt x="392" y="222"/>
                </a:lnTo>
                <a:lnTo>
                  <a:pt x="402" y="210"/>
                </a:lnTo>
                <a:lnTo>
                  <a:pt x="400" y="210"/>
                </a:lnTo>
                <a:lnTo>
                  <a:pt x="397" y="210"/>
                </a:lnTo>
                <a:lnTo>
                  <a:pt x="380" y="209"/>
                </a:lnTo>
                <a:lnTo>
                  <a:pt x="363" y="205"/>
                </a:lnTo>
                <a:lnTo>
                  <a:pt x="347" y="200"/>
                </a:lnTo>
                <a:lnTo>
                  <a:pt x="332" y="196"/>
                </a:lnTo>
                <a:lnTo>
                  <a:pt x="323" y="192"/>
                </a:lnTo>
                <a:lnTo>
                  <a:pt x="315" y="189"/>
                </a:lnTo>
                <a:lnTo>
                  <a:pt x="307" y="187"/>
                </a:lnTo>
                <a:lnTo>
                  <a:pt x="299" y="186"/>
                </a:lnTo>
                <a:lnTo>
                  <a:pt x="296" y="185"/>
                </a:lnTo>
                <a:lnTo>
                  <a:pt x="293" y="185"/>
                </a:lnTo>
                <a:lnTo>
                  <a:pt x="287" y="186"/>
                </a:lnTo>
                <a:lnTo>
                  <a:pt x="282" y="187"/>
                </a:lnTo>
                <a:lnTo>
                  <a:pt x="278" y="188"/>
                </a:lnTo>
                <a:lnTo>
                  <a:pt x="273" y="190"/>
                </a:lnTo>
                <a:lnTo>
                  <a:pt x="267" y="195"/>
                </a:lnTo>
                <a:lnTo>
                  <a:pt x="263" y="198"/>
                </a:lnTo>
              </a:path>
            </a:pathLst>
          </a:cu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4" name="CustomShape 7"/>
          <p:cNvSpPr/>
          <p:nvPr/>
        </p:nvSpPr>
        <p:spPr>
          <a:xfrm>
            <a:off x="7050240" y="374760"/>
            <a:ext cx="413640" cy="256320"/>
          </a:xfrm>
          <a:custGeom>
            <a:avLst/>
            <a:gdLst/>
            <a:ahLst/>
            <a:cxnLst/>
            <a:rect l="0" t="0" r="r" b="b"/>
            <a:pathLst>
              <a:path w="785" h="486">
                <a:moveTo>
                  <a:pt x="638" y="485"/>
                </a:moveTo>
                <a:lnTo>
                  <a:pt x="629" y="485"/>
                </a:lnTo>
                <a:lnTo>
                  <a:pt x="620" y="482"/>
                </a:lnTo>
                <a:lnTo>
                  <a:pt x="611" y="480"/>
                </a:lnTo>
                <a:lnTo>
                  <a:pt x="601" y="477"/>
                </a:lnTo>
                <a:lnTo>
                  <a:pt x="594" y="474"/>
                </a:lnTo>
                <a:lnTo>
                  <a:pt x="585" y="468"/>
                </a:lnTo>
                <a:lnTo>
                  <a:pt x="578" y="463"/>
                </a:lnTo>
                <a:lnTo>
                  <a:pt x="571" y="458"/>
                </a:lnTo>
                <a:lnTo>
                  <a:pt x="552" y="455"/>
                </a:lnTo>
                <a:lnTo>
                  <a:pt x="532" y="452"/>
                </a:lnTo>
                <a:lnTo>
                  <a:pt x="512" y="449"/>
                </a:lnTo>
                <a:lnTo>
                  <a:pt x="491" y="446"/>
                </a:lnTo>
                <a:lnTo>
                  <a:pt x="488" y="449"/>
                </a:lnTo>
                <a:lnTo>
                  <a:pt x="484" y="452"/>
                </a:lnTo>
                <a:lnTo>
                  <a:pt x="480" y="455"/>
                </a:lnTo>
                <a:lnTo>
                  <a:pt x="476" y="458"/>
                </a:lnTo>
                <a:lnTo>
                  <a:pt x="457" y="465"/>
                </a:lnTo>
                <a:lnTo>
                  <a:pt x="437" y="472"/>
                </a:lnTo>
                <a:lnTo>
                  <a:pt x="417" y="476"/>
                </a:lnTo>
                <a:lnTo>
                  <a:pt x="396" y="478"/>
                </a:lnTo>
                <a:lnTo>
                  <a:pt x="388" y="479"/>
                </a:lnTo>
                <a:lnTo>
                  <a:pt x="378" y="479"/>
                </a:lnTo>
                <a:lnTo>
                  <a:pt x="359" y="478"/>
                </a:lnTo>
                <a:lnTo>
                  <a:pt x="341" y="476"/>
                </a:lnTo>
                <a:lnTo>
                  <a:pt x="323" y="473"/>
                </a:lnTo>
                <a:lnTo>
                  <a:pt x="305" y="467"/>
                </a:lnTo>
                <a:lnTo>
                  <a:pt x="288" y="461"/>
                </a:lnTo>
                <a:lnTo>
                  <a:pt x="272" y="453"/>
                </a:lnTo>
                <a:lnTo>
                  <a:pt x="257" y="445"/>
                </a:lnTo>
                <a:lnTo>
                  <a:pt x="242" y="434"/>
                </a:lnTo>
                <a:lnTo>
                  <a:pt x="228" y="423"/>
                </a:lnTo>
                <a:lnTo>
                  <a:pt x="215" y="410"/>
                </a:lnTo>
                <a:lnTo>
                  <a:pt x="203" y="397"/>
                </a:lnTo>
                <a:lnTo>
                  <a:pt x="192" y="383"/>
                </a:lnTo>
                <a:lnTo>
                  <a:pt x="182" y="367"/>
                </a:lnTo>
                <a:lnTo>
                  <a:pt x="174" y="351"/>
                </a:lnTo>
                <a:lnTo>
                  <a:pt x="166" y="334"/>
                </a:lnTo>
                <a:lnTo>
                  <a:pt x="161" y="316"/>
                </a:lnTo>
                <a:lnTo>
                  <a:pt x="143" y="305"/>
                </a:lnTo>
                <a:lnTo>
                  <a:pt x="128" y="296"/>
                </a:lnTo>
                <a:lnTo>
                  <a:pt x="113" y="285"/>
                </a:lnTo>
                <a:lnTo>
                  <a:pt x="99" y="274"/>
                </a:lnTo>
                <a:lnTo>
                  <a:pt x="86" y="262"/>
                </a:lnTo>
                <a:lnTo>
                  <a:pt x="73" y="251"/>
                </a:lnTo>
                <a:lnTo>
                  <a:pt x="61" y="240"/>
                </a:lnTo>
                <a:lnTo>
                  <a:pt x="52" y="230"/>
                </a:lnTo>
                <a:lnTo>
                  <a:pt x="42" y="219"/>
                </a:lnTo>
                <a:lnTo>
                  <a:pt x="33" y="208"/>
                </a:lnTo>
                <a:lnTo>
                  <a:pt x="26" y="197"/>
                </a:lnTo>
                <a:lnTo>
                  <a:pt x="18" y="186"/>
                </a:lnTo>
                <a:lnTo>
                  <a:pt x="13" y="176"/>
                </a:lnTo>
                <a:lnTo>
                  <a:pt x="8" y="165"/>
                </a:lnTo>
                <a:lnTo>
                  <a:pt x="4" y="154"/>
                </a:lnTo>
                <a:lnTo>
                  <a:pt x="2" y="144"/>
                </a:lnTo>
                <a:lnTo>
                  <a:pt x="0" y="135"/>
                </a:lnTo>
                <a:lnTo>
                  <a:pt x="0" y="125"/>
                </a:lnTo>
                <a:lnTo>
                  <a:pt x="0" y="115"/>
                </a:lnTo>
                <a:lnTo>
                  <a:pt x="1" y="105"/>
                </a:lnTo>
                <a:lnTo>
                  <a:pt x="3" y="97"/>
                </a:lnTo>
                <a:lnTo>
                  <a:pt x="6" y="88"/>
                </a:lnTo>
                <a:lnTo>
                  <a:pt x="11" y="80"/>
                </a:lnTo>
                <a:lnTo>
                  <a:pt x="16" y="72"/>
                </a:lnTo>
                <a:lnTo>
                  <a:pt x="21" y="65"/>
                </a:lnTo>
                <a:lnTo>
                  <a:pt x="27" y="60"/>
                </a:lnTo>
                <a:lnTo>
                  <a:pt x="33" y="54"/>
                </a:lnTo>
                <a:lnTo>
                  <a:pt x="40" y="48"/>
                </a:lnTo>
                <a:lnTo>
                  <a:pt x="48" y="44"/>
                </a:lnTo>
                <a:lnTo>
                  <a:pt x="56" y="40"/>
                </a:lnTo>
                <a:lnTo>
                  <a:pt x="65" y="35"/>
                </a:lnTo>
                <a:lnTo>
                  <a:pt x="74" y="32"/>
                </a:lnTo>
                <a:lnTo>
                  <a:pt x="80" y="25"/>
                </a:lnTo>
                <a:lnTo>
                  <a:pt x="85" y="19"/>
                </a:lnTo>
                <a:lnTo>
                  <a:pt x="92" y="15"/>
                </a:lnTo>
                <a:lnTo>
                  <a:pt x="98" y="10"/>
                </a:lnTo>
                <a:lnTo>
                  <a:pt x="106" y="6"/>
                </a:lnTo>
                <a:lnTo>
                  <a:pt x="113" y="4"/>
                </a:lnTo>
                <a:lnTo>
                  <a:pt x="121" y="2"/>
                </a:lnTo>
                <a:lnTo>
                  <a:pt x="129" y="1"/>
                </a:lnTo>
                <a:lnTo>
                  <a:pt x="133" y="0"/>
                </a:lnTo>
                <a:lnTo>
                  <a:pt x="136" y="0"/>
                </a:lnTo>
                <a:lnTo>
                  <a:pt x="142" y="1"/>
                </a:lnTo>
                <a:lnTo>
                  <a:pt x="149" y="2"/>
                </a:lnTo>
                <a:lnTo>
                  <a:pt x="155" y="3"/>
                </a:lnTo>
                <a:lnTo>
                  <a:pt x="162" y="5"/>
                </a:lnTo>
                <a:lnTo>
                  <a:pt x="168" y="7"/>
                </a:lnTo>
                <a:lnTo>
                  <a:pt x="174" y="10"/>
                </a:lnTo>
                <a:lnTo>
                  <a:pt x="179" y="15"/>
                </a:lnTo>
                <a:lnTo>
                  <a:pt x="184" y="18"/>
                </a:lnTo>
                <a:lnTo>
                  <a:pt x="215" y="20"/>
                </a:lnTo>
                <a:lnTo>
                  <a:pt x="246" y="23"/>
                </a:lnTo>
                <a:lnTo>
                  <a:pt x="278" y="29"/>
                </a:lnTo>
                <a:lnTo>
                  <a:pt x="313" y="35"/>
                </a:lnTo>
                <a:lnTo>
                  <a:pt x="324" y="32"/>
                </a:lnTo>
                <a:lnTo>
                  <a:pt x="336" y="30"/>
                </a:lnTo>
                <a:lnTo>
                  <a:pt x="349" y="28"/>
                </a:lnTo>
                <a:lnTo>
                  <a:pt x="361" y="25"/>
                </a:lnTo>
                <a:lnTo>
                  <a:pt x="369" y="25"/>
                </a:lnTo>
                <a:lnTo>
                  <a:pt x="379" y="25"/>
                </a:lnTo>
                <a:lnTo>
                  <a:pt x="393" y="25"/>
                </a:lnTo>
                <a:lnTo>
                  <a:pt x="407" y="27"/>
                </a:lnTo>
                <a:lnTo>
                  <a:pt x="421" y="29"/>
                </a:lnTo>
                <a:lnTo>
                  <a:pt x="435" y="32"/>
                </a:lnTo>
                <a:lnTo>
                  <a:pt x="448" y="36"/>
                </a:lnTo>
                <a:lnTo>
                  <a:pt x="461" y="41"/>
                </a:lnTo>
                <a:lnTo>
                  <a:pt x="474" y="46"/>
                </a:lnTo>
                <a:lnTo>
                  <a:pt x="487" y="52"/>
                </a:lnTo>
                <a:lnTo>
                  <a:pt x="499" y="60"/>
                </a:lnTo>
                <a:lnTo>
                  <a:pt x="510" y="68"/>
                </a:lnTo>
                <a:lnTo>
                  <a:pt x="521" y="76"/>
                </a:lnTo>
                <a:lnTo>
                  <a:pt x="531" y="85"/>
                </a:lnTo>
                <a:lnTo>
                  <a:pt x="542" y="95"/>
                </a:lnTo>
                <a:lnTo>
                  <a:pt x="552" y="105"/>
                </a:lnTo>
                <a:lnTo>
                  <a:pt x="560" y="116"/>
                </a:lnTo>
                <a:lnTo>
                  <a:pt x="568" y="128"/>
                </a:lnTo>
                <a:lnTo>
                  <a:pt x="594" y="142"/>
                </a:lnTo>
                <a:lnTo>
                  <a:pt x="623" y="159"/>
                </a:lnTo>
                <a:lnTo>
                  <a:pt x="638" y="169"/>
                </a:lnTo>
                <a:lnTo>
                  <a:pt x="654" y="180"/>
                </a:lnTo>
                <a:lnTo>
                  <a:pt x="670" y="191"/>
                </a:lnTo>
                <a:lnTo>
                  <a:pt x="686" y="203"/>
                </a:lnTo>
                <a:lnTo>
                  <a:pt x="702" y="216"/>
                </a:lnTo>
                <a:lnTo>
                  <a:pt x="717" y="230"/>
                </a:lnTo>
                <a:lnTo>
                  <a:pt x="731" y="243"/>
                </a:lnTo>
                <a:lnTo>
                  <a:pt x="744" y="258"/>
                </a:lnTo>
                <a:lnTo>
                  <a:pt x="755" y="272"/>
                </a:lnTo>
                <a:lnTo>
                  <a:pt x="766" y="287"/>
                </a:lnTo>
                <a:lnTo>
                  <a:pt x="773" y="303"/>
                </a:lnTo>
                <a:lnTo>
                  <a:pt x="780" y="318"/>
                </a:lnTo>
                <a:lnTo>
                  <a:pt x="782" y="329"/>
                </a:lnTo>
                <a:lnTo>
                  <a:pt x="784" y="339"/>
                </a:lnTo>
                <a:lnTo>
                  <a:pt x="784" y="348"/>
                </a:lnTo>
                <a:lnTo>
                  <a:pt x="784" y="358"/>
                </a:lnTo>
                <a:lnTo>
                  <a:pt x="783" y="367"/>
                </a:lnTo>
                <a:lnTo>
                  <a:pt x="781" y="377"/>
                </a:lnTo>
                <a:lnTo>
                  <a:pt x="777" y="385"/>
                </a:lnTo>
                <a:lnTo>
                  <a:pt x="774" y="394"/>
                </a:lnTo>
                <a:lnTo>
                  <a:pt x="769" y="401"/>
                </a:lnTo>
                <a:lnTo>
                  <a:pt x="764" y="408"/>
                </a:lnTo>
                <a:lnTo>
                  <a:pt x="758" y="414"/>
                </a:lnTo>
                <a:lnTo>
                  <a:pt x="751" y="421"/>
                </a:lnTo>
                <a:lnTo>
                  <a:pt x="745" y="426"/>
                </a:lnTo>
                <a:lnTo>
                  <a:pt x="737" y="432"/>
                </a:lnTo>
                <a:lnTo>
                  <a:pt x="729" y="437"/>
                </a:lnTo>
                <a:lnTo>
                  <a:pt x="719" y="441"/>
                </a:lnTo>
                <a:lnTo>
                  <a:pt x="713" y="450"/>
                </a:lnTo>
                <a:lnTo>
                  <a:pt x="705" y="458"/>
                </a:lnTo>
                <a:lnTo>
                  <a:pt x="697" y="465"/>
                </a:lnTo>
                <a:lnTo>
                  <a:pt x="688" y="471"/>
                </a:lnTo>
                <a:lnTo>
                  <a:pt x="678" y="476"/>
                </a:lnTo>
                <a:lnTo>
                  <a:pt x="668" y="480"/>
                </a:lnTo>
                <a:lnTo>
                  <a:pt x="658" y="482"/>
                </a:lnTo>
                <a:lnTo>
                  <a:pt x="647" y="485"/>
                </a:lnTo>
                <a:lnTo>
                  <a:pt x="642" y="485"/>
                </a:lnTo>
                <a:lnTo>
                  <a:pt x="638" y="485"/>
                </a:lnTo>
              </a:path>
            </a:pathLst>
          </a:cu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5" name="CustomShape 8"/>
          <p:cNvSpPr/>
          <p:nvPr/>
        </p:nvSpPr>
        <p:spPr>
          <a:xfrm>
            <a:off x="-468720" y="1989000"/>
            <a:ext cx="8533800" cy="3643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6" name="CustomShape 9"/>
          <p:cNvSpPr/>
          <p:nvPr/>
        </p:nvSpPr>
        <p:spPr>
          <a:xfrm>
            <a:off x="539640" y="404640"/>
            <a:ext cx="7992000" cy="1063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r>
              <a:rPr lang="pl-PL" sz="1600" strike="noStrike">
                <a:solidFill>
                  <a:srgbClr val="000000"/>
                </a:solidFill>
                <a:latin typeface="Times New Roman"/>
                <a:ea typeface="DejaVu Sans"/>
              </a:rPr>
              <a:t>Działanie 413 Wdrażanie lokalnych strategii rozwoju PROW 2007 – 2013                                       dla </a:t>
            </a:r>
            <a:r>
              <a:rPr lang="pl-PL" sz="1600" b="1" strike="noStrike">
                <a:solidFill>
                  <a:srgbClr val="000000"/>
                </a:solidFill>
                <a:latin typeface="Times New Roman"/>
                <a:ea typeface="DejaVu Sans"/>
              </a:rPr>
              <a:t>małych projektów</a:t>
            </a:r>
            <a:r>
              <a:rPr lang="pl-PL" sz="1600" strike="noStrike">
                <a:solidFill>
                  <a:srgbClr val="000000"/>
                </a:solidFill>
                <a:latin typeface="Times New Roman"/>
                <a:ea typeface="DejaVu Sans"/>
              </a:rPr>
              <a:t>, tj. operacji, które nie odpowiadają warunkom przyznania pomocy                       w ramach działań Osi 3, ale przyczyniają się  do osiągnięcia celów tej Osi</a:t>
            </a:r>
            <a:endParaRPr/>
          </a:p>
        </p:txBody>
      </p:sp>
      <p:pic>
        <p:nvPicPr>
          <p:cNvPr id="167" name="Picture 2"/>
          <p:cNvPicPr/>
          <p:nvPr/>
        </p:nvPicPr>
        <p:blipFill>
          <a:blip r:embed="rId3" cstate="print"/>
          <a:srcRect l="-493127" t="-1404100" r="726768"/>
          <a:stretch/>
        </p:blipFill>
        <p:spPr>
          <a:xfrm>
            <a:off x="2915640" y="1628640"/>
            <a:ext cx="3167640" cy="4644360"/>
          </a:xfrm>
          <a:prstGeom prst="rect">
            <a:avLst/>
          </a:prstGeom>
          <a:ln w="9360">
            <a:solidFill>
              <a:schemeClr val="bg1"/>
            </a:solidFill>
            <a:miter/>
          </a:ln>
        </p:spPr>
      </p:pic>
      <p:pic>
        <p:nvPicPr>
          <p:cNvPr id="168" name="Picture 24"/>
          <p:cNvPicPr/>
          <p:nvPr/>
        </p:nvPicPr>
        <p:blipFill>
          <a:blip r:embed="rId4" cstate="print"/>
          <a:stretch/>
        </p:blipFill>
        <p:spPr>
          <a:xfrm>
            <a:off x="6444360" y="4941000"/>
            <a:ext cx="2159640" cy="13899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CustomShape 1"/>
          <p:cNvSpPr/>
          <p:nvPr/>
        </p:nvSpPr>
        <p:spPr>
          <a:xfrm>
            <a:off x="467640" y="1628640"/>
            <a:ext cx="8228880" cy="4885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r>
              <a:rPr lang="pl-PL" sz="2000" strike="noStrike">
                <a:solidFill>
                  <a:srgbClr val="000000"/>
                </a:solidFill>
                <a:latin typeface="Times New Roman"/>
              </a:rPr>
              <a:t>1) </a:t>
            </a:r>
            <a:r>
              <a:rPr lang="pl-PL" sz="2000" b="1" u="sng" strike="noStrike">
                <a:solidFill>
                  <a:srgbClr val="000000"/>
                </a:solidFill>
                <a:latin typeface="Times New Roman"/>
              </a:rPr>
              <a:t>osoba fizyczna, która:</a:t>
            </a:r>
            <a:endParaRPr/>
          </a:p>
          <a:p>
            <a:pPr algn="just">
              <a:lnSpc>
                <a:spcPct val="150000"/>
              </a:lnSpc>
            </a:pPr>
            <a:r>
              <a:rPr lang="pl-PL" sz="2000" strike="noStrike">
                <a:solidFill>
                  <a:srgbClr val="000000"/>
                </a:solidFill>
                <a:latin typeface="Times New Roman"/>
              </a:rPr>
              <a:t>	a) jest obywatelem państwa członkowskiego UE,</a:t>
            </a:r>
            <a:endParaRPr/>
          </a:p>
          <a:p>
            <a:pPr algn="just">
              <a:lnSpc>
                <a:spcPct val="150000"/>
              </a:lnSpc>
            </a:pPr>
            <a:r>
              <a:rPr lang="pl-PL" sz="2000" strike="noStrike">
                <a:solidFill>
                  <a:srgbClr val="000000"/>
                </a:solidFill>
                <a:latin typeface="Times New Roman"/>
              </a:rPr>
              <a:t>	b) jest pełnoletnia,</a:t>
            </a:r>
            <a:endParaRPr/>
          </a:p>
          <a:p>
            <a:pPr algn="just">
              <a:lnSpc>
                <a:spcPct val="150000"/>
              </a:lnSpc>
            </a:pPr>
            <a:r>
              <a:rPr lang="pl-PL" sz="2000" strike="noStrike">
                <a:solidFill>
                  <a:srgbClr val="000000"/>
                </a:solidFill>
                <a:latin typeface="Times New Roman"/>
              </a:rPr>
              <a:t>	c)ma miejsce zamieszkania na obszarze objętym LSR </a:t>
            </a:r>
            <a:endParaRPr/>
          </a:p>
          <a:p>
            <a:pPr algn="just">
              <a:lnSpc>
                <a:spcPct val="150000"/>
              </a:lnSpc>
            </a:pPr>
            <a:r>
              <a:rPr lang="pl-PL" sz="2000" strike="noStrike">
                <a:solidFill>
                  <a:srgbClr val="000000"/>
                </a:solidFill>
                <a:latin typeface="Times New Roman"/>
              </a:rPr>
              <a:t>lub wykonuje działalność gospodarczą na tym  obszarze  albo</a:t>
            </a:r>
            <a:endParaRPr/>
          </a:p>
          <a:p>
            <a:pPr algn="just">
              <a:lnSpc>
                <a:spcPct val="150000"/>
              </a:lnSpc>
            </a:pPr>
            <a:r>
              <a:rPr lang="pl-PL" sz="2000" strike="noStrike">
                <a:solidFill>
                  <a:srgbClr val="000000"/>
                </a:solidFill>
                <a:latin typeface="Times New Roman"/>
              </a:rPr>
              <a:t>2) osobą prawną albo jednostką organizacyjną nieposiadającą osobowości prawnej, którym ustawy przyznają zdolność prawną, jeżeli posiadają siedzibą na obszarze objętym LSR lub prowadzą działalność na tym obszarze,                              z wyłączeniem województwa.</a:t>
            </a:r>
            <a:endParaRPr/>
          </a:p>
        </p:txBody>
      </p:sp>
      <p:sp>
        <p:nvSpPr>
          <p:cNvPr id="170" name="CustomShape 2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1" name="CustomShape 3"/>
          <p:cNvSpPr/>
          <p:nvPr/>
        </p:nvSpPr>
        <p:spPr>
          <a:xfrm>
            <a:off x="4500000" y="332640"/>
            <a:ext cx="3959640" cy="1079280"/>
          </a:xfrm>
          <a:prstGeom prst="ellipse">
            <a:avLst/>
          </a:prstGeom>
          <a:noFill/>
          <a:ln>
            <a:solidFill>
              <a:srgbClr val="0000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2400" b="1" strike="noStrike">
                <a:solidFill>
                  <a:srgbClr val="0000FF"/>
                </a:solidFill>
                <a:latin typeface="Times New Roman"/>
                <a:ea typeface="DejaVu Sans"/>
              </a:rPr>
              <a:t>Kto może otrzymać pomoc?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CustomShape 1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3" name="CustomShape 2"/>
          <p:cNvSpPr/>
          <p:nvPr/>
        </p:nvSpPr>
        <p:spPr>
          <a:xfrm>
            <a:off x="251640" y="2500200"/>
            <a:ext cx="8891640" cy="14158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4300" b="1" strike="noStrike">
                <a:solidFill>
                  <a:srgbClr val="0033CC"/>
                </a:solidFill>
                <a:latin typeface="Times New Roman"/>
                <a:ea typeface="DejaVu Sans"/>
              </a:rPr>
              <a:t>Zakres realizacji małych projektów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395536" y="4365104"/>
          <a:ext cx="8350250" cy="2073275"/>
        </p:xfrm>
        <a:graphic>
          <a:graphicData uri="http://schemas.openxmlformats.org/presentationml/2006/ole">
            <p:oleObj spid="_x0000_s2050" r:id="rId3" imgW="7231917" imgH="1797368" progId="">
              <p:embed/>
            </p:oleObj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548680"/>
            <a:ext cx="1427163" cy="8715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476672"/>
            <a:ext cx="1030288" cy="8715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548680"/>
            <a:ext cx="1585913" cy="8715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064" y="476672"/>
            <a:ext cx="1223962" cy="719137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32240" y="476672"/>
            <a:ext cx="1439863" cy="792163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stomShape 1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4" name="CustomShape 2"/>
          <p:cNvSpPr/>
          <p:nvPr/>
        </p:nvSpPr>
        <p:spPr>
          <a:xfrm>
            <a:off x="323640" y="3213000"/>
            <a:ext cx="8496360" cy="201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3200" b="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/>
          </a:p>
          <a:p>
            <a:pPr algn="ctr">
              <a:lnSpc>
                <a:spcPct val="100000"/>
              </a:lnSpc>
            </a:pPr>
            <a:r>
              <a:rPr lang="pl-PL" sz="2400" strike="noStrike">
                <a:solidFill>
                  <a:srgbClr val="000000"/>
                </a:solidFill>
                <a:latin typeface="Times New Roman"/>
                <a:ea typeface="DejaVu Sans"/>
              </a:rPr>
              <a:t>dot. dofinansowania inwestycji w ramach funduszy </a:t>
            </a:r>
            <a:endParaRPr/>
          </a:p>
          <a:p>
            <a:pPr algn="ctr">
              <a:lnSpc>
                <a:spcPct val="100000"/>
              </a:lnSpc>
            </a:pPr>
            <a:r>
              <a:rPr lang="pl-PL" sz="2400" strike="noStrike">
                <a:solidFill>
                  <a:srgbClr val="000000"/>
                </a:solidFill>
                <a:latin typeface="Times New Roman"/>
                <a:ea typeface="DejaVu Sans"/>
              </a:rPr>
              <a:t>Unii Europejskiej – wnioski aplikacyjne, załączniki,                 zasady rozliczenia</a:t>
            </a:r>
            <a:endParaRPr/>
          </a:p>
        </p:txBody>
      </p:sp>
      <p:sp>
        <p:nvSpPr>
          <p:cNvPr id="115" name="CustomShape 3"/>
          <p:cNvSpPr/>
          <p:nvPr/>
        </p:nvSpPr>
        <p:spPr>
          <a:xfrm>
            <a:off x="251640" y="2356200"/>
            <a:ext cx="8891640" cy="1431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4400" b="1" strike="noStrike">
                <a:solidFill>
                  <a:srgbClr val="0033CC"/>
                </a:solidFill>
                <a:latin typeface="Times New Roman"/>
                <a:ea typeface="DejaVu Sans"/>
              </a:rPr>
              <a:t>Zasady sporządzania dokumentacji 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pic>
        <p:nvPicPr>
          <p:cNvPr id="116" name="Picture 1"/>
          <p:cNvPicPr/>
          <p:nvPr/>
        </p:nvPicPr>
        <p:blipFill>
          <a:blip r:embed="rId3" cstate="print"/>
          <a:stretch/>
        </p:blipFill>
        <p:spPr>
          <a:xfrm>
            <a:off x="971640" y="404640"/>
            <a:ext cx="1295280" cy="791280"/>
          </a:xfrm>
          <a:prstGeom prst="rect">
            <a:avLst/>
          </a:prstGeom>
          <a:ln w="9360">
            <a:noFill/>
          </a:ln>
        </p:spPr>
      </p:pic>
      <p:pic>
        <p:nvPicPr>
          <p:cNvPr id="117" name="Picture 2"/>
          <p:cNvPicPr/>
          <p:nvPr/>
        </p:nvPicPr>
        <p:blipFill>
          <a:blip r:embed="rId4" cstate="print"/>
          <a:stretch/>
        </p:blipFill>
        <p:spPr>
          <a:xfrm>
            <a:off x="2411640" y="332640"/>
            <a:ext cx="935280" cy="791280"/>
          </a:xfrm>
          <a:prstGeom prst="rect">
            <a:avLst/>
          </a:prstGeom>
          <a:ln w="9360">
            <a:noFill/>
          </a:ln>
        </p:spPr>
      </p:pic>
      <p:pic>
        <p:nvPicPr>
          <p:cNvPr id="118" name="Picture 3"/>
          <p:cNvPicPr/>
          <p:nvPr/>
        </p:nvPicPr>
        <p:blipFill>
          <a:blip r:embed="rId5" cstate="print"/>
          <a:stretch/>
        </p:blipFill>
        <p:spPr>
          <a:xfrm>
            <a:off x="3636000" y="404640"/>
            <a:ext cx="1439280" cy="791280"/>
          </a:xfrm>
          <a:prstGeom prst="rect">
            <a:avLst/>
          </a:prstGeom>
          <a:ln w="9360">
            <a:noFill/>
          </a:ln>
        </p:spPr>
      </p:pic>
      <p:pic>
        <p:nvPicPr>
          <p:cNvPr id="119" name="Picture 4"/>
          <p:cNvPicPr/>
          <p:nvPr/>
        </p:nvPicPr>
        <p:blipFill>
          <a:blip r:embed="rId6" cstate="print"/>
          <a:stretch/>
        </p:blipFill>
        <p:spPr>
          <a:xfrm>
            <a:off x="5292000" y="404640"/>
            <a:ext cx="1223280" cy="719280"/>
          </a:xfrm>
          <a:prstGeom prst="rect">
            <a:avLst/>
          </a:prstGeom>
          <a:ln w="9360">
            <a:noFill/>
          </a:ln>
        </p:spPr>
      </p:pic>
      <p:pic>
        <p:nvPicPr>
          <p:cNvPr id="120" name="Picture 2"/>
          <p:cNvPicPr/>
          <p:nvPr/>
        </p:nvPicPr>
        <p:blipFill>
          <a:blip r:embed="rId7" cstate="print"/>
          <a:stretch/>
        </p:blipFill>
        <p:spPr>
          <a:xfrm>
            <a:off x="6732360" y="404640"/>
            <a:ext cx="1439280" cy="791280"/>
          </a:xfrm>
          <a:prstGeom prst="rect">
            <a:avLst/>
          </a:prstGeom>
          <a:ln w="9360">
            <a:noFill/>
          </a:ln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95536" y="4293096"/>
          <a:ext cx="8350250" cy="2073275"/>
        </p:xfrm>
        <a:graphic>
          <a:graphicData uri="http://schemas.openxmlformats.org/presentationml/2006/ole">
            <p:oleObj spid="_x0000_s1026" r:id="rId8" imgW="7231917" imgH="179736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CustomShape 1"/>
          <p:cNvSpPr/>
          <p:nvPr/>
        </p:nvSpPr>
        <p:spPr>
          <a:xfrm>
            <a:off x="457200" y="189000"/>
            <a:ext cx="8228880" cy="6118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endParaRPr/>
          </a:p>
          <a:p>
            <a:pPr algn="just">
              <a:lnSpc>
                <a:spcPct val="150000"/>
              </a:lnSpc>
            </a:pPr>
            <a:r>
              <a:rPr lang="pl-PL" sz="2400" b="1" strike="noStrike">
                <a:solidFill>
                  <a:srgbClr val="0033CC"/>
                </a:solidFill>
                <a:latin typeface="Times New Roman"/>
              </a:rPr>
              <a:t>Podnoszenie jakości życia społeczności lokalnej w tym:</a:t>
            </a:r>
            <a:endParaRPr/>
          </a:p>
          <a:p>
            <a:pPr algn="just">
              <a:lnSpc>
                <a:spcPct val="150000"/>
              </a:lnSpc>
            </a:pPr>
            <a:endParaRPr/>
          </a:p>
          <a:p>
            <a:pPr algn="just">
              <a:lnSpc>
                <a:spcPct val="150000"/>
              </a:lnSpc>
              <a:buFont typeface="Wingdings" charset="2"/>
              <a:buChar char=""/>
            </a:pPr>
            <a:r>
              <a:rPr lang="pl-PL" sz="1700" strike="noStrike">
                <a:solidFill>
                  <a:srgbClr val="000000"/>
                </a:solidFill>
                <a:latin typeface="Times New Roman"/>
              </a:rPr>
              <a:t>udostępnianie urządzeń i sprzętu, z wyłączeniem środków transportu napędzanych mechanicznie;</a:t>
            </a:r>
            <a:endParaRPr/>
          </a:p>
          <a:p>
            <a:pPr algn="just">
              <a:lnSpc>
                <a:spcPct val="150000"/>
              </a:lnSpc>
              <a:buFont typeface="Wingdings" charset="2"/>
              <a:buChar char=""/>
            </a:pPr>
            <a:r>
              <a:rPr lang="pl-PL" sz="1700" strike="noStrike">
                <a:solidFill>
                  <a:srgbClr val="000000"/>
                </a:solidFill>
                <a:latin typeface="Times New Roman"/>
              </a:rPr>
              <a:t>organizację szkoleń i innych przedsięwzięć o charakterze edukacyjnym  i warsztatowym                dla podmiotów z obszaru objętego LSR innych niż realizowane  w ramach działania,                          o którym mowa w art. 5 ust. 1 pkt 1 ustawy z dnia 7 marca 2007 r. o wspieraniu rozwoju obszarów wiejskich z udziałem środków Europejskiego Funduszu Rolnego na rzecz Rozwoju Obszarów Wiejskich, oraz z wyłączeniem szkoleń połączonych z promocją towarów lub usług określonego przedsiębiorcy;</a:t>
            </a:r>
            <a:endParaRPr/>
          </a:p>
          <a:p>
            <a:pPr algn="just">
              <a:lnSpc>
                <a:spcPct val="150000"/>
              </a:lnSpc>
              <a:buFont typeface="Wingdings" charset="2"/>
              <a:buChar char=""/>
            </a:pPr>
            <a:r>
              <a:rPr lang="pl-PL" sz="1700" strike="noStrike">
                <a:solidFill>
                  <a:srgbClr val="000000"/>
                </a:solidFill>
                <a:latin typeface="Times New Roman"/>
              </a:rPr>
              <a:t>organizację imprez kulturalnych, promocyjnych, rekreacyjnych lub sportowych związanych z promocją lokalnych walorów;</a:t>
            </a:r>
            <a:endParaRPr/>
          </a:p>
          <a:p>
            <a:pPr algn="just">
              <a:lnSpc>
                <a:spcPct val="150000"/>
              </a:lnSpc>
              <a:buFont typeface="Wingdings" charset="2"/>
              <a:buChar char=""/>
            </a:pPr>
            <a:r>
              <a:rPr lang="pl-PL" sz="1700" strike="noStrike">
                <a:solidFill>
                  <a:srgbClr val="000000"/>
                </a:solidFill>
                <a:latin typeface="Times New Roman"/>
              </a:rPr>
              <a:t> zagospodarowanie przestrzeni publicznej, z wyłączeniem pasów drogowych dróg gminnych, powiatowych i wojewódzkich;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175" name="CustomShape 2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ustomShape 1"/>
          <p:cNvSpPr/>
          <p:nvPr/>
        </p:nvSpPr>
        <p:spPr>
          <a:xfrm>
            <a:off x="395280" y="765000"/>
            <a:ext cx="8228880" cy="10105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pl-PL" sz="2800" b="1" strike="noStrike">
                <a:solidFill>
                  <a:srgbClr val="0033CC"/>
                </a:solidFill>
                <a:latin typeface="Times New Roman"/>
              </a:rPr>
              <a:t>Rozwijanie aktywności społeczności lokalnej przez:</a:t>
            </a:r>
            <a:endParaRPr/>
          </a:p>
        </p:txBody>
      </p:sp>
      <p:sp>
        <p:nvSpPr>
          <p:cNvPr id="177" name="CustomShape 2"/>
          <p:cNvSpPr/>
          <p:nvPr/>
        </p:nvSpPr>
        <p:spPr>
          <a:xfrm>
            <a:off x="685800" y="1981080"/>
            <a:ext cx="7771680" cy="4114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  <a:buFont typeface="Wingdings" charset="2"/>
              <a:buChar char=""/>
            </a:pPr>
            <a:r>
              <a:rPr lang="pl-PL" sz="2000" strike="noStrike">
                <a:solidFill>
                  <a:srgbClr val="000000"/>
                </a:solidFill>
                <a:latin typeface="Times New Roman"/>
              </a:rPr>
              <a:t>promocję i organizację lokalnej twórczości kulturalnej lub aktywnego trybu życia, z wyłączeniem remontu i budowy budynków mieszkalnych;</a:t>
            </a:r>
            <a:endParaRPr/>
          </a:p>
          <a:p>
            <a:pPr algn="just">
              <a:lnSpc>
                <a:spcPct val="150000"/>
              </a:lnSpc>
              <a:buFont typeface="Wingdings" charset="2"/>
              <a:buChar char=""/>
            </a:pPr>
            <a:r>
              <a:rPr lang="pl-PL" sz="2000" strike="noStrike">
                <a:solidFill>
                  <a:srgbClr val="000000"/>
                </a:solidFill>
                <a:latin typeface="Times New Roman"/>
              </a:rPr>
              <a:t>promocję lokalnej przedsiębiorczości;</a:t>
            </a:r>
            <a:endParaRPr/>
          </a:p>
          <a:p>
            <a:pPr algn="just">
              <a:lnSpc>
                <a:spcPct val="150000"/>
              </a:lnSpc>
              <a:buFont typeface="Wingdings" charset="2"/>
              <a:buChar char=""/>
            </a:pPr>
            <a:r>
              <a:rPr lang="pl-PL" sz="2000" strike="noStrike">
                <a:solidFill>
                  <a:srgbClr val="000000"/>
                </a:solidFill>
                <a:latin typeface="Times New Roman"/>
              </a:rPr>
              <a:t>remont połączony z modernizacją lub wyposażenie istniejących świetlic wiejskich oraz innych obiektów pełniących ich funkcję                                       oraz zagospodarowanie terenu przylegającego do tych obiektów;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178" name="CustomShape 3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CustomShape 1"/>
          <p:cNvSpPr/>
          <p:nvPr/>
        </p:nvSpPr>
        <p:spPr>
          <a:xfrm>
            <a:off x="457200" y="620640"/>
            <a:ext cx="8228880" cy="5444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r>
              <a:rPr lang="pl-PL" sz="2400" b="1" strike="noStrike">
                <a:solidFill>
                  <a:srgbClr val="0033CC"/>
                </a:solidFill>
                <a:latin typeface="Times New Roman"/>
              </a:rPr>
              <a:t>Rozwijanie turystyki lub rekreacji na obszarze objętym LSR</a:t>
            </a:r>
            <a:endParaRPr/>
          </a:p>
          <a:p>
            <a:pPr algn="just">
              <a:lnSpc>
                <a:spcPct val="150000"/>
              </a:lnSpc>
            </a:pPr>
            <a:r>
              <a:rPr lang="pl-PL" sz="2400" b="1" strike="noStrike">
                <a:solidFill>
                  <a:srgbClr val="0033CC"/>
                </a:solidFill>
                <a:latin typeface="Times New Roman"/>
              </a:rPr>
              <a:t>przez:</a:t>
            </a:r>
            <a:endParaRPr/>
          </a:p>
          <a:p>
            <a:pPr algn="just">
              <a:lnSpc>
                <a:spcPct val="150000"/>
              </a:lnSpc>
            </a:pPr>
            <a:endParaRPr/>
          </a:p>
          <a:p>
            <a:pPr algn="just">
              <a:lnSpc>
                <a:spcPct val="150000"/>
              </a:lnSpc>
              <a:buFont typeface="Wingdings" charset="2"/>
              <a:buChar char=""/>
            </a:pPr>
            <a:r>
              <a:rPr lang="pl-PL" strike="noStrike">
                <a:solidFill>
                  <a:srgbClr val="000000"/>
                </a:solidFill>
                <a:latin typeface="Times New Roman"/>
              </a:rPr>
              <a:t>utworzenie lub zmodernizowanie punktów informacji turystycznej, bazy informacji turystycznej oraz stron internetowych związanych tematycznie z ofertą turystyczną obszaru objętego LSR, przygotowanie i wydanie folderów oraz innych publikacji informacyjnych i promocyjnych dotyczących obszaru objętego LSR;</a:t>
            </a:r>
            <a:endParaRPr/>
          </a:p>
          <a:p>
            <a:pPr algn="just">
              <a:lnSpc>
                <a:spcPct val="150000"/>
              </a:lnSpc>
              <a:buFont typeface="Wingdings" charset="2"/>
              <a:buChar char=""/>
            </a:pPr>
            <a:r>
              <a:rPr lang="pl-PL" strike="noStrike">
                <a:solidFill>
                  <a:srgbClr val="000000"/>
                </a:solidFill>
                <a:latin typeface="Times New Roman"/>
              </a:rPr>
              <a:t>budowę, odbudowę, przebudowę, remont połączony z modernizacją, zagospodarowanie lub oznakowanie obiektów małej infrastruktury turystycznej                   i rekreacyjnej oraz wyposażanie obiektów pełniących funkcje turystyczne                            i rekreacyjne, z wyłączeniem hoteli, moteli, pensjonatów oraz bazy gastronomicznej;</a:t>
            </a:r>
            <a:endParaRPr/>
          </a:p>
          <a:p>
            <a:pPr algn="just">
              <a:lnSpc>
                <a:spcPct val="150000"/>
              </a:lnSpc>
            </a:pPr>
            <a:endParaRPr/>
          </a:p>
        </p:txBody>
      </p:sp>
      <p:sp>
        <p:nvSpPr>
          <p:cNvPr id="180" name="CustomShape 2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ustomShape 1"/>
          <p:cNvSpPr/>
          <p:nvPr/>
        </p:nvSpPr>
        <p:spPr>
          <a:xfrm>
            <a:off x="468360" y="1268280"/>
            <a:ext cx="8228880" cy="4247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50000"/>
              </a:lnSpc>
            </a:pPr>
            <a:r>
              <a:rPr lang="pl-PL" sz="2800" b="1" strike="noStrike">
                <a:solidFill>
                  <a:srgbClr val="0033CC"/>
                </a:solidFill>
                <a:latin typeface="Times New Roman"/>
              </a:rPr>
              <a:t>Promowanie, zachowanie, odtworzenie, zabezpieczenie lub oznakowanie cennego, lokalnego dziedzictwa krajobrazowego                    i przyrodniczego, w szczególności obszarów objętych poszczególnymi forami ochrony przyrody, w tym obszarów Natura 2000</a:t>
            </a:r>
            <a:endParaRPr/>
          </a:p>
        </p:txBody>
      </p:sp>
      <p:sp>
        <p:nvSpPr>
          <p:cNvPr id="182" name="CustomShape 2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CustomShape 1"/>
          <p:cNvSpPr/>
          <p:nvPr/>
        </p:nvSpPr>
        <p:spPr>
          <a:xfrm>
            <a:off x="468360" y="333360"/>
            <a:ext cx="8228880" cy="13708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just">
              <a:lnSpc>
                <a:spcPct val="150000"/>
              </a:lnSpc>
            </a:pPr>
            <a:r>
              <a:rPr lang="pl-PL" sz="2300" b="1" strike="noStrike">
                <a:solidFill>
                  <a:srgbClr val="0033CC"/>
                </a:solidFill>
                <a:latin typeface="Times New Roman"/>
              </a:rPr>
              <a:t>Promowanie, zachowanie lub oznakowanie lokalnego dziedzictwa kulturowego i historycznego przez:</a:t>
            </a:r>
            <a:endParaRPr/>
          </a:p>
        </p:txBody>
      </p:sp>
      <p:sp>
        <p:nvSpPr>
          <p:cNvPr id="184" name="CustomShape 2"/>
          <p:cNvSpPr/>
          <p:nvPr/>
        </p:nvSpPr>
        <p:spPr>
          <a:xfrm>
            <a:off x="395280" y="1773360"/>
            <a:ext cx="8228880" cy="4677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  <a:buFont typeface="Wingdings" charset="2"/>
              <a:buChar char=""/>
            </a:pPr>
            <a:r>
              <a:rPr lang="pl-PL" sz="2000" strike="noStrike">
                <a:solidFill>
                  <a:srgbClr val="000000"/>
                </a:solidFill>
                <a:latin typeface="Times New Roman"/>
              </a:rPr>
              <a:t>odbudowę, renowację, restaurację albo remont lub oznakowanie obiektów wpisanych do rejestru zabytków lub objętych ewidencją zabytków,                           z wyłączeniem budynków mieszkalnych;</a:t>
            </a:r>
            <a:endParaRPr/>
          </a:p>
          <a:p>
            <a:pPr algn="just">
              <a:lnSpc>
                <a:spcPct val="150000"/>
              </a:lnSpc>
              <a:buFont typeface="Wingdings" charset="2"/>
              <a:buChar char=""/>
            </a:pPr>
            <a:r>
              <a:rPr lang="pl-PL" sz="2000" strike="noStrike">
                <a:solidFill>
                  <a:srgbClr val="000000"/>
                </a:solidFill>
                <a:latin typeface="Times New Roman"/>
              </a:rPr>
              <a:t>remont lub wyposażenie istniejących muzeów lub innych obiektów pełniących  ich funkcje;</a:t>
            </a:r>
            <a:endParaRPr/>
          </a:p>
          <a:p>
            <a:pPr algn="just">
              <a:lnSpc>
                <a:spcPct val="150000"/>
              </a:lnSpc>
              <a:buFont typeface="Wingdings" charset="2"/>
              <a:buChar char=""/>
            </a:pPr>
            <a:r>
              <a:rPr lang="pl-PL" sz="2000" strike="noStrike">
                <a:solidFill>
                  <a:srgbClr val="000000"/>
                </a:solidFill>
                <a:latin typeface="Times New Roman"/>
              </a:rPr>
              <a:t>kultywowanie:</a:t>
            </a:r>
            <a:endParaRPr/>
          </a:p>
          <a:p>
            <a:pPr algn="just">
              <a:lnSpc>
                <a:spcPct val="150000"/>
              </a:lnSpc>
            </a:pPr>
            <a:r>
              <a:rPr lang="pl-PL" sz="2000" strike="noStrike">
                <a:solidFill>
                  <a:srgbClr val="000000"/>
                </a:solidFill>
                <a:latin typeface="Times New Roman"/>
              </a:rPr>
              <a:t>	–  miejscowych tradycji, obrzędów i zwyczajów,</a:t>
            </a:r>
            <a:endParaRPr/>
          </a:p>
          <a:p>
            <a:pPr algn="just">
              <a:lnSpc>
                <a:spcPct val="150000"/>
              </a:lnSpc>
            </a:pPr>
            <a:r>
              <a:rPr lang="pl-PL" sz="2000" strike="noStrike">
                <a:solidFill>
                  <a:srgbClr val="000000"/>
                </a:solidFill>
                <a:latin typeface="Times New Roman"/>
              </a:rPr>
              <a:t>	–  języka regionalnego i gwary,</a:t>
            </a:r>
            <a:endParaRPr/>
          </a:p>
          <a:p>
            <a:pPr algn="just">
              <a:lnSpc>
                <a:spcPct val="150000"/>
              </a:lnSpc>
            </a:pPr>
            <a:r>
              <a:rPr lang="pl-PL" sz="2000" strike="noStrike">
                <a:solidFill>
                  <a:srgbClr val="000000"/>
                </a:solidFill>
                <a:latin typeface="Times New Roman"/>
              </a:rPr>
              <a:t>	–  tradycyjnych zawodów i rzemiosła;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185" name="CustomShape 3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ustomShape 1"/>
          <p:cNvSpPr/>
          <p:nvPr/>
        </p:nvSpPr>
        <p:spPr>
          <a:xfrm>
            <a:off x="468360" y="1052640"/>
            <a:ext cx="8228880" cy="5328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  <a:buFont typeface="Wingdings" charset="2"/>
              <a:buChar char=""/>
            </a:pPr>
            <a:r>
              <a:rPr lang="pl-PL" sz="2000" strike="noStrike">
                <a:solidFill>
                  <a:srgbClr val="000000"/>
                </a:solidFill>
                <a:latin typeface="Times New Roman"/>
              </a:rPr>
              <a:t>prowadzenie badań nad obszarem wdrażania LSR innych                              niż realizowane w ramach działania, o którym mowa w art. 5 ust. 1 pkt 23 ustawy z dnia 7 marca 2007 r. o wspieraniu rozwoju obszarów wiejskich                z udziałem środków Europejskiego Funduszu Rolnego na rzecz Rozwoju Obszarów Wiejskich;</a:t>
            </a:r>
            <a:endParaRPr/>
          </a:p>
          <a:p>
            <a:pPr algn="just">
              <a:lnSpc>
                <a:spcPct val="150000"/>
              </a:lnSpc>
              <a:buFont typeface="Wingdings" charset="2"/>
              <a:buChar char=""/>
            </a:pPr>
            <a:r>
              <a:rPr lang="pl-PL" sz="2000" strike="noStrike">
                <a:solidFill>
                  <a:srgbClr val="000000"/>
                </a:solidFill>
                <a:latin typeface="Times New Roman"/>
              </a:rPr>
              <a:t>promocję lokalnego dziedzictwa kulturowego i historycznego,</a:t>
            </a:r>
            <a:endParaRPr/>
          </a:p>
          <a:p>
            <a:pPr algn="just">
              <a:lnSpc>
                <a:spcPct val="150000"/>
              </a:lnSpc>
              <a:buFont typeface="Wingdings" charset="2"/>
              <a:buChar char=""/>
            </a:pPr>
            <a:r>
              <a:rPr lang="pl-PL" sz="2000" strike="noStrike">
                <a:solidFill>
                  <a:srgbClr val="000000"/>
                </a:solidFill>
                <a:latin typeface="Times New Roman"/>
              </a:rPr>
              <a:t>urządzanie miejsc pamięci związanych z wydarzeniem historycznym,                   w tym przez budowę, odbudowę renowację, restaurację albo remont                    lub oznakowanie obiektów budowlanych i zagospodarowanie terenu wokół nich.  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187" name="CustomShape 2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CustomShape 1"/>
          <p:cNvSpPr/>
          <p:nvPr/>
        </p:nvSpPr>
        <p:spPr>
          <a:xfrm>
            <a:off x="395280" y="549360"/>
            <a:ext cx="8228880" cy="4607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l-PL" sz="2800" b="1" strike="noStrike">
                <a:solidFill>
                  <a:srgbClr val="B3B3B3"/>
                </a:solidFill>
                <a:latin typeface="Comic Sans MS"/>
              </a:rPr>
              <a:t>  </a:t>
            </a:r>
            <a:endParaRPr/>
          </a:p>
          <a:p>
            <a:pPr algn="ctr">
              <a:lnSpc>
                <a:spcPct val="150000"/>
              </a:lnSpc>
            </a:pPr>
            <a:r>
              <a:rPr lang="pl-PL" sz="2800" b="1" strike="noStrike">
                <a:solidFill>
                  <a:srgbClr val="B3B3B3"/>
                </a:solidFill>
                <a:latin typeface="Comic Sans MS"/>
              </a:rPr>
              <a:t>  </a:t>
            </a:r>
            <a:r>
              <a:rPr lang="pl-PL" sz="2400" b="1" strike="noStrike">
                <a:solidFill>
                  <a:srgbClr val="0033CC"/>
                </a:solidFill>
                <a:latin typeface="Times New Roman"/>
              </a:rPr>
              <a:t>Inicjowanie powstawania, przetwarzania                                       lub wprowadzania na rynek produktów i usług, których podstawę stanowią lokalne zasoby, tradycyjne sektory gospodarki lub lokalne dziedzictwo, w tym kulturowe, historyczne lub przyrodnicze, w tym kulturowe, historyczne   lub przyrodnicze, zwanych dalej ,,produktami lub usługami lokalnymi’’ albo podnoszenie jakości takich produktów lub usług przez:</a:t>
            </a:r>
            <a:endParaRPr/>
          </a:p>
        </p:txBody>
      </p:sp>
      <p:sp>
        <p:nvSpPr>
          <p:cNvPr id="189" name="CustomShape 2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CustomShape 1"/>
          <p:cNvSpPr/>
          <p:nvPr/>
        </p:nvSpPr>
        <p:spPr>
          <a:xfrm>
            <a:off x="468360" y="692280"/>
            <a:ext cx="8228880" cy="5473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  <a:buFont typeface="Wingdings" charset="2"/>
              <a:buChar char=""/>
            </a:pPr>
            <a:r>
              <a:rPr lang="pl-PL" strike="noStrike">
                <a:solidFill>
                  <a:srgbClr val="000000"/>
                </a:solidFill>
                <a:latin typeface="Times New Roman"/>
              </a:rPr>
              <a:t>udział w targach i konkursach produktów lub usług lokalnych;</a:t>
            </a:r>
            <a:endParaRPr/>
          </a:p>
          <a:p>
            <a:pPr algn="just">
              <a:lnSpc>
                <a:spcPct val="150000"/>
              </a:lnSpc>
              <a:buFont typeface="Wingdings" charset="2"/>
              <a:buChar char=""/>
            </a:pPr>
            <a:r>
              <a:rPr lang="pl-PL" strike="noStrike">
                <a:solidFill>
                  <a:srgbClr val="000000"/>
                </a:solidFill>
                <a:latin typeface="Times New Roman"/>
              </a:rPr>
              <a:t>promocję produktów lub usług lokalnych;</a:t>
            </a:r>
            <a:endParaRPr/>
          </a:p>
          <a:p>
            <a:pPr algn="just">
              <a:lnSpc>
                <a:spcPct val="150000"/>
              </a:lnSpc>
              <a:buFont typeface="Wingdings" charset="2"/>
              <a:buChar char=""/>
            </a:pPr>
            <a:r>
              <a:rPr lang="pl-PL" strike="noStrike">
                <a:solidFill>
                  <a:srgbClr val="000000"/>
                </a:solidFill>
                <a:latin typeface="Times New Roman"/>
              </a:rPr>
              <a:t>uzyskanie certyfikatów i uczestnictwo w systemach jakości innych niż realizowane                   w ramach działania, o którym mowa w art. 5 ust. 1 pkt 7 ustawy z dnia                                 7 marca 2007 r. o wspieraniu rozwoju obszarów wiejskich z udziałem środków Europejskiego Funduszu Rolnego na rzecz Rozwoju Obszarów Wiejskich;</a:t>
            </a:r>
            <a:endParaRPr/>
          </a:p>
          <a:p>
            <a:pPr algn="just">
              <a:lnSpc>
                <a:spcPct val="150000"/>
              </a:lnSpc>
              <a:buFont typeface="Wingdings" charset="2"/>
              <a:buChar char=""/>
            </a:pPr>
            <a:r>
              <a:rPr lang="pl-PL" strike="noStrike">
                <a:solidFill>
                  <a:srgbClr val="000000"/>
                </a:solidFill>
                <a:latin typeface="Times New Roman"/>
              </a:rPr>
              <a:t>budowę, adaptację lub wyposażenie niemieszkalnych obiektów budowlanych wykorzystywanych do prowadzenia sprzedaży produktów lub usług lokalnych;</a:t>
            </a:r>
            <a:endParaRPr/>
          </a:p>
          <a:p>
            <a:pPr algn="just">
              <a:lnSpc>
                <a:spcPct val="150000"/>
              </a:lnSpc>
              <a:buFont typeface="Wingdings" charset="2"/>
              <a:buChar char=""/>
            </a:pPr>
            <a:r>
              <a:rPr lang="pl-PL" strike="noStrike">
                <a:solidFill>
                  <a:srgbClr val="000000"/>
                </a:solidFill>
                <a:latin typeface="Times New Roman"/>
              </a:rPr>
              <a:t>budowę, adaptację lub wyposażenie niemieszkalnych obiektów budowlanych wykorzystywanych do tradycyjnego wyrobu produktów lokalnych, </a:t>
            </a:r>
            <a:endParaRPr/>
          </a:p>
          <a:p>
            <a:pPr algn="just">
              <a:lnSpc>
                <a:spcPct val="150000"/>
              </a:lnSpc>
              <a:buFont typeface="Wingdings" charset="2"/>
              <a:buChar char=""/>
            </a:pPr>
            <a:r>
              <a:rPr lang="pl-PL" strike="noStrike">
                <a:solidFill>
                  <a:srgbClr val="000000"/>
                </a:solidFill>
                <a:latin typeface="Times New Roman"/>
              </a:rPr>
              <a:t>badanie rynku produktów lub usług lokalnych</a:t>
            </a:r>
            <a:endParaRPr/>
          </a:p>
          <a:p>
            <a:pPr algn="just">
              <a:lnSpc>
                <a:spcPct val="150000"/>
              </a:lnSpc>
            </a:pPr>
            <a:r>
              <a:rPr lang="pl-PL" strike="noStrike">
                <a:solidFill>
                  <a:srgbClr val="000000"/>
                </a:solidFill>
                <a:latin typeface="Times New Roman"/>
              </a:rPr>
              <a:t>    - z wyłączeniem działalności rolniczej.</a:t>
            </a:r>
            <a:endParaRPr/>
          </a:p>
          <a:p>
            <a:pPr algn="just">
              <a:lnSpc>
                <a:spcPct val="150000"/>
              </a:lnSpc>
            </a:pPr>
            <a:endParaRPr/>
          </a:p>
          <a:p>
            <a:pPr algn="just">
              <a:lnSpc>
                <a:spcPct val="15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191" name="CustomShape 2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CustomShape 1"/>
          <p:cNvSpPr/>
          <p:nvPr/>
        </p:nvSpPr>
        <p:spPr>
          <a:xfrm>
            <a:off x="395280" y="1773360"/>
            <a:ext cx="8228880" cy="3815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50000"/>
              </a:lnSpc>
            </a:pPr>
            <a:r>
              <a:rPr lang="pl-PL" sz="2400" b="1" strike="noStrike">
                <a:solidFill>
                  <a:srgbClr val="0033CC"/>
                </a:solidFill>
                <a:latin typeface="Times New Roman"/>
              </a:rPr>
              <a:t>Wykorzystanie energii pochodzącej ze źródeł odnawialnych                w celu poprawienia warunków prowadzenia działalności kulturalnej lub gospodarczej, w tym polegającej                              na wynajmie pokoi w gospodarstwie rolnym,                                    z wyłączeniem działalności rolniczej.</a:t>
            </a:r>
            <a:endParaRPr/>
          </a:p>
        </p:txBody>
      </p:sp>
      <p:sp>
        <p:nvSpPr>
          <p:cNvPr id="193" name="CustomShape 2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611640" y="2565000"/>
            <a:ext cx="8228880" cy="3978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50000"/>
              </a:lnSpc>
            </a:pPr>
            <a:r>
              <a:rPr lang="pl-PL" sz="5400" b="1" strike="noStrike">
                <a:solidFill>
                  <a:srgbClr val="000071"/>
                </a:solidFill>
                <a:latin typeface="Times New Roman"/>
              </a:rPr>
              <a:t>Koszta kwalifikowane</a:t>
            </a:r>
            <a:endParaRPr/>
          </a:p>
        </p:txBody>
      </p:sp>
      <p:sp>
        <p:nvSpPr>
          <p:cNvPr id="195" name="CustomShape 2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aphicFrame>
        <p:nvGraphicFramePr>
          <p:cNvPr id="61442" name="Object 7"/>
          <p:cNvGraphicFramePr>
            <a:graphicFrameLocks noChangeAspect="1"/>
          </p:cNvGraphicFramePr>
          <p:nvPr/>
        </p:nvGraphicFramePr>
        <p:xfrm>
          <a:off x="323528" y="4365104"/>
          <a:ext cx="8350250" cy="2073275"/>
        </p:xfrm>
        <a:graphic>
          <a:graphicData uri="http://schemas.openxmlformats.org/presentationml/2006/ole">
            <p:oleObj spid="_x0000_s61442" r:id="rId3" imgW="7070040" imgH="1762920" progId="">
              <p:embed/>
            </p:oleObj>
          </a:graphicData>
        </a:graphic>
      </p:graphicFrame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32656"/>
            <a:ext cx="1295400" cy="792162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260648"/>
            <a:ext cx="936625" cy="792162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260648"/>
            <a:ext cx="1439862" cy="792162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6056" y="188640"/>
            <a:ext cx="1223962" cy="719137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16216" y="188640"/>
            <a:ext cx="1439863" cy="792163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ustomShape 1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2" name="CustomShape 2"/>
          <p:cNvSpPr/>
          <p:nvPr/>
        </p:nvSpPr>
        <p:spPr>
          <a:xfrm>
            <a:off x="899640" y="843840"/>
            <a:ext cx="7272000" cy="1431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4400" b="1" strike="noStrike">
                <a:solidFill>
                  <a:srgbClr val="0033CC"/>
                </a:solidFill>
                <a:latin typeface="Times New Roman"/>
                <a:ea typeface="DejaVu Sans"/>
              </a:rPr>
              <a:t>Proces aplikowania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123" name="CustomShape 3"/>
          <p:cNvSpPr/>
          <p:nvPr/>
        </p:nvSpPr>
        <p:spPr>
          <a:xfrm>
            <a:off x="395640" y="2205000"/>
            <a:ext cx="8424360" cy="3746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r>
              <a:rPr lang="pl-PL" sz="2400" strike="noStrike">
                <a:solidFill>
                  <a:srgbClr val="000000"/>
                </a:solidFill>
                <a:latin typeface="Times New Roman"/>
                <a:ea typeface="DejaVu Sans"/>
              </a:rPr>
              <a:t>Aplikowanie o środki europejskie, a następnie wydatkowanie tych środków wiąże się z koniecznością spełnienia szeregu warunków                 i respektowaniem wielu warunków. Dlatego warto przygotować się do procesu aplikowania. Istotne jest już przed podjęciem decyzji           o aplikowaniu dokonanie oceny rzeczywistych szans, skalkulowanie zysków i potencjalnych kosztów oraz zobowiązań.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CustomShape 1"/>
          <p:cNvSpPr/>
          <p:nvPr/>
        </p:nvSpPr>
        <p:spPr>
          <a:xfrm>
            <a:off x="395280" y="620640"/>
            <a:ext cx="8228880" cy="1367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just">
              <a:lnSpc>
                <a:spcPct val="100000"/>
              </a:lnSpc>
            </a:pPr>
            <a:r>
              <a:rPr lang="pl-PL" sz="2100" b="1" strike="noStrike">
                <a:solidFill>
                  <a:srgbClr val="0033CC"/>
                </a:solidFill>
                <a:latin typeface="Times New Roman"/>
              </a:rPr>
              <a:t>Pomoc na małe projekty przyznaje się w formie refundacji części kosztów, które są uzasadnione zakresem realizacji małego projektu, niezbędne do osiągnięcia jego celu oraz racjonalne:</a:t>
            </a:r>
            <a:endParaRPr/>
          </a:p>
        </p:txBody>
      </p:sp>
      <p:sp>
        <p:nvSpPr>
          <p:cNvPr id="197" name="CustomShape 2"/>
          <p:cNvSpPr/>
          <p:nvPr/>
        </p:nvSpPr>
        <p:spPr>
          <a:xfrm>
            <a:off x="179280" y="2133720"/>
            <a:ext cx="8279640" cy="42379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l-PL" strike="noStrike">
                <a:solidFill>
                  <a:srgbClr val="000000"/>
                </a:solidFill>
                <a:latin typeface="Times New Roman"/>
              </a:rPr>
              <a:t>1</a:t>
            </a:r>
            <a:r>
              <a:rPr lang="pl-PL" sz="2000" strike="noStrike">
                <a:solidFill>
                  <a:srgbClr val="000000"/>
                </a:solidFill>
                <a:latin typeface="Times New Roman"/>
              </a:rPr>
              <a:t>) określonych w ust. 1a, w tym kosztów ogólnych,                                 które są bezpośrednio związane z przygotowaniem                                   i realizacją małego projektu,</a:t>
            </a:r>
            <a:endParaRPr/>
          </a:p>
          <a:p>
            <a:pPr algn="just">
              <a:lnSpc>
                <a:spcPct val="100000"/>
              </a:lnSpc>
            </a:pPr>
            <a:r>
              <a:rPr lang="pl-PL" sz="2000" strike="noStrike">
                <a:solidFill>
                  <a:srgbClr val="000000"/>
                </a:solidFill>
                <a:latin typeface="Times New Roman"/>
              </a:rPr>
              <a:t> 2)   poniesionych: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pl-PL" sz="2000" strike="noStrike">
                <a:solidFill>
                  <a:srgbClr val="000000"/>
                </a:solidFill>
                <a:latin typeface="Times New Roman"/>
              </a:rPr>
              <a:t>a) od dnia zawarcia umowy, na podstawie której jest przyznawana pomoc na małe projekty,</a:t>
            </a:r>
            <a:endParaRPr/>
          </a:p>
          <a:p>
            <a:pPr algn="just">
              <a:lnSpc>
                <a:spcPct val="100000"/>
              </a:lnSpc>
            </a:pPr>
            <a:r>
              <a:rPr lang="pl-PL" sz="2000" strike="noStrike">
                <a:solidFill>
                  <a:srgbClr val="000000"/>
                </a:solidFill>
                <a:latin typeface="Times New Roman"/>
              </a:rPr>
              <a:t>b) w formie rozliczenia pieniężnego, a w przypadku transakcji,                      której wartość, bez względu na liczbę wynikających z niej płatności, przekracza 1 000 złotych — w formie rozliczenia bezgotówkowego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pl-PL" sz="2000" strike="noStrike">
                <a:solidFill>
                  <a:srgbClr val="000000"/>
                </a:solidFill>
                <a:latin typeface="Times New Roman"/>
              </a:rPr>
              <a:t>       - zwanych dalej „kosztami kwalifikowalnymi małych projektów.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198" name="CustomShape 3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CustomShape 1"/>
          <p:cNvSpPr/>
          <p:nvPr/>
        </p:nvSpPr>
        <p:spPr>
          <a:xfrm>
            <a:off x="395280" y="692280"/>
            <a:ext cx="8228880" cy="5616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endParaRPr/>
          </a:p>
          <a:p>
            <a:pPr algn="just">
              <a:lnSpc>
                <a:spcPct val="150000"/>
              </a:lnSpc>
            </a:pPr>
            <a:r>
              <a:rPr lang="pl-PL" sz="2100" b="1" strike="noStrike">
                <a:solidFill>
                  <a:srgbClr val="0033CC"/>
                </a:solidFill>
                <a:latin typeface="Times New Roman"/>
              </a:rPr>
              <a:t>Do kosztów, o których mowa w ust. 1 pkt 1, zalicza się koszty:</a:t>
            </a:r>
            <a:endParaRPr/>
          </a:p>
          <a:p>
            <a:pPr algn="just">
              <a:lnSpc>
                <a:spcPct val="150000"/>
              </a:lnSpc>
            </a:pPr>
            <a:endParaRPr/>
          </a:p>
          <a:p>
            <a:pPr algn="just">
              <a:lnSpc>
                <a:spcPct val="150000"/>
              </a:lnSpc>
            </a:pPr>
            <a:r>
              <a:rPr lang="pl-PL" sz="2000" strike="noStrike">
                <a:solidFill>
                  <a:srgbClr val="000000"/>
                </a:solidFill>
                <a:latin typeface="Times New Roman"/>
              </a:rPr>
              <a:t>1) ogólne obejmujące koszty:</a:t>
            </a:r>
            <a:endParaRPr/>
          </a:p>
          <a:p>
            <a:pPr algn="just">
              <a:lnSpc>
                <a:spcPct val="150000"/>
              </a:lnSpc>
            </a:pPr>
            <a:r>
              <a:rPr lang="pl-PL" sz="2000" strike="noStrike">
                <a:solidFill>
                  <a:srgbClr val="000000"/>
                </a:solidFill>
                <a:latin typeface="Times New Roman"/>
              </a:rPr>
              <a:t>	    a) przygotowania dokumentacji technicznej małego projektu,</a:t>
            </a:r>
            <a:endParaRPr/>
          </a:p>
          <a:p>
            <a:pPr algn="just">
              <a:lnSpc>
                <a:spcPct val="150000"/>
              </a:lnSpc>
            </a:pPr>
            <a:r>
              <a:rPr lang="pl-PL" sz="2000" strike="noStrike">
                <a:solidFill>
                  <a:srgbClr val="000000"/>
                </a:solidFill>
                <a:latin typeface="Times New Roman"/>
              </a:rPr>
              <a:t>	    b) opłat za patenty, licencje lub wynagrodzenia za przeniesienie</a:t>
            </a:r>
            <a:endParaRPr/>
          </a:p>
          <a:p>
            <a:pPr algn="just">
              <a:lnSpc>
                <a:spcPct val="150000"/>
              </a:lnSpc>
            </a:pPr>
            <a:r>
              <a:rPr lang="pl-PL" sz="2000" strike="noStrike">
                <a:solidFill>
                  <a:srgbClr val="000000"/>
                </a:solidFill>
                <a:latin typeface="Times New Roman"/>
              </a:rPr>
              <a:t>              autorskich praw majątkowych,</a:t>
            </a:r>
            <a:endParaRPr/>
          </a:p>
          <a:p>
            <a:pPr algn="just">
              <a:lnSpc>
                <a:spcPct val="150000"/>
              </a:lnSpc>
            </a:pPr>
            <a:r>
              <a:rPr lang="pl-PL" sz="2000" strike="noStrike">
                <a:solidFill>
                  <a:srgbClr val="000000"/>
                </a:solidFill>
                <a:latin typeface="Times New Roman"/>
              </a:rPr>
              <a:t>	    c) opłat notarialnych, skarbowych lub sądowych,</a:t>
            </a:r>
            <a:endParaRPr/>
          </a:p>
          <a:p>
            <a:pPr algn="just">
              <a:lnSpc>
                <a:spcPct val="150000"/>
              </a:lnSpc>
            </a:pPr>
            <a:r>
              <a:rPr lang="pl-PL" sz="2000" strike="noStrike">
                <a:solidFill>
                  <a:srgbClr val="000000"/>
                </a:solidFill>
                <a:latin typeface="Times New Roman"/>
              </a:rPr>
              <a:t>	    d) sprawowania nadzoru autorskiego lub inwestorskiego;</a:t>
            </a:r>
            <a:endParaRPr/>
          </a:p>
          <a:p>
            <a:pPr algn="just">
              <a:lnSpc>
                <a:spcPct val="150000"/>
              </a:lnSpc>
            </a:pPr>
            <a:r>
              <a:rPr lang="pl-PL" sz="2000" strike="noStrike">
                <a:solidFill>
                  <a:srgbClr val="000000"/>
                </a:solidFill>
                <a:latin typeface="Times New Roman"/>
              </a:rPr>
              <a:t>2) zakupu materiałów lub przedmiotów;</a:t>
            </a:r>
            <a:endParaRPr/>
          </a:p>
          <a:p>
            <a:pPr algn="just">
              <a:lnSpc>
                <a:spcPct val="150000"/>
              </a:lnSpc>
            </a:pPr>
            <a:r>
              <a:rPr lang="pl-PL" sz="2000" strike="noStrike">
                <a:solidFill>
                  <a:srgbClr val="000000"/>
                </a:solidFill>
                <a:latin typeface="Times New Roman"/>
              </a:rPr>
              <a:t>3) zakupu usług lub robót budowlanych;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00" name="CustomShape 2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CustomShape 1"/>
          <p:cNvSpPr/>
          <p:nvPr/>
        </p:nvSpPr>
        <p:spPr>
          <a:xfrm>
            <a:off x="457200" y="692280"/>
            <a:ext cx="8228880" cy="5544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r>
              <a:rPr lang="pl-PL" sz="2000" strike="noStrike">
                <a:solidFill>
                  <a:srgbClr val="000000"/>
                </a:solidFill>
                <a:latin typeface="Times New Roman"/>
              </a:rPr>
              <a:t>4) najmu, dzierżawy lub zakupu oprogramowania, sprzętu, narzędzi, urządzeń lub maszyn, z wyłączeniem środków transportu napędzanych mechanicznie, z tym że w przypadku części małego projektu, która nie obejmuje inwestycji, koszty zakupu oprogramowania, sprzętu, narzędzi, urządzeń lub maszyn podlegają refundacji wyłącznie, gdy nie przekraczają kosztów      ich najmu lub dzierżawy.</a:t>
            </a:r>
            <a:endParaRPr/>
          </a:p>
          <a:p>
            <a:pPr algn="just">
              <a:lnSpc>
                <a:spcPct val="150000"/>
              </a:lnSpc>
            </a:pPr>
            <a:endParaRPr/>
          </a:p>
          <a:p>
            <a:pPr algn="just">
              <a:lnSpc>
                <a:spcPct val="150000"/>
              </a:lnSpc>
            </a:pPr>
            <a:r>
              <a:rPr lang="pl-PL" sz="2000" strike="noStrike">
                <a:solidFill>
                  <a:srgbClr val="000000"/>
                </a:solidFill>
                <a:latin typeface="Times New Roman"/>
              </a:rPr>
              <a:t>     Do koszów kwalifikowalnych małych projektów stanowiących koszty ogólne zalicza się koszty </a:t>
            </a:r>
            <a:r>
              <a:rPr lang="pl-PL" sz="2000" b="1" strike="noStrike">
                <a:solidFill>
                  <a:srgbClr val="000000"/>
                </a:solidFill>
                <a:latin typeface="Times New Roman"/>
              </a:rPr>
              <a:t>w wysokości nieprzekraczającej 10 % </a:t>
            </a:r>
            <a:r>
              <a:rPr lang="pl-PL" sz="2000" strike="noStrike">
                <a:solidFill>
                  <a:srgbClr val="000000"/>
                </a:solidFill>
                <a:latin typeface="Times New Roman"/>
              </a:rPr>
              <a:t>pozostałych koszów kwalifikowalnych małych projektów pomniejszonych o wartość wkładu niepieniężnego. 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02" name="CustomShape 2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CustomShape 1"/>
          <p:cNvSpPr/>
          <p:nvPr/>
        </p:nvSpPr>
        <p:spPr>
          <a:xfrm>
            <a:off x="468360" y="1125360"/>
            <a:ext cx="8228880" cy="718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endParaRPr/>
          </a:p>
          <a:p>
            <a:r>
              <a:rPr lang="pl-PL" sz="2200" b="1" strike="noStrike">
                <a:solidFill>
                  <a:srgbClr val="0033CC"/>
                </a:solidFill>
                <a:latin typeface="Times New Roman"/>
              </a:rPr>
              <a:t>Do kosztów kwalifikowalnych małych projektów zalicza się także:</a:t>
            </a:r>
            <a:endParaRPr/>
          </a:p>
          <a:p>
            <a:pPr>
              <a:lnSpc>
                <a:spcPct val="150000"/>
              </a:lnSpc>
            </a:pPr>
            <a:endParaRPr/>
          </a:p>
        </p:txBody>
      </p:sp>
      <p:sp>
        <p:nvSpPr>
          <p:cNvPr id="204" name="CustomShape 2"/>
          <p:cNvSpPr/>
          <p:nvPr/>
        </p:nvSpPr>
        <p:spPr>
          <a:xfrm>
            <a:off x="395280" y="1989000"/>
            <a:ext cx="8228880" cy="4392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r>
              <a:rPr lang="pl-PL" sz="2400" strike="noStrike">
                <a:solidFill>
                  <a:srgbClr val="000000"/>
                </a:solidFill>
                <a:latin typeface="Times New Roman"/>
              </a:rPr>
              <a:t> 1</a:t>
            </a:r>
            <a:r>
              <a:rPr lang="pl-PL" sz="2000" strike="noStrike">
                <a:solidFill>
                  <a:srgbClr val="000000"/>
                </a:solidFill>
                <a:latin typeface="Times New Roman"/>
              </a:rPr>
              <a:t>) podatek od towarów i usług (VAT), uiszczany w związku z poniesieniem kosztów, o których mowa w ust. 1 pkt 1, na zasadach określonych                                w art. 71 ust. 3 lit. a rozporządzenia Rady (WE) nr 1698/2005 z dnia                      20 września 2005 r. w sprawie wsparcia rozwoju obszarów wiejskich                          przez Europejski Fundusz Rolny na rzecz Rozwoju Obszarów Wiejskich (EFRROW) (Dz. Urz. UE L 277 z 21.10.2005, str. 1, z późn. zm.), zwanego dalej "rozporządzeniem nr 1698/2005";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05" name="CustomShape 3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CustomShape 1"/>
          <p:cNvSpPr/>
          <p:nvPr/>
        </p:nvSpPr>
        <p:spPr>
          <a:xfrm>
            <a:off x="457200" y="765000"/>
            <a:ext cx="8228880" cy="5101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r>
              <a:rPr lang="pl-PL" sz="2000" strike="noStrike">
                <a:solidFill>
                  <a:srgbClr val="000000"/>
                </a:solidFill>
                <a:latin typeface="Times New Roman"/>
              </a:rPr>
              <a:t>2)   wartość wkładu niepieniężnego obejmującą wartość:</a:t>
            </a:r>
            <a:endParaRPr/>
          </a:p>
          <a:p>
            <a:pPr algn="just">
              <a:lnSpc>
                <a:spcPct val="150000"/>
              </a:lnSpc>
            </a:pPr>
            <a:r>
              <a:rPr lang="pl-PL" sz="2000" strike="noStrike">
                <a:solidFill>
                  <a:srgbClr val="000000"/>
                </a:solidFill>
                <a:latin typeface="Times New Roman"/>
              </a:rPr>
              <a:t> a) pracy oraz usług świadczonych nieodpłatnie, stanowiącą iloczyn liczby przepracowanych godzin oraz ilorazu przeciętnego wynagrodzenia                         w gospodarce narodowej w drugim roku poprzedzającym rok,                                       w którym złożono wniosek o przyznanie pomocy na małe projekty,                                i liczby 168,</a:t>
            </a:r>
            <a:endParaRPr/>
          </a:p>
          <a:p>
            <a:pPr algn="just">
              <a:lnSpc>
                <a:spcPct val="150000"/>
              </a:lnSpc>
            </a:pPr>
            <a:r>
              <a:rPr lang="pl-PL" sz="2000" strike="noStrike">
                <a:solidFill>
                  <a:srgbClr val="000000"/>
                </a:solidFill>
                <a:latin typeface="Times New Roman"/>
              </a:rPr>
              <a:t> b) udostępnienia ziemi, nieruchomości, sprzętu lub surowców,                                    o którym mowa w art. 54 ust. 1 rozporządzenia nr 1974/2006</a:t>
            </a:r>
            <a:endParaRPr/>
          </a:p>
          <a:p>
            <a:pPr algn="just">
              <a:lnSpc>
                <a:spcPct val="150000"/>
              </a:lnSpc>
            </a:pPr>
            <a:endParaRPr/>
          </a:p>
          <a:p>
            <a:pPr algn="just">
              <a:lnSpc>
                <a:spcPct val="150000"/>
              </a:lnSpc>
            </a:pPr>
            <a:r>
              <a:rPr lang="pl-PL" sz="2000" strike="noStrike">
                <a:solidFill>
                  <a:srgbClr val="000000"/>
                </a:solidFill>
                <a:latin typeface="Times New Roman"/>
              </a:rPr>
              <a:t>-    lecz nie więcej niż 30 % pozostałych kosztów kwalifikowalnych małych projektów pomniejszonych o wysokość kosztów ogólnych.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07" name="CustomShape 2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CustomShape 1"/>
          <p:cNvSpPr/>
          <p:nvPr/>
        </p:nvSpPr>
        <p:spPr>
          <a:xfrm>
            <a:off x="324000" y="1341360"/>
            <a:ext cx="8228880" cy="4174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r>
              <a:rPr lang="pl-PL" sz="2400" strike="noStrike">
                <a:solidFill>
                  <a:srgbClr val="000000"/>
                </a:solidFill>
                <a:latin typeface="Comic Sans MS"/>
              </a:rPr>
              <a:t>   </a:t>
            </a:r>
            <a:r>
              <a:rPr lang="pl-PL" sz="2000" strike="noStrike">
                <a:solidFill>
                  <a:srgbClr val="000000"/>
                </a:solidFill>
                <a:latin typeface="Times New Roman"/>
              </a:rPr>
              <a:t>W przypadku przyznania pomocy do kosztów kwalifikowalnych małych projektów zalicza się również koszty, o których mowa w ust. 1 pkt 1 i ust. 3, poniesione przez wnioskodawcę przed dniem zawarcia umowy,                              na podstawie której jest przyznawana pomoc na małe projekty,                            lecz nie wcześniej niż w dniu, w którym został złożony wniosek                            o przyznanie pomocy na małe projekty, a w przypadku kosztów stanowiących koszty ogólne - nie wcześniej niż w dniu  1 stycznia 2007 r.</a:t>
            </a:r>
            <a:endParaRPr/>
          </a:p>
        </p:txBody>
      </p:sp>
      <p:sp>
        <p:nvSpPr>
          <p:cNvPr id="209" name="CustomShape 2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CustomShape 1"/>
          <p:cNvSpPr/>
          <p:nvPr/>
        </p:nvSpPr>
        <p:spPr>
          <a:xfrm>
            <a:off x="611640" y="2637000"/>
            <a:ext cx="8228880" cy="3978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50000"/>
              </a:lnSpc>
            </a:pPr>
            <a:r>
              <a:rPr lang="pl-PL" sz="4800" b="1" strike="noStrike">
                <a:solidFill>
                  <a:srgbClr val="000071"/>
                </a:solidFill>
                <a:latin typeface="Times New Roman"/>
              </a:rPr>
              <a:t>Obliczanie wkładu własnego</a:t>
            </a:r>
            <a:endParaRPr/>
          </a:p>
        </p:txBody>
      </p:sp>
      <p:sp>
        <p:nvSpPr>
          <p:cNvPr id="211" name="CustomShape 2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aphicFrame>
        <p:nvGraphicFramePr>
          <p:cNvPr id="62466" name="Object 7"/>
          <p:cNvGraphicFramePr>
            <a:graphicFrameLocks noChangeAspect="1"/>
          </p:cNvGraphicFramePr>
          <p:nvPr/>
        </p:nvGraphicFramePr>
        <p:xfrm>
          <a:off x="251520" y="4365104"/>
          <a:ext cx="8350250" cy="2073275"/>
        </p:xfrm>
        <a:graphic>
          <a:graphicData uri="http://schemas.openxmlformats.org/presentationml/2006/ole">
            <p:oleObj spid="_x0000_s62466" r:id="rId3" imgW="7070040" imgH="1762920" progId="">
              <p:embed/>
            </p:oleObj>
          </a:graphicData>
        </a:graphic>
      </p:graphicFrame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69075" y="85725"/>
            <a:ext cx="1439863" cy="792163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650" y="144463"/>
            <a:ext cx="1295400" cy="792162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2338" y="150813"/>
            <a:ext cx="936625" cy="792162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33763" y="150813"/>
            <a:ext cx="1439862" cy="792162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65713" y="157163"/>
            <a:ext cx="1223962" cy="719137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ustomShape 1"/>
          <p:cNvSpPr/>
          <p:nvPr/>
        </p:nvSpPr>
        <p:spPr>
          <a:xfrm>
            <a:off x="2158920" y="476280"/>
            <a:ext cx="6984360" cy="359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50000"/>
              </a:lnSpc>
            </a:pPr>
            <a:r>
              <a:rPr lang="pl-PL" sz="2200" b="1" strike="noStrike">
                <a:solidFill>
                  <a:srgbClr val="000000"/>
                </a:solidFill>
                <a:latin typeface="Times New Roman"/>
                <a:ea typeface="DejaVu Sans"/>
              </a:rPr>
              <a:t>Wkład własny liczy się </a:t>
            </a:r>
            <a:r>
              <a:rPr lang="pl-PL" sz="2200" b="1" strike="noStrike">
                <a:solidFill>
                  <a:srgbClr val="FF0000"/>
                </a:solidFill>
                <a:latin typeface="Times New Roman"/>
                <a:ea typeface="DejaVu Sans"/>
              </a:rPr>
              <a:t>OD CAŁOŚCI PROJEKTU</a:t>
            </a:r>
            <a:endParaRPr/>
          </a:p>
          <a:p>
            <a:pPr algn="ctr">
              <a:lnSpc>
                <a:spcPct val="150000"/>
              </a:lnSpc>
            </a:pPr>
            <a:r>
              <a:rPr lang="pl-PL" sz="2200" b="1" strike="noStrike">
                <a:solidFill>
                  <a:srgbClr val="FF0000"/>
                </a:solidFill>
                <a:latin typeface="Times New Roman"/>
                <a:ea typeface="DejaVu Sans"/>
              </a:rPr>
              <a:t>Dotacja + wkład =100%</a:t>
            </a:r>
            <a:endParaRPr/>
          </a:p>
        </p:txBody>
      </p:sp>
      <p:sp>
        <p:nvSpPr>
          <p:cNvPr id="213" name="CustomShape 2"/>
          <p:cNvSpPr/>
          <p:nvPr/>
        </p:nvSpPr>
        <p:spPr>
          <a:xfrm>
            <a:off x="4932360" y="2349360"/>
            <a:ext cx="2231280" cy="1294560"/>
          </a:xfrm>
          <a:prstGeom prst="cloudCallout">
            <a:avLst>
              <a:gd name="adj1" fmla="val -73402"/>
              <a:gd name="adj2" fmla="val 6061"/>
            </a:avLst>
          </a:prstGeom>
          <a:solidFill>
            <a:srgbClr val="FFFFFF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1600" b="1" strike="noStrike">
                <a:solidFill>
                  <a:srgbClr val="000000"/>
                </a:solidFill>
                <a:latin typeface="Times New Roman"/>
                <a:ea typeface="DejaVu Sans"/>
              </a:rPr>
              <a:t>31 250  wartość projektu</a:t>
            </a:r>
            <a:endParaRPr/>
          </a:p>
        </p:txBody>
      </p:sp>
      <p:sp>
        <p:nvSpPr>
          <p:cNvPr id="214" name="CustomShape 3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CustomShape 1"/>
          <p:cNvSpPr/>
          <p:nvPr/>
        </p:nvSpPr>
        <p:spPr>
          <a:xfrm>
            <a:off x="5004000" y="2637000"/>
            <a:ext cx="3383640" cy="190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r>
              <a:rPr lang="pl-PL" sz="1400" b="1" strike="noStrike">
                <a:solidFill>
                  <a:srgbClr val="0D0D0D"/>
                </a:solidFill>
                <a:latin typeface="Times New Roman"/>
                <a:ea typeface="DejaVu Sans"/>
              </a:rPr>
              <a:t>Musisz mieć nadany numer indentyfikacyjny  w trybie przepisów                   o krajowym systemie  ewidencji producentów, ewidencji gospodarstw rolnych oraz ewidencji wniosków                          o przyznanie płatności.</a:t>
            </a:r>
            <a:endParaRPr/>
          </a:p>
        </p:txBody>
      </p:sp>
      <p:pic>
        <p:nvPicPr>
          <p:cNvPr id="220" name="Picture 2"/>
          <p:cNvPicPr/>
          <p:nvPr/>
        </p:nvPicPr>
        <p:blipFill>
          <a:blip r:embed="rId2" cstate="print"/>
          <a:srcRect l="-1218752" t="1884992" r="1293174" b="1263922"/>
          <a:stretch/>
        </p:blipFill>
        <p:spPr>
          <a:xfrm>
            <a:off x="224640" y="332640"/>
            <a:ext cx="4207320" cy="6120000"/>
          </a:xfrm>
          <a:prstGeom prst="rect">
            <a:avLst/>
          </a:prstGeom>
          <a:ln w="9360">
            <a:noFill/>
          </a:ln>
        </p:spPr>
      </p:pic>
      <p:sp>
        <p:nvSpPr>
          <p:cNvPr id="221" name="CustomShape 2"/>
          <p:cNvSpPr/>
          <p:nvPr/>
        </p:nvSpPr>
        <p:spPr>
          <a:xfrm>
            <a:off x="1403640" y="764640"/>
            <a:ext cx="1583280" cy="647280"/>
          </a:xfrm>
          <a:prstGeom prst="ellipse">
            <a:avLst/>
          </a:prstGeom>
          <a:noFill/>
          <a:ln>
            <a:solidFill>
              <a:srgbClr val="0000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2" name="CustomShape 3"/>
          <p:cNvSpPr/>
          <p:nvPr/>
        </p:nvSpPr>
        <p:spPr>
          <a:xfrm>
            <a:off x="2915640" y="1340640"/>
            <a:ext cx="1871640" cy="1655640"/>
          </a:xfrm>
          <a:prstGeom prst="straightConnector1">
            <a:avLst/>
          </a:prstGeom>
          <a:noFill/>
          <a:ln>
            <a:solidFill>
              <a:srgbClr val="0000FF"/>
            </a:solidFill>
            <a:round/>
            <a:tailEnd type="arrow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23" name="CustomShape 4"/>
          <p:cNvSpPr/>
          <p:nvPr/>
        </p:nvSpPr>
        <p:spPr>
          <a:xfrm>
            <a:off x="4860000" y="2277000"/>
            <a:ext cx="3671640" cy="2807640"/>
          </a:xfrm>
          <a:prstGeom prst="roundRect">
            <a:avLst>
              <a:gd name="adj" fmla="val 14400"/>
            </a:avLst>
          </a:prstGeom>
          <a:noFill/>
          <a:ln>
            <a:solidFill>
              <a:srgbClr val="0000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4" name="CustomShape 5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5" name="CustomShape 2"/>
          <p:cNvSpPr/>
          <p:nvPr/>
        </p:nvSpPr>
        <p:spPr>
          <a:xfrm>
            <a:off x="251640" y="620640"/>
            <a:ext cx="849636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l-PL" sz="2400" b="1" strike="noStrike">
                <a:solidFill>
                  <a:srgbClr val="0033CC"/>
                </a:solidFill>
                <a:latin typeface="Times New Roman"/>
                <a:ea typeface="DejaVu Sans"/>
              </a:rPr>
              <a:t>Krok 1. Projekt odpowiedzią na potrzeby i możliwości firmy</a:t>
            </a:r>
            <a:endParaRPr/>
          </a:p>
          <a:p>
            <a:pPr>
              <a:lnSpc>
                <a:spcPct val="100000"/>
              </a:lnSpc>
            </a:pPr>
            <a:r>
              <a:rPr lang="pl-PL" sz="2400" b="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/>
          </a:p>
        </p:txBody>
      </p:sp>
      <p:sp>
        <p:nvSpPr>
          <p:cNvPr id="126" name="CustomShape 3"/>
          <p:cNvSpPr/>
          <p:nvPr/>
        </p:nvSpPr>
        <p:spPr>
          <a:xfrm>
            <a:off x="179640" y="2565000"/>
            <a:ext cx="8640360" cy="3472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r>
              <a:rPr lang="pl-PL" strike="noStrike">
                <a:solidFill>
                  <a:srgbClr val="000000"/>
                </a:solidFill>
                <a:latin typeface="Times New Roman"/>
                <a:ea typeface="DejaVu Sans"/>
              </a:rPr>
              <a:t>Na największą pomoc UE mogą liczyć projekty, które dotyczą średnio-                                  i długoterminowych potrzeb firm (2 – 5 kolejnych lat). </a:t>
            </a:r>
            <a:endParaRPr/>
          </a:p>
          <a:p>
            <a:pPr algn="just">
              <a:lnSpc>
                <a:spcPct val="150000"/>
              </a:lnSpc>
            </a:pPr>
            <a:endParaRPr/>
          </a:p>
          <a:p>
            <a:pPr algn="just">
              <a:lnSpc>
                <a:spcPct val="150000"/>
              </a:lnSpc>
            </a:pPr>
            <a:r>
              <a:rPr lang="pl-PL" strike="noStrike">
                <a:solidFill>
                  <a:srgbClr val="000000"/>
                </a:solidFill>
                <a:latin typeface="Times New Roman"/>
                <a:ea typeface="DejaVu Sans"/>
              </a:rPr>
              <a:t>Istotne jest również określenie wielkości firmy (mikro, mała, średnia, duża).                       Niewłaściwe określenie wielkości firmy może spowodować przegraną w konkursie (odrzucenie wniosku na etapie oceny formalnej) lub rodzić ewentualną konieczność zwrotu nielegalnie otrzymanej pomocy finansowej w przyszłości. </a:t>
            </a:r>
            <a:endParaRPr/>
          </a:p>
          <a:p>
            <a:pPr algn="just">
              <a:lnSpc>
                <a:spcPct val="150000"/>
              </a:lnSpc>
            </a:pPr>
            <a:endParaRPr/>
          </a:p>
          <a:p>
            <a:pPr algn="just">
              <a:lnSpc>
                <a:spcPct val="150000"/>
              </a:lnSpc>
            </a:pPr>
            <a:r>
              <a:rPr lang="pl-PL" strike="noStrike">
                <a:solidFill>
                  <a:srgbClr val="000000"/>
                </a:solidFill>
                <a:latin typeface="Times New Roman"/>
                <a:ea typeface="DejaVu Sans"/>
              </a:rPr>
              <a:t>Konieczne jest także zweryfikowanie czy firma nie jest wyłączona z możliwości ubiegania się o pomoc finansową ze środków UE (przepisy wspólnotowe i krajowe). </a:t>
            </a:r>
            <a:endParaRPr/>
          </a:p>
        </p:txBody>
      </p:sp>
      <p:sp>
        <p:nvSpPr>
          <p:cNvPr id="127" name="CustomShape 4"/>
          <p:cNvSpPr/>
          <p:nvPr/>
        </p:nvSpPr>
        <p:spPr>
          <a:xfrm>
            <a:off x="179640" y="1556640"/>
            <a:ext cx="8568360" cy="775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r>
              <a:rPr lang="pl-PL" strike="noStrike">
                <a:solidFill>
                  <a:srgbClr val="000000"/>
                </a:solidFill>
                <a:latin typeface="Times New Roman"/>
                <a:ea typeface="DejaVu Sans"/>
              </a:rPr>
              <a:t>Projekt współfinansowany ze środków europejskich powinien być odpowiedzią                  na rzeczywiste potrzeby firmy i przyczyniać się do jej rozwoju.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Picture 3"/>
          <p:cNvPicPr/>
          <p:nvPr/>
        </p:nvPicPr>
        <p:blipFill>
          <a:blip r:embed="rId2" cstate="print"/>
          <a:srcRect l="-1082007" t="1656265" r="1161248" b="1094410"/>
          <a:stretch/>
        </p:blipFill>
        <p:spPr>
          <a:xfrm>
            <a:off x="179640" y="404640"/>
            <a:ext cx="5892120" cy="5715000"/>
          </a:xfrm>
          <a:prstGeom prst="rect">
            <a:avLst/>
          </a:prstGeom>
          <a:ln w="9360">
            <a:noFill/>
          </a:ln>
        </p:spPr>
      </p:pic>
      <p:sp>
        <p:nvSpPr>
          <p:cNvPr id="226" name="CustomShape 1"/>
          <p:cNvSpPr/>
          <p:nvPr/>
        </p:nvSpPr>
        <p:spPr>
          <a:xfrm>
            <a:off x="6228360" y="1917000"/>
            <a:ext cx="2735640" cy="1727640"/>
          </a:xfrm>
          <a:prstGeom prst="roundRect">
            <a:avLst>
              <a:gd name="adj" fmla="val 14400"/>
            </a:avLst>
          </a:prstGeom>
          <a:noFill/>
          <a:ln>
            <a:solidFill>
              <a:srgbClr val="0000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7" name="CustomShape 2"/>
          <p:cNvSpPr/>
          <p:nvPr/>
        </p:nvSpPr>
        <p:spPr>
          <a:xfrm>
            <a:off x="6444360" y="2349000"/>
            <a:ext cx="2231640" cy="622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50000"/>
              </a:lnSpc>
            </a:pPr>
            <a:r>
              <a:rPr lang="pl-PL" sz="1400" b="1" strike="noStrike">
                <a:solidFill>
                  <a:srgbClr val="0033CC"/>
                </a:solidFill>
                <a:latin typeface="Times New Roman"/>
                <a:ea typeface="DejaVu Sans"/>
              </a:rPr>
              <a:t>Agencja Restrukturyzacji </a:t>
            </a:r>
            <a:endParaRPr/>
          </a:p>
          <a:p>
            <a:pPr algn="ctr">
              <a:lnSpc>
                <a:spcPct val="150000"/>
              </a:lnSpc>
            </a:pPr>
            <a:r>
              <a:rPr lang="pl-PL" sz="1400" b="1" strike="noStrike">
                <a:solidFill>
                  <a:srgbClr val="0033CC"/>
                </a:solidFill>
                <a:latin typeface="Times New Roman"/>
                <a:ea typeface="DejaVu Sans"/>
              </a:rPr>
              <a:t> i Modernizacji Rolnictwa</a:t>
            </a:r>
            <a:endParaRPr/>
          </a:p>
        </p:txBody>
      </p:sp>
      <p:sp>
        <p:nvSpPr>
          <p:cNvPr id="228" name="CustomShape 3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Picture 2"/>
          <p:cNvPicPr/>
          <p:nvPr/>
        </p:nvPicPr>
        <p:blipFill>
          <a:blip r:embed="rId2" cstate="print"/>
          <a:stretch/>
        </p:blipFill>
        <p:spPr>
          <a:xfrm>
            <a:off x="539640" y="476640"/>
            <a:ext cx="3959640" cy="5959800"/>
          </a:xfrm>
          <a:prstGeom prst="rect">
            <a:avLst/>
          </a:prstGeom>
          <a:ln w="9360">
            <a:noFill/>
          </a:ln>
        </p:spPr>
      </p:pic>
      <p:sp>
        <p:nvSpPr>
          <p:cNvPr id="230" name="CustomShape 1"/>
          <p:cNvSpPr/>
          <p:nvPr/>
        </p:nvSpPr>
        <p:spPr>
          <a:xfrm>
            <a:off x="4932000" y="1412640"/>
            <a:ext cx="3815640" cy="4823640"/>
          </a:xfrm>
          <a:prstGeom prst="roundRect">
            <a:avLst>
              <a:gd name="adj" fmla="val 14400"/>
            </a:avLst>
          </a:prstGeom>
          <a:solidFill>
            <a:schemeClr val="bg1"/>
          </a:solidFill>
          <a:ln>
            <a:solidFill>
              <a:srgbClr val="0099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pl-PL" sz="1600" b="1" strike="noStrike">
                <a:solidFill>
                  <a:srgbClr val="000000"/>
                </a:solidFill>
                <a:latin typeface="Times New Roman"/>
                <a:ea typeface="DejaVu Sans"/>
              </a:rPr>
              <a:t>Pkt 6.1 wypełnia osoba fizyczna: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pl-PL" sz="1400" strike="noStrike">
                <a:solidFill>
                  <a:srgbClr val="000000"/>
                </a:solidFill>
                <a:latin typeface="Times New Roman"/>
                <a:ea typeface="DejaVu Sans"/>
              </a:rPr>
              <a:t>która nie wykonuje działalności   </a:t>
            </a:r>
            <a:endParaRPr/>
          </a:p>
          <a:p>
            <a:pPr>
              <a:lnSpc>
                <a:spcPct val="100000"/>
              </a:lnSpc>
            </a:pPr>
            <a:r>
              <a:rPr lang="pl-PL" sz="1400" strike="noStrike">
                <a:solidFill>
                  <a:srgbClr val="000000"/>
                </a:solidFill>
                <a:latin typeface="Times New Roman"/>
                <a:ea typeface="DejaVu Sans"/>
              </a:rPr>
              <a:t>    gospodarczej i nie zamierza                                  jej wykonywać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pl-PL" sz="1400" strike="noStrike">
                <a:solidFill>
                  <a:srgbClr val="000000"/>
                </a:solidFill>
                <a:latin typeface="Times New Roman"/>
                <a:ea typeface="DejaVu Sans"/>
              </a:rPr>
              <a:t>która w związku z realizacją operacji       </a:t>
            </a:r>
            <a:endParaRPr/>
          </a:p>
          <a:p>
            <a:pPr>
              <a:lnSpc>
                <a:spcPct val="100000"/>
              </a:lnSpc>
            </a:pPr>
            <a:r>
              <a:rPr lang="pl-PL" sz="1400" strike="noStrike">
                <a:solidFill>
                  <a:srgbClr val="000000"/>
                </a:solidFill>
                <a:latin typeface="Times New Roman"/>
                <a:ea typeface="DejaVu Sans"/>
              </a:rPr>
              <a:t>   planuje podjąć działalność gospodarczą    </a:t>
            </a:r>
            <a:endParaRPr/>
          </a:p>
          <a:p>
            <a:pPr>
              <a:lnSpc>
                <a:spcPct val="100000"/>
              </a:lnSpc>
            </a:pPr>
            <a:r>
              <a:rPr lang="pl-PL" sz="1400" strike="noStrike">
                <a:solidFill>
                  <a:srgbClr val="000000"/>
                </a:solidFill>
                <a:latin typeface="Times New Roman"/>
                <a:ea typeface="DejaVu Sans"/>
              </a:rPr>
              <a:t>   podlegającą rejestracji w CEIDG      </a:t>
            </a:r>
            <a:endParaRPr/>
          </a:p>
          <a:p>
            <a:pPr>
              <a:lnSpc>
                <a:spcPct val="100000"/>
              </a:lnSpc>
            </a:pPr>
            <a:r>
              <a:rPr lang="pl-PL" sz="1400" b="1" strike="noStrike">
                <a:solidFill>
                  <a:srgbClr val="000000"/>
                </a:solidFill>
                <a:latin typeface="Times New Roman"/>
                <a:ea typeface="DejaVu Sans"/>
              </a:rPr>
              <a:t>   (Centralnej Ewidencji i Informacji                      </a:t>
            </a:r>
            <a:endParaRPr/>
          </a:p>
          <a:p>
            <a:pPr>
              <a:lnSpc>
                <a:spcPct val="100000"/>
              </a:lnSpc>
            </a:pPr>
            <a:r>
              <a:rPr lang="pl-PL" sz="1400" b="1" strike="noStrike">
                <a:solidFill>
                  <a:srgbClr val="000000"/>
                </a:solidFill>
                <a:latin typeface="Times New Roman"/>
                <a:ea typeface="DejaVu Sans"/>
              </a:rPr>
              <a:t>   o Działalności Gospodarczej)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pl-PL" sz="1400" b="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pl-PL" sz="1400" strike="noStrike">
                <a:solidFill>
                  <a:srgbClr val="000000"/>
                </a:solidFill>
                <a:latin typeface="Times New Roman"/>
                <a:ea typeface="DejaVu Sans"/>
              </a:rPr>
              <a:t>która w związku z realizacją operacji planuje podjąć działalność gospodarczą               lub rozwija działalność gospodarczą polegającą na wynajmowaniu pokoi, sprzedaży posiłków domowych                                  i świadczeniu w gospodarstwach rolnych innych usług związanych z pobytem turystów  </a:t>
            </a:r>
            <a:endParaRPr/>
          </a:p>
        </p:txBody>
      </p:sp>
      <p:sp>
        <p:nvSpPr>
          <p:cNvPr id="231" name="CustomShape 2"/>
          <p:cNvSpPr/>
          <p:nvPr/>
        </p:nvSpPr>
        <p:spPr>
          <a:xfrm flipH="1" flipV="1">
            <a:off x="1078920" y="1483920"/>
            <a:ext cx="3851640" cy="2339640"/>
          </a:xfrm>
          <a:prstGeom prst="straightConnector1">
            <a:avLst/>
          </a:prstGeom>
          <a:noFill/>
          <a:ln>
            <a:solidFill>
              <a:srgbClr val="0099FF"/>
            </a:solidFill>
            <a:round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2" name="CustomShape 3"/>
          <p:cNvSpPr/>
          <p:nvPr/>
        </p:nvSpPr>
        <p:spPr>
          <a:xfrm>
            <a:off x="323640" y="1124640"/>
            <a:ext cx="1511280" cy="359280"/>
          </a:xfrm>
          <a:prstGeom prst="ellipse">
            <a:avLst/>
          </a:prstGeom>
          <a:noFill/>
          <a:ln>
            <a:solidFill>
              <a:srgbClr val="0099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3" name="CustomShape 4"/>
          <p:cNvSpPr/>
          <p:nvPr/>
        </p:nvSpPr>
        <p:spPr>
          <a:xfrm>
            <a:off x="2555640" y="3069000"/>
            <a:ext cx="1511280" cy="359280"/>
          </a:xfrm>
          <a:prstGeom prst="ellipse">
            <a:avLst/>
          </a:prstGeom>
          <a:noFill/>
          <a:ln>
            <a:solidFill>
              <a:srgbClr val="0099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4" name="CustomShape 5"/>
          <p:cNvSpPr/>
          <p:nvPr/>
        </p:nvSpPr>
        <p:spPr>
          <a:xfrm flipH="1" flipV="1">
            <a:off x="3311280" y="3428280"/>
            <a:ext cx="1619640" cy="395280"/>
          </a:xfrm>
          <a:prstGeom prst="straightConnector1">
            <a:avLst/>
          </a:prstGeom>
          <a:noFill/>
          <a:ln>
            <a:solidFill>
              <a:srgbClr val="0099FF"/>
            </a:solidFill>
            <a:round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5" name="CustomShape 6"/>
          <p:cNvSpPr/>
          <p:nvPr/>
        </p:nvSpPr>
        <p:spPr>
          <a:xfrm>
            <a:off x="4716000" y="260640"/>
            <a:ext cx="3959640" cy="1007280"/>
          </a:xfrm>
          <a:prstGeom prst="roundRect">
            <a:avLst>
              <a:gd name="adj" fmla="val 14400"/>
            </a:avLst>
          </a:prstGeom>
          <a:solidFill>
            <a:schemeClr val="bg1"/>
          </a:solidFill>
          <a:ln>
            <a:solidFill>
              <a:srgbClr val="C5141D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1600" b="1" strike="noStrike">
                <a:solidFill>
                  <a:srgbClr val="000000"/>
                </a:solidFill>
                <a:latin typeface="Times New Roman"/>
                <a:ea typeface="DejaVu Sans"/>
              </a:rPr>
              <a:t>Pkt 6.2 wypełnia osoba fizyczna prowadząca działalność gospodarcza</a:t>
            </a:r>
            <a:endParaRPr/>
          </a:p>
        </p:txBody>
      </p:sp>
      <p:sp>
        <p:nvSpPr>
          <p:cNvPr id="236" name="CustomShape 7"/>
          <p:cNvSpPr/>
          <p:nvPr/>
        </p:nvSpPr>
        <p:spPr>
          <a:xfrm flipH="1">
            <a:off x="3275280" y="764640"/>
            <a:ext cx="1439280" cy="503280"/>
          </a:xfrm>
          <a:prstGeom prst="straightConnector1">
            <a:avLst/>
          </a:prstGeom>
          <a:noFill/>
          <a:ln>
            <a:solidFill>
              <a:srgbClr val="C5141D"/>
            </a:solidFill>
            <a:round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7" name="CustomShape 8"/>
          <p:cNvSpPr/>
          <p:nvPr/>
        </p:nvSpPr>
        <p:spPr>
          <a:xfrm>
            <a:off x="2123640" y="1196640"/>
            <a:ext cx="1511280" cy="359280"/>
          </a:xfrm>
          <a:prstGeom prst="ellipse">
            <a:avLst/>
          </a:prstGeom>
          <a:noFill/>
          <a:ln>
            <a:solidFill>
              <a:srgbClr val="C5141D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8" name="CustomShape 9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CustomShape 1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66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0" name="CustomShape 2"/>
          <p:cNvSpPr/>
          <p:nvPr/>
        </p:nvSpPr>
        <p:spPr>
          <a:xfrm>
            <a:off x="304920" y="2209680"/>
            <a:ext cx="8533800" cy="3643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1" name="CustomShape 3"/>
          <p:cNvSpPr/>
          <p:nvPr/>
        </p:nvSpPr>
        <p:spPr>
          <a:xfrm>
            <a:off x="467640" y="764640"/>
            <a:ext cx="8064000" cy="2741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endParaRPr/>
          </a:p>
          <a:p>
            <a:pPr algn="just">
              <a:lnSpc>
                <a:spcPct val="150000"/>
              </a:lnSpc>
            </a:pPr>
            <a:r>
              <a:rPr lang="pl-PL" sz="2200" i="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pl-PL" sz="2200" b="1" i="1" strike="noStrike">
                <a:solidFill>
                  <a:srgbClr val="000000"/>
                </a:solidFill>
                <a:latin typeface="Times New Roman"/>
                <a:ea typeface="DejaVu Sans"/>
              </a:rPr>
              <a:t>DANE OSÓB UPOWAŻNIONYCH DO REPREZENTOWANIA WNIOSKODAWCY </a:t>
            </a:r>
            <a:r>
              <a:rPr lang="pl-PL" sz="2200" i="1" strike="noStrike">
                <a:solidFill>
                  <a:srgbClr val="000000"/>
                </a:solidFill>
                <a:latin typeface="Times New Roman"/>
                <a:ea typeface="DejaVu Sans"/>
              </a:rPr>
              <a:t>-</a:t>
            </a:r>
            <a:r>
              <a:rPr lang="pl-PL" sz="2200" b="1" i="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pl-PL" sz="2200" i="1" strike="noStrike">
                <a:solidFill>
                  <a:srgbClr val="000000"/>
                </a:solidFill>
                <a:latin typeface="Times New Roman"/>
                <a:ea typeface="DejaVu Sans"/>
              </a:rPr>
              <a:t>Podane osoby nie są upoważnione                              do reprezentowania według KRS – organizacje pozarządowe, OSP</a:t>
            </a:r>
            <a:endParaRPr/>
          </a:p>
          <a:p>
            <a:pPr algn="just">
              <a:lnSpc>
                <a:spcPct val="150000"/>
              </a:lnSpc>
            </a:pPr>
            <a:endParaRPr/>
          </a:p>
          <a:p>
            <a:pPr algn="just">
              <a:lnSpc>
                <a:spcPct val="150000"/>
              </a:lnSpc>
            </a:pPr>
            <a:endParaRPr/>
          </a:p>
          <a:p>
            <a:pPr algn="just">
              <a:lnSpc>
                <a:spcPct val="15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42" name="CustomShape 4"/>
          <p:cNvSpPr/>
          <p:nvPr/>
        </p:nvSpPr>
        <p:spPr>
          <a:xfrm>
            <a:off x="6477120" y="6553080"/>
            <a:ext cx="2532960" cy="181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43" name="Picture 4"/>
          <p:cNvPicPr/>
          <p:nvPr/>
        </p:nvPicPr>
        <p:blipFill>
          <a:blip r:embed="rId3" cstate="print"/>
          <a:srcRect l="1256195" t="88141" r="-676772" b="757039"/>
          <a:stretch/>
        </p:blipFill>
        <p:spPr>
          <a:xfrm>
            <a:off x="251640" y="3285000"/>
            <a:ext cx="8640360" cy="16588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Picture 2"/>
          <p:cNvPicPr/>
          <p:nvPr/>
        </p:nvPicPr>
        <p:blipFill>
          <a:blip r:embed="rId2" cstate="print"/>
          <a:srcRect l="-830081" t="2097492" r="1665284" b="-782791"/>
          <a:stretch/>
        </p:blipFill>
        <p:spPr>
          <a:xfrm>
            <a:off x="323640" y="476640"/>
            <a:ext cx="4031640" cy="5760000"/>
          </a:xfrm>
          <a:prstGeom prst="rect">
            <a:avLst/>
          </a:prstGeom>
          <a:ln w="9360">
            <a:noFill/>
          </a:ln>
        </p:spPr>
      </p:pic>
      <p:sp>
        <p:nvSpPr>
          <p:cNvPr id="245" name="CustomShape 1"/>
          <p:cNvSpPr/>
          <p:nvPr/>
        </p:nvSpPr>
        <p:spPr>
          <a:xfrm>
            <a:off x="323640" y="4077000"/>
            <a:ext cx="4031640" cy="287280"/>
          </a:xfrm>
          <a:prstGeom prst="ellipse">
            <a:avLst/>
          </a:prstGeom>
          <a:noFill/>
          <a:ln>
            <a:solidFill>
              <a:srgbClr val="7030A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6" name="CustomShape 2"/>
          <p:cNvSpPr/>
          <p:nvPr/>
        </p:nvSpPr>
        <p:spPr>
          <a:xfrm flipV="1">
            <a:off x="4068000" y="3140280"/>
            <a:ext cx="1079280" cy="935280"/>
          </a:xfrm>
          <a:prstGeom prst="straightConnector1">
            <a:avLst/>
          </a:prstGeom>
          <a:noFill/>
          <a:ln>
            <a:solidFill>
              <a:srgbClr val="7030A0"/>
            </a:solidFill>
            <a:round/>
            <a:tailEnd type="arrow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/>
        </p:style>
      </p:sp>
      <p:sp>
        <p:nvSpPr>
          <p:cNvPr id="247" name="CustomShape 3"/>
          <p:cNvSpPr/>
          <p:nvPr/>
        </p:nvSpPr>
        <p:spPr>
          <a:xfrm>
            <a:off x="5220000" y="1340640"/>
            <a:ext cx="3599640" cy="4751640"/>
          </a:xfrm>
          <a:prstGeom prst="roundRect">
            <a:avLst>
              <a:gd name="adj" fmla="val 14400"/>
            </a:avLst>
          </a:prstGeom>
          <a:noFill/>
          <a:ln>
            <a:solidFill>
              <a:srgbClr val="7030A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1600" b="1" strike="noStrike">
                <a:solidFill>
                  <a:srgbClr val="7030A0"/>
                </a:solidFill>
                <a:latin typeface="Times New Roman"/>
                <a:ea typeface="DejaVu Sans"/>
              </a:rPr>
              <a:t>TYTUŁ OPERACJI</a:t>
            </a:r>
            <a:endParaRPr/>
          </a:p>
          <a:p>
            <a:pPr algn="ctr">
              <a:lnSpc>
                <a:spcPct val="150000"/>
              </a:lnSpc>
            </a:pPr>
            <a:endParaRPr/>
          </a:p>
          <a:p>
            <a:pPr algn="ctr">
              <a:lnSpc>
                <a:spcPct val="150000"/>
              </a:lnSpc>
            </a:pPr>
            <a:r>
              <a:rPr lang="pl-PL" strike="noStrike">
                <a:solidFill>
                  <a:srgbClr val="000000"/>
                </a:solidFill>
                <a:latin typeface="Times New Roman"/>
                <a:ea typeface="DejaVu Sans"/>
              </a:rPr>
              <a:t>Tytuł operacji powinien odzwierciedlać </a:t>
            </a:r>
            <a:r>
              <a:rPr lang="pl-PL" b="1" u="sng" strike="noStrike">
                <a:solidFill>
                  <a:srgbClr val="000000"/>
                </a:solidFill>
                <a:latin typeface="Times New Roman"/>
                <a:ea typeface="DejaVu Sans"/>
              </a:rPr>
              <a:t>rodzaj i zakres planowanego przedsięwzięcia</a:t>
            </a:r>
            <a:r>
              <a:rPr lang="pl-PL" strike="noStrike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endParaRPr/>
          </a:p>
          <a:p>
            <a:pPr algn="ctr">
              <a:lnSpc>
                <a:spcPct val="150000"/>
              </a:lnSpc>
            </a:pPr>
            <a:endParaRPr/>
          </a:p>
          <a:p>
            <a:pPr algn="ctr">
              <a:lnSpc>
                <a:spcPct val="150000"/>
              </a:lnSpc>
            </a:pPr>
            <a:r>
              <a:rPr lang="pl-PL" strike="noStrike">
                <a:solidFill>
                  <a:srgbClr val="000000"/>
                </a:solidFill>
                <a:latin typeface="Times New Roman"/>
                <a:ea typeface="DejaVu Sans"/>
              </a:rPr>
              <a:t>Tytuł będzie podawany                           w </a:t>
            </a:r>
            <a:r>
              <a:rPr lang="pl-PL" b="1" u="sng" strike="noStrike">
                <a:solidFill>
                  <a:srgbClr val="000000"/>
                </a:solidFill>
                <a:latin typeface="Times New Roman"/>
                <a:ea typeface="DejaVu Sans"/>
              </a:rPr>
              <a:t>jednakowym brzmieniu  </a:t>
            </a:r>
            <a:r>
              <a:rPr lang="pl-PL" b="1" strike="noStrike">
                <a:solidFill>
                  <a:srgbClr val="000000"/>
                </a:solidFill>
                <a:latin typeface="Times New Roman"/>
                <a:ea typeface="DejaVu Sans"/>
              </a:rPr>
              <a:t>                   </a:t>
            </a:r>
            <a:r>
              <a:rPr lang="pl-PL" strike="noStrike">
                <a:solidFill>
                  <a:srgbClr val="000000"/>
                </a:solidFill>
                <a:latin typeface="Times New Roman"/>
                <a:ea typeface="DejaVu Sans"/>
              </a:rPr>
              <a:t>we wszystkich dokumentach,                  w których jest do niego odwołanie.    </a:t>
            </a:r>
            <a:endParaRPr/>
          </a:p>
        </p:txBody>
      </p:sp>
      <p:sp>
        <p:nvSpPr>
          <p:cNvPr id="248" name="CustomShape 4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2"/>
          <p:cNvPicPr/>
          <p:nvPr/>
        </p:nvPicPr>
        <p:blipFill>
          <a:blip r:embed="rId2" cstate="print"/>
          <a:srcRect l="-830081" t="2097492" r="1665284" b="-782791"/>
          <a:stretch/>
        </p:blipFill>
        <p:spPr>
          <a:xfrm>
            <a:off x="323640" y="476640"/>
            <a:ext cx="4031640" cy="5760000"/>
          </a:xfrm>
          <a:prstGeom prst="rect">
            <a:avLst/>
          </a:prstGeom>
          <a:ln w="9360">
            <a:noFill/>
          </a:ln>
        </p:spPr>
      </p:pic>
      <p:sp>
        <p:nvSpPr>
          <p:cNvPr id="250" name="CustomShape 1"/>
          <p:cNvSpPr/>
          <p:nvPr/>
        </p:nvSpPr>
        <p:spPr>
          <a:xfrm>
            <a:off x="395640" y="4365000"/>
            <a:ext cx="4103640" cy="287280"/>
          </a:xfrm>
          <a:prstGeom prst="ellipse">
            <a:avLst/>
          </a:prstGeom>
          <a:noFill/>
          <a:ln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1" name="CustomShape 2"/>
          <p:cNvSpPr/>
          <p:nvPr/>
        </p:nvSpPr>
        <p:spPr>
          <a:xfrm flipV="1">
            <a:off x="4140000" y="3140280"/>
            <a:ext cx="1007280" cy="1223280"/>
          </a:xfrm>
          <a:prstGeom prst="straightConnector1">
            <a:avLst/>
          </a:prstGeom>
          <a:noFill/>
          <a:ln>
            <a:solidFill>
              <a:srgbClr val="00B050"/>
            </a:solidFill>
            <a:round/>
            <a:tailEnd type="arrow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/>
        </p:style>
      </p:sp>
      <p:sp>
        <p:nvSpPr>
          <p:cNvPr id="252" name="CustomShape 3"/>
          <p:cNvSpPr/>
          <p:nvPr/>
        </p:nvSpPr>
        <p:spPr>
          <a:xfrm>
            <a:off x="5220000" y="404640"/>
            <a:ext cx="3527640" cy="5688000"/>
          </a:xfrm>
          <a:prstGeom prst="roundRect">
            <a:avLst>
              <a:gd name="adj" fmla="val 13895"/>
            </a:avLst>
          </a:prstGeom>
          <a:noFill/>
          <a:ln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pl-PL" sz="2000" b="1" strike="noStrike">
                <a:solidFill>
                  <a:srgbClr val="00B050"/>
                </a:solidFill>
                <a:latin typeface="Times New Roman"/>
                <a:ea typeface="DejaVu Sans"/>
              </a:rPr>
              <a:t>CELE OPERACJI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  <a:buFont typeface="Wingdings" charset="2"/>
              <a:buChar char=""/>
            </a:pPr>
            <a:r>
              <a:rPr lang="pl-PL" sz="1100" strike="noStrike">
                <a:solidFill>
                  <a:srgbClr val="000000"/>
                </a:solidFill>
                <a:latin typeface="Times New Roman"/>
                <a:ea typeface="DejaVu Sans"/>
              </a:rPr>
              <a:t> Należy określić jakie efekty Wnioskodawca</a:t>
            </a:r>
            <a:endParaRPr/>
          </a:p>
          <a:p>
            <a:pPr algn="just">
              <a:lnSpc>
                <a:spcPct val="100000"/>
              </a:lnSpc>
            </a:pPr>
            <a:r>
              <a:rPr lang="pl-PL" sz="1100" strike="noStrike">
                <a:solidFill>
                  <a:srgbClr val="000000"/>
                </a:solidFill>
                <a:latin typeface="Times New Roman"/>
                <a:ea typeface="DejaVu Sans"/>
              </a:rPr>
              <a:t>     zamierza osiągnąć poprzez realizację tej </a:t>
            </a:r>
            <a:endParaRPr/>
          </a:p>
          <a:p>
            <a:pPr algn="just">
              <a:lnSpc>
                <a:spcPct val="100000"/>
              </a:lnSpc>
            </a:pPr>
            <a:r>
              <a:rPr lang="pl-PL" sz="1100" strike="noStrike">
                <a:solidFill>
                  <a:srgbClr val="000000"/>
                </a:solidFill>
                <a:latin typeface="Times New Roman"/>
                <a:ea typeface="DejaVu Sans"/>
              </a:rPr>
              <a:t>     operacji 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Wingdings" charset="2"/>
              <a:buChar char=""/>
            </a:pPr>
            <a:r>
              <a:rPr lang="pl-PL" sz="1100" strike="noStrike">
                <a:solidFill>
                  <a:srgbClr val="000000"/>
                </a:solidFill>
                <a:latin typeface="Times New Roman"/>
                <a:ea typeface="DejaVu Sans"/>
              </a:rPr>
              <a:t> Nie należy wymieniać zakresu rzeczowego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Wingdings" charset="2"/>
              <a:buChar char=""/>
            </a:pPr>
            <a:r>
              <a:rPr lang="pl-PL" sz="1100" strike="noStrike">
                <a:solidFill>
                  <a:srgbClr val="000000"/>
                </a:solidFill>
                <a:latin typeface="Times New Roman"/>
                <a:ea typeface="DejaVu Sans"/>
              </a:rPr>
              <a:t> Określony przez Wnioskodawcę </a:t>
            </a:r>
            <a:r>
              <a:rPr lang="pl-PL" sz="1100" b="1" u="sng" strike="noStrike">
                <a:solidFill>
                  <a:srgbClr val="000000"/>
                </a:solidFill>
                <a:latin typeface="Times New Roman"/>
                <a:ea typeface="DejaVu Sans"/>
              </a:rPr>
              <a:t>cel musi być</a:t>
            </a:r>
            <a:r>
              <a:rPr lang="pl-PL" sz="1100" strike="noStrike">
                <a:solidFill>
                  <a:srgbClr val="000000"/>
                </a:solidFill>
                <a:latin typeface="Times New Roman"/>
                <a:ea typeface="DejaVu Sans"/>
              </a:rPr>
              <a:t>: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pl-PL" sz="1100" strike="noStrike">
                <a:solidFill>
                  <a:srgbClr val="000000"/>
                </a:solidFill>
                <a:latin typeface="Times New Roman"/>
                <a:ea typeface="DejaVu Sans"/>
              </a:rPr>
              <a:t>      - </a:t>
            </a:r>
            <a:r>
              <a:rPr lang="pl-PL" sz="1100" b="1" u="sng" strike="noStrike">
                <a:solidFill>
                  <a:srgbClr val="000000"/>
                </a:solidFill>
                <a:latin typeface="Times New Roman"/>
                <a:ea typeface="DejaVu Sans"/>
              </a:rPr>
              <a:t>mierzalny </a:t>
            </a:r>
            <a:r>
              <a:rPr lang="pl-PL" sz="1100" strike="noStrike">
                <a:solidFill>
                  <a:srgbClr val="000000"/>
                </a:solidFill>
                <a:latin typeface="Times New Roman"/>
                <a:ea typeface="DejaVu Sans"/>
              </a:rPr>
              <a:t> tj. możliwy do weryfikacji </a:t>
            </a:r>
            <a:endParaRPr/>
          </a:p>
          <a:p>
            <a:pPr>
              <a:lnSpc>
                <a:spcPct val="100000"/>
              </a:lnSpc>
            </a:pPr>
            <a:r>
              <a:rPr lang="pl-PL" sz="1100" strike="noStrike">
                <a:solidFill>
                  <a:srgbClr val="000000"/>
                </a:solidFill>
                <a:latin typeface="Times New Roman"/>
                <a:ea typeface="DejaVu Sans"/>
              </a:rPr>
              <a:t>        mierzalnymi wskaźnikami </a:t>
            </a:r>
            <a:endParaRPr/>
          </a:p>
          <a:p>
            <a:pPr>
              <a:lnSpc>
                <a:spcPct val="100000"/>
              </a:lnSpc>
            </a:pPr>
            <a:r>
              <a:rPr lang="pl-PL" sz="1100" strike="noStrike">
                <a:solidFill>
                  <a:srgbClr val="000000"/>
                </a:solidFill>
                <a:latin typeface="Times New Roman"/>
                <a:ea typeface="DejaVu Sans"/>
              </a:rPr>
              <a:t>       (np.: dla celu </a:t>
            </a:r>
            <a:r>
              <a:rPr lang="pl-PL" sz="1100" i="1" strike="noStrike">
                <a:solidFill>
                  <a:srgbClr val="000000"/>
                </a:solidFill>
                <a:latin typeface="Times New Roman"/>
                <a:ea typeface="DejaVu Sans"/>
              </a:rPr>
              <a:t>,,Utworzenie ścieżki rowerowej</a:t>
            </a:r>
            <a:endParaRPr/>
          </a:p>
          <a:p>
            <a:pPr>
              <a:lnSpc>
                <a:spcPct val="100000"/>
              </a:lnSpc>
            </a:pPr>
            <a:r>
              <a:rPr lang="pl-PL" sz="1100" i="1" strike="noStrike">
                <a:solidFill>
                  <a:srgbClr val="000000"/>
                </a:solidFill>
                <a:latin typeface="Times New Roman"/>
                <a:ea typeface="DejaVu Sans"/>
              </a:rPr>
              <a:t>        w celu udostępnienia mieszkańcom  wsi </a:t>
            </a:r>
            <a:endParaRPr/>
          </a:p>
          <a:p>
            <a:pPr>
              <a:lnSpc>
                <a:spcPct val="100000"/>
              </a:lnSpc>
            </a:pPr>
            <a:r>
              <a:rPr lang="pl-PL" sz="1100" i="1" strike="noStrike">
                <a:solidFill>
                  <a:srgbClr val="000000"/>
                </a:solidFill>
                <a:latin typeface="Times New Roman"/>
                <a:ea typeface="DejaVu Sans"/>
              </a:rPr>
              <a:t>        infrastruktury turystycznej i rekreacyjnej ‘’</a:t>
            </a:r>
            <a:r>
              <a:rPr lang="pl-PL" sz="1100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/>
          </a:p>
          <a:p>
            <a:pPr>
              <a:lnSpc>
                <a:spcPct val="100000"/>
              </a:lnSpc>
            </a:pPr>
            <a:r>
              <a:rPr lang="pl-PL" sz="1100" strike="noStrike">
                <a:solidFill>
                  <a:srgbClr val="000000"/>
                </a:solidFill>
                <a:latin typeface="Times New Roman"/>
                <a:ea typeface="DejaVu Sans"/>
              </a:rPr>
              <a:t>        możliwe jest wskazanie  w Opisie operacji </a:t>
            </a:r>
            <a:endParaRPr/>
          </a:p>
          <a:p>
            <a:pPr>
              <a:lnSpc>
                <a:spcPct val="100000"/>
              </a:lnSpc>
            </a:pPr>
            <a:r>
              <a:rPr lang="pl-PL" sz="1100" strike="noStrike">
                <a:solidFill>
                  <a:srgbClr val="000000"/>
                </a:solidFill>
                <a:latin typeface="Times New Roman"/>
                <a:ea typeface="DejaVu Sans"/>
              </a:rPr>
              <a:t>        liczby km wybudowanej ścieżki rowerowej);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pl-PL" sz="1100" strike="noStrike">
                <a:solidFill>
                  <a:srgbClr val="000000"/>
                </a:solidFill>
                <a:latin typeface="Times New Roman"/>
                <a:ea typeface="DejaVu Sans"/>
              </a:rPr>
              <a:t>      </a:t>
            </a:r>
            <a:r>
              <a:rPr lang="pl-PL" sz="1100" b="1" strike="noStrike">
                <a:solidFill>
                  <a:srgbClr val="000000"/>
                </a:solidFill>
                <a:latin typeface="Times New Roman"/>
                <a:ea typeface="DejaVu Sans"/>
              </a:rPr>
              <a:t>- </a:t>
            </a:r>
            <a:r>
              <a:rPr lang="pl-PL" sz="1100" b="1" u="sng" strike="noStrike">
                <a:solidFill>
                  <a:srgbClr val="000000"/>
                </a:solidFill>
                <a:latin typeface="Times New Roman"/>
                <a:ea typeface="DejaVu Sans"/>
              </a:rPr>
              <a:t>konkretny  </a:t>
            </a:r>
            <a:r>
              <a:rPr lang="pl-PL" sz="1100" strike="noStrike">
                <a:solidFill>
                  <a:srgbClr val="000000"/>
                </a:solidFill>
                <a:latin typeface="Times New Roman"/>
                <a:ea typeface="DejaVu Sans"/>
              </a:rPr>
              <a:t>tj. jasno określony, również pod</a:t>
            </a:r>
            <a:endParaRPr/>
          </a:p>
          <a:p>
            <a:pPr>
              <a:lnSpc>
                <a:spcPct val="100000"/>
              </a:lnSpc>
            </a:pPr>
            <a:r>
              <a:rPr lang="pl-PL" sz="1100" strike="noStrike">
                <a:solidFill>
                  <a:srgbClr val="000000"/>
                </a:solidFill>
                <a:latin typeface="Times New Roman"/>
                <a:ea typeface="DejaVu Sans"/>
              </a:rPr>
              <a:t>        względem efektów;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pl-PL" sz="1100" strike="noStrike">
                <a:solidFill>
                  <a:srgbClr val="000000"/>
                </a:solidFill>
                <a:latin typeface="Times New Roman"/>
                <a:ea typeface="DejaVu Sans"/>
              </a:rPr>
              <a:t>     </a:t>
            </a:r>
            <a:r>
              <a:rPr lang="pl-PL" sz="1100" b="1" strike="noStrike">
                <a:solidFill>
                  <a:srgbClr val="000000"/>
                </a:solidFill>
                <a:latin typeface="Times New Roman"/>
                <a:ea typeface="DejaVu Sans"/>
              </a:rPr>
              <a:t> - </a:t>
            </a:r>
            <a:r>
              <a:rPr lang="pl-PL" sz="1100" b="1" u="sng" strike="noStrike">
                <a:solidFill>
                  <a:srgbClr val="000000"/>
                </a:solidFill>
                <a:latin typeface="Times New Roman"/>
                <a:ea typeface="DejaVu Sans"/>
              </a:rPr>
              <a:t>adekwatny do zakładanych rezultatów </a:t>
            </a:r>
            <a:endParaRPr/>
          </a:p>
          <a:p>
            <a:pPr>
              <a:lnSpc>
                <a:spcPct val="100000"/>
              </a:lnSpc>
            </a:pPr>
            <a:r>
              <a:rPr lang="pl-PL" sz="1100" b="1" strike="noStrike">
                <a:solidFill>
                  <a:srgbClr val="000000"/>
                </a:solidFill>
                <a:latin typeface="Times New Roman"/>
                <a:ea typeface="DejaVu Sans"/>
              </a:rPr>
              <a:t>        </a:t>
            </a:r>
            <a:r>
              <a:rPr lang="pl-PL" sz="1100" b="1" u="sng" strike="noStrike">
                <a:solidFill>
                  <a:srgbClr val="000000"/>
                </a:solidFill>
                <a:latin typeface="Times New Roman"/>
                <a:ea typeface="DejaVu Sans"/>
              </a:rPr>
              <a:t>(efektów)</a:t>
            </a:r>
            <a:r>
              <a:rPr lang="pl-PL" sz="1100" strike="noStrike">
                <a:solidFill>
                  <a:srgbClr val="000000"/>
                </a:solidFill>
                <a:latin typeface="Times New Roman"/>
                <a:ea typeface="DejaVu Sans"/>
              </a:rPr>
              <a:t>;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pl-PL" sz="1100" b="1" strike="noStrike">
                <a:solidFill>
                  <a:srgbClr val="000000"/>
                </a:solidFill>
                <a:latin typeface="Times New Roman"/>
                <a:ea typeface="DejaVu Sans"/>
              </a:rPr>
              <a:t>      - </a:t>
            </a:r>
            <a:r>
              <a:rPr lang="pl-PL" sz="1100" b="1" u="sng" strike="noStrike">
                <a:solidFill>
                  <a:srgbClr val="000000"/>
                </a:solidFill>
                <a:latin typeface="Times New Roman"/>
                <a:ea typeface="DejaVu Sans"/>
              </a:rPr>
              <a:t>realistyczny oraz określony w czasie  </a:t>
            </a:r>
            <a:endParaRPr/>
          </a:p>
          <a:p>
            <a:pPr algn="just">
              <a:lnSpc>
                <a:spcPct val="100000"/>
              </a:lnSpc>
            </a:pPr>
            <a:r>
              <a:rPr lang="pl-PL" sz="1100" b="1" strike="noStrike">
                <a:solidFill>
                  <a:srgbClr val="000000"/>
                </a:solidFill>
                <a:latin typeface="Times New Roman"/>
                <a:ea typeface="DejaVu Sans"/>
              </a:rPr>
              <a:t>         </a:t>
            </a:r>
            <a:r>
              <a:rPr lang="pl-PL" sz="1100" strike="noStrike">
                <a:solidFill>
                  <a:srgbClr val="000000"/>
                </a:solidFill>
                <a:latin typeface="Times New Roman"/>
                <a:ea typeface="DejaVu Sans"/>
              </a:rPr>
              <a:t>tj. sformułowany, w taki sposób, aby przy</a:t>
            </a:r>
            <a:endParaRPr/>
          </a:p>
          <a:p>
            <a:pPr algn="just">
              <a:lnSpc>
                <a:spcPct val="100000"/>
              </a:lnSpc>
            </a:pPr>
            <a:r>
              <a:rPr lang="pl-PL" sz="1100" strike="noStrike">
                <a:solidFill>
                  <a:srgbClr val="000000"/>
                </a:solidFill>
                <a:latin typeface="Times New Roman"/>
                <a:ea typeface="DejaVu Sans"/>
              </a:rPr>
              <a:t>         uwzględnieniu ewentualnych ryzyk z      </a:t>
            </a:r>
            <a:endParaRPr/>
          </a:p>
          <a:p>
            <a:pPr algn="just">
              <a:lnSpc>
                <a:spcPct val="100000"/>
              </a:lnSpc>
            </a:pPr>
            <a:r>
              <a:rPr lang="pl-PL" sz="1100" strike="noStrike">
                <a:solidFill>
                  <a:srgbClr val="000000"/>
                </a:solidFill>
                <a:latin typeface="Times New Roman"/>
                <a:ea typeface="DejaVu Sans"/>
              </a:rPr>
              <a:t>         realizacją projektu osiągnięcie celu było</a:t>
            </a:r>
            <a:endParaRPr/>
          </a:p>
          <a:p>
            <a:pPr algn="just">
              <a:lnSpc>
                <a:spcPct val="100000"/>
              </a:lnSpc>
            </a:pPr>
            <a:r>
              <a:rPr lang="pl-PL" sz="1100" strike="noStrike">
                <a:solidFill>
                  <a:srgbClr val="000000"/>
                </a:solidFill>
                <a:latin typeface="Times New Roman"/>
                <a:ea typeface="DejaVu Sans"/>
              </a:rPr>
              <a:t>         możliwe w planowanym okresie realizacji </a:t>
            </a:r>
            <a:endParaRPr/>
          </a:p>
          <a:p>
            <a:pPr algn="just">
              <a:lnSpc>
                <a:spcPct val="100000"/>
              </a:lnSpc>
            </a:pPr>
            <a:r>
              <a:rPr lang="pl-PL" sz="1100" strike="noStrike">
                <a:solidFill>
                  <a:srgbClr val="000000"/>
                </a:solidFill>
                <a:latin typeface="Times New Roman"/>
                <a:ea typeface="DejaVu Sans"/>
              </a:rPr>
              <a:t>         operacji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pl-PL" sz="2400" b="1" strike="noStrike">
                <a:solidFill>
                  <a:srgbClr val="00B050"/>
                </a:solidFill>
                <a:latin typeface="Times New Roman"/>
                <a:ea typeface="DejaVu Sans"/>
              </a:rPr>
              <a:t> 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253" name="CustomShape 4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CustomShape 1"/>
          <p:cNvSpPr/>
          <p:nvPr/>
        </p:nvSpPr>
        <p:spPr>
          <a:xfrm>
            <a:off x="971640" y="1628640"/>
            <a:ext cx="6048000" cy="5803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pl-PL" sz="3600" b="1" strike="noStrike">
                <a:solidFill>
                  <a:srgbClr val="0033CC"/>
                </a:solidFill>
                <a:latin typeface="Times New Roman"/>
              </a:rPr>
              <a:t>Poniżej przedstawiamy przykład prawidłowego wskazania planowanego celu operacji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255" name="CustomShape 2"/>
          <p:cNvSpPr/>
          <p:nvPr/>
        </p:nvSpPr>
        <p:spPr>
          <a:xfrm>
            <a:off x="323640" y="2925000"/>
            <a:ext cx="8280360" cy="2692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r>
              <a:rPr lang="pl-PL" sz="3200" i="1" strike="noStrike">
                <a:solidFill>
                  <a:srgbClr val="000000"/>
                </a:solidFill>
                <a:latin typeface="Times New Roman"/>
              </a:rPr>
              <a:t>   „Umożliwienie mieszkańcom wsi uczestnictwa                     w wydarzeniach kulturalnych wsi, przez remont połączony z modernizacją, wyposażenie                        oraz udostępnienie świetlicy wiejskiej”</a:t>
            </a:r>
            <a:endParaRPr/>
          </a:p>
        </p:txBody>
      </p:sp>
      <p:pic>
        <p:nvPicPr>
          <p:cNvPr id="256" name="Picture 3"/>
          <p:cNvPicPr/>
          <p:nvPr/>
        </p:nvPicPr>
        <p:blipFill>
          <a:blip r:embed="rId2" cstate="print"/>
          <a:stretch/>
        </p:blipFill>
        <p:spPr>
          <a:xfrm>
            <a:off x="7812360" y="476640"/>
            <a:ext cx="456480" cy="1789920"/>
          </a:xfrm>
          <a:prstGeom prst="rect">
            <a:avLst/>
          </a:prstGeom>
          <a:ln w="9360">
            <a:noFill/>
          </a:ln>
        </p:spPr>
      </p:pic>
      <p:sp>
        <p:nvSpPr>
          <p:cNvPr id="257" name="CustomShape 3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CustomShape 1"/>
          <p:cNvSpPr/>
          <p:nvPr/>
        </p:nvSpPr>
        <p:spPr>
          <a:xfrm>
            <a:off x="395640" y="1989000"/>
            <a:ext cx="7560000" cy="41756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60000"/>
              </a:lnSpc>
            </a:pPr>
            <a:r>
              <a:rPr lang="pl-PL" sz="3200" strike="noStrike">
                <a:solidFill>
                  <a:srgbClr val="000000"/>
                </a:solidFill>
                <a:latin typeface="Times New Roman"/>
              </a:rPr>
              <a:t>     </a:t>
            </a:r>
            <a:r>
              <a:rPr lang="pl-PL" sz="2800" strike="noStrike">
                <a:solidFill>
                  <a:srgbClr val="000000"/>
                </a:solidFill>
                <a:latin typeface="Times New Roman"/>
              </a:rPr>
              <a:t>Sformułowanie celu ma podstawowe znaczenie                                                    dla operacji, przede wszystkim dlatego, że cel będzie przeniesiony do umowy przyznania pomocy, a Wnioskodawca będzie zobowiązany do osiągnięcia założonego celu oraz w przypadku operacji inwestycyjnych jego utrzymania </a:t>
            </a:r>
            <a:r>
              <a:rPr lang="pl-PL" sz="2800" b="1" u="sng" strike="noStrike">
                <a:solidFill>
                  <a:srgbClr val="000000"/>
                </a:solidFill>
                <a:latin typeface="Times New Roman"/>
              </a:rPr>
              <a:t>przez okres 5 lat </a:t>
            </a:r>
            <a:r>
              <a:rPr lang="pl-PL" sz="2800" strike="noStrike">
                <a:solidFill>
                  <a:srgbClr val="000000"/>
                </a:solidFill>
                <a:latin typeface="Times New Roman"/>
              </a:rPr>
              <a:t>                                                         </a:t>
            </a:r>
            <a:r>
              <a:rPr lang="pl-PL" sz="2800" b="1" u="sng" strike="noStrike">
                <a:solidFill>
                  <a:srgbClr val="000000"/>
                </a:solidFill>
                <a:latin typeface="Times New Roman"/>
              </a:rPr>
              <a:t>od dnia przyznania pomocy</a:t>
            </a:r>
            <a:r>
              <a:rPr lang="pl-PL" sz="2800" strike="noStrike">
                <a:solidFill>
                  <a:srgbClr val="000000"/>
                </a:solidFill>
                <a:latin typeface="Times New Roman"/>
              </a:rPr>
              <a:t>. Jeśli zatem Wnioskodawca otrzyma pomoc na dany cel i nie utrzyma w/w celu przez ten okres będzie zmuszony do zwrotu pomocy</a:t>
            </a:r>
            <a:endParaRPr/>
          </a:p>
        </p:txBody>
      </p:sp>
      <p:pic>
        <p:nvPicPr>
          <p:cNvPr id="259" name="Picture 3"/>
          <p:cNvPicPr/>
          <p:nvPr/>
        </p:nvPicPr>
        <p:blipFill>
          <a:blip r:embed="rId2" cstate="print"/>
          <a:stretch/>
        </p:blipFill>
        <p:spPr>
          <a:xfrm>
            <a:off x="8316360" y="4149000"/>
            <a:ext cx="456480" cy="1789920"/>
          </a:xfrm>
          <a:prstGeom prst="rect">
            <a:avLst/>
          </a:prstGeom>
          <a:ln w="9360">
            <a:noFill/>
          </a:ln>
        </p:spPr>
      </p:pic>
      <p:sp>
        <p:nvSpPr>
          <p:cNvPr id="260" name="CustomShape 2"/>
          <p:cNvSpPr/>
          <p:nvPr/>
        </p:nvSpPr>
        <p:spPr>
          <a:xfrm>
            <a:off x="2627640" y="1268640"/>
            <a:ext cx="3527640" cy="3643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pl-PL" sz="7300" b="1" strike="noStrike">
                <a:solidFill>
                  <a:srgbClr val="0033CC"/>
                </a:solidFill>
                <a:latin typeface="Times New Roman"/>
              </a:rPr>
              <a:t>UWAGA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261" name="CustomShape 3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Picture 2"/>
          <p:cNvPicPr/>
          <p:nvPr/>
        </p:nvPicPr>
        <p:blipFill>
          <a:blip r:embed="rId2" cstate="print"/>
          <a:srcRect l="-830081" t="2097492" r="1665284" b="-782791"/>
          <a:stretch/>
        </p:blipFill>
        <p:spPr>
          <a:xfrm>
            <a:off x="323640" y="476640"/>
            <a:ext cx="4031640" cy="5760000"/>
          </a:xfrm>
          <a:prstGeom prst="rect">
            <a:avLst/>
          </a:prstGeom>
          <a:ln w="9360">
            <a:noFill/>
          </a:ln>
        </p:spPr>
      </p:pic>
      <p:sp>
        <p:nvSpPr>
          <p:cNvPr id="263" name="CustomShape 1"/>
          <p:cNvSpPr/>
          <p:nvPr/>
        </p:nvSpPr>
        <p:spPr>
          <a:xfrm>
            <a:off x="395640" y="4653000"/>
            <a:ext cx="4031640" cy="28728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4" name="CustomShape 2"/>
          <p:cNvSpPr/>
          <p:nvPr/>
        </p:nvSpPr>
        <p:spPr>
          <a:xfrm>
            <a:off x="5004000" y="548640"/>
            <a:ext cx="3743640" cy="5688000"/>
          </a:xfrm>
          <a:prstGeom prst="roundRect">
            <a:avLst>
              <a:gd name="adj" fmla="val 14017"/>
            </a:avLst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5" name="CustomShape 3"/>
          <p:cNvSpPr/>
          <p:nvPr/>
        </p:nvSpPr>
        <p:spPr>
          <a:xfrm flipV="1">
            <a:off x="3852000" y="3572280"/>
            <a:ext cx="1079280" cy="1007280"/>
          </a:xfrm>
          <a:prstGeom prst="straightConnector1">
            <a:avLst/>
          </a:prstGeom>
          <a:noFill/>
          <a:ln>
            <a:solidFill>
              <a:srgbClr val="FF0000"/>
            </a:solidFill>
            <a:round/>
            <a:tailEnd type="arrow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/>
        </p:style>
      </p:sp>
      <p:sp>
        <p:nvSpPr>
          <p:cNvPr id="266" name="CustomShape 4"/>
          <p:cNvSpPr/>
          <p:nvPr/>
        </p:nvSpPr>
        <p:spPr>
          <a:xfrm>
            <a:off x="5580000" y="764640"/>
            <a:ext cx="2519640" cy="191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50000"/>
              </a:lnSpc>
            </a:pPr>
            <a:r>
              <a:rPr lang="pl-PL" sz="1600" b="1" strike="noStrike">
                <a:solidFill>
                  <a:srgbClr val="FF0000"/>
                </a:solidFill>
                <a:latin typeface="Times New Roman"/>
                <a:ea typeface="DejaVu Sans"/>
              </a:rPr>
              <a:t>Uzasadnienie zgodności                       z celami LSR i kryteriami wyboru operacji przez LGD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pl-PL" sz="1600" b="1" strike="noStrike">
                <a:solidFill>
                  <a:srgbClr val="FF0000"/>
                </a:solidFill>
                <a:latin typeface="Times New Roman"/>
                <a:ea typeface="DejaVu Sans"/>
              </a:rPr>
              <a:t> </a:t>
            </a:r>
            <a:endParaRPr/>
          </a:p>
        </p:txBody>
      </p:sp>
      <p:sp>
        <p:nvSpPr>
          <p:cNvPr id="267" name="CustomShape 5"/>
          <p:cNvSpPr/>
          <p:nvPr/>
        </p:nvSpPr>
        <p:spPr>
          <a:xfrm>
            <a:off x="5148000" y="2277000"/>
            <a:ext cx="3455640" cy="3682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r>
              <a:rPr lang="pl-PL" sz="1400" strike="noStrike">
                <a:solidFill>
                  <a:srgbClr val="000000"/>
                </a:solidFill>
                <a:latin typeface="Times New Roman"/>
                <a:ea typeface="DejaVu Sans"/>
              </a:rPr>
              <a:t>Należy wskazać jakie </a:t>
            </a:r>
            <a:r>
              <a:rPr lang="pl-PL" sz="1400" b="1" u="sng" strike="noStrike">
                <a:solidFill>
                  <a:srgbClr val="000000"/>
                </a:solidFill>
                <a:latin typeface="Times New Roman"/>
                <a:ea typeface="DejaVu Sans"/>
              </a:rPr>
              <a:t>cele, przedsięwzięcia lub wskaźniki </a:t>
            </a:r>
            <a:r>
              <a:rPr lang="pl-PL" sz="1400" strike="noStrike">
                <a:solidFill>
                  <a:srgbClr val="000000"/>
                </a:solidFill>
                <a:latin typeface="Times New Roman"/>
                <a:ea typeface="DejaVu Sans"/>
              </a:rPr>
              <a:t>przyjęte w lokalnej strategii rozwoju będą realizowane w ramach małego projektu oraz przedstawić uzasadnienie potrzeby realizacji tego właśnie projektu                 a także należy wykazać zgodność małego projektu z określonymi przez LGD </a:t>
            </a:r>
            <a:r>
              <a:rPr lang="pl-PL" sz="1400" b="1" u="sng" strike="noStrike">
                <a:solidFill>
                  <a:srgbClr val="000000"/>
                </a:solidFill>
                <a:latin typeface="Times New Roman"/>
                <a:ea typeface="DejaVu Sans"/>
              </a:rPr>
              <a:t>kryteriami wyboru operacji</a:t>
            </a:r>
            <a:r>
              <a:rPr lang="pl-PL" sz="1400" strike="noStrike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endParaRPr/>
          </a:p>
          <a:p>
            <a:pPr algn="just">
              <a:lnSpc>
                <a:spcPct val="150000"/>
              </a:lnSpc>
            </a:pPr>
            <a:endParaRPr/>
          </a:p>
          <a:p>
            <a:pPr algn="just">
              <a:lnSpc>
                <a:spcPct val="150000"/>
              </a:lnSpc>
            </a:pPr>
            <a:endParaRPr/>
          </a:p>
          <a:p>
            <a:pPr algn="just">
              <a:lnSpc>
                <a:spcPct val="150000"/>
              </a:lnSpc>
            </a:pPr>
            <a:endParaRPr/>
          </a:p>
          <a:p>
            <a:pPr algn="just">
              <a:lnSpc>
                <a:spcPct val="150000"/>
              </a:lnSpc>
            </a:pPr>
            <a:r>
              <a:rPr lang="pl-PL" sz="1400" strike="noStrike">
                <a:solidFill>
                  <a:srgbClr val="000000"/>
                </a:solidFill>
                <a:latin typeface="Times New Roman"/>
                <a:ea typeface="DejaVu Sans"/>
              </a:rPr>
              <a:t>Najważniejsze jest wskazanie w jakim stopniu realizacja operacji przyczyni się do realizacji celów określonych w LSR</a:t>
            </a:r>
            <a:r>
              <a:rPr lang="pl-PL" sz="1600" strike="noStrike">
                <a:solidFill>
                  <a:srgbClr val="000000"/>
                </a:solidFill>
                <a:latin typeface="Times New Roman"/>
                <a:ea typeface="DejaVu Sans"/>
              </a:rPr>
              <a:t>. </a:t>
            </a:r>
            <a:endParaRPr/>
          </a:p>
        </p:txBody>
      </p:sp>
      <p:sp>
        <p:nvSpPr>
          <p:cNvPr id="268" name="CustomShape 6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Picture 1"/>
          <p:cNvPicPr/>
          <p:nvPr/>
        </p:nvPicPr>
        <p:blipFill>
          <a:blip r:embed="rId2" cstate="print"/>
          <a:srcRect l="1347342" t="1599523" r="1428097" b="268732"/>
          <a:stretch/>
        </p:blipFill>
        <p:spPr>
          <a:xfrm>
            <a:off x="323640" y="476640"/>
            <a:ext cx="8568360" cy="6006960"/>
          </a:xfrm>
          <a:prstGeom prst="rect">
            <a:avLst/>
          </a:prstGeom>
          <a:ln w="9360">
            <a:noFill/>
          </a:ln>
        </p:spPr>
      </p:pic>
      <p:sp>
        <p:nvSpPr>
          <p:cNvPr id="270" name="CustomShape 1"/>
          <p:cNvSpPr/>
          <p:nvPr/>
        </p:nvSpPr>
        <p:spPr>
          <a:xfrm>
            <a:off x="6156000" y="116640"/>
            <a:ext cx="2303640" cy="863280"/>
          </a:xfrm>
          <a:prstGeom prst="ellipse">
            <a:avLst/>
          </a:prstGeom>
          <a:noFill/>
          <a:ln>
            <a:solidFill>
              <a:srgbClr val="0000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1200" b="1" strike="noStrike">
                <a:solidFill>
                  <a:srgbClr val="0000FF"/>
                </a:solidFill>
                <a:latin typeface="Times New Roman"/>
                <a:ea typeface="DejaVu Sans"/>
              </a:rPr>
              <a:t>Matryca celów, </a:t>
            </a:r>
            <a:endParaRPr/>
          </a:p>
          <a:p>
            <a:pPr algn="ctr">
              <a:lnSpc>
                <a:spcPct val="100000"/>
              </a:lnSpc>
            </a:pPr>
            <a:r>
              <a:rPr lang="pl-PL" sz="1200" b="1" strike="noStrike">
                <a:solidFill>
                  <a:srgbClr val="0000FF"/>
                </a:solidFill>
                <a:latin typeface="Times New Roman"/>
                <a:ea typeface="DejaVu Sans"/>
              </a:rPr>
              <a:t>celów szczegółowych, przedsięwzięć</a:t>
            </a:r>
            <a:endParaRPr/>
          </a:p>
          <a:p>
            <a:pPr algn="ctr">
              <a:lnSpc>
                <a:spcPct val="100000"/>
              </a:lnSpc>
            </a:pPr>
            <a:r>
              <a:rPr lang="pl-PL" sz="1200" b="1" strike="noStrike">
                <a:solidFill>
                  <a:srgbClr val="0000FF"/>
                </a:solidFill>
                <a:latin typeface="Times New Roman"/>
                <a:ea typeface="DejaVu Sans"/>
              </a:rPr>
              <a:t> i wskaźników  </a:t>
            </a:r>
            <a:endParaRPr/>
          </a:p>
        </p:txBody>
      </p:sp>
      <p:sp>
        <p:nvSpPr>
          <p:cNvPr id="271" name="CustomShape 2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2"/>
          <p:cNvPicPr/>
          <p:nvPr/>
        </p:nvPicPr>
        <p:blipFill>
          <a:blip r:embed="rId2" cstate="print"/>
          <a:srcRect l="-683362" t="-156335" r="284137" b="1892305"/>
          <a:stretch/>
        </p:blipFill>
        <p:spPr>
          <a:xfrm>
            <a:off x="0" y="620640"/>
            <a:ext cx="5219280" cy="4319640"/>
          </a:xfrm>
          <a:prstGeom prst="rect">
            <a:avLst/>
          </a:prstGeom>
          <a:ln w="9360">
            <a:noFill/>
          </a:ln>
        </p:spPr>
      </p:pic>
      <p:sp>
        <p:nvSpPr>
          <p:cNvPr id="273" name="CustomShape 1"/>
          <p:cNvSpPr/>
          <p:nvPr/>
        </p:nvSpPr>
        <p:spPr>
          <a:xfrm>
            <a:off x="5796000" y="764640"/>
            <a:ext cx="2735640" cy="4319640"/>
          </a:xfrm>
          <a:prstGeom prst="roundRect">
            <a:avLst>
              <a:gd name="adj" fmla="val 14400"/>
            </a:avLst>
          </a:prstGeom>
          <a:noFill/>
          <a:ln>
            <a:solidFill>
              <a:srgbClr val="0000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4" name="CustomShape 2"/>
          <p:cNvSpPr/>
          <p:nvPr/>
        </p:nvSpPr>
        <p:spPr>
          <a:xfrm>
            <a:off x="5940000" y="1052640"/>
            <a:ext cx="2519640" cy="3713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l-PL" sz="1400" strike="noStrike">
                <a:solidFill>
                  <a:srgbClr val="000000"/>
                </a:solidFill>
                <a:latin typeface="Times New Roman"/>
                <a:ea typeface="DejaVu Sans"/>
              </a:rPr>
              <a:t>Operacje inwestycyjne muszą być </a:t>
            </a:r>
            <a:r>
              <a:rPr lang="pl-PL" sz="1400" b="1" u="sng" strike="noStrike">
                <a:solidFill>
                  <a:srgbClr val="000000"/>
                </a:solidFill>
                <a:latin typeface="Times New Roman"/>
                <a:ea typeface="DejaVu Sans"/>
              </a:rPr>
              <a:t>realizowane na obszarze objętym LSR</a:t>
            </a:r>
            <a:r>
              <a:rPr lang="pl-PL" sz="1400" strike="noStrike">
                <a:solidFill>
                  <a:srgbClr val="000000"/>
                </a:solidFill>
                <a:latin typeface="Times New Roman"/>
                <a:ea typeface="DejaVu Sans"/>
              </a:rPr>
              <a:t>, operacje nieinwestycyjne mogą być realizowane poza obszarem objętym LSR. W przypadku operacji inwestycyjnych np. inwestycji liniowej polegającej na budowie szlaku rowerowego, istnieje możliwość częściowej realizacji małego projektu poza obszarem objętym LSR, jednak w takim przypadku koszty dotyczące części inwestycji zlokalizowanej poza obszarem objętym LSR nie są kosztami kwalifikowalnymi. </a:t>
            </a:r>
            <a:endParaRPr/>
          </a:p>
        </p:txBody>
      </p:sp>
      <p:sp>
        <p:nvSpPr>
          <p:cNvPr id="275" name="CustomShape 3"/>
          <p:cNvSpPr/>
          <p:nvPr/>
        </p:nvSpPr>
        <p:spPr>
          <a:xfrm flipH="1" flipV="1">
            <a:off x="1330920" y="1123920"/>
            <a:ext cx="4391640" cy="1799640"/>
          </a:xfrm>
          <a:prstGeom prst="straightConnector1">
            <a:avLst/>
          </a:prstGeom>
          <a:noFill/>
          <a:ln>
            <a:solidFill>
              <a:srgbClr val="0000FF"/>
            </a:solidFill>
            <a:round/>
            <a:tailEnd type="arrow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76" name="CustomShape 4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ustomShape 1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9" name="CustomShape 2"/>
          <p:cNvSpPr/>
          <p:nvPr/>
        </p:nvSpPr>
        <p:spPr>
          <a:xfrm>
            <a:off x="395640" y="836640"/>
            <a:ext cx="8496360" cy="882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50000"/>
              </a:lnSpc>
            </a:pPr>
            <a:r>
              <a:rPr lang="pl-PL" sz="2800" b="1" strike="noStrike">
                <a:solidFill>
                  <a:srgbClr val="0033CC"/>
                </a:solidFill>
                <a:latin typeface="Times New Roman"/>
                <a:ea typeface="DejaVu Sans"/>
              </a:rPr>
              <a:t>Krok 2. Proces aplikowania. Na co zwrócić uwagę? </a:t>
            </a:r>
            <a:endParaRPr/>
          </a:p>
          <a:p>
            <a:pPr>
              <a:lnSpc>
                <a:spcPct val="100000"/>
              </a:lnSpc>
            </a:pPr>
            <a:r>
              <a:rPr lang="pl-PL" sz="2400" b="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/>
          </a:p>
        </p:txBody>
      </p:sp>
      <p:sp>
        <p:nvSpPr>
          <p:cNvPr id="130" name="CustomShape 3"/>
          <p:cNvSpPr/>
          <p:nvPr/>
        </p:nvSpPr>
        <p:spPr>
          <a:xfrm>
            <a:off x="395640" y="2421000"/>
            <a:ext cx="8352360" cy="3137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r>
              <a:rPr lang="pl-PL" sz="2000" strike="noStrike">
                <a:solidFill>
                  <a:srgbClr val="000000"/>
                </a:solidFill>
                <a:latin typeface="Times New Roman"/>
                <a:ea typeface="DejaVu Sans"/>
              </a:rPr>
              <a:t>Opracowanie dokumentacji aplikacyjnej (wniosku o dofinansowanie                          i niezbędnych załączników) jest czasochłonne. </a:t>
            </a:r>
            <a:r>
              <a:rPr lang="pl-PL" sz="2000" b="1" strike="noStrike">
                <a:solidFill>
                  <a:srgbClr val="000000"/>
                </a:solidFill>
                <a:latin typeface="Times New Roman"/>
                <a:ea typeface="DejaVu Sans"/>
              </a:rPr>
              <a:t>Dlatego działania związane                  z ubieganiem się o wsparcie powinny rozpocząć się nie w chwili ogłoszenia terminu składania wniosków o dofinansowanie, ale znacznie wcześniej.</a:t>
            </a:r>
            <a:r>
              <a:rPr lang="pl-PL" sz="2000" strike="noStrike">
                <a:solidFill>
                  <a:srgbClr val="000000"/>
                </a:solidFill>
                <a:latin typeface="Times New Roman"/>
                <a:ea typeface="DejaVu Sans"/>
              </a:rPr>
              <a:t> Samo wypełnienie formularza wniosku o dofinansowanie powinno kończyć,                a nie rozpoczynać proces gromadzenia dokumentacji aplikacyjnej.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CustomShape 1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78" name="Picture 2"/>
          <p:cNvPicPr/>
          <p:nvPr/>
        </p:nvPicPr>
        <p:blipFill>
          <a:blip r:embed="rId2" cstate="print"/>
          <a:srcRect b="-1143967"/>
          <a:stretch/>
        </p:blipFill>
        <p:spPr>
          <a:xfrm>
            <a:off x="971640" y="332640"/>
            <a:ext cx="6768000" cy="2447640"/>
          </a:xfrm>
          <a:prstGeom prst="rect">
            <a:avLst/>
          </a:prstGeom>
          <a:ln w="9360">
            <a:noFill/>
          </a:ln>
        </p:spPr>
      </p:pic>
      <p:sp>
        <p:nvSpPr>
          <p:cNvPr id="279" name="CustomShape 2"/>
          <p:cNvSpPr/>
          <p:nvPr/>
        </p:nvSpPr>
        <p:spPr>
          <a:xfrm>
            <a:off x="395640" y="2853000"/>
            <a:ext cx="7992000" cy="3455640"/>
          </a:xfrm>
          <a:prstGeom prst="roundRect">
            <a:avLst>
              <a:gd name="adj" fmla="val 14400"/>
            </a:avLst>
          </a:prstGeom>
          <a:solidFill>
            <a:schemeClr val="bg1"/>
          </a:solidFill>
          <a:ln>
            <a:solidFill>
              <a:srgbClr val="0099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pl-PL" sz="2000" b="1" strike="noStrike">
                <a:solidFill>
                  <a:srgbClr val="000000"/>
                </a:solidFill>
                <a:latin typeface="Times New Roman"/>
                <a:ea typeface="DejaVu Sans"/>
              </a:rPr>
              <a:t>W przypadku, gdy operacja realizowana jest na nieruchomości: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  <a:buFont typeface="Wingdings" charset="2"/>
              <a:buChar char=""/>
            </a:pPr>
            <a:r>
              <a:rPr lang="pl-PL" sz="1600" strike="noStrike">
                <a:solidFill>
                  <a:srgbClr val="000000"/>
                </a:solidFill>
                <a:latin typeface="Times New Roman"/>
                <a:ea typeface="DejaVu Sans"/>
              </a:rPr>
              <a:t>nieoznaczonej nazwą ulicy i numerem -w tym polu należy umieścić numer/numery   działek ewidencyjnych wraz z numerem/numerami obrębu ewidencyjnego nieruchomości, na której realizowana będzie operacja, 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  <a:buFont typeface="Wingdings" charset="2"/>
              <a:buChar char=""/>
            </a:pPr>
            <a:r>
              <a:rPr lang="pl-PL" sz="1600" strike="noStrike">
                <a:solidFill>
                  <a:srgbClr val="000000"/>
                </a:solidFill>
                <a:latin typeface="Times New Roman"/>
                <a:ea typeface="DejaVu Sans"/>
              </a:rPr>
              <a:t>nieoznaczonej jeszcze numerem domu/lokalu, znajdującej się w miejscowości,                         która nie posiada ulic –w polu tym należy umieścić numer/numery działek ewidencyjnych wraz z numerem/numerami obrębu ewidencyjnego nieruchomości, 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  <a:buFont typeface="Wingdings" charset="2"/>
              <a:buChar char=""/>
            </a:pPr>
            <a:r>
              <a:rPr lang="pl-PL" sz="1600" strike="noStrike">
                <a:solidFill>
                  <a:srgbClr val="000000"/>
                </a:solidFill>
                <a:latin typeface="Times New Roman"/>
                <a:ea typeface="DejaVu Sans"/>
              </a:rPr>
              <a:t>oznaczonej ulicą, ale nie mającej nadanego numeru domu–w polu tym należy wpisać nazwę ulicy oraz numer/numery działki (wraz z numerem/numerami obrębu ewidencyjnego nieruchomości</a:t>
            </a:r>
            <a:r>
              <a:rPr lang="pl-PL" sz="1400" strike="noStrike">
                <a:solidFill>
                  <a:srgbClr val="000000"/>
                </a:solidFill>
                <a:latin typeface="Times New Roman"/>
                <a:ea typeface="DejaVu Sans"/>
              </a:rPr>
              <a:t>). 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Picture 2"/>
          <p:cNvPicPr/>
          <p:nvPr/>
        </p:nvPicPr>
        <p:blipFill>
          <a:blip r:embed="rId2" cstate="print"/>
          <a:srcRect l="-683362" t="-781103" r="1475127" b="1594715"/>
          <a:stretch/>
        </p:blipFill>
        <p:spPr>
          <a:xfrm>
            <a:off x="179640" y="404640"/>
            <a:ext cx="4499280" cy="3455640"/>
          </a:xfrm>
          <a:prstGeom prst="rect">
            <a:avLst/>
          </a:prstGeom>
          <a:ln w="9360">
            <a:noFill/>
          </a:ln>
        </p:spPr>
      </p:pic>
      <p:sp>
        <p:nvSpPr>
          <p:cNvPr id="281" name="CustomShape 1"/>
          <p:cNvSpPr/>
          <p:nvPr/>
        </p:nvSpPr>
        <p:spPr>
          <a:xfrm>
            <a:off x="251640" y="404640"/>
            <a:ext cx="2770920" cy="431280"/>
          </a:xfrm>
          <a:prstGeom prst="ellipse">
            <a:avLst/>
          </a:prstGeom>
          <a:noFill/>
          <a:ln>
            <a:solidFill>
              <a:srgbClr val="0000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82" name="Picture 2"/>
          <p:cNvPicPr/>
          <p:nvPr/>
        </p:nvPicPr>
        <p:blipFill>
          <a:blip r:embed="rId3" cstate="print"/>
          <a:srcRect l="-118987" t="-51356" r="-1258049" b="1559756"/>
          <a:stretch/>
        </p:blipFill>
        <p:spPr>
          <a:xfrm>
            <a:off x="4788000" y="260640"/>
            <a:ext cx="4087440" cy="6034320"/>
          </a:xfrm>
          <a:prstGeom prst="rect">
            <a:avLst/>
          </a:prstGeom>
          <a:ln w="9360">
            <a:noFill/>
          </a:ln>
        </p:spPr>
      </p:pic>
      <p:sp>
        <p:nvSpPr>
          <p:cNvPr id="283" name="CustomShape 2"/>
          <p:cNvSpPr/>
          <p:nvPr/>
        </p:nvSpPr>
        <p:spPr>
          <a:xfrm>
            <a:off x="3132000" y="1484640"/>
            <a:ext cx="359280" cy="359280"/>
          </a:xfrm>
          <a:prstGeom prst="mathMultiply">
            <a:avLst>
              <a:gd name="adj1" fmla="val 2352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4" name="CustomShape 3"/>
          <p:cNvSpPr/>
          <p:nvPr/>
        </p:nvSpPr>
        <p:spPr>
          <a:xfrm>
            <a:off x="323640" y="4005000"/>
            <a:ext cx="4391640" cy="231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r>
              <a:rPr lang="pl-PL" sz="1400" strike="noStrike">
                <a:solidFill>
                  <a:srgbClr val="000000"/>
                </a:solidFill>
                <a:latin typeface="Times New Roman"/>
                <a:ea typeface="DejaVu Sans"/>
              </a:rPr>
              <a:t>Należy zaznaczyć </a:t>
            </a:r>
            <a:r>
              <a:rPr lang="pl-PL" sz="1400" b="1" u="sng" strike="noStrike">
                <a:solidFill>
                  <a:srgbClr val="000000"/>
                </a:solidFill>
                <a:latin typeface="Times New Roman"/>
                <a:ea typeface="DejaVu Sans"/>
              </a:rPr>
              <a:t>co najmniej 1 kategorię </a:t>
            </a:r>
            <a:r>
              <a:rPr lang="pl-PL" sz="1400" strike="noStrike">
                <a:solidFill>
                  <a:srgbClr val="000000"/>
                </a:solidFill>
                <a:latin typeface="Times New Roman"/>
                <a:ea typeface="DejaVu Sans"/>
              </a:rPr>
              <a:t>w którą wpisuje się projekt (można zaznaczyć kilka zakresów                    z tym, że muszą być ze sobą racjonalnie powiązane               i prowadzić do osiągnięcia celu).</a:t>
            </a:r>
            <a:endParaRPr/>
          </a:p>
          <a:p>
            <a:pPr algn="just">
              <a:lnSpc>
                <a:spcPct val="150000"/>
              </a:lnSpc>
            </a:pPr>
            <a:endParaRPr/>
          </a:p>
          <a:p>
            <a:pPr algn="just">
              <a:lnSpc>
                <a:spcPct val="150000"/>
              </a:lnSpc>
            </a:pPr>
            <a:endParaRPr/>
          </a:p>
          <a:p>
            <a:pPr algn="just">
              <a:lnSpc>
                <a:spcPct val="150000"/>
              </a:lnSpc>
            </a:pPr>
            <a:r>
              <a:rPr lang="pl-PL" sz="1400" strike="noStrike">
                <a:solidFill>
                  <a:srgbClr val="000000"/>
                </a:solidFill>
                <a:latin typeface="Times New Roman"/>
                <a:ea typeface="DejaVu Sans"/>
              </a:rPr>
              <a:t>Należy wpisać również </a:t>
            </a:r>
            <a:r>
              <a:rPr lang="pl-PL" sz="1400" b="1" u="sng" strike="noStrike">
                <a:solidFill>
                  <a:srgbClr val="000000"/>
                </a:solidFill>
                <a:latin typeface="Times New Roman"/>
                <a:ea typeface="DejaVu Sans"/>
              </a:rPr>
              <a:t>kwotę kosztów całkowitych</a:t>
            </a:r>
            <a:r>
              <a:rPr lang="pl-PL" sz="1400" strike="noStrike">
                <a:solidFill>
                  <a:srgbClr val="000000"/>
                </a:solidFill>
                <a:latin typeface="Times New Roman"/>
                <a:ea typeface="DejaVu Sans"/>
              </a:rPr>
              <a:t> (koszty kwalifikowalne, niekwalifikowalne oraz koszt pracy własnej).</a:t>
            </a:r>
            <a:endParaRPr/>
          </a:p>
        </p:txBody>
      </p:sp>
      <p:sp>
        <p:nvSpPr>
          <p:cNvPr id="285" name="CustomShape 4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Picture 2"/>
          <p:cNvPicPr/>
          <p:nvPr/>
        </p:nvPicPr>
        <p:blipFill>
          <a:blip r:embed="rId2" cstate="print"/>
          <a:srcRect l="-315393" t="204029" r="-976877" b="389292"/>
          <a:stretch/>
        </p:blipFill>
        <p:spPr>
          <a:xfrm>
            <a:off x="0" y="260640"/>
            <a:ext cx="4188600" cy="4031640"/>
          </a:xfrm>
          <a:prstGeom prst="rect">
            <a:avLst/>
          </a:prstGeom>
          <a:ln w="9360">
            <a:noFill/>
          </a:ln>
        </p:spPr>
      </p:pic>
      <p:sp>
        <p:nvSpPr>
          <p:cNvPr id="287" name="CustomShape 1"/>
          <p:cNvSpPr/>
          <p:nvPr/>
        </p:nvSpPr>
        <p:spPr>
          <a:xfrm>
            <a:off x="179640" y="1124640"/>
            <a:ext cx="2770920" cy="431280"/>
          </a:xfrm>
          <a:prstGeom prst="ellipse">
            <a:avLst/>
          </a:prstGeom>
          <a:noFill/>
          <a:ln>
            <a:solidFill>
              <a:srgbClr val="0000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8" name="CustomShape 2"/>
          <p:cNvSpPr/>
          <p:nvPr/>
        </p:nvSpPr>
        <p:spPr>
          <a:xfrm>
            <a:off x="251640" y="2061000"/>
            <a:ext cx="719280" cy="143280"/>
          </a:xfrm>
          <a:prstGeom prst="ellipse">
            <a:avLst/>
          </a:prstGeom>
          <a:noFill/>
          <a:ln>
            <a:solidFill>
              <a:srgbClr val="0000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9" name="CustomShape 3"/>
          <p:cNvSpPr/>
          <p:nvPr/>
        </p:nvSpPr>
        <p:spPr>
          <a:xfrm>
            <a:off x="323640" y="1556640"/>
            <a:ext cx="719280" cy="215280"/>
          </a:xfrm>
          <a:prstGeom prst="ellipse">
            <a:avLst/>
          </a:prstGeom>
          <a:noFill/>
          <a:ln>
            <a:solidFill>
              <a:srgbClr val="0000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0" name="CustomShape 4"/>
          <p:cNvSpPr/>
          <p:nvPr/>
        </p:nvSpPr>
        <p:spPr>
          <a:xfrm>
            <a:off x="251640" y="2205000"/>
            <a:ext cx="719280" cy="215280"/>
          </a:xfrm>
          <a:prstGeom prst="ellipse">
            <a:avLst/>
          </a:prstGeom>
          <a:noFill/>
          <a:ln>
            <a:solidFill>
              <a:srgbClr val="0000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1" name="CustomShape 5"/>
          <p:cNvSpPr/>
          <p:nvPr/>
        </p:nvSpPr>
        <p:spPr>
          <a:xfrm>
            <a:off x="323640" y="1772640"/>
            <a:ext cx="719280" cy="287280"/>
          </a:xfrm>
          <a:prstGeom prst="ellipse">
            <a:avLst/>
          </a:prstGeom>
          <a:noFill/>
          <a:ln>
            <a:solidFill>
              <a:srgbClr val="0000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2" name="CustomShape 6"/>
          <p:cNvSpPr/>
          <p:nvPr/>
        </p:nvSpPr>
        <p:spPr>
          <a:xfrm>
            <a:off x="251640" y="2637000"/>
            <a:ext cx="719280" cy="143280"/>
          </a:xfrm>
          <a:prstGeom prst="ellipse">
            <a:avLst/>
          </a:prstGeom>
          <a:noFill/>
          <a:ln>
            <a:solidFill>
              <a:srgbClr val="0000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3" name="CustomShape 7"/>
          <p:cNvSpPr/>
          <p:nvPr/>
        </p:nvSpPr>
        <p:spPr>
          <a:xfrm flipV="1">
            <a:off x="2915640" y="943200"/>
            <a:ext cx="3023640" cy="396360"/>
          </a:xfrm>
          <a:prstGeom prst="straightConnector1">
            <a:avLst/>
          </a:prstGeom>
          <a:noFill/>
          <a:ln>
            <a:solidFill>
              <a:srgbClr val="0000FF"/>
            </a:solidFill>
            <a:round/>
            <a:tailEnd type="arrow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94" name="CustomShape 8"/>
          <p:cNvSpPr/>
          <p:nvPr/>
        </p:nvSpPr>
        <p:spPr>
          <a:xfrm>
            <a:off x="1043640" y="1628640"/>
            <a:ext cx="4679640" cy="215280"/>
          </a:xfrm>
          <a:prstGeom prst="straightConnector1">
            <a:avLst/>
          </a:prstGeom>
          <a:noFill/>
          <a:ln>
            <a:solidFill>
              <a:srgbClr val="0000FF"/>
            </a:solidFill>
            <a:round/>
            <a:tailEnd type="arrow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95" name="CustomShape 9"/>
          <p:cNvSpPr/>
          <p:nvPr/>
        </p:nvSpPr>
        <p:spPr>
          <a:xfrm>
            <a:off x="1115640" y="1989000"/>
            <a:ext cx="4535640" cy="575280"/>
          </a:xfrm>
          <a:prstGeom prst="straightConnector1">
            <a:avLst/>
          </a:prstGeom>
          <a:noFill/>
          <a:ln>
            <a:solidFill>
              <a:srgbClr val="0000FF"/>
            </a:solidFill>
            <a:round/>
            <a:tailEnd type="arrow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96" name="CustomShape 10"/>
          <p:cNvSpPr/>
          <p:nvPr/>
        </p:nvSpPr>
        <p:spPr>
          <a:xfrm>
            <a:off x="971640" y="2133000"/>
            <a:ext cx="4968000" cy="1439280"/>
          </a:xfrm>
          <a:prstGeom prst="straightConnector1">
            <a:avLst/>
          </a:prstGeom>
          <a:noFill/>
          <a:ln>
            <a:solidFill>
              <a:srgbClr val="0000FF"/>
            </a:solidFill>
            <a:round/>
            <a:tailEnd type="arrow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97" name="CustomShape 11"/>
          <p:cNvSpPr/>
          <p:nvPr/>
        </p:nvSpPr>
        <p:spPr>
          <a:xfrm>
            <a:off x="971640" y="2349000"/>
            <a:ext cx="5040000" cy="2807640"/>
          </a:xfrm>
          <a:prstGeom prst="straightConnector1">
            <a:avLst/>
          </a:prstGeom>
          <a:noFill/>
          <a:ln>
            <a:solidFill>
              <a:srgbClr val="0000FF"/>
            </a:solidFill>
            <a:round/>
            <a:tailEnd type="arrow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98" name="CustomShape 12"/>
          <p:cNvSpPr/>
          <p:nvPr/>
        </p:nvSpPr>
        <p:spPr>
          <a:xfrm>
            <a:off x="866160" y="2759760"/>
            <a:ext cx="3705120" cy="2468520"/>
          </a:xfrm>
          <a:prstGeom prst="straightConnector1">
            <a:avLst/>
          </a:prstGeom>
          <a:noFill/>
          <a:ln>
            <a:solidFill>
              <a:srgbClr val="0000FF"/>
            </a:solidFill>
            <a:round/>
            <a:tailEnd type="arrow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99" name="CustomShape 13"/>
          <p:cNvSpPr/>
          <p:nvPr/>
        </p:nvSpPr>
        <p:spPr>
          <a:xfrm>
            <a:off x="5724000" y="1772640"/>
            <a:ext cx="3023640" cy="257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100" b="1" u="sng" strike="noStrike">
                <a:solidFill>
                  <a:srgbClr val="000000"/>
                </a:solidFill>
                <a:latin typeface="Times New Roman"/>
                <a:ea typeface="DejaVu Sans"/>
              </a:rPr>
              <a:t>17.1.1 - koszty kwalifikowane</a:t>
            </a:r>
            <a:endParaRPr/>
          </a:p>
        </p:txBody>
      </p:sp>
      <p:sp>
        <p:nvSpPr>
          <p:cNvPr id="300" name="CustomShape 14"/>
          <p:cNvSpPr/>
          <p:nvPr/>
        </p:nvSpPr>
        <p:spPr>
          <a:xfrm>
            <a:off x="5724000" y="2421000"/>
            <a:ext cx="3239640" cy="927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100" b="1" u="sng" strike="noStrike">
                <a:solidFill>
                  <a:srgbClr val="000000"/>
                </a:solidFill>
                <a:latin typeface="Times New Roman"/>
                <a:ea typeface="DejaVu Sans"/>
              </a:rPr>
              <a:t>17.1.2 - wkład niepieniężny  - nieograniczony </a:t>
            </a:r>
            <a:endParaRPr/>
          </a:p>
          <a:p>
            <a:pPr>
              <a:lnSpc>
                <a:spcPct val="100000"/>
              </a:lnSpc>
              <a:buFont typeface="StarSymbol"/>
              <a:buAutoNum type="alphaLcParenR"/>
            </a:pPr>
            <a:r>
              <a:rPr lang="pl-PL" sz="1100" strike="noStrike">
                <a:solidFill>
                  <a:srgbClr val="000000"/>
                </a:solidFill>
                <a:latin typeface="Times New Roman"/>
                <a:ea typeface="DejaVu Sans"/>
              </a:rPr>
              <a:t>Koszty pracy oraz usług świadczonych nieodpłatnie wartość 1h pracy wynosi 19,20 zł</a:t>
            </a:r>
            <a:endParaRPr/>
          </a:p>
          <a:p>
            <a:pPr>
              <a:lnSpc>
                <a:spcPct val="100000"/>
              </a:lnSpc>
              <a:buFont typeface="StarSymbol"/>
              <a:buAutoNum type="alphaLcParenR"/>
            </a:pPr>
            <a:r>
              <a:rPr lang="pl-PL" sz="1100" strike="noStrike">
                <a:solidFill>
                  <a:srgbClr val="000000"/>
                </a:solidFill>
                <a:latin typeface="Times New Roman"/>
                <a:ea typeface="DejaVu Sans"/>
              </a:rPr>
              <a:t>Koszt udostępnienia ziemi, nieruchomości sprzętu, surowców</a:t>
            </a:r>
            <a:endParaRPr/>
          </a:p>
        </p:txBody>
      </p:sp>
      <p:sp>
        <p:nvSpPr>
          <p:cNvPr id="301" name="CustomShape 15"/>
          <p:cNvSpPr/>
          <p:nvPr/>
        </p:nvSpPr>
        <p:spPr>
          <a:xfrm>
            <a:off x="5940000" y="3573000"/>
            <a:ext cx="2303640" cy="1094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100" b="1" u="sng" strike="noStrike">
                <a:solidFill>
                  <a:srgbClr val="000000"/>
                </a:solidFill>
                <a:latin typeface="Times New Roman"/>
                <a:ea typeface="DejaVu Sans"/>
              </a:rPr>
              <a:t>17.1.3 – koszty ogólne</a:t>
            </a:r>
            <a:endParaRPr/>
          </a:p>
          <a:p>
            <a:pPr algn="just">
              <a:lnSpc>
                <a:spcPct val="100000"/>
              </a:lnSpc>
            </a:pPr>
            <a:r>
              <a:rPr lang="pl-PL" sz="1100" strike="noStrike">
                <a:solidFill>
                  <a:srgbClr val="000000"/>
                </a:solidFill>
                <a:latin typeface="Times New Roman"/>
                <a:ea typeface="DejaVu Sans"/>
              </a:rPr>
              <a:t>Koszty kwalifikowalne bezpośrednio związane z przygotowaniem          realizacją operacji jednakże                        o wysokości nie przekraczającej 10% kwoty określonej w polu 17.1.1</a:t>
            </a:r>
            <a:endParaRPr/>
          </a:p>
        </p:txBody>
      </p:sp>
      <p:sp>
        <p:nvSpPr>
          <p:cNvPr id="302" name="CustomShape 16"/>
          <p:cNvSpPr/>
          <p:nvPr/>
        </p:nvSpPr>
        <p:spPr>
          <a:xfrm>
            <a:off x="6012000" y="5013000"/>
            <a:ext cx="2807640" cy="1429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100" b="1" u="sng" strike="noStrike">
                <a:solidFill>
                  <a:srgbClr val="000000"/>
                </a:solidFill>
                <a:latin typeface="Times New Roman"/>
                <a:ea typeface="DejaVu Sans"/>
              </a:rPr>
              <a:t>17.1.4 – inne koszty (niekwalifikowalne)</a:t>
            </a:r>
            <a:endParaRPr/>
          </a:p>
          <a:p>
            <a:pPr algn="just">
              <a:lnSpc>
                <a:spcPct val="100000"/>
              </a:lnSpc>
            </a:pPr>
            <a:r>
              <a:rPr lang="pl-PL" sz="1100" strike="noStrike">
                <a:solidFill>
                  <a:srgbClr val="000000"/>
                </a:solidFill>
                <a:latin typeface="Times New Roman"/>
                <a:ea typeface="DejaVu Sans"/>
              </a:rPr>
              <a:t>Jeżeli planowane do podniesienia                koszty nie mieszczą się w żadnej                         z kategorii kosztów wymienionych                    w wierszach 17.1.1-17.1.3, a są bezpośrednio związane związane z realizacją operacji, należy umieścić je  w polu 17.1.4 Inne koszty (niekwalifikowalne).</a:t>
            </a:r>
            <a:endParaRPr/>
          </a:p>
        </p:txBody>
      </p:sp>
      <p:sp>
        <p:nvSpPr>
          <p:cNvPr id="303" name="CustomShape 17"/>
          <p:cNvSpPr/>
          <p:nvPr/>
        </p:nvSpPr>
        <p:spPr>
          <a:xfrm>
            <a:off x="4284000" y="5373360"/>
            <a:ext cx="1655640" cy="592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100" b="1" u="sng" strike="noStrike">
                <a:solidFill>
                  <a:srgbClr val="000000"/>
                </a:solidFill>
                <a:latin typeface="Times New Roman"/>
                <a:ea typeface="DejaVu Sans"/>
              </a:rPr>
              <a:t>17.1 – koszty realizacji operacji razem</a:t>
            </a:r>
            <a:endParaRPr/>
          </a:p>
          <a:p>
            <a:pPr>
              <a:lnSpc>
                <a:spcPct val="100000"/>
              </a:lnSpc>
            </a:pPr>
            <a:r>
              <a:rPr lang="pl-PL" sz="1100" b="1" strike="noStrike">
                <a:solidFill>
                  <a:srgbClr val="000000"/>
                </a:solidFill>
                <a:latin typeface="Times New Roman"/>
                <a:ea typeface="DejaVu Sans"/>
              </a:rPr>
              <a:t>s</a:t>
            </a:r>
            <a:r>
              <a:rPr lang="pl-PL" sz="1100" strike="noStrike">
                <a:solidFill>
                  <a:srgbClr val="000000"/>
                </a:solidFill>
                <a:latin typeface="Times New Roman"/>
                <a:ea typeface="DejaVu Sans"/>
              </a:rPr>
              <a:t>uma kwot 17.1.1-17.1.4</a:t>
            </a:r>
            <a:endParaRPr/>
          </a:p>
        </p:txBody>
      </p:sp>
      <p:sp>
        <p:nvSpPr>
          <p:cNvPr id="304" name="CustomShape 18"/>
          <p:cNvSpPr/>
          <p:nvPr/>
        </p:nvSpPr>
        <p:spPr>
          <a:xfrm>
            <a:off x="5940000" y="620640"/>
            <a:ext cx="2591640" cy="819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l-PL" sz="1200" strike="noStrike">
                <a:solidFill>
                  <a:srgbClr val="000000"/>
                </a:solidFill>
                <a:latin typeface="Times New Roman"/>
                <a:ea typeface="DejaVu Sans"/>
              </a:rPr>
              <a:t>Wartości wierszy w kolumnach 1 i 2 mogą mieć takie same wartości,                gdy VAT jest kosztem kwalifikowalnym.</a:t>
            </a:r>
            <a:endParaRPr/>
          </a:p>
        </p:txBody>
      </p:sp>
      <p:sp>
        <p:nvSpPr>
          <p:cNvPr id="305" name="CustomShape 19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Picture 2"/>
          <p:cNvPicPr/>
          <p:nvPr/>
        </p:nvPicPr>
        <p:blipFill>
          <a:blip r:embed="rId2" cstate="print"/>
          <a:srcRect l="-315393" t="204029" r="-976877" b="-304508"/>
          <a:stretch/>
        </p:blipFill>
        <p:spPr>
          <a:xfrm>
            <a:off x="251640" y="620640"/>
            <a:ext cx="4188600" cy="4103640"/>
          </a:xfrm>
          <a:prstGeom prst="rect">
            <a:avLst/>
          </a:prstGeom>
          <a:ln w="9360">
            <a:noFill/>
          </a:ln>
        </p:spPr>
      </p:pic>
      <p:sp>
        <p:nvSpPr>
          <p:cNvPr id="307" name="CustomShape 1"/>
          <p:cNvSpPr/>
          <p:nvPr/>
        </p:nvSpPr>
        <p:spPr>
          <a:xfrm>
            <a:off x="323640" y="3213000"/>
            <a:ext cx="2770920" cy="431280"/>
          </a:xfrm>
          <a:prstGeom prst="ellipse">
            <a:avLst/>
          </a:prstGeom>
          <a:noFill/>
          <a:ln>
            <a:solidFill>
              <a:srgbClr val="0000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8" name="CustomShape 2"/>
          <p:cNvSpPr/>
          <p:nvPr/>
        </p:nvSpPr>
        <p:spPr>
          <a:xfrm>
            <a:off x="4788000" y="332640"/>
            <a:ext cx="3887640" cy="5976000"/>
          </a:xfrm>
          <a:prstGeom prst="roundRect">
            <a:avLst>
              <a:gd name="adj" fmla="val 14400"/>
            </a:avLst>
          </a:prstGeom>
          <a:noFill/>
          <a:ln>
            <a:solidFill>
              <a:srgbClr val="0000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just">
              <a:lnSpc>
                <a:spcPct val="150000"/>
              </a:lnSpc>
            </a:pPr>
            <a:endParaRPr/>
          </a:p>
          <a:p>
            <a:pPr algn="just">
              <a:lnSpc>
                <a:spcPct val="150000"/>
              </a:lnSpc>
            </a:pPr>
            <a:endParaRPr/>
          </a:p>
          <a:p>
            <a:pPr algn="just">
              <a:lnSpc>
                <a:spcPct val="150000"/>
              </a:lnSpc>
            </a:pPr>
            <a:r>
              <a:rPr lang="pl-PL" sz="1400" strike="noStrike">
                <a:solidFill>
                  <a:srgbClr val="000000"/>
                </a:solidFill>
                <a:latin typeface="Times New Roman"/>
                <a:ea typeface="DejaVu Sans"/>
              </a:rPr>
              <a:t>Należy wskazać </a:t>
            </a:r>
            <a:r>
              <a:rPr lang="pl-PL" sz="1400" b="1" u="sng" strike="noStrike">
                <a:solidFill>
                  <a:srgbClr val="000000"/>
                </a:solidFill>
                <a:latin typeface="Times New Roman"/>
                <a:ea typeface="DejaVu Sans"/>
              </a:rPr>
              <a:t>źródła współfinansowania operacji ze źródeł publicznych </a:t>
            </a:r>
            <a:r>
              <a:rPr lang="pl-PL" sz="1400" strike="noStrike">
                <a:solidFill>
                  <a:srgbClr val="000000"/>
                </a:solidFill>
                <a:latin typeface="Times New Roman"/>
                <a:ea typeface="DejaVu Sans"/>
              </a:rPr>
              <a:t>np.: Fundusz Kościelny, dochody własne jednostki samorządu terytorialnego lub subwencje ogólne. </a:t>
            </a:r>
            <a:endParaRPr/>
          </a:p>
          <a:p>
            <a:pPr algn="just">
              <a:lnSpc>
                <a:spcPct val="150000"/>
              </a:lnSpc>
            </a:pPr>
            <a:endParaRPr/>
          </a:p>
          <a:p>
            <a:pPr algn="just">
              <a:lnSpc>
                <a:spcPct val="150000"/>
              </a:lnSpc>
            </a:pPr>
            <a:endParaRPr/>
          </a:p>
          <a:p>
            <a:pPr algn="just">
              <a:lnSpc>
                <a:spcPct val="150000"/>
              </a:lnSpc>
            </a:pPr>
            <a:endParaRPr/>
          </a:p>
          <a:p>
            <a:pPr algn="just">
              <a:lnSpc>
                <a:spcPct val="150000"/>
              </a:lnSpc>
            </a:pPr>
            <a:endParaRPr/>
          </a:p>
          <a:p>
            <a:pPr algn="just">
              <a:lnSpc>
                <a:spcPct val="150000"/>
              </a:lnSpc>
            </a:pP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endParaRPr/>
          </a:p>
        </p:txBody>
      </p:sp>
      <p:sp>
        <p:nvSpPr>
          <p:cNvPr id="309" name="CustomShape 3"/>
          <p:cNvSpPr/>
          <p:nvPr/>
        </p:nvSpPr>
        <p:spPr>
          <a:xfrm>
            <a:off x="5004000" y="2493000"/>
            <a:ext cx="3527640" cy="381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r>
              <a:rPr lang="pl-PL" sz="1400" strike="noStrike">
                <a:solidFill>
                  <a:srgbClr val="000000"/>
                </a:solidFill>
                <a:latin typeface="Times New Roman"/>
                <a:ea typeface="DejaVu Sans"/>
              </a:rPr>
              <a:t>Dla instytucji kultury w celu uniknięcia uzasadnionego zarzutu podwójnego finansowania formę dotacji można przyjąć wyłącznie w odniesieniu do wysokości                   wkładu własnego Wnioskodawcy.                                          W części refundowanej finansowanie zadania może mieć formę pożyczki udzielonej                        z budżetu jednostki samorządu terytorialnego, ewentualnie ze środków uzyskanych z kredytu, poręczonego w razie potrzeby przez gminę. </a:t>
            </a:r>
            <a:endParaRPr/>
          </a:p>
        </p:txBody>
      </p:sp>
      <p:sp>
        <p:nvSpPr>
          <p:cNvPr id="310" name="CustomShape 4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Picture 2"/>
          <p:cNvPicPr/>
          <p:nvPr/>
        </p:nvPicPr>
        <p:blipFill>
          <a:blip r:embed="rId2" cstate="print"/>
          <a:srcRect l="-315393" t="204029" r="-976877" b="-304508"/>
          <a:stretch/>
        </p:blipFill>
        <p:spPr>
          <a:xfrm>
            <a:off x="251640" y="1052640"/>
            <a:ext cx="4188600" cy="4103640"/>
          </a:xfrm>
          <a:prstGeom prst="rect">
            <a:avLst/>
          </a:prstGeom>
          <a:ln w="9360">
            <a:noFill/>
          </a:ln>
        </p:spPr>
      </p:pic>
      <p:sp>
        <p:nvSpPr>
          <p:cNvPr id="312" name="CustomShape 1"/>
          <p:cNvSpPr/>
          <p:nvPr/>
        </p:nvSpPr>
        <p:spPr>
          <a:xfrm>
            <a:off x="251640" y="4221000"/>
            <a:ext cx="4319640" cy="431280"/>
          </a:xfrm>
          <a:prstGeom prst="ellipse">
            <a:avLst/>
          </a:prstGeom>
          <a:noFill/>
          <a:ln>
            <a:solidFill>
              <a:srgbClr val="0000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3" name="CustomShape 2"/>
          <p:cNvSpPr/>
          <p:nvPr/>
        </p:nvSpPr>
        <p:spPr>
          <a:xfrm>
            <a:off x="5220000" y="404640"/>
            <a:ext cx="3095640" cy="5832000"/>
          </a:xfrm>
          <a:prstGeom prst="roundRect">
            <a:avLst>
              <a:gd name="adj" fmla="val 14400"/>
            </a:avLst>
          </a:prstGeom>
          <a:noFill/>
          <a:ln>
            <a:solidFill>
              <a:srgbClr val="0000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just">
              <a:lnSpc>
                <a:spcPct val="100000"/>
              </a:lnSpc>
            </a:pPr>
            <a:r>
              <a:rPr lang="pl-PL" sz="1200" strike="noStrike">
                <a:solidFill>
                  <a:srgbClr val="000000"/>
                </a:solidFill>
                <a:latin typeface="Times New Roman"/>
                <a:ea typeface="DejaVu Sans"/>
              </a:rPr>
              <a:t>Pomoc na małe projekty w latach                   2007-2013 przyznaje się do wysokości limitu 100 tysięcy złotych na Beneficjenta dlatego konieczne jest weryfikowanie kwot pomocy wypłaconych                                 na zrealizowane małe projekty oraz kwot przyznanych.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pl-PL" sz="1200" strike="noStrike">
                <a:solidFill>
                  <a:srgbClr val="000000"/>
                </a:solidFill>
                <a:latin typeface="Times New Roman"/>
                <a:ea typeface="DejaVu Sans"/>
              </a:rPr>
              <a:t>Należy wypełnić  w przypadku, Pomoc                   na małe projekty w latach 2007-2013 przyznaje się do wysokości limitu                             100 tysięcy złotych na Beneficjenta dlatego konieczne jest weryfikowanie kwot pomocy wypłaconych                                     na zrealizowane małe projekty oraz kwot przyznanych. Należy wypełnić                                    w przypadku, gdy w obecnym okresie programowania (na lata 2007– 2013) Wnioskodawca korzystał lub korzysta                      z pomocy w ramach małych projektów</a:t>
            </a:r>
            <a:r>
              <a:rPr lang="pl-PL" sz="1200" i="1" strike="noStrike">
                <a:solidFill>
                  <a:srgbClr val="000000"/>
                </a:solidFill>
                <a:latin typeface="Times New Roman"/>
                <a:ea typeface="DejaVu Sans"/>
              </a:rPr>
              <a:t>,    tj. ma zawartą umowę / umowy przyznania pomocy lub złożony wniosek / wnioski o przyznanie pomocy </a:t>
            </a:r>
            <a:r>
              <a:rPr lang="pl-PL" sz="1200" strike="noStrike">
                <a:solidFill>
                  <a:srgbClr val="000000"/>
                </a:solidFill>
                <a:latin typeface="Times New Roman"/>
                <a:ea typeface="DejaVu Sans"/>
              </a:rPr>
              <a:t>gdy                          w obecnym okresie programowania                          (na lata 2007– 2013) Wnioskodawca korzystał lub korzysta z pomocy w ramach małych projektów</a:t>
            </a:r>
            <a:r>
              <a:rPr lang="pl-PL" sz="1200" i="1" strike="noStrike">
                <a:solidFill>
                  <a:srgbClr val="000000"/>
                </a:solidFill>
                <a:latin typeface="Times New Roman"/>
                <a:ea typeface="DejaVu Sans"/>
              </a:rPr>
              <a:t>, tj. ma zawartą umowę / umowy przyznania pomocy lub złożony wniosek / wnioski o przyznanie pomocy. </a:t>
            </a:r>
            <a:endParaRPr/>
          </a:p>
        </p:txBody>
      </p:sp>
      <p:sp>
        <p:nvSpPr>
          <p:cNvPr id="314" name="CustomShape 3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Picture 2"/>
          <p:cNvPicPr/>
          <p:nvPr/>
        </p:nvPicPr>
        <p:blipFill>
          <a:blip r:embed="rId2" cstate="print"/>
          <a:stretch/>
        </p:blipFill>
        <p:spPr>
          <a:xfrm>
            <a:off x="683640" y="260640"/>
            <a:ext cx="7560000" cy="4220280"/>
          </a:xfrm>
          <a:prstGeom prst="rect">
            <a:avLst/>
          </a:prstGeom>
          <a:ln w="9360">
            <a:noFill/>
          </a:ln>
        </p:spPr>
      </p:pic>
      <p:sp>
        <p:nvSpPr>
          <p:cNvPr id="316" name="CustomShape 1"/>
          <p:cNvSpPr/>
          <p:nvPr/>
        </p:nvSpPr>
        <p:spPr>
          <a:xfrm>
            <a:off x="7020360" y="1556640"/>
            <a:ext cx="1295280" cy="647280"/>
          </a:xfrm>
          <a:prstGeom prst="ellipse">
            <a:avLst/>
          </a:prstGeom>
          <a:noFill/>
          <a:ln>
            <a:solidFill>
              <a:srgbClr val="0000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7" name="CustomShape 2"/>
          <p:cNvSpPr/>
          <p:nvPr/>
        </p:nvSpPr>
        <p:spPr>
          <a:xfrm>
            <a:off x="7164360" y="3429000"/>
            <a:ext cx="1295280" cy="647280"/>
          </a:xfrm>
          <a:prstGeom prst="ellipse">
            <a:avLst/>
          </a:prstGeom>
          <a:noFill/>
          <a:ln>
            <a:solidFill>
              <a:srgbClr val="0000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8" name="CustomShape 3"/>
          <p:cNvSpPr/>
          <p:nvPr/>
        </p:nvSpPr>
        <p:spPr>
          <a:xfrm>
            <a:off x="251640" y="4869000"/>
            <a:ext cx="2698920" cy="1367280"/>
          </a:xfrm>
          <a:prstGeom prst="roundRect">
            <a:avLst>
              <a:gd name="adj" fmla="val 14400"/>
            </a:avLst>
          </a:prstGeom>
          <a:noFill/>
          <a:ln>
            <a:solidFill>
              <a:srgbClr val="0000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50000"/>
              </a:lnSpc>
            </a:pPr>
            <a:r>
              <a:rPr lang="pl-PL" sz="1200" b="1" u="sng" strike="noStrike">
                <a:solidFill>
                  <a:srgbClr val="000000"/>
                </a:solidFill>
                <a:latin typeface="Times New Roman"/>
                <a:ea typeface="DejaVu Sans"/>
              </a:rPr>
              <a:t>21. Pozostały limit pomocy do wykorzystania</a:t>
            </a:r>
            <a:endParaRPr/>
          </a:p>
          <a:p>
            <a:pPr algn="ctr">
              <a:lnSpc>
                <a:spcPct val="150000"/>
              </a:lnSpc>
            </a:pPr>
            <a:r>
              <a:rPr lang="pl-PL" sz="1200" strike="noStrike">
                <a:solidFill>
                  <a:srgbClr val="000000"/>
                </a:solidFill>
                <a:latin typeface="Times New Roman"/>
                <a:ea typeface="DejaVu Sans"/>
              </a:rPr>
              <a:t>100 tysięcy złotych minus pkt 19.1</a:t>
            </a:r>
            <a:endParaRPr/>
          </a:p>
          <a:p>
            <a:pPr algn="ctr">
              <a:lnSpc>
                <a:spcPct val="150000"/>
              </a:lnSpc>
            </a:pPr>
            <a:r>
              <a:rPr lang="pl-PL" sz="1200" strike="noStrike">
                <a:solidFill>
                  <a:srgbClr val="000000"/>
                </a:solidFill>
                <a:latin typeface="Times New Roman"/>
                <a:ea typeface="DejaVu Sans"/>
              </a:rPr>
              <a:t> (łączna kwota otrzymanej                            i wnioskowanej pomocy)</a:t>
            </a:r>
            <a:endParaRPr/>
          </a:p>
        </p:txBody>
      </p:sp>
      <p:sp>
        <p:nvSpPr>
          <p:cNvPr id="319" name="CustomShape 4"/>
          <p:cNvSpPr/>
          <p:nvPr/>
        </p:nvSpPr>
        <p:spPr>
          <a:xfrm>
            <a:off x="6660360" y="4725000"/>
            <a:ext cx="2231640" cy="1583280"/>
          </a:xfrm>
          <a:prstGeom prst="roundRect">
            <a:avLst>
              <a:gd name="adj" fmla="val 14400"/>
            </a:avLst>
          </a:prstGeom>
          <a:noFill/>
          <a:ln>
            <a:solidFill>
              <a:srgbClr val="0000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50000"/>
              </a:lnSpc>
            </a:pPr>
            <a:r>
              <a:rPr lang="pl-PL" sz="1200" b="1" u="sng" strike="noStrike">
                <a:solidFill>
                  <a:srgbClr val="000000"/>
                </a:solidFill>
                <a:latin typeface="Times New Roman"/>
                <a:ea typeface="DejaVu Sans"/>
              </a:rPr>
              <a:t>22. Koszty kwalifikowalne</a:t>
            </a:r>
            <a:endParaRPr/>
          </a:p>
          <a:p>
            <a:pPr algn="ctr">
              <a:lnSpc>
                <a:spcPct val="150000"/>
              </a:lnSpc>
            </a:pPr>
            <a:r>
              <a:rPr lang="pl-PL" sz="1200" strike="noStrike">
                <a:solidFill>
                  <a:srgbClr val="000000"/>
                </a:solidFill>
                <a:latin typeface="Times New Roman"/>
                <a:ea typeface="DejaVu Sans"/>
              </a:rPr>
              <a:t>Łącznie z wartością wkładu niepieniężnego</a:t>
            </a:r>
            <a:endParaRPr/>
          </a:p>
          <a:p>
            <a:pPr algn="ctr">
              <a:lnSpc>
                <a:spcPct val="150000"/>
              </a:lnSpc>
            </a:pPr>
            <a:r>
              <a:rPr lang="pl-PL" sz="1200" strike="noStrike">
                <a:solidFill>
                  <a:srgbClr val="000000"/>
                </a:solidFill>
                <a:latin typeface="Times New Roman"/>
                <a:ea typeface="DejaVu Sans"/>
              </a:rPr>
              <a:t> oraz kosztami ogólnymi </a:t>
            </a:r>
            <a:endParaRPr/>
          </a:p>
        </p:txBody>
      </p:sp>
      <p:sp>
        <p:nvSpPr>
          <p:cNvPr id="320" name="CustomShape 5"/>
          <p:cNvSpPr/>
          <p:nvPr/>
        </p:nvSpPr>
        <p:spPr>
          <a:xfrm>
            <a:off x="3060000" y="4437000"/>
            <a:ext cx="3455640" cy="1943640"/>
          </a:xfrm>
          <a:prstGeom prst="roundRect">
            <a:avLst>
              <a:gd name="adj" fmla="val 14400"/>
            </a:avLst>
          </a:prstGeom>
          <a:noFill/>
          <a:ln>
            <a:solidFill>
              <a:srgbClr val="0000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50000"/>
              </a:lnSpc>
            </a:pPr>
            <a:endParaRPr/>
          </a:p>
          <a:p>
            <a:pPr algn="ctr">
              <a:lnSpc>
                <a:spcPct val="150000"/>
              </a:lnSpc>
            </a:pPr>
            <a:r>
              <a:rPr lang="pl-PL" sz="1200" b="1" u="sng" strike="noStrike">
                <a:solidFill>
                  <a:srgbClr val="000000"/>
                </a:solidFill>
                <a:latin typeface="Times New Roman"/>
                <a:ea typeface="DejaVu Sans"/>
              </a:rPr>
              <a:t>25. Wnioskowana kwota pomocy nie może przekraczać:</a:t>
            </a:r>
            <a:endParaRPr/>
          </a:p>
          <a:p>
            <a:pPr algn="just">
              <a:lnSpc>
                <a:spcPct val="150000"/>
              </a:lnSpc>
              <a:buFont typeface="StarSymbol"/>
              <a:buChar char="-"/>
            </a:pPr>
            <a:r>
              <a:rPr lang="pl-PL" sz="1200" strike="noStrike">
                <a:solidFill>
                  <a:srgbClr val="000000"/>
                </a:solidFill>
                <a:latin typeface="Times New Roman"/>
                <a:ea typeface="DejaVu Sans"/>
              </a:rPr>
              <a:t> 80% kosztów kwalifikowalnych</a:t>
            </a:r>
            <a:endParaRPr/>
          </a:p>
          <a:p>
            <a:pPr algn="just">
              <a:lnSpc>
                <a:spcPct val="150000"/>
              </a:lnSpc>
              <a:buFont typeface="StarSymbol"/>
              <a:buChar char="-"/>
            </a:pPr>
            <a:r>
              <a:rPr lang="pl-PL" sz="1200" strike="noStrike">
                <a:solidFill>
                  <a:srgbClr val="000000"/>
                </a:solidFill>
                <a:latin typeface="Times New Roman"/>
                <a:ea typeface="DejaVu Sans"/>
              </a:rPr>
              <a:t> 25 tysięcy złotych</a:t>
            </a:r>
            <a:endParaRPr/>
          </a:p>
          <a:p>
            <a:pPr algn="just">
              <a:lnSpc>
                <a:spcPct val="150000"/>
              </a:lnSpc>
              <a:buFont typeface="StarSymbol"/>
              <a:buChar char="-"/>
            </a:pPr>
            <a:r>
              <a:rPr lang="pl-PL" sz="1200" strike="noStrike">
                <a:solidFill>
                  <a:srgbClr val="000000"/>
                </a:solidFill>
                <a:latin typeface="Times New Roman"/>
                <a:ea typeface="DejaVu Sans"/>
              </a:rPr>
              <a:t> pozostałego limitu pomocy do wykorzystania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321" name="CustomShape 6"/>
          <p:cNvSpPr/>
          <p:nvPr/>
        </p:nvSpPr>
        <p:spPr>
          <a:xfrm>
            <a:off x="6948360" y="1989000"/>
            <a:ext cx="1295280" cy="647280"/>
          </a:xfrm>
          <a:prstGeom prst="ellipse">
            <a:avLst/>
          </a:prstGeom>
          <a:noFill/>
          <a:ln>
            <a:solidFill>
              <a:srgbClr val="0000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2" name="CustomShape 7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Picture 2"/>
          <p:cNvPicPr/>
          <p:nvPr/>
        </p:nvPicPr>
        <p:blipFill>
          <a:blip r:embed="rId2" cstate="print"/>
          <a:srcRect l="-1479299" t="-1492819" r="389815" b="684887"/>
          <a:stretch/>
        </p:blipFill>
        <p:spPr>
          <a:xfrm>
            <a:off x="251640" y="332640"/>
            <a:ext cx="4859280" cy="4463640"/>
          </a:xfrm>
          <a:prstGeom prst="rect">
            <a:avLst/>
          </a:prstGeom>
          <a:ln w="9360">
            <a:noFill/>
          </a:ln>
        </p:spPr>
      </p:pic>
      <p:sp>
        <p:nvSpPr>
          <p:cNvPr id="324" name="CustomShape 1"/>
          <p:cNvSpPr/>
          <p:nvPr/>
        </p:nvSpPr>
        <p:spPr>
          <a:xfrm>
            <a:off x="395640" y="548640"/>
            <a:ext cx="1655640" cy="647280"/>
          </a:xfrm>
          <a:prstGeom prst="ellipse">
            <a:avLst/>
          </a:prstGeom>
          <a:noFill/>
          <a:ln>
            <a:solidFill>
              <a:srgbClr val="0000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5" name="CustomShape 2"/>
          <p:cNvSpPr/>
          <p:nvPr/>
        </p:nvSpPr>
        <p:spPr>
          <a:xfrm>
            <a:off x="5724000" y="548640"/>
            <a:ext cx="2663640" cy="4247640"/>
          </a:xfrm>
          <a:prstGeom prst="roundRect">
            <a:avLst>
              <a:gd name="adj" fmla="val 14400"/>
            </a:avLst>
          </a:prstGeom>
          <a:noFill/>
          <a:ln>
            <a:solidFill>
              <a:srgbClr val="0000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6" name="CustomShape 3"/>
          <p:cNvSpPr/>
          <p:nvPr/>
        </p:nvSpPr>
        <p:spPr>
          <a:xfrm>
            <a:off x="5796000" y="764640"/>
            <a:ext cx="2519640" cy="1732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l-PL" sz="1200" strike="noStrike">
                <a:solidFill>
                  <a:srgbClr val="000000"/>
                </a:solidFill>
                <a:latin typeface="Times New Roman"/>
                <a:ea typeface="DejaVu Sans"/>
              </a:rPr>
              <a:t>Wnioskowana kwota zaliczki                            nie może przekroczyć 50% Wnioskowanej kwoty pomocy przypadającej na koszty kwalifikowalne realizacji operacji                 </a:t>
            </a:r>
            <a:r>
              <a:rPr lang="pl-PL" sz="1200" b="1" u="sng" strike="noStrike">
                <a:solidFill>
                  <a:srgbClr val="000000"/>
                </a:solidFill>
                <a:latin typeface="Times New Roman"/>
                <a:ea typeface="DejaVu Sans"/>
              </a:rPr>
              <a:t>w części dotyczącej inwestycji                </a:t>
            </a:r>
            <a:r>
              <a:rPr lang="pl-PL" sz="1200" strike="noStrike">
                <a:solidFill>
                  <a:srgbClr val="000000"/>
                </a:solidFill>
                <a:latin typeface="Times New Roman"/>
                <a:ea typeface="DejaVu Sans"/>
              </a:rPr>
              <a:t>(pole 26.2). 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endParaRPr/>
          </a:p>
        </p:txBody>
      </p:sp>
      <p:sp>
        <p:nvSpPr>
          <p:cNvPr id="327" name="CustomShape 4"/>
          <p:cNvSpPr/>
          <p:nvPr/>
        </p:nvSpPr>
        <p:spPr>
          <a:xfrm>
            <a:off x="5796000" y="2277000"/>
            <a:ext cx="2447640" cy="82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l-PL" sz="1200" strike="noStrike">
                <a:solidFill>
                  <a:srgbClr val="000000"/>
                </a:solidFill>
                <a:latin typeface="Times New Roman"/>
                <a:ea typeface="DejaVu Sans"/>
              </a:rPr>
              <a:t>Zaliczka nie może być wypłacona odnośnie kosztów kwalifikowalnych (w części dotyczącej inwestycji), które zostały już poniesione. </a:t>
            </a:r>
            <a:endParaRPr/>
          </a:p>
        </p:txBody>
      </p:sp>
      <p:sp>
        <p:nvSpPr>
          <p:cNvPr id="328" name="CustomShape 5"/>
          <p:cNvSpPr/>
          <p:nvPr/>
        </p:nvSpPr>
        <p:spPr>
          <a:xfrm>
            <a:off x="5796000" y="3141000"/>
            <a:ext cx="2447640" cy="155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l-PL" sz="1200" b="1" u="sng" strike="noStrike">
                <a:solidFill>
                  <a:srgbClr val="000000"/>
                </a:solidFill>
                <a:latin typeface="Times New Roman"/>
                <a:ea typeface="DejaVu Sans"/>
              </a:rPr>
              <a:t>Warunkiem wypłacenia zaliczki        jest ustanowienie gwarancji bankowej lub równoważnej gwarancji odpowiadającej 110 % kwoty zaliczki oraz jej złożenie w dniu podpisania umowy przyznania pomocy. 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</p:txBody>
      </p:sp>
      <p:sp>
        <p:nvSpPr>
          <p:cNvPr id="329" name="CustomShape 6"/>
          <p:cNvSpPr/>
          <p:nvPr/>
        </p:nvSpPr>
        <p:spPr>
          <a:xfrm>
            <a:off x="1403640" y="4797000"/>
            <a:ext cx="4031640" cy="1185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pl-PL" sz="1200" strike="noStrike">
                <a:solidFill>
                  <a:srgbClr val="000000"/>
                </a:solidFill>
                <a:latin typeface="Times New Roman"/>
                <a:ea typeface="DejaVu Sans"/>
              </a:rPr>
              <a:t>Koszty gwarancji są kosztami kwalifikowanymi, przy czym termin </a:t>
            </a:r>
            <a:r>
              <a:rPr lang="pl-PL" sz="1200" b="1" strike="noStrike">
                <a:solidFill>
                  <a:srgbClr val="000000"/>
                </a:solidFill>
                <a:latin typeface="Times New Roman"/>
                <a:ea typeface="DejaVu Sans"/>
              </a:rPr>
              <a:t>„koszt gwarancji bankowych’’ </a:t>
            </a:r>
            <a:r>
              <a:rPr lang="pl-PL" sz="1200" strike="noStrike">
                <a:solidFill>
                  <a:srgbClr val="000000"/>
                </a:solidFill>
                <a:latin typeface="Times New Roman"/>
                <a:ea typeface="DejaVu Sans"/>
              </a:rPr>
              <a:t>dotyczy opłat poniesionych  w związku z utworzeniem gwarancji bankowej, jednakże termin ten </a:t>
            </a:r>
            <a:r>
              <a:rPr lang="pl-PL" sz="1200" b="1" u="sng" strike="noStrike">
                <a:solidFill>
                  <a:srgbClr val="000000"/>
                </a:solidFill>
                <a:latin typeface="Times New Roman"/>
                <a:ea typeface="DejaVu Sans"/>
              </a:rPr>
              <a:t>nie obejmuje środków przeznaczonych na zabezpieczenie gwarancji bankowych. </a:t>
            </a:r>
            <a:endParaRPr/>
          </a:p>
        </p:txBody>
      </p:sp>
      <p:sp>
        <p:nvSpPr>
          <p:cNvPr id="330" name="CustomShape 7"/>
          <p:cNvSpPr/>
          <p:nvPr/>
        </p:nvSpPr>
        <p:spPr>
          <a:xfrm>
            <a:off x="1115640" y="4581000"/>
            <a:ext cx="4463640" cy="1727640"/>
          </a:xfrm>
          <a:prstGeom prst="roundRect">
            <a:avLst>
              <a:gd name="adj" fmla="val 14400"/>
            </a:avLst>
          </a:prstGeom>
          <a:noFill/>
          <a:ln>
            <a:solidFill>
              <a:srgbClr val="0000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1" name="CustomShape 8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Picture 2"/>
          <p:cNvPicPr/>
          <p:nvPr/>
        </p:nvPicPr>
        <p:blipFill>
          <a:blip r:embed="rId2" cstate="print"/>
          <a:srcRect l="-1226694" t="1875840" r="1120259" b="-1447088"/>
          <a:stretch/>
        </p:blipFill>
        <p:spPr>
          <a:xfrm>
            <a:off x="395640" y="404640"/>
            <a:ext cx="8424360" cy="1428120"/>
          </a:xfrm>
          <a:prstGeom prst="rect">
            <a:avLst/>
          </a:prstGeom>
          <a:ln w="9360">
            <a:noFill/>
          </a:ln>
        </p:spPr>
      </p:pic>
      <p:sp>
        <p:nvSpPr>
          <p:cNvPr id="333" name="CustomShape 1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66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4" name="CustomShape 2"/>
          <p:cNvSpPr/>
          <p:nvPr/>
        </p:nvSpPr>
        <p:spPr>
          <a:xfrm>
            <a:off x="304920" y="2209680"/>
            <a:ext cx="8533800" cy="3643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5" name="CustomShape 3"/>
          <p:cNvSpPr/>
          <p:nvPr/>
        </p:nvSpPr>
        <p:spPr>
          <a:xfrm>
            <a:off x="6477120" y="6553080"/>
            <a:ext cx="2532960" cy="181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6" name="CustomShape 4"/>
          <p:cNvSpPr/>
          <p:nvPr/>
        </p:nvSpPr>
        <p:spPr>
          <a:xfrm>
            <a:off x="1115640" y="2133000"/>
            <a:ext cx="6840000" cy="3887640"/>
          </a:xfrm>
          <a:prstGeom prst="roundRect">
            <a:avLst>
              <a:gd name="adj" fmla="val 14400"/>
            </a:avLst>
          </a:prstGeom>
          <a:noFill/>
          <a:ln>
            <a:solidFill>
              <a:srgbClr val="0000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50000"/>
              </a:lnSpc>
            </a:pPr>
            <a:endParaRPr/>
          </a:p>
          <a:p>
            <a:pPr>
              <a:lnSpc>
                <a:spcPct val="150000"/>
              </a:lnSpc>
            </a:pPr>
            <a:endParaRPr/>
          </a:p>
          <a:p>
            <a:pPr>
              <a:lnSpc>
                <a:spcPct val="150000"/>
              </a:lnSpc>
            </a:pPr>
            <a:r>
              <a:rPr lang="pl-PL" sz="1600" b="1" u="sng" strike="noStrike">
                <a:solidFill>
                  <a:srgbClr val="000000"/>
                </a:solidFill>
                <a:latin typeface="Times New Roman"/>
                <a:ea typeface="DejaVu Sans"/>
              </a:rPr>
              <a:t>Opis operacji powinien:</a:t>
            </a:r>
            <a:endParaRPr/>
          </a:p>
          <a:p>
            <a:pPr>
              <a:lnSpc>
                <a:spcPct val="150000"/>
              </a:lnSpc>
            </a:pPr>
            <a:endParaRPr/>
          </a:p>
          <a:p>
            <a:pPr>
              <a:lnSpc>
                <a:spcPct val="150000"/>
              </a:lnSpc>
              <a:buFont typeface="StarSymbol"/>
              <a:buAutoNum type="arabicParenR"/>
            </a:pPr>
            <a:r>
              <a:rPr lang="pl-PL" sz="1200" strike="noStrike">
                <a:solidFill>
                  <a:srgbClr val="000000"/>
                </a:solidFill>
                <a:latin typeface="Times New Roman"/>
                <a:ea typeface="DejaVu Sans"/>
              </a:rPr>
              <a:t>umożliwić weryfikację planowanych do osiągnięcia celów w odniesieniu do zakładanych rezultatów</a:t>
            </a:r>
            <a:endParaRPr/>
          </a:p>
          <a:p>
            <a:pPr>
              <a:lnSpc>
                <a:spcPct val="150000"/>
              </a:lnSpc>
              <a:buFont typeface="StarSymbol"/>
              <a:buAutoNum type="arabicParenR"/>
            </a:pPr>
            <a:r>
              <a:rPr lang="pl-PL" sz="1200" strike="noStrike">
                <a:solidFill>
                  <a:srgbClr val="000000"/>
                </a:solidFill>
                <a:latin typeface="Times New Roman"/>
                <a:ea typeface="DejaVu Sans"/>
              </a:rPr>
              <a:t>być zwięzły i jednocześnie powinien uzasadniać wysokość wnioskowanej kwoty pomocy, w tym zakres operacji i wysokość wskazanych w Zestawieniu rzeczowo-finansowym operacji kosztów</a:t>
            </a:r>
            <a:endParaRPr/>
          </a:p>
          <a:p>
            <a:pPr>
              <a:lnSpc>
                <a:spcPct val="150000"/>
              </a:lnSpc>
              <a:buFont typeface="StarSymbol"/>
              <a:buAutoNum type="arabicParenR"/>
            </a:pPr>
            <a:r>
              <a:rPr lang="pl-PL" sz="1200" strike="noStrike">
                <a:solidFill>
                  <a:srgbClr val="000000"/>
                </a:solidFill>
                <a:latin typeface="Times New Roman"/>
                <a:ea typeface="DejaVu Sans"/>
              </a:rPr>
              <a:t>zawierać informacje w jaki sposób rezultaty będą mierzalne  w trakcie operacji</a:t>
            </a:r>
            <a:endParaRPr/>
          </a:p>
          <a:p>
            <a:pPr>
              <a:lnSpc>
                <a:spcPct val="150000"/>
              </a:lnSpc>
              <a:buFont typeface="StarSymbol"/>
              <a:buAutoNum type="arabicParenR"/>
            </a:pPr>
            <a:r>
              <a:rPr lang="pl-PL" sz="1200" strike="noStrike">
                <a:solidFill>
                  <a:srgbClr val="000000"/>
                </a:solidFill>
                <a:latin typeface="Times New Roman"/>
                <a:ea typeface="DejaVu Sans"/>
              </a:rPr>
              <a:t>uzasadnić możliwość osiągnięcia celu poprzez zakładany zakres i czas realizacji operacji                w kontekście przyjętych nakładów</a:t>
            </a:r>
            <a:endParaRPr/>
          </a:p>
          <a:p>
            <a:pPr>
              <a:lnSpc>
                <a:spcPct val="150000"/>
              </a:lnSpc>
              <a:buFont typeface="StarSymbol"/>
              <a:buAutoNum type="arabicParenR"/>
            </a:pPr>
            <a:r>
              <a:rPr lang="pl-PL" sz="1200" strike="noStrike">
                <a:solidFill>
                  <a:srgbClr val="000000"/>
                </a:solidFill>
                <a:latin typeface="Times New Roman"/>
                <a:ea typeface="DejaVu Sans"/>
              </a:rPr>
              <a:t>zawierać zakładane efekty rzeczowe operacji jakie planowane są do osiągnięcia przez realizację operacji z podaniem wartości liczbowych – mogą to być wskaźniki produktu oraz wskaźniki rezultatu. </a:t>
            </a:r>
            <a:endParaRPr/>
          </a:p>
          <a:p>
            <a:pPr>
              <a:lnSpc>
                <a:spcPct val="15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CustomShape 1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66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8" name="CustomShape 2"/>
          <p:cNvSpPr/>
          <p:nvPr/>
        </p:nvSpPr>
        <p:spPr>
          <a:xfrm>
            <a:off x="304920" y="2209680"/>
            <a:ext cx="8533800" cy="3643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9" name="CustomShape 3"/>
          <p:cNvSpPr/>
          <p:nvPr/>
        </p:nvSpPr>
        <p:spPr>
          <a:xfrm>
            <a:off x="323640" y="332640"/>
            <a:ext cx="8279640" cy="27759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 algn="just">
              <a:lnSpc>
                <a:spcPct val="150000"/>
              </a:lnSpc>
            </a:pPr>
            <a:r>
              <a:rPr lang="pl-PL" sz="2000" b="1" i="1" strike="noStrike">
                <a:solidFill>
                  <a:srgbClr val="000000"/>
                </a:solidFill>
                <a:latin typeface="Times New Roman"/>
                <a:ea typeface="DejaVu Sans"/>
              </a:rPr>
              <a:t>OPIS ZADAŃ </a:t>
            </a:r>
            <a:r>
              <a:rPr lang="pl-PL" i="1" strike="noStrike">
                <a:solidFill>
                  <a:srgbClr val="000000"/>
                </a:solidFill>
                <a:latin typeface="Times New Roman"/>
                <a:ea typeface="DejaVu Sans"/>
              </a:rPr>
              <a:t>-  Opis zadań stanowi szczegółową charakterystykę zadań wymienionych w zestawieniu rzeczowo – finansowym. Wnioskodawcy zbyt ogólnie określają zadania planowane do realizacji. Uszczegółowienie powinno pozwolić na weryfikację                           cen rynkowych.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340" name="CustomShape 4"/>
          <p:cNvSpPr/>
          <p:nvPr/>
        </p:nvSpPr>
        <p:spPr>
          <a:xfrm>
            <a:off x="6477120" y="6553080"/>
            <a:ext cx="2532960" cy="181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41" name="Picture 2"/>
          <p:cNvPicPr/>
          <p:nvPr/>
        </p:nvPicPr>
        <p:blipFill>
          <a:blip r:embed="rId2" cstate="print"/>
          <a:srcRect l="-352032" t="-1463416" r="1485988" b="-1668501"/>
          <a:stretch/>
        </p:blipFill>
        <p:spPr>
          <a:xfrm>
            <a:off x="251640" y="2637000"/>
            <a:ext cx="8891640" cy="367164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CustomShape 1"/>
          <p:cNvSpPr/>
          <p:nvPr/>
        </p:nvSpPr>
        <p:spPr>
          <a:xfrm>
            <a:off x="539640" y="404640"/>
            <a:ext cx="7987680" cy="1583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r>
              <a:rPr lang="pl-PL" sz="2400" b="1" i="1" strike="noStrike">
                <a:solidFill>
                  <a:srgbClr val="000000"/>
                </a:solidFill>
                <a:latin typeface="Times New Roman"/>
              </a:rPr>
              <a:t>    </a:t>
            </a:r>
            <a:r>
              <a:rPr lang="pl-PL" sz="2000" b="1" strike="noStrike">
                <a:solidFill>
                  <a:srgbClr val="000000"/>
                </a:solidFill>
                <a:latin typeface="Times New Roman"/>
              </a:rPr>
              <a:t>VII Zestawienie rzeczowo – finansowe operacji </a:t>
            </a:r>
            <a:r>
              <a:rPr lang="pl-PL" sz="2000" i="1" strike="noStrike">
                <a:solidFill>
                  <a:srgbClr val="000000"/>
                </a:solidFill>
                <a:latin typeface="Times New Roman"/>
              </a:rPr>
              <a:t>-                                       </a:t>
            </a:r>
            <a:r>
              <a:rPr lang="pl-PL" i="1" strike="noStrike">
                <a:solidFill>
                  <a:srgbClr val="000000"/>
                </a:solidFill>
                <a:latin typeface="Times New Roman"/>
              </a:rPr>
              <a:t>w nagłówku każdej części, w wierszu A,B… należy umieścić nazwę zadania.</a:t>
            </a:r>
            <a:endParaRPr/>
          </a:p>
          <a:p>
            <a:pPr algn="just">
              <a:lnSpc>
                <a:spcPct val="150000"/>
              </a:lnSpc>
            </a:pPr>
            <a:r>
              <a:rPr lang="pl-PL" i="1" strike="noStrike">
                <a:solidFill>
                  <a:srgbClr val="000000"/>
                </a:solidFill>
                <a:latin typeface="Times New Roman"/>
              </a:rPr>
              <a:t>      Błędnie obliczany VAT - obliczany od kwoty brutto.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343" name="Picture 2"/>
          <p:cNvPicPr/>
          <p:nvPr/>
        </p:nvPicPr>
        <p:blipFill>
          <a:blip r:embed="rId2" cstate="print"/>
          <a:srcRect l="-765470" t="2180349" r="-629063" b="706977"/>
          <a:stretch/>
        </p:blipFill>
        <p:spPr>
          <a:xfrm>
            <a:off x="395640" y="2061000"/>
            <a:ext cx="8046360" cy="4247640"/>
          </a:xfrm>
          <a:prstGeom prst="rect">
            <a:avLst/>
          </a:prstGeom>
          <a:ln w="9360">
            <a:noFill/>
          </a:ln>
        </p:spPr>
      </p:pic>
      <p:sp>
        <p:nvSpPr>
          <p:cNvPr id="344" name="CustomShape 2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66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ustomShape 1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2" name="CustomShape 2"/>
          <p:cNvSpPr/>
          <p:nvPr/>
        </p:nvSpPr>
        <p:spPr>
          <a:xfrm>
            <a:off x="323640" y="1917000"/>
            <a:ext cx="8352360" cy="254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r>
              <a:rPr lang="pl-PL" sz="2300" b="1" strike="noStrike">
                <a:solidFill>
                  <a:srgbClr val="000000"/>
                </a:solidFill>
                <a:latin typeface="Times New Roman"/>
                <a:ea typeface="DejaVu Sans"/>
              </a:rPr>
              <a:t>Uruchomione w Polsce programy operacyjne będą obowiązywały             do roku 2020</a:t>
            </a:r>
            <a:r>
              <a:rPr lang="pl-PL" sz="2300" strike="noStrike">
                <a:solidFill>
                  <a:srgbClr val="000000"/>
                </a:solidFill>
                <a:latin typeface="Times New Roman"/>
                <a:ea typeface="DejaVu Sans"/>
              </a:rPr>
              <a:t>. Podstawowe zasady i kierunki wsparcia będą podlegały niewielkim modyfikacjom, co pozwala na przygotowanie się do procesu aplikacji z wyprzedzeniem, w tym na zebranie odpowiednich dokumentów czy środków   na wkład własny.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CustomShape 1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46" name="Picture 3"/>
          <p:cNvPicPr/>
          <p:nvPr/>
        </p:nvPicPr>
        <p:blipFill>
          <a:blip r:embed="rId2" cstate="print"/>
          <a:stretch/>
        </p:blipFill>
        <p:spPr>
          <a:xfrm>
            <a:off x="539640" y="332640"/>
            <a:ext cx="8173080" cy="58888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CustomShape 1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48" name="Picture 2"/>
          <p:cNvPicPr/>
          <p:nvPr/>
        </p:nvPicPr>
        <p:blipFill>
          <a:blip r:embed="rId2" cstate="print"/>
          <a:stretch/>
        </p:blipFill>
        <p:spPr>
          <a:xfrm>
            <a:off x="611640" y="332640"/>
            <a:ext cx="7488000" cy="602892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CustomShape 1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50" name="Picture 2"/>
          <p:cNvPicPr/>
          <p:nvPr/>
        </p:nvPicPr>
        <p:blipFill>
          <a:blip r:embed="rId2" cstate="print"/>
          <a:stretch/>
        </p:blipFill>
        <p:spPr>
          <a:xfrm>
            <a:off x="1259640" y="260640"/>
            <a:ext cx="6456600" cy="60480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CustomShape 1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52" name="Picture 4"/>
          <p:cNvPicPr/>
          <p:nvPr/>
        </p:nvPicPr>
        <p:blipFill>
          <a:blip r:embed="rId2" cstate="print"/>
          <a:stretch/>
        </p:blipFill>
        <p:spPr>
          <a:xfrm>
            <a:off x="251640" y="692640"/>
            <a:ext cx="8516880" cy="51840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CustomShape 1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54" name="Picture 3"/>
          <p:cNvPicPr/>
          <p:nvPr/>
        </p:nvPicPr>
        <p:blipFill>
          <a:blip r:embed="rId2" cstate="print"/>
          <a:stretch/>
        </p:blipFill>
        <p:spPr>
          <a:xfrm>
            <a:off x="323640" y="1340640"/>
            <a:ext cx="8544960" cy="302364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Picture 2"/>
          <p:cNvPicPr/>
          <p:nvPr/>
        </p:nvPicPr>
        <p:blipFill>
          <a:blip r:embed="rId2" cstate="print"/>
          <a:stretch/>
        </p:blipFill>
        <p:spPr>
          <a:xfrm>
            <a:off x="0" y="188640"/>
            <a:ext cx="4504680" cy="5504760"/>
          </a:xfrm>
          <a:prstGeom prst="rect">
            <a:avLst/>
          </a:prstGeom>
          <a:ln w="9360">
            <a:noFill/>
          </a:ln>
        </p:spPr>
      </p:pic>
      <p:sp>
        <p:nvSpPr>
          <p:cNvPr id="356" name="CustomShape 1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57" name="Picture 3"/>
          <p:cNvPicPr/>
          <p:nvPr/>
        </p:nvPicPr>
        <p:blipFill>
          <a:blip r:embed="rId3" cstate="print"/>
          <a:stretch/>
        </p:blipFill>
        <p:spPr>
          <a:xfrm>
            <a:off x="4428000" y="332640"/>
            <a:ext cx="4542840" cy="4161600"/>
          </a:xfrm>
          <a:prstGeom prst="rect">
            <a:avLst/>
          </a:prstGeom>
          <a:ln w="9360">
            <a:noFill/>
          </a:ln>
        </p:spPr>
      </p:pic>
      <p:sp>
        <p:nvSpPr>
          <p:cNvPr id="358" name="CustomShape 2"/>
          <p:cNvSpPr/>
          <p:nvPr/>
        </p:nvSpPr>
        <p:spPr>
          <a:xfrm>
            <a:off x="6444360" y="4509000"/>
            <a:ext cx="2519640" cy="1655640"/>
          </a:xfrm>
          <a:prstGeom prst="cloudCallout">
            <a:avLst>
              <a:gd name="adj1" fmla="val 204"/>
              <a:gd name="adj2" fmla="val -130715"/>
            </a:avLst>
          </a:prstGeom>
          <a:noFill/>
          <a:ln>
            <a:solidFill>
              <a:srgbClr val="0000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50000"/>
              </a:lnSpc>
            </a:pPr>
            <a:r>
              <a:rPr lang="pl-PL" sz="1100" b="1" strike="noStrike">
                <a:solidFill>
                  <a:srgbClr val="0000FF"/>
                </a:solidFill>
                <a:latin typeface="Times New Roman"/>
                <a:ea typeface="DejaVu Sans"/>
              </a:rPr>
              <a:t>podpis Wnioskodawcy /</a:t>
            </a:r>
            <a:endParaRPr/>
          </a:p>
          <a:p>
            <a:pPr algn="ctr">
              <a:lnSpc>
                <a:spcPct val="150000"/>
              </a:lnSpc>
            </a:pPr>
            <a:r>
              <a:rPr lang="pl-PL" sz="1100" b="1" strike="noStrike">
                <a:solidFill>
                  <a:srgbClr val="0000FF"/>
                </a:solidFill>
                <a:latin typeface="Times New Roman"/>
                <a:ea typeface="DejaVu Sans"/>
              </a:rPr>
              <a:t>osób reprezentujących wnioskodawcę /</a:t>
            </a:r>
            <a:endParaRPr/>
          </a:p>
          <a:p>
            <a:pPr algn="ctr">
              <a:lnSpc>
                <a:spcPct val="150000"/>
              </a:lnSpc>
            </a:pPr>
            <a:r>
              <a:rPr lang="pl-PL" sz="1100" b="1" strike="noStrike">
                <a:solidFill>
                  <a:srgbClr val="0000FF"/>
                </a:solidFill>
                <a:latin typeface="Times New Roman"/>
                <a:ea typeface="DejaVu Sans"/>
              </a:rPr>
              <a:t>Pełnomocnika !</a:t>
            </a:r>
            <a:endParaRPr/>
          </a:p>
        </p:txBody>
      </p:sp>
      <p:sp>
        <p:nvSpPr>
          <p:cNvPr id="359" name="CustomShape 3"/>
          <p:cNvSpPr/>
          <p:nvPr/>
        </p:nvSpPr>
        <p:spPr>
          <a:xfrm>
            <a:off x="4212000" y="5085360"/>
            <a:ext cx="2303640" cy="1295280"/>
          </a:xfrm>
          <a:prstGeom prst="cloudCallout">
            <a:avLst>
              <a:gd name="adj1" fmla="val -11186"/>
              <a:gd name="adj2" fmla="val -199992"/>
            </a:avLst>
          </a:prstGeom>
          <a:noFill/>
          <a:ln>
            <a:solidFill>
              <a:srgbClr val="0000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50000"/>
              </a:lnSpc>
            </a:pPr>
            <a:r>
              <a:rPr lang="pl-PL" sz="1100" b="1" strike="noStrike">
                <a:solidFill>
                  <a:srgbClr val="0000FF"/>
                </a:solidFill>
                <a:latin typeface="Times New Roman"/>
                <a:ea typeface="DejaVu Sans"/>
              </a:rPr>
              <a:t>Miejscowość i data !</a:t>
            </a:r>
            <a:endParaRPr/>
          </a:p>
        </p:txBody>
      </p:sp>
      <p:sp>
        <p:nvSpPr>
          <p:cNvPr id="360" name="CustomShape 4"/>
          <p:cNvSpPr/>
          <p:nvPr/>
        </p:nvSpPr>
        <p:spPr>
          <a:xfrm>
            <a:off x="1043640" y="5301360"/>
            <a:ext cx="2591640" cy="1295280"/>
          </a:xfrm>
          <a:prstGeom prst="cloudCallout">
            <a:avLst>
              <a:gd name="adj1" fmla="val 96939"/>
              <a:gd name="adj2" fmla="val -118915"/>
            </a:avLst>
          </a:prstGeom>
          <a:noFill/>
          <a:ln>
            <a:solidFill>
              <a:srgbClr val="0000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50000"/>
              </a:lnSpc>
            </a:pPr>
            <a:r>
              <a:rPr lang="pl-PL" sz="1100" b="1" strike="noStrike">
                <a:solidFill>
                  <a:srgbClr val="0000FF"/>
                </a:solidFill>
                <a:latin typeface="Times New Roman"/>
                <a:ea typeface="DejaVu Sans"/>
              </a:rPr>
              <a:t>Sprawdzenie poprawności wniosku !</a:t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Picture 4"/>
          <p:cNvPicPr/>
          <p:nvPr/>
        </p:nvPicPr>
        <p:blipFill>
          <a:blip r:embed="rId2" cstate="print"/>
          <a:srcRect l="1657002" t="-2017209" r="-949872" b="-2017209"/>
          <a:stretch/>
        </p:blipFill>
        <p:spPr>
          <a:xfrm>
            <a:off x="0" y="260640"/>
            <a:ext cx="4852440" cy="5904000"/>
          </a:xfrm>
          <a:prstGeom prst="rect">
            <a:avLst/>
          </a:prstGeom>
          <a:ln w="9360">
            <a:noFill/>
          </a:ln>
        </p:spPr>
      </p:pic>
      <p:sp>
        <p:nvSpPr>
          <p:cNvPr id="362" name="CustomShape 1"/>
          <p:cNvSpPr/>
          <p:nvPr/>
        </p:nvSpPr>
        <p:spPr>
          <a:xfrm>
            <a:off x="5580000" y="3933000"/>
            <a:ext cx="2951640" cy="2015640"/>
          </a:xfrm>
          <a:prstGeom prst="cloudCallout">
            <a:avLst>
              <a:gd name="adj1" fmla="val -144085"/>
              <a:gd name="adj2" fmla="val -38650"/>
            </a:avLst>
          </a:prstGeom>
          <a:noFill/>
          <a:ln>
            <a:solidFill>
              <a:srgbClr val="0000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50000"/>
              </a:lnSpc>
            </a:pPr>
            <a:r>
              <a:rPr lang="pl-PL" sz="900" b="1" strike="noStrike">
                <a:solidFill>
                  <a:srgbClr val="0000FF"/>
                </a:solidFill>
                <a:latin typeface="Times New Roman"/>
                <a:ea typeface="DejaVu Sans"/>
              </a:rPr>
              <a:t>art. 86 ust. 1 ustawy                              z dnia 11 marca 2004 r.                        o podatku od towaru i usług </a:t>
            </a:r>
            <a:endParaRPr/>
          </a:p>
          <a:p>
            <a:pPr algn="ctr">
              <a:lnSpc>
                <a:spcPct val="150000"/>
              </a:lnSpc>
            </a:pPr>
            <a:r>
              <a:rPr lang="pl-PL" sz="900" b="1" strike="noStrike">
                <a:solidFill>
                  <a:srgbClr val="0000FF"/>
                </a:solidFill>
                <a:latin typeface="Times New Roman"/>
                <a:ea typeface="DejaVu Sans"/>
              </a:rPr>
              <a:t>(Dz. U. Nr 54, poz. 535 z póżn. zm.)</a:t>
            </a:r>
            <a:endParaRPr/>
          </a:p>
        </p:txBody>
      </p:sp>
      <p:sp>
        <p:nvSpPr>
          <p:cNvPr id="363" name="CustomShape 2"/>
          <p:cNvSpPr/>
          <p:nvPr/>
        </p:nvSpPr>
        <p:spPr>
          <a:xfrm>
            <a:off x="5436000" y="764640"/>
            <a:ext cx="3527640" cy="1799640"/>
          </a:xfrm>
          <a:prstGeom prst="cloudCallout">
            <a:avLst>
              <a:gd name="adj1" fmla="val -154174"/>
              <a:gd name="adj2" fmla="val -36985"/>
            </a:avLst>
          </a:prstGeom>
          <a:noFill/>
          <a:ln>
            <a:solidFill>
              <a:srgbClr val="0000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1000" b="1" strike="noStrike">
                <a:solidFill>
                  <a:srgbClr val="0000FF"/>
                </a:solidFill>
                <a:latin typeface="Times New Roman"/>
                <a:ea typeface="DejaVu Sans"/>
              </a:rPr>
              <a:t>Oświadczenie </a:t>
            </a:r>
            <a:endParaRPr/>
          </a:p>
          <a:p>
            <a:pPr algn="ctr">
              <a:lnSpc>
                <a:spcPct val="100000"/>
              </a:lnSpc>
            </a:pPr>
            <a:r>
              <a:rPr lang="pl-PL" sz="1000" b="1" strike="noStrike">
                <a:solidFill>
                  <a:srgbClr val="0000FF"/>
                </a:solidFill>
                <a:latin typeface="Times New Roman"/>
                <a:ea typeface="DejaVu Sans"/>
              </a:rPr>
              <a:t>o kwalifikowalności VAT</a:t>
            </a:r>
            <a:endParaRPr/>
          </a:p>
          <a:p>
            <a:pPr algn="ctr">
              <a:lnSpc>
                <a:spcPct val="100000"/>
              </a:lnSpc>
            </a:pPr>
            <a:r>
              <a:rPr lang="pl-PL" sz="1000" b="1" strike="noStrike">
                <a:solidFill>
                  <a:srgbClr val="0000FF"/>
                </a:solidFill>
                <a:latin typeface="Times New Roman"/>
                <a:ea typeface="DejaVu Sans"/>
              </a:rPr>
              <a:t> dla Wnioskodawców będącego osobą prawną lub jednostką nieposiadającą osobowości prawnej</a:t>
            </a:r>
            <a:endParaRPr/>
          </a:p>
        </p:txBody>
      </p:sp>
      <p:sp>
        <p:nvSpPr>
          <p:cNvPr id="364" name="CustomShape 3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Picture 24"/>
          <p:cNvPicPr/>
          <p:nvPr/>
        </p:nvPicPr>
        <p:blipFill>
          <a:blip r:embed="rId2" cstate="print"/>
          <a:srcRect t="24667" r="73634" b="8915"/>
          <a:stretch/>
        </p:blipFill>
        <p:spPr>
          <a:xfrm>
            <a:off x="3420000" y="1917000"/>
            <a:ext cx="2159640" cy="4211640"/>
          </a:xfrm>
          <a:prstGeom prst="rect">
            <a:avLst/>
          </a:prstGeom>
          <a:ln w="9360">
            <a:noFill/>
          </a:ln>
        </p:spPr>
      </p:pic>
      <p:sp>
        <p:nvSpPr>
          <p:cNvPr id="366" name="CustomShape 1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7" name="CustomShape 2"/>
          <p:cNvSpPr/>
          <p:nvPr/>
        </p:nvSpPr>
        <p:spPr>
          <a:xfrm>
            <a:off x="324000" y="1447920"/>
            <a:ext cx="85338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8" name="CustomShape 3"/>
          <p:cNvSpPr/>
          <p:nvPr/>
        </p:nvSpPr>
        <p:spPr>
          <a:xfrm>
            <a:off x="304920" y="2209680"/>
            <a:ext cx="8533800" cy="3643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9" name="CustomShape 4"/>
          <p:cNvSpPr/>
          <p:nvPr/>
        </p:nvSpPr>
        <p:spPr>
          <a:xfrm>
            <a:off x="6477120" y="6553080"/>
            <a:ext cx="2532960" cy="181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0" name="CustomShape 5"/>
          <p:cNvSpPr/>
          <p:nvPr/>
        </p:nvSpPr>
        <p:spPr>
          <a:xfrm>
            <a:off x="539640" y="777240"/>
            <a:ext cx="7632000" cy="25592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5400" b="1" strike="noStrike">
                <a:solidFill>
                  <a:srgbClr val="0033CC"/>
                </a:solidFill>
                <a:latin typeface="Times New Roman"/>
                <a:ea typeface="DejaVu Sans"/>
              </a:rPr>
              <a:t>Błędy na etapie planowania operacji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CustomShape 1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2" name="CustomShape 2"/>
          <p:cNvSpPr/>
          <p:nvPr/>
        </p:nvSpPr>
        <p:spPr>
          <a:xfrm>
            <a:off x="7485120" y="369720"/>
            <a:ext cx="320040" cy="278640"/>
          </a:xfrm>
          <a:custGeom>
            <a:avLst/>
            <a:gdLst/>
            <a:ahLst/>
            <a:cxnLst/>
            <a:rect l="0" t="0" r="r" b="b"/>
            <a:pathLst>
              <a:path w="606" h="529">
                <a:moveTo>
                  <a:pt x="51" y="528"/>
                </a:moveTo>
                <a:lnTo>
                  <a:pt x="41" y="528"/>
                </a:lnTo>
                <a:lnTo>
                  <a:pt x="32" y="526"/>
                </a:lnTo>
                <a:lnTo>
                  <a:pt x="24" y="523"/>
                </a:lnTo>
                <a:lnTo>
                  <a:pt x="17" y="518"/>
                </a:lnTo>
                <a:lnTo>
                  <a:pt x="12" y="513"/>
                </a:lnTo>
                <a:lnTo>
                  <a:pt x="7" y="508"/>
                </a:lnTo>
                <a:lnTo>
                  <a:pt x="4" y="501"/>
                </a:lnTo>
                <a:lnTo>
                  <a:pt x="2" y="496"/>
                </a:lnTo>
                <a:lnTo>
                  <a:pt x="0" y="485"/>
                </a:lnTo>
                <a:lnTo>
                  <a:pt x="0" y="475"/>
                </a:lnTo>
                <a:lnTo>
                  <a:pt x="1" y="467"/>
                </a:lnTo>
                <a:lnTo>
                  <a:pt x="4" y="458"/>
                </a:lnTo>
                <a:lnTo>
                  <a:pt x="8" y="449"/>
                </a:lnTo>
                <a:lnTo>
                  <a:pt x="15" y="442"/>
                </a:lnTo>
                <a:lnTo>
                  <a:pt x="21" y="434"/>
                </a:lnTo>
                <a:lnTo>
                  <a:pt x="30" y="428"/>
                </a:lnTo>
                <a:lnTo>
                  <a:pt x="47" y="415"/>
                </a:lnTo>
                <a:lnTo>
                  <a:pt x="67" y="404"/>
                </a:lnTo>
                <a:lnTo>
                  <a:pt x="86" y="394"/>
                </a:lnTo>
                <a:lnTo>
                  <a:pt x="105" y="387"/>
                </a:lnTo>
                <a:lnTo>
                  <a:pt x="107" y="386"/>
                </a:lnTo>
                <a:lnTo>
                  <a:pt x="109" y="383"/>
                </a:lnTo>
                <a:lnTo>
                  <a:pt x="110" y="380"/>
                </a:lnTo>
                <a:lnTo>
                  <a:pt x="111" y="375"/>
                </a:lnTo>
                <a:lnTo>
                  <a:pt x="112" y="368"/>
                </a:lnTo>
                <a:lnTo>
                  <a:pt x="113" y="352"/>
                </a:lnTo>
                <a:lnTo>
                  <a:pt x="112" y="330"/>
                </a:lnTo>
                <a:lnTo>
                  <a:pt x="112" y="322"/>
                </a:lnTo>
                <a:lnTo>
                  <a:pt x="112" y="313"/>
                </a:lnTo>
                <a:lnTo>
                  <a:pt x="112" y="289"/>
                </a:lnTo>
                <a:lnTo>
                  <a:pt x="111" y="265"/>
                </a:lnTo>
                <a:lnTo>
                  <a:pt x="110" y="239"/>
                </a:lnTo>
                <a:lnTo>
                  <a:pt x="109" y="212"/>
                </a:lnTo>
                <a:lnTo>
                  <a:pt x="108" y="190"/>
                </a:lnTo>
                <a:lnTo>
                  <a:pt x="107" y="170"/>
                </a:lnTo>
                <a:lnTo>
                  <a:pt x="107" y="150"/>
                </a:lnTo>
                <a:lnTo>
                  <a:pt x="106" y="133"/>
                </a:lnTo>
                <a:lnTo>
                  <a:pt x="106" y="118"/>
                </a:lnTo>
                <a:lnTo>
                  <a:pt x="105" y="105"/>
                </a:lnTo>
                <a:lnTo>
                  <a:pt x="105" y="86"/>
                </a:lnTo>
                <a:lnTo>
                  <a:pt x="106" y="69"/>
                </a:lnTo>
                <a:lnTo>
                  <a:pt x="108" y="61"/>
                </a:lnTo>
                <a:lnTo>
                  <a:pt x="110" y="53"/>
                </a:lnTo>
                <a:lnTo>
                  <a:pt x="114" y="45"/>
                </a:lnTo>
                <a:lnTo>
                  <a:pt x="120" y="37"/>
                </a:lnTo>
                <a:lnTo>
                  <a:pt x="126" y="29"/>
                </a:lnTo>
                <a:lnTo>
                  <a:pt x="134" y="23"/>
                </a:lnTo>
                <a:lnTo>
                  <a:pt x="143" y="17"/>
                </a:lnTo>
                <a:lnTo>
                  <a:pt x="154" y="12"/>
                </a:lnTo>
                <a:lnTo>
                  <a:pt x="165" y="7"/>
                </a:lnTo>
                <a:lnTo>
                  <a:pt x="177" y="4"/>
                </a:lnTo>
                <a:lnTo>
                  <a:pt x="190" y="2"/>
                </a:lnTo>
                <a:lnTo>
                  <a:pt x="204" y="1"/>
                </a:lnTo>
                <a:lnTo>
                  <a:pt x="206" y="1"/>
                </a:lnTo>
                <a:lnTo>
                  <a:pt x="208" y="0"/>
                </a:lnTo>
                <a:lnTo>
                  <a:pt x="216" y="1"/>
                </a:lnTo>
                <a:lnTo>
                  <a:pt x="222" y="2"/>
                </a:lnTo>
                <a:lnTo>
                  <a:pt x="228" y="3"/>
                </a:lnTo>
                <a:lnTo>
                  <a:pt x="234" y="5"/>
                </a:lnTo>
                <a:lnTo>
                  <a:pt x="240" y="7"/>
                </a:lnTo>
                <a:lnTo>
                  <a:pt x="245" y="11"/>
                </a:lnTo>
                <a:lnTo>
                  <a:pt x="249" y="14"/>
                </a:lnTo>
                <a:lnTo>
                  <a:pt x="254" y="18"/>
                </a:lnTo>
                <a:lnTo>
                  <a:pt x="258" y="23"/>
                </a:lnTo>
                <a:lnTo>
                  <a:pt x="262" y="28"/>
                </a:lnTo>
                <a:lnTo>
                  <a:pt x="267" y="24"/>
                </a:lnTo>
                <a:lnTo>
                  <a:pt x="272" y="19"/>
                </a:lnTo>
                <a:lnTo>
                  <a:pt x="277" y="16"/>
                </a:lnTo>
                <a:lnTo>
                  <a:pt x="284" y="13"/>
                </a:lnTo>
                <a:lnTo>
                  <a:pt x="289" y="10"/>
                </a:lnTo>
                <a:lnTo>
                  <a:pt x="297" y="9"/>
                </a:lnTo>
                <a:lnTo>
                  <a:pt x="303" y="6"/>
                </a:lnTo>
                <a:lnTo>
                  <a:pt x="311" y="6"/>
                </a:lnTo>
                <a:lnTo>
                  <a:pt x="316" y="6"/>
                </a:lnTo>
                <a:lnTo>
                  <a:pt x="321" y="6"/>
                </a:lnTo>
                <a:lnTo>
                  <a:pt x="331" y="6"/>
                </a:lnTo>
                <a:lnTo>
                  <a:pt x="342" y="7"/>
                </a:lnTo>
                <a:lnTo>
                  <a:pt x="352" y="10"/>
                </a:lnTo>
                <a:lnTo>
                  <a:pt x="360" y="12"/>
                </a:lnTo>
                <a:lnTo>
                  <a:pt x="369" y="15"/>
                </a:lnTo>
                <a:lnTo>
                  <a:pt x="377" y="19"/>
                </a:lnTo>
                <a:lnTo>
                  <a:pt x="383" y="24"/>
                </a:lnTo>
                <a:lnTo>
                  <a:pt x="390" y="29"/>
                </a:lnTo>
                <a:lnTo>
                  <a:pt x="394" y="34"/>
                </a:lnTo>
                <a:lnTo>
                  <a:pt x="397" y="40"/>
                </a:lnTo>
                <a:lnTo>
                  <a:pt x="403" y="33"/>
                </a:lnTo>
                <a:lnTo>
                  <a:pt x="409" y="28"/>
                </a:lnTo>
                <a:lnTo>
                  <a:pt x="414" y="25"/>
                </a:lnTo>
                <a:lnTo>
                  <a:pt x="420" y="22"/>
                </a:lnTo>
                <a:lnTo>
                  <a:pt x="430" y="18"/>
                </a:lnTo>
                <a:lnTo>
                  <a:pt x="437" y="17"/>
                </a:lnTo>
                <a:lnTo>
                  <a:pt x="439" y="17"/>
                </a:lnTo>
                <a:lnTo>
                  <a:pt x="446" y="17"/>
                </a:lnTo>
                <a:lnTo>
                  <a:pt x="456" y="17"/>
                </a:lnTo>
                <a:lnTo>
                  <a:pt x="467" y="17"/>
                </a:lnTo>
                <a:lnTo>
                  <a:pt x="477" y="18"/>
                </a:lnTo>
                <a:lnTo>
                  <a:pt x="487" y="20"/>
                </a:lnTo>
                <a:lnTo>
                  <a:pt x="495" y="23"/>
                </a:lnTo>
                <a:lnTo>
                  <a:pt x="503" y="25"/>
                </a:lnTo>
                <a:lnTo>
                  <a:pt x="510" y="28"/>
                </a:lnTo>
                <a:lnTo>
                  <a:pt x="515" y="31"/>
                </a:lnTo>
                <a:lnTo>
                  <a:pt x="520" y="36"/>
                </a:lnTo>
                <a:lnTo>
                  <a:pt x="529" y="44"/>
                </a:lnTo>
                <a:lnTo>
                  <a:pt x="534" y="53"/>
                </a:lnTo>
                <a:lnTo>
                  <a:pt x="538" y="61"/>
                </a:lnTo>
                <a:lnTo>
                  <a:pt x="540" y="69"/>
                </a:lnTo>
                <a:lnTo>
                  <a:pt x="542" y="87"/>
                </a:lnTo>
                <a:lnTo>
                  <a:pt x="542" y="106"/>
                </a:lnTo>
                <a:lnTo>
                  <a:pt x="542" y="123"/>
                </a:lnTo>
                <a:lnTo>
                  <a:pt x="541" y="141"/>
                </a:lnTo>
                <a:lnTo>
                  <a:pt x="538" y="176"/>
                </a:lnTo>
                <a:lnTo>
                  <a:pt x="532" y="208"/>
                </a:lnTo>
                <a:lnTo>
                  <a:pt x="530" y="225"/>
                </a:lnTo>
                <a:lnTo>
                  <a:pt x="527" y="242"/>
                </a:lnTo>
                <a:lnTo>
                  <a:pt x="526" y="256"/>
                </a:lnTo>
                <a:lnTo>
                  <a:pt x="524" y="269"/>
                </a:lnTo>
                <a:lnTo>
                  <a:pt x="522" y="281"/>
                </a:lnTo>
                <a:lnTo>
                  <a:pt x="521" y="297"/>
                </a:lnTo>
                <a:lnTo>
                  <a:pt x="519" y="314"/>
                </a:lnTo>
                <a:lnTo>
                  <a:pt x="516" y="335"/>
                </a:lnTo>
                <a:lnTo>
                  <a:pt x="512" y="359"/>
                </a:lnTo>
                <a:lnTo>
                  <a:pt x="512" y="361"/>
                </a:lnTo>
                <a:lnTo>
                  <a:pt x="511" y="366"/>
                </a:lnTo>
                <a:lnTo>
                  <a:pt x="510" y="370"/>
                </a:lnTo>
                <a:lnTo>
                  <a:pt x="517" y="375"/>
                </a:lnTo>
                <a:lnTo>
                  <a:pt x="530" y="380"/>
                </a:lnTo>
                <a:lnTo>
                  <a:pt x="533" y="381"/>
                </a:lnTo>
                <a:lnTo>
                  <a:pt x="537" y="382"/>
                </a:lnTo>
                <a:lnTo>
                  <a:pt x="545" y="387"/>
                </a:lnTo>
                <a:lnTo>
                  <a:pt x="556" y="391"/>
                </a:lnTo>
                <a:lnTo>
                  <a:pt x="568" y="399"/>
                </a:lnTo>
                <a:lnTo>
                  <a:pt x="580" y="407"/>
                </a:lnTo>
                <a:lnTo>
                  <a:pt x="585" y="411"/>
                </a:lnTo>
                <a:lnTo>
                  <a:pt x="589" y="418"/>
                </a:lnTo>
                <a:lnTo>
                  <a:pt x="595" y="424"/>
                </a:lnTo>
                <a:lnTo>
                  <a:pt x="598" y="431"/>
                </a:lnTo>
                <a:lnTo>
                  <a:pt x="601" y="439"/>
                </a:lnTo>
                <a:lnTo>
                  <a:pt x="603" y="447"/>
                </a:lnTo>
                <a:lnTo>
                  <a:pt x="605" y="457"/>
                </a:lnTo>
                <a:lnTo>
                  <a:pt x="605" y="467"/>
                </a:lnTo>
                <a:lnTo>
                  <a:pt x="603" y="476"/>
                </a:lnTo>
                <a:lnTo>
                  <a:pt x="600" y="485"/>
                </a:lnTo>
                <a:lnTo>
                  <a:pt x="596" y="495"/>
                </a:lnTo>
                <a:lnTo>
                  <a:pt x="589" y="502"/>
                </a:lnTo>
                <a:lnTo>
                  <a:pt x="585" y="505"/>
                </a:lnTo>
                <a:lnTo>
                  <a:pt x="581" y="509"/>
                </a:lnTo>
                <a:lnTo>
                  <a:pt x="575" y="512"/>
                </a:lnTo>
                <a:lnTo>
                  <a:pt x="571" y="514"/>
                </a:lnTo>
                <a:lnTo>
                  <a:pt x="565" y="516"/>
                </a:lnTo>
                <a:lnTo>
                  <a:pt x="558" y="517"/>
                </a:lnTo>
                <a:lnTo>
                  <a:pt x="552" y="518"/>
                </a:lnTo>
                <a:lnTo>
                  <a:pt x="545" y="518"/>
                </a:lnTo>
                <a:lnTo>
                  <a:pt x="531" y="517"/>
                </a:lnTo>
                <a:lnTo>
                  <a:pt x="518" y="515"/>
                </a:lnTo>
                <a:lnTo>
                  <a:pt x="505" y="511"/>
                </a:lnTo>
                <a:lnTo>
                  <a:pt x="495" y="508"/>
                </a:lnTo>
                <a:lnTo>
                  <a:pt x="473" y="498"/>
                </a:lnTo>
                <a:lnTo>
                  <a:pt x="451" y="491"/>
                </a:lnTo>
                <a:lnTo>
                  <a:pt x="429" y="485"/>
                </a:lnTo>
                <a:lnTo>
                  <a:pt x="402" y="478"/>
                </a:lnTo>
                <a:lnTo>
                  <a:pt x="397" y="477"/>
                </a:lnTo>
                <a:lnTo>
                  <a:pt x="380" y="474"/>
                </a:lnTo>
                <a:lnTo>
                  <a:pt x="364" y="472"/>
                </a:lnTo>
                <a:lnTo>
                  <a:pt x="350" y="471"/>
                </a:lnTo>
                <a:lnTo>
                  <a:pt x="337" y="471"/>
                </a:lnTo>
                <a:lnTo>
                  <a:pt x="321" y="471"/>
                </a:lnTo>
                <a:lnTo>
                  <a:pt x="304" y="471"/>
                </a:lnTo>
                <a:lnTo>
                  <a:pt x="289" y="472"/>
                </a:lnTo>
                <a:lnTo>
                  <a:pt x="273" y="473"/>
                </a:lnTo>
                <a:lnTo>
                  <a:pt x="258" y="474"/>
                </a:lnTo>
                <a:lnTo>
                  <a:pt x="244" y="475"/>
                </a:lnTo>
                <a:lnTo>
                  <a:pt x="230" y="477"/>
                </a:lnTo>
                <a:lnTo>
                  <a:pt x="205" y="483"/>
                </a:lnTo>
                <a:lnTo>
                  <a:pt x="180" y="489"/>
                </a:lnTo>
                <a:lnTo>
                  <a:pt x="171" y="491"/>
                </a:lnTo>
                <a:lnTo>
                  <a:pt x="162" y="495"/>
                </a:lnTo>
                <a:lnTo>
                  <a:pt x="150" y="499"/>
                </a:lnTo>
                <a:lnTo>
                  <a:pt x="137" y="504"/>
                </a:lnTo>
                <a:lnTo>
                  <a:pt x="111" y="514"/>
                </a:lnTo>
                <a:lnTo>
                  <a:pt x="87" y="522"/>
                </a:lnTo>
                <a:lnTo>
                  <a:pt x="78" y="525"/>
                </a:lnTo>
                <a:lnTo>
                  <a:pt x="68" y="527"/>
                </a:lnTo>
                <a:lnTo>
                  <a:pt x="59" y="528"/>
                </a:lnTo>
                <a:lnTo>
                  <a:pt x="51" y="528"/>
                </a:lnTo>
              </a:path>
            </a:pathLst>
          </a:cu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3" name="CustomShape 3"/>
          <p:cNvSpPr/>
          <p:nvPr/>
        </p:nvSpPr>
        <p:spPr>
          <a:xfrm>
            <a:off x="7856640" y="368280"/>
            <a:ext cx="253440" cy="281880"/>
          </a:xfrm>
          <a:custGeom>
            <a:avLst/>
            <a:gdLst/>
            <a:ahLst/>
            <a:cxnLst/>
            <a:rect l="0" t="0" r="r" b="b"/>
            <a:pathLst>
              <a:path w="481" h="536">
                <a:moveTo>
                  <a:pt x="249" y="535"/>
                </a:moveTo>
                <a:lnTo>
                  <a:pt x="241" y="534"/>
                </a:lnTo>
                <a:lnTo>
                  <a:pt x="232" y="534"/>
                </a:lnTo>
                <a:lnTo>
                  <a:pt x="221" y="532"/>
                </a:lnTo>
                <a:lnTo>
                  <a:pt x="209" y="529"/>
                </a:lnTo>
                <a:lnTo>
                  <a:pt x="197" y="526"/>
                </a:lnTo>
                <a:lnTo>
                  <a:pt x="186" y="521"/>
                </a:lnTo>
                <a:lnTo>
                  <a:pt x="173" y="516"/>
                </a:lnTo>
                <a:lnTo>
                  <a:pt x="159" y="508"/>
                </a:lnTo>
                <a:lnTo>
                  <a:pt x="146" y="501"/>
                </a:lnTo>
                <a:lnTo>
                  <a:pt x="133" y="491"/>
                </a:lnTo>
                <a:lnTo>
                  <a:pt x="119" y="480"/>
                </a:lnTo>
                <a:lnTo>
                  <a:pt x="106" y="468"/>
                </a:lnTo>
                <a:lnTo>
                  <a:pt x="94" y="455"/>
                </a:lnTo>
                <a:lnTo>
                  <a:pt x="81" y="440"/>
                </a:lnTo>
                <a:lnTo>
                  <a:pt x="70" y="423"/>
                </a:lnTo>
                <a:lnTo>
                  <a:pt x="59" y="405"/>
                </a:lnTo>
                <a:lnTo>
                  <a:pt x="49" y="387"/>
                </a:lnTo>
                <a:lnTo>
                  <a:pt x="42" y="369"/>
                </a:lnTo>
                <a:lnTo>
                  <a:pt x="34" y="353"/>
                </a:lnTo>
                <a:lnTo>
                  <a:pt x="28" y="337"/>
                </a:lnTo>
                <a:lnTo>
                  <a:pt x="17" y="306"/>
                </a:lnTo>
                <a:lnTo>
                  <a:pt x="9" y="278"/>
                </a:lnTo>
                <a:lnTo>
                  <a:pt x="5" y="253"/>
                </a:lnTo>
                <a:lnTo>
                  <a:pt x="2" y="232"/>
                </a:lnTo>
                <a:lnTo>
                  <a:pt x="0" y="213"/>
                </a:lnTo>
                <a:lnTo>
                  <a:pt x="0" y="199"/>
                </a:lnTo>
                <a:lnTo>
                  <a:pt x="0" y="188"/>
                </a:lnTo>
                <a:lnTo>
                  <a:pt x="1" y="178"/>
                </a:lnTo>
                <a:lnTo>
                  <a:pt x="3" y="168"/>
                </a:lnTo>
                <a:lnTo>
                  <a:pt x="5" y="159"/>
                </a:lnTo>
                <a:lnTo>
                  <a:pt x="8" y="152"/>
                </a:lnTo>
                <a:lnTo>
                  <a:pt x="13" y="144"/>
                </a:lnTo>
                <a:lnTo>
                  <a:pt x="17" y="138"/>
                </a:lnTo>
                <a:lnTo>
                  <a:pt x="22" y="132"/>
                </a:lnTo>
                <a:lnTo>
                  <a:pt x="29" y="127"/>
                </a:lnTo>
                <a:lnTo>
                  <a:pt x="35" y="122"/>
                </a:lnTo>
                <a:lnTo>
                  <a:pt x="42" y="117"/>
                </a:lnTo>
                <a:lnTo>
                  <a:pt x="49" y="114"/>
                </a:lnTo>
                <a:lnTo>
                  <a:pt x="67" y="107"/>
                </a:lnTo>
                <a:lnTo>
                  <a:pt x="86" y="101"/>
                </a:lnTo>
                <a:lnTo>
                  <a:pt x="88" y="100"/>
                </a:lnTo>
                <a:lnTo>
                  <a:pt x="89" y="100"/>
                </a:lnTo>
                <a:lnTo>
                  <a:pt x="96" y="99"/>
                </a:lnTo>
                <a:lnTo>
                  <a:pt x="113" y="95"/>
                </a:lnTo>
                <a:lnTo>
                  <a:pt x="138" y="88"/>
                </a:lnTo>
                <a:lnTo>
                  <a:pt x="169" y="80"/>
                </a:lnTo>
                <a:lnTo>
                  <a:pt x="205" y="68"/>
                </a:lnTo>
                <a:lnTo>
                  <a:pt x="243" y="54"/>
                </a:lnTo>
                <a:lnTo>
                  <a:pt x="261" y="46"/>
                </a:lnTo>
                <a:lnTo>
                  <a:pt x="281" y="37"/>
                </a:lnTo>
                <a:lnTo>
                  <a:pt x="298" y="29"/>
                </a:lnTo>
                <a:lnTo>
                  <a:pt x="315" y="19"/>
                </a:lnTo>
                <a:lnTo>
                  <a:pt x="327" y="13"/>
                </a:lnTo>
                <a:lnTo>
                  <a:pt x="342" y="6"/>
                </a:lnTo>
                <a:lnTo>
                  <a:pt x="351" y="4"/>
                </a:lnTo>
                <a:lnTo>
                  <a:pt x="359" y="2"/>
                </a:lnTo>
                <a:lnTo>
                  <a:pt x="369" y="1"/>
                </a:lnTo>
                <a:lnTo>
                  <a:pt x="378" y="0"/>
                </a:lnTo>
                <a:lnTo>
                  <a:pt x="387" y="1"/>
                </a:lnTo>
                <a:lnTo>
                  <a:pt x="399" y="3"/>
                </a:lnTo>
                <a:lnTo>
                  <a:pt x="406" y="5"/>
                </a:lnTo>
                <a:lnTo>
                  <a:pt x="412" y="7"/>
                </a:lnTo>
                <a:lnTo>
                  <a:pt x="420" y="10"/>
                </a:lnTo>
                <a:lnTo>
                  <a:pt x="427" y="16"/>
                </a:lnTo>
                <a:lnTo>
                  <a:pt x="435" y="21"/>
                </a:lnTo>
                <a:lnTo>
                  <a:pt x="441" y="28"/>
                </a:lnTo>
                <a:lnTo>
                  <a:pt x="448" y="36"/>
                </a:lnTo>
                <a:lnTo>
                  <a:pt x="454" y="46"/>
                </a:lnTo>
                <a:lnTo>
                  <a:pt x="460" y="58"/>
                </a:lnTo>
                <a:lnTo>
                  <a:pt x="464" y="71"/>
                </a:lnTo>
                <a:lnTo>
                  <a:pt x="468" y="86"/>
                </a:lnTo>
                <a:lnTo>
                  <a:pt x="471" y="102"/>
                </a:lnTo>
                <a:lnTo>
                  <a:pt x="473" y="118"/>
                </a:lnTo>
                <a:lnTo>
                  <a:pt x="476" y="148"/>
                </a:lnTo>
                <a:lnTo>
                  <a:pt x="479" y="182"/>
                </a:lnTo>
                <a:lnTo>
                  <a:pt x="480" y="199"/>
                </a:lnTo>
                <a:lnTo>
                  <a:pt x="480" y="219"/>
                </a:lnTo>
                <a:lnTo>
                  <a:pt x="480" y="237"/>
                </a:lnTo>
                <a:lnTo>
                  <a:pt x="480" y="258"/>
                </a:lnTo>
                <a:lnTo>
                  <a:pt x="478" y="278"/>
                </a:lnTo>
                <a:lnTo>
                  <a:pt x="476" y="299"/>
                </a:lnTo>
                <a:lnTo>
                  <a:pt x="472" y="319"/>
                </a:lnTo>
                <a:lnTo>
                  <a:pt x="467" y="341"/>
                </a:lnTo>
                <a:lnTo>
                  <a:pt x="461" y="363"/>
                </a:lnTo>
                <a:lnTo>
                  <a:pt x="453" y="384"/>
                </a:lnTo>
                <a:lnTo>
                  <a:pt x="444" y="406"/>
                </a:lnTo>
                <a:lnTo>
                  <a:pt x="433" y="426"/>
                </a:lnTo>
                <a:lnTo>
                  <a:pt x="425" y="438"/>
                </a:lnTo>
                <a:lnTo>
                  <a:pt x="417" y="450"/>
                </a:lnTo>
                <a:lnTo>
                  <a:pt x="407" y="461"/>
                </a:lnTo>
                <a:lnTo>
                  <a:pt x="397" y="471"/>
                </a:lnTo>
                <a:lnTo>
                  <a:pt x="385" y="480"/>
                </a:lnTo>
                <a:lnTo>
                  <a:pt x="375" y="489"/>
                </a:lnTo>
                <a:lnTo>
                  <a:pt x="362" y="498"/>
                </a:lnTo>
                <a:lnTo>
                  <a:pt x="350" y="505"/>
                </a:lnTo>
                <a:lnTo>
                  <a:pt x="337" y="512"/>
                </a:lnTo>
                <a:lnTo>
                  <a:pt x="324" y="518"/>
                </a:lnTo>
                <a:lnTo>
                  <a:pt x="311" y="524"/>
                </a:lnTo>
                <a:lnTo>
                  <a:pt x="298" y="528"/>
                </a:lnTo>
                <a:lnTo>
                  <a:pt x="285" y="531"/>
                </a:lnTo>
                <a:lnTo>
                  <a:pt x="273" y="533"/>
                </a:lnTo>
                <a:lnTo>
                  <a:pt x="261" y="534"/>
                </a:lnTo>
                <a:lnTo>
                  <a:pt x="249" y="535"/>
                </a:lnTo>
              </a:path>
            </a:pathLst>
          </a:cu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4" name="CustomShape 4"/>
          <p:cNvSpPr/>
          <p:nvPr/>
        </p:nvSpPr>
        <p:spPr>
          <a:xfrm>
            <a:off x="6700680" y="380880"/>
            <a:ext cx="320040" cy="253440"/>
          </a:xfrm>
          <a:custGeom>
            <a:avLst/>
            <a:gdLst/>
            <a:ahLst/>
            <a:cxnLst/>
            <a:rect l="0" t="0" r="r" b="b"/>
            <a:pathLst>
              <a:path w="607" h="480">
                <a:moveTo>
                  <a:pt x="169" y="479"/>
                </a:moveTo>
                <a:lnTo>
                  <a:pt x="159" y="478"/>
                </a:lnTo>
                <a:lnTo>
                  <a:pt x="150" y="477"/>
                </a:lnTo>
                <a:lnTo>
                  <a:pt x="144" y="475"/>
                </a:lnTo>
                <a:lnTo>
                  <a:pt x="137" y="472"/>
                </a:lnTo>
                <a:lnTo>
                  <a:pt x="132" y="468"/>
                </a:lnTo>
                <a:lnTo>
                  <a:pt x="126" y="465"/>
                </a:lnTo>
                <a:lnTo>
                  <a:pt x="123" y="461"/>
                </a:lnTo>
                <a:lnTo>
                  <a:pt x="120" y="458"/>
                </a:lnTo>
                <a:lnTo>
                  <a:pt x="116" y="449"/>
                </a:lnTo>
                <a:lnTo>
                  <a:pt x="111" y="438"/>
                </a:lnTo>
                <a:lnTo>
                  <a:pt x="110" y="432"/>
                </a:lnTo>
                <a:lnTo>
                  <a:pt x="110" y="424"/>
                </a:lnTo>
                <a:lnTo>
                  <a:pt x="111" y="417"/>
                </a:lnTo>
                <a:lnTo>
                  <a:pt x="113" y="408"/>
                </a:lnTo>
                <a:lnTo>
                  <a:pt x="116" y="401"/>
                </a:lnTo>
                <a:lnTo>
                  <a:pt x="119" y="397"/>
                </a:lnTo>
                <a:lnTo>
                  <a:pt x="122" y="392"/>
                </a:lnTo>
                <a:lnTo>
                  <a:pt x="125" y="387"/>
                </a:lnTo>
                <a:lnTo>
                  <a:pt x="130" y="384"/>
                </a:lnTo>
                <a:lnTo>
                  <a:pt x="135" y="381"/>
                </a:lnTo>
                <a:lnTo>
                  <a:pt x="140" y="378"/>
                </a:lnTo>
                <a:lnTo>
                  <a:pt x="147" y="374"/>
                </a:lnTo>
                <a:lnTo>
                  <a:pt x="137" y="369"/>
                </a:lnTo>
                <a:lnTo>
                  <a:pt x="129" y="362"/>
                </a:lnTo>
                <a:lnTo>
                  <a:pt x="120" y="355"/>
                </a:lnTo>
                <a:lnTo>
                  <a:pt x="112" y="348"/>
                </a:lnTo>
                <a:lnTo>
                  <a:pt x="107" y="344"/>
                </a:lnTo>
                <a:lnTo>
                  <a:pt x="102" y="338"/>
                </a:lnTo>
                <a:lnTo>
                  <a:pt x="95" y="331"/>
                </a:lnTo>
                <a:lnTo>
                  <a:pt x="91" y="325"/>
                </a:lnTo>
                <a:lnTo>
                  <a:pt x="86" y="318"/>
                </a:lnTo>
                <a:lnTo>
                  <a:pt x="80" y="305"/>
                </a:lnTo>
                <a:lnTo>
                  <a:pt x="75" y="291"/>
                </a:lnTo>
                <a:lnTo>
                  <a:pt x="71" y="277"/>
                </a:lnTo>
                <a:lnTo>
                  <a:pt x="69" y="264"/>
                </a:lnTo>
                <a:lnTo>
                  <a:pt x="68" y="251"/>
                </a:lnTo>
                <a:lnTo>
                  <a:pt x="68" y="239"/>
                </a:lnTo>
                <a:lnTo>
                  <a:pt x="67" y="225"/>
                </a:lnTo>
                <a:lnTo>
                  <a:pt x="65" y="212"/>
                </a:lnTo>
                <a:lnTo>
                  <a:pt x="64" y="200"/>
                </a:lnTo>
                <a:lnTo>
                  <a:pt x="63" y="189"/>
                </a:lnTo>
                <a:lnTo>
                  <a:pt x="61" y="173"/>
                </a:lnTo>
                <a:lnTo>
                  <a:pt x="58" y="159"/>
                </a:lnTo>
                <a:lnTo>
                  <a:pt x="57" y="153"/>
                </a:lnTo>
                <a:lnTo>
                  <a:pt x="55" y="148"/>
                </a:lnTo>
                <a:lnTo>
                  <a:pt x="53" y="142"/>
                </a:lnTo>
                <a:lnTo>
                  <a:pt x="50" y="139"/>
                </a:lnTo>
                <a:lnTo>
                  <a:pt x="41" y="133"/>
                </a:lnTo>
                <a:lnTo>
                  <a:pt x="34" y="130"/>
                </a:lnTo>
                <a:lnTo>
                  <a:pt x="25" y="126"/>
                </a:lnTo>
                <a:lnTo>
                  <a:pt x="17" y="121"/>
                </a:lnTo>
                <a:lnTo>
                  <a:pt x="11" y="115"/>
                </a:lnTo>
                <a:lnTo>
                  <a:pt x="7" y="110"/>
                </a:lnTo>
                <a:lnTo>
                  <a:pt x="3" y="104"/>
                </a:lnTo>
                <a:lnTo>
                  <a:pt x="2" y="98"/>
                </a:lnTo>
                <a:lnTo>
                  <a:pt x="1" y="92"/>
                </a:lnTo>
                <a:lnTo>
                  <a:pt x="0" y="87"/>
                </a:lnTo>
                <a:lnTo>
                  <a:pt x="1" y="77"/>
                </a:lnTo>
                <a:lnTo>
                  <a:pt x="4" y="68"/>
                </a:lnTo>
                <a:lnTo>
                  <a:pt x="10" y="58"/>
                </a:lnTo>
                <a:lnTo>
                  <a:pt x="16" y="48"/>
                </a:lnTo>
                <a:lnTo>
                  <a:pt x="26" y="39"/>
                </a:lnTo>
                <a:lnTo>
                  <a:pt x="37" y="31"/>
                </a:lnTo>
                <a:lnTo>
                  <a:pt x="50" y="22"/>
                </a:lnTo>
                <a:lnTo>
                  <a:pt x="65" y="14"/>
                </a:lnTo>
                <a:lnTo>
                  <a:pt x="80" y="7"/>
                </a:lnTo>
                <a:lnTo>
                  <a:pt x="95" y="3"/>
                </a:lnTo>
                <a:lnTo>
                  <a:pt x="110" y="1"/>
                </a:lnTo>
                <a:lnTo>
                  <a:pt x="125" y="0"/>
                </a:lnTo>
                <a:lnTo>
                  <a:pt x="137" y="0"/>
                </a:lnTo>
                <a:lnTo>
                  <a:pt x="150" y="2"/>
                </a:lnTo>
                <a:lnTo>
                  <a:pt x="158" y="4"/>
                </a:lnTo>
                <a:lnTo>
                  <a:pt x="165" y="6"/>
                </a:lnTo>
                <a:lnTo>
                  <a:pt x="172" y="9"/>
                </a:lnTo>
                <a:lnTo>
                  <a:pt x="178" y="12"/>
                </a:lnTo>
                <a:lnTo>
                  <a:pt x="185" y="16"/>
                </a:lnTo>
                <a:lnTo>
                  <a:pt x="189" y="20"/>
                </a:lnTo>
                <a:lnTo>
                  <a:pt x="194" y="24"/>
                </a:lnTo>
                <a:lnTo>
                  <a:pt x="199" y="30"/>
                </a:lnTo>
                <a:lnTo>
                  <a:pt x="206" y="39"/>
                </a:lnTo>
                <a:lnTo>
                  <a:pt x="214" y="51"/>
                </a:lnTo>
                <a:lnTo>
                  <a:pt x="220" y="64"/>
                </a:lnTo>
                <a:lnTo>
                  <a:pt x="228" y="78"/>
                </a:lnTo>
                <a:lnTo>
                  <a:pt x="233" y="90"/>
                </a:lnTo>
                <a:lnTo>
                  <a:pt x="240" y="103"/>
                </a:lnTo>
                <a:lnTo>
                  <a:pt x="247" y="118"/>
                </a:lnTo>
                <a:lnTo>
                  <a:pt x="256" y="135"/>
                </a:lnTo>
                <a:lnTo>
                  <a:pt x="265" y="150"/>
                </a:lnTo>
                <a:lnTo>
                  <a:pt x="270" y="160"/>
                </a:lnTo>
                <a:lnTo>
                  <a:pt x="275" y="168"/>
                </a:lnTo>
                <a:lnTo>
                  <a:pt x="281" y="173"/>
                </a:lnTo>
                <a:lnTo>
                  <a:pt x="285" y="177"/>
                </a:lnTo>
                <a:lnTo>
                  <a:pt x="292" y="179"/>
                </a:lnTo>
                <a:lnTo>
                  <a:pt x="298" y="179"/>
                </a:lnTo>
                <a:lnTo>
                  <a:pt x="307" y="179"/>
                </a:lnTo>
                <a:lnTo>
                  <a:pt x="314" y="179"/>
                </a:lnTo>
                <a:lnTo>
                  <a:pt x="322" y="179"/>
                </a:lnTo>
                <a:lnTo>
                  <a:pt x="328" y="178"/>
                </a:lnTo>
                <a:lnTo>
                  <a:pt x="334" y="177"/>
                </a:lnTo>
                <a:lnTo>
                  <a:pt x="338" y="176"/>
                </a:lnTo>
                <a:lnTo>
                  <a:pt x="348" y="170"/>
                </a:lnTo>
                <a:lnTo>
                  <a:pt x="359" y="162"/>
                </a:lnTo>
                <a:lnTo>
                  <a:pt x="371" y="152"/>
                </a:lnTo>
                <a:lnTo>
                  <a:pt x="385" y="141"/>
                </a:lnTo>
                <a:lnTo>
                  <a:pt x="391" y="137"/>
                </a:lnTo>
                <a:lnTo>
                  <a:pt x="396" y="132"/>
                </a:lnTo>
                <a:lnTo>
                  <a:pt x="408" y="124"/>
                </a:lnTo>
                <a:lnTo>
                  <a:pt x="420" y="115"/>
                </a:lnTo>
                <a:lnTo>
                  <a:pt x="432" y="108"/>
                </a:lnTo>
                <a:lnTo>
                  <a:pt x="445" y="101"/>
                </a:lnTo>
                <a:lnTo>
                  <a:pt x="455" y="97"/>
                </a:lnTo>
                <a:lnTo>
                  <a:pt x="466" y="96"/>
                </a:lnTo>
                <a:lnTo>
                  <a:pt x="474" y="87"/>
                </a:lnTo>
                <a:lnTo>
                  <a:pt x="485" y="79"/>
                </a:lnTo>
                <a:lnTo>
                  <a:pt x="487" y="78"/>
                </a:lnTo>
                <a:lnTo>
                  <a:pt x="488" y="77"/>
                </a:lnTo>
                <a:lnTo>
                  <a:pt x="496" y="72"/>
                </a:lnTo>
                <a:lnTo>
                  <a:pt x="506" y="67"/>
                </a:lnTo>
                <a:lnTo>
                  <a:pt x="510" y="63"/>
                </a:lnTo>
                <a:lnTo>
                  <a:pt x="515" y="61"/>
                </a:lnTo>
                <a:lnTo>
                  <a:pt x="522" y="60"/>
                </a:lnTo>
                <a:lnTo>
                  <a:pt x="527" y="59"/>
                </a:lnTo>
                <a:lnTo>
                  <a:pt x="530" y="59"/>
                </a:lnTo>
                <a:lnTo>
                  <a:pt x="533" y="59"/>
                </a:lnTo>
                <a:lnTo>
                  <a:pt x="538" y="59"/>
                </a:lnTo>
                <a:lnTo>
                  <a:pt x="544" y="60"/>
                </a:lnTo>
                <a:lnTo>
                  <a:pt x="551" y="62"/>
                </a:lnTo>
                <a:lnTo>
                  <a:pt x="558" y="65"/>
                </a:lnTo>
                <a:lnTo>
                  <a:pt x="565" y="71"/>
                </a:lnTo>
                <a:lnTo>
                  <a:pt x="572" y="77"/>
                </a:lnTo>
                <a:lnTo>
                  <a:pt x="578" y="87"/>
                </a:lnTo>
                <a:lnTo>
                  <a:pt x="582" y="98"/>
                </a:lnTo>
                <a:lnTo>
                  <a:pt x="589" y="103"/>
                </a:lnTo>
                <a:lnTo>
                  <a:pt x="594" y="109"/>
                </a:lnTo>
                <a:lnTo>
                  <a:pt x="598" y="115"/>
                </a:lnTo>
                <a:lnTo>
                  <a:pt x="602" y="121"/>
                </a:lnTo>
                <a:lnTo>
                  <a:pt x="605" y="131"/>
                </a:lnTo>
                <a:lnTo>
                  <a:pt x="606" y="140"/>
                </a:lnTo>
                <a:lnTo>
                  <a:pt x="606" y="145"/>
                </a:lnTo>
                <a:lnTo>
                  <a:pt x="606" y="151"/>
                </a:lnTo>
                <a:lnTo>
                  <a:pt x="605" y="155"/>
                </a:lnTo>
                <a:lnTo>
                  <a:pt x="603" y="159"/>
                </a:lnTo>
                <a:lnTo>
                  <a:pt x="598" y="168"/>
                </a:lnTo>
                <a:lnTo>
                  <a:pt x="593" y="176"/>
                </a:lnTo>
                <a:lnTo>
                  <a:pt x="587" y="182"/>
                </a:lnTo>
                <a:lnTo>
                  <a:pt x="579" y="187"/>
                </a:lnTo>
                <a:lnTo>
                  <a:pt x="572" y="193"/>
                </a:lnTo>
                <a:lnTo>
                  <a:pt x="566" y="196"/>
                </a:lnTo>
                <a:lnTo>
                  <a:pt x="564" y="198"/>
                </a:lnTo>
                <a:lnTo>
                  <a:pt x="548" y="210"/>
                </a:lnTo>
                <a:lnTo>
                  <a:pt x="533" y="222"/>
                </a:lnTo>
                <a:lnTo>
                  <a:pt x="518" y="234"/>
                </a:lnTo>
                <a:lnTo>
                  <a:pt x="504" y="246"/>
                </a:lnTo>
                <a:lnTo>
                  <a:pt x="491" y="260"/>
                </a:lnTo>
                <a:lnTo>
                  <a:pt x="479" y="277"/>
                </a:lnTo>
                <a:lnTo>
                  <a:pt x="472" y="286"/>
                </a:lnTo>
                <a:lnTo>
                  <a:pt x="464" y="294"/>
                </a:lnTo>
                <a:lnTo>
                  <a:pt x="460" y="301"/>
                </a:lnTo>
                <a:lnTo>
                  <a:pt x="455" y="310"/>
                </a:lnTo>
                <a:lnTo>
                  <a:pt x="442" y="329"/>
                </a:lnTo>
                <a:lnTo>
                  <a:pt x="427" y="350"/>
                </a:lnTo>
                <a:lnTo>
                  <a:pt x="419" y="359"/>
                </a:lnTo>
                <a:lnTo>
                  <a:pt x="409" y="368"/>
                </a:lnTo>
                <a:lnTo>
                  <a:pt x="401" y="375"/>
                </a:lnTo>
                <a:lnTo>
                  <a:pt x="390" y="382"/>
                </a:lnTo>
                <a:lnTo>
                  <a:pt x="396" y="389"/>
                </a:lnTo>
                <a:lnTo>
                  <a:pt x="401" y="398"/>
                </a:lnTo>
                <a:lnTo>
                  <a:pt x="405" y="407"/>
                </a:lnTo>
                <a:lnTo>
                  <a:pt x="407" y="417"/>
                </a:lnTo>
                <a:lnTo>
                  <a:pt x="407" y="422"/>
                </a:lnTo>
                <a:lnTo>
                  <a:pt x="407" y="428"/>
                </a:lnTo>
                <a:lnTo>
                  <a:pt x="406" y="434"/>
                </a:lnTo>
                <a:lnTo>
                  <a:pt x="404" y="439"/>
                </a:lnTo>
                <a:lnTo>
                  <a:pt x="402" y="445"/>
                </a:lnTo>
                <a:lnTo>
                  <a:pt x="400" y="450"/>
                </a:lnTo>
                <a:lnTo>
                  <a:pt x="396" y="455"/>
                </a:lnTo>
                <a:lnTo>
                  <a:pt x="392" y="460"/>
                </a:lnTo>
                <a:lnTo>
                  <a:pt x="386" y="465"/>
                </a:lnTo>
                <a:lnTo>
                  <a:pt x="377" y="471"/>
                </a:lnTo>
                <a:lnTo>
                  <a:pt x="372" y="473"/>
                </a:lnTo>
                <a:lnTo>
                  <a:pt x="365" y="475"/>
                </a:lnTo>
                <a:lnTo>
                  <a:pt x="358" y="476"/>
                </a:lnTo>
                <a:lnTo>
                  <a:pt x="350" y="476"/>
                </a:lnTo>
                <a:lnTo>
                  <a:pt x="334" y="475"/>
                </a:lnTo>
                <a:lnTo>
                  <a:pt x="319" y="472"/>
                </a:lnTo>
                <a:lnTo>
                  <a:pt x="314" y="472"/>
                </a:lnTo>
                <a:lnTo>
                  <a:pt x="311" y="471"/>
                </a:lnTo>
                <a:lnTo>
                  <a:pt x="302" y="469"/>
                </a:lnTo>
                <a:lnTo>
                  <a:pt x="292" y="468"/>
                </a:lnTo>
                <a:lnTo>
                  <a:pt x="278" y="468"/>
                </a:lnTo>
                <a:lnTo>
                  <a:pt x="261" y="467"/>
                </a:lnTo>
                <a:lnTo>
                  <a:pt x="245" y="468"/>
                </a:lnTo>
                <a:lnTo>
                  <a:pt x="230" y="469"/>
                </a:lnTo>
                <a:lnTo>
                  <a:pt x="216" y="471"/>
                </a:lnTo>
                <a:lnTo>
                  <a:pt x="205" y="474"/>
                </a:lnTo>
                <a:lnTo>
                  <a:pt x="196" y="476"/>
                </a:lnTo>
                <a:lnTo>
                  <a:pt x="186" y="478"/>
                </a:lnTo>
                <a:lnTo>
                  <a:pt x="177" y="478"/>
                </a:lnTo>
                <a:lnTo>
                  <a:pt x="169" y="479"/>
                </a:lnTo>
              </a:path>
            </a:pathLst>
          </a:cu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5" name="CustomShape 5"/>
          <p:cNvSpPr/>
          <p:nvPr/>
        </p:nvSpPr>
        <p:spPr>
          <a:xfrm>
            <a:off x="8150400" y="392040"/>
            <a:ext cx="327960" cy="243720"/>
          </a:xfrm>
          <a:custGeom>
            <a:avLst/>
            <a:gdLst/>
            <a:ahLst/>
            <a:cxnLst/>
            <a:rect l="0" t="0" r="r" b="b"/>
            <a:pathLst>
              <a:path w="622" h="461">
                <a:moveTo>
                  <a:pt x="330" y="460"/>
                </a:moveTo>
                <a:lnTo>
                  <a:pt x="319" y="460"/>
                </a:lnTo>
                <a:lnTo>
                  <a:pt x="307" y="458"/>
                </a:lnTo>
                <a:lnTo>
                  <a:pt x="297" y="456"/>
                </a:lnTo>
                <a:lnTo>
                  <a:pt x="286" y="453"/>
                </a:lnTo>
                <a:lnTo>
                  <a:pt x="276" y="448"/>
                </a:lnTo>
                <a:lnTo>
                  <a:pt x="268" y="443"/>
                </a:lnTo>
                <a:lnTo>
                  <a:pt x="260" y="438"/>
                </a:lnTo>
                <a:lnTo>
                  <a:pt x="253" y="431"/>
                </a:lnTo>
                <a:lnTo>
                  <a:pt x="246" y="424"/>
                </a:lnTo>
                <a:lnTo>
                  <a:pt x="240" y="415"/>
                </a:lnTo>
                <a:lnTo>
                  <a:pt x="235" y="406"/>
                </a:lnTo>
                <a:lnTo>
                  <a:pt x="231" y="398"/>
                </a:lnTo>
                <a:lnTo>
                  <a:pt x="225" y="407"/>
                </a:lnTo>
                <a:lnTo>
                  <a:pt x="217" y="416"/>
                </a:lnTo>
                <a:lnTo>
                  <a:pt x="209" y="424"/>
                </a:lnTo>
                <a:lnTo>
                  <a:pt x="202" y="430"/>
                </a:lnTo>
                <a:lnTo>
                  <a:pt x="192" y="437"/>
                </a:lnTo>
                <a:lnTo>
                  <a:pt x="182" y="442"/>
                </a:lnTo>
                <a:lnTo>
                  <a:pt x="173" y="446"/>
                </a:lnTo>
                <a:lnTo>
                  <a:pt x="161" y="450"/>
                </a:lnTo>
                <a:lnTo>
                  <a:pt x="150" y="452"/>
                </a:lnTo>
                <a:lnTo>
                  <a:pt x="139" y="454"/>
                </a:lnTo>
                <a:lnTo>
                  <a:pt x="128" y="455"/>
                </a:lnTo>
                <a:lnTo>
                  <a:pt x="118" y="455"/>
                </a:lnTo>
                <a:lnTo>
                  <a:pt x="106" y="455"/>
                </a:lnTo>
                <a:lnTo>
                  <a:pt x="93" y="453"/>
                </a:lnTo>
                <a:lnTo>
                  <a:pt x="81" y="451"/>
                </a:lnTo>
                <a:lnTo>
                  <a:pt x="70" y="447"/>
                </a:lnTo>
                <a:lnTo>
                  <a:pt x="58" y="443"/>
                </a:lnTo>
                <a:lnTo>
                  <a:pt x="47" y="437"/>
                </a:lnTo>
                <a:lnTo>
                  <a:pt x="38" y="429"/>
                </a:lnTo>
                <a:lnTo>
                  <a:pt x="28" y="420"/>
                </a:lnTo>
                <a:lnTo>
                  <a:pt x="20" y="411"/>
                </a:lnTo>
                <a:lnTo>
                  <a:pt x="14" y="400"/>
                </a:lnTo>
                <a:lnTo>
                  <a:pt x="9" y="388"/>
                </a:lnTo>
                <a:lnTo>
                  <a:pt x="4" y="376"/>
                </a:lnTo>
                <a:lnTo>
                  <a:pt x="1" y="362"/>
                </a:lnTo>
                <a:lnTo>
                  <a:pt x="0" y="348"/>
                </a:lnTo>
                <a:lnTo>
                  <a:pt x="1" y="333"/>
                </a:lnTo>
                <a:lnTo>
                  <a:pt x="3" y="319"/>
                </a:lnTo>
                <a:lnTo>
                  <a:pt x="8" y="305"/>
                </a:lnTo>
                <a:lnTo>
                  <a:pt x="14" y="292"/>
                </a:lnTo>
                <a:lnTo>
                  <a:pt x="22" y="278"/>
                </a:lnTo>
                <a:lnTo>
                  <a:pt x="31" y="265"/>
                </a:lnTo>
                <a:lnTo>
                  <a:pt x="38" y="257"/>
                </a:lnTo>
                <a:lnTo>
                  <a:pt x="46" y="251"/>
                </a:lnTo>
                <a:lnTo>
                  <a:pt x="55" y="244"/>
                </a:lnTo>
                <a:lnTo>
                  <a:pt x="64" y="240"/>
                </a:lnTo>
                <a:lnTo>
                  <a:pt x="73" y="236"/>
                </a:lnTo>
                <a:lnTo>
                  <a:pt x="84" y="233"/>
                </a:lnTo>
                <a:lnTo>
                  <a:pt x="95" y="231"/>
                </a:lnTo>
                <a:lnTo>
                  <a:pt x="106" y="231"/>
                </a:lnTo>
                <a:lnTo>
                  <a:pt x="118" y="231"/>
                </a:lnTo>
                <a:lnTo>
                  <a:pt x="128" y="233"/>
                </a:lnTo>
                <a:lnTo>
                  <a:pt x="139" y="237"/>
                </a:lnTo>
                <a:lnTo>
                  <a:pt x="150" y="241"/>
                </a:lnTo>
                <a:lnTo>
                  <a:pt x="150" y="237"/>
                </a:lnTo>
                <a:lnTo>
                  <a:pt x="151" y="232"/>
                </a:lnTo>
                <a:lnTo>
                  <a:pt x="153" y="202"/>
                </a:lnTo>
                <a:lnTo>
                  <a:pt x="155" y="174"/>
                </a:lnTo>
                <a:lnTo>
                  <a:pt x="158" y="148"/>
                </a:lnTo>
                <a:lnTo>
                  <a:pt x="160" y="125"/>
                </a:lnTo>
                <a:lnTo>
                  <a:pt x="163" y="105"/>
                </a:lnTo>
                <a:lnTo>
                  <a:pt x="166" y="88"/>
                </a:lnTo>
                <a:lnTo>
                  <a:pt x="170" y="74"/>
                </a:lnTo>
                <a:lnTo>
                  <a:pt x="175" y="62"/>
                </a:lnTo>
                <a:lnTo>
                  <a:pt x="178" y="54"/>
                </a:lnTo>
                <a:lnTo>
                  <a:pt x="184" y="47"/>
                </a:lnTo>
                <a:lnTo>
                  <a:pt x="189" y="39"/>
                </a:lnTo>
                <a:lnTo>
                  <a:pt x="194" y="34"/>
                </a:lnTo>
                <a:lnTo>
                  <a:pt x="205" y="23"/>
                </a:lnTo>
                <a:lnTo>
                  <a:pt x="216" y="15"/>
                </a:lnTo>
                <a:lnTo>
                  <a:pt x="227" y="10"/>
                </a:lnTo>
                <a:lnTo>
                  <a:pt x="236" y="6"/>
                </a:lnTo>
                <a:lnTo>
                  <a:pt x="244" y="3"/>
                </a:lnTo>
                <a:lnTo>
                  <a:pt x="249" y="2"/>
                </a:lnTo>
                <a:lnTo>
                  <a:pt x="260" y="1"/>
                </a:lnTo>
                <a:lnTo>
                  <a:pt x="271" y="0"/>
                </a:lnTo>
                <a:lnTo>
                  <a:pt x="279" y="0"/>
                </a:lnTo>
                <a:lnTo>
                  <a:pt x="286" y="1"/>
                </a:lnTo>
                <a:lnTo>
                  <a:pt x="295" y="3"/>
                </a:lnTo>
                <a:lnTo>
                  <a:pt x="301" y="4"/>
                </a:lnTo>
                <a:lnTo>
                  <a:pt x="316" y="10"/>
                </a:lnTo>
                <a:lnTo>
                  <a:pt x="329" y="16"/>
                </a:lnTo>
                <a:lnTo>
                  <a:pt x="342" y="24"/>
                </a:lnTo>
                <a:lnTo>
                  <a:pt x="354" y="33"/>
                </a:lnTo>
                <a:lnTo>
                  <a:pt x="365" y="40"/>
                </a:lnTo>
                <a:lnTo>
                  <a:pt x="375" y="49"/>
                </a:lnTo>
                <a:lnTo>
                  <a:pt x="381" y="53"/>
                </a:lnTo>
                <a:lnTo>
                  <a:pt x="388" y="58"/>
                </a:lnTo>
                <a:lnTo>
                  <a:pt x="393" y="60"/>
                </a:lnTo>
                <a:lnTo>
                  <a:pt x="403" y="61"/>
                </a:lnTo>
                <a:lnTo>
                  <a:pt x="413" y="61"/>
                </a:lnTo>
                <a:lnTo>
                  <a:pt x="422" y="58"/>
                </a:lnTo>
                <a:lnTo>
                  <a:pt x="434" y="56"/>
                </a:lnTo>
                <a:lnTo>
                  <a:pt x="445" y="53"/>
                </a:lnTo>
                <a:lnTo>
                  <a:pt x="458" y="49"/>
                </a:lnTo>
                <a:lnTo>
                  <a:pt x="470" y="43"/>
                </a:lnTo>
                <a:lnTo>
                  <a:pt x="483" y="37"/>
                </a:lnTo>
                <a:lnTo>
                  <a:pt x="497" y="30"/>
                </a:lnTo>
                <a:lnTo>
                  <a:pt x="505" y="26"/>
                </a:lnTo>
                <a:lnTo>
                  <a:pt x="515" y="23"/>
                </a:lnTo>
                <a:lnTo>
                  <a:pt x="526" y="21"/>
                </a:lnTo>
                <a:lnTo>
                  <a:pt x="537" y="20"/>
                </a:lnTo>
                <a:lnTo>
                  <a:pt x="546" y="21"/>
                </a:lnTo>
                <a:lnTo>
                  <a:pt x="555" y="22"/>
                </a:lnTo>
                <a:lnTo>
                  <a:pt x="564" y="24"/>
                </a:lnTo>
                <a:lnTo>
                  <a:pt x="572" y="27"/>
                </a:lnTo>
                <a:lnTo>
                  <a:pt x="580" y="31"/>
                </a:lnTo>
                <a:lnTo>
                  <a:pt x="587" y="36"/>
                </a:lnTo>
                <a:lnTo>
                  <a:pt x="594" y="42"/>
                </a:lnTo>
                <a:lnTo>
                  <a:pt x="600" y="48"/>
                </a:lnTo>
                <a:lnTo>
                  <a:pt x="608" y="58"/>
                </a:lnTo>
                <a:lnTo>
                  <a:pt x="613" y="69"/>
                </a:lnTo>
                <a:lnTo>
                  <a:pt x="618" y="80"/>
                </a:lnTo>
                <a:lnTo>
                  <a:pt x="620" y="92"/>
                </a:lnTo>
                <a:lnTo>
                  <a:pt x="621" y="103"/>
                </a:lnTo>
                <a:lnTo>
                  <a:pt x="620" y="115"/>
                </a:lnTo>
                <a:lnTo>
                  <a:pt x="618" y="125"/>
                </a:lnTo>
                <a:lnTo>
                  <a:pt x="614" y="137"/>
                </a:lnTo>
                <a:lnTo>
                  <a:pt x="610" y="148"/>
                </a:lnTo>
                <a:lnTo>
                  <a:pt x="606" y="159"/>
                </a:lnTo>
                <a:lnTo>
                  <a:pt x="599" y="170"/>
                </a:lnTo>
                <a:lnTo>
                  <a:pt x="592" y="181"/>
                </a:lnTo>
                <a:lnTo>
                  <a:pt x="584" y="191"/>
                </a:lnTo>
                <a:lnTo>
                  <a:pt x="576" y="200"/>
                </a:lnTo>
                <a:lnTo>
                  <a:pt x="567" y="210"/>
                </a:lnTo>
                <a:lnTo>
                  <a:pt x="557" y="218"/>
                </a:lnTo>
                <a:lnTo>
                  <a:pt x="552" y="223"/>
                </a:lnTo>
                <a:lnTo>
                  <a:pt x="541" y="232"/>
                </a:lnTo>
                <a:lnTo>
                  <a:pt x="529" y="241"/>
                </a:lnTo>
                <a:lnTo>
                  <a:pt x="517" y="251"/>
                </a:lnTo>
                <a:lnTo>
                  <a:pt x="505" y="259"/>
                </a:lnTo>
                <a:lnTo>
                  <a:pt x="495" y="269"/>
                </a:lnTo>
                <a:lnTo>
                  <a:pt x="484" y="282"/>
                </a:lnTo>
                <a:lnTo>
                  <a:pt x="473" y="297"/>
                </a:lnTo>
                <a:lnTo>
                  <a:pt x="462" y="314"/>
                </a:lnTo>
                <a:lnTo>
                  <a:pt x="452" y="332"/>
                </a:lnTo>
                <a:lnTo>
                  <a:pt x="444" y="350"/>
                </a:lnTo>
                <a:lnTo>
                  <a:pt x="435" y="366"/>
                </a:lnTo>
                <a:lnTo>
                  <a:pt x="430" y="381"/>
                </a:lnTo>
                <a:lnTo>
                  <a:pt x="425" y="390"/>
                </a:lnTo>
                <a:lnTo>
                  <a:pt x="420" y="402"/>
                </a:lnTo>
                <a:lnTo>
                  <a:pt x="411" y="415"/>
                </a:lnTo>
                <a:lnTo>
                  <a:pt x="402" y="428"/>
                </a:lnTo>
                <a:lnTo>
                  <a:pt x="395" y="434"/>
                </a:lnTo>
                <a:lnTo>
                  <a:pt x="389" y="441"/>
                </a:lnTo>
                <a:lnTo>
                  <a:pt x="381" y="446"/>
                </a:lnTo>
                <a:lnTo>
                  <a:pt x="373" y="451"/>
                </a:lnTo>
                <a:lnTo>
                  <a:pt x="363" y="455"/>
                </a:lnTo>
                <a:lnTo>
                  <a:pt x="353" y="458"/>
                </a:lnTo>
                <a:lnTo>
                  <a:pt x="342" y="460"/>
                </a:lnTo>
                <a:lnTo>
                  <a:pt x="330" y="460"/>
                </a:lnTo>
                <a:lnTo>
                  <a:pt x="263" y="198"/>
                </a:lnTo>
                <a:lnTo>
                  <a:pt x="261" y="210"/>
                </a:lnTo>
                <a:lnTo>
                  <a:pt x="259" y="228"/>
                </a:lnTo>
                <a:lnTo>
                  <a:pt x="258" y="250"/>
                </a:lnTo>
                <a:lnTo>
                  <a:pt x="257" y="269"/>
                </a:lnTo>
                <a:lnTo>
                  <a:pt x="262" y="264"/>
                </a:lnTo>
                <a:lnTo>
                  <a:pt x="269" y="259"/>
                </a:lnTo>
                <a:lnTo>
                  <a:pt x="276" y="256"/>
                </a:lnTo>
                <a:lnTo>
                  <a:pt x="283" y="253"/>
                </a:lnTo>
                <a:lnTo>
                  <a:pt x="290" y="250"/>
                </a:lnTo>
                <a:lnTo>
                  <a:pt x="299" y="249"/>
                </a:lnTo>
                <a:lnTo>
                  <a:pt x="307" y="248"/>
                </a:lnTo>
                <a:lnTo>
                  <a:pt x="315" y="246"/>
                </a:lnTo>
                <a:lnTo>
                  <a:pt x="324" y="248"/>
                </a:lnTo>
                <a:lnTo>
                  <a:pt x="334" y="249"/>
                </a:lnTo>
                <a:lnTo>
                  <a:pt x="342" y="251"/>
                </a:lnTo>
                <a:lnTo>
                  <a:pt x="351" y="253"/>
                </a:lnTo>
                <a:lnTo>
                  <a:pt x="359" y="256"/>
                </a:lnTo>
                <a:lnTo>
                  <a:pt x="365" y="259"/>
                </a:lnTo>
                <a:lnTo>
                  <a:pt x="374" y="246"/>
                </a:lnTo>
                <a:lnTo>
                  <a:pt x="382" y="233"/>
                </a:lnTo>
                <a:lnTo>
                  <a:pt x="392" y="222"/>
                </a:lnTo>
                <a:lnTo>
                  <a:pt x="402" y="210"/>
                </a:lnTo>
                <a:lnTo>
                  <a:pt x="400" y="210"/>
                </a:lnTo>
                <a:lnTo>
                  <a:pt x="397" y="210"/>
                </a:lnTo>
                <a:lnTo>
                  <a:pt x="380" y="209"/>
                </a:lnTo>
                <a:lnTo>
                  <a:pt x="363" y="205"/>
                </a:lnTo>
                <a:lnTo>
                  <a:pt x="347" y="200"/>
                </a:lnTo>
                <a:lnTo>
                  <a:pt x="332" y="196"/>
                </a:lnTo>
                <a:lnTo>
                  <a:pt x="323" y="192"/>
                </a:lnTo>
                <a:lnTo>
                  <a:pt x="315" y="189"/>
                </a:lnTo>
                <a:lnTo>
                  <a:pt x="307" y="187"/>
                </a:lnTo>
                <a:lnTo>
                  <a:pt x="299" y="186"/>
                </a:lnTo>
                <a:lnTo>
                  <a:pt x="296" y="185"/>
                </a:lnTo>
                <a:lnTo>
                  <a:pt x="293" y="185"/>
                </a:lnTo>
                <a:lnTo>
                  <a:pt x="287" y="186"/>
                </a:lnTo>
                <a:lnTo>
                  <a:pt x="282" y="187"/>
                </a:lnTo>
                <a:lnTo>
                  <a:pt x="278" y="188"/>
                </a:lnTo>
                <a:lnTo>
                  <a:pt x="273" y="190"/>
                </a:lnTo>
                <a:lnTo>
                  <a:pt x="267" y="195"/>
                </a:lnTo>
                <a:lnTo>
                  <a:pt x="263" y="198"/>
                </a:lnTo>
              </a:path>
            </a:pathLst>
          </a:cu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6" name="CustomShape 6"/>
          <p:cNvSpPr/>
          <p:nvPr/>
        </p:nvSpPr>
        <p:spPr>
          <a:xfrm>
            <a:off x="7050240" y="374760"/>
            <a:ext cx="413640" cy="256320"/>
          </a:xfrm>
          <a:custGeom>
            <a:avLst/>
            <a:gdLst/>
            <a:ahLst/>
            <a:cxnLst/>
            <a:rect l="0" t="0" r="r" b="b"/>
            <a:pathLst>
              <a:path w="785" h="486">
                <a:moveTo>
                  <a:pt x="638" y="485"/>
                </a:moveTo>
                <a:lnTo>
                  <a:pt x="629" y="485"/>
                </a:lnTo>
                <a:lnTo>
                  <a:pt x="620" y="482"/>
                </a:lnTo>
                <a:lnTo>
                  <a:pt x="611" y="480"/>
                </a:lnTo>
                <a:lnTo>
                  <a:pt x="601" y="477"/>
                </a:lnTo>
                <a:lnTo>
                  <a:pt x="594" y="474"/>
                </a:lnTo>
                <a:lnTo>
                  <a:pt x="585" y="468"/>
                </a:lnTo>
                <a:lnTo>
                  <a:pt x="578" y="463"/>
                </a:lnTo>
                <a:lnTo>
                  <a:pt x="571" y="458"/>
                </a:lnTo>
                <a:lnTo>
                  <a:pt x="552" y="455"/>
                </a:lnTo>
                <a:lnTo>
                  <a:pt x="532" y="452"/>
                </a:lnTo>
                <a:lnTo>
                  <a:pt x="512" y="449"/>
                </a:lnTo>
                <a:lnTo>
                  <a:pt x="491" y="446"/>
                </a:lnTo>
                <a:lnTo>
                  <a:pt x="488" y="449"/>
                </a:lnTo>
                <a:lnTo>
                  <a:pt x="484" y="452"/>
                </a:lnTo>
                <a:lnTo>
                  <a:pt x="480" y="455"/>
                </a:lnTo>
                <a:lnTo>
                  <a:pt x="476" y="458"/>
                </a:lnTo>
                <a:lnTo>
                  <a:pt x="457" y="465"/>
                </a:lnTo>
                <a:lnTo>
                  <a:pt x="437" y="472"/>
                </a:lnTo>
                <a:lnTo>
                  <a:pt x="417" y="476"/>
                </a:lnTo>
                <a:lnTo>
                  <a:pt x="396" y="478"/>
                </a:lnTo>
                <a:lnTo>
                  <a:pt x="388" y="479"/>
                </a:lnTo>
                <a:lnTo>
                  <a:pt x="378" y="479"/>
                </a:lnTo>
                <a:lnTo>
                  <a:pt x="359" y="478"/>
                </a:lnTo>
                <a:lnTo>
                  <a:pt x="341" y="476"/>
                </a:lnTo>
                <a:lnTo>
                  <a:pt x="323" y="473"/>
                </a:lnTo>
                <a:lnTo>
                  <a:pt x="305" y="467"/>
                </a:lnTo>
                <a:lnTo>
                  <a:pt x="288" y="461"/>
                </a:lnTo>
                <a:lnTo>
                  <a:pt x="272" y="453"/>
                </a:lnTo>
                <a:lnTo>
                  <a:pt x="257" y="445"/>
                </a:lnTo>
                <a:lnTo>
                  <a:pt x="242" y="434"/>
                </a:lnTo>
                <a:lnTo>
                  <a:pt x="228" y="423"/>
                </a:lnTo>
                <a:lnTo>
                  <a:pt x="215" y="410"/>
                </a:lnTo>
                <a:lnTo>
                  <a:pt x="203" y="397"/>
                </a:lnTo>
                <a:lnTo>
                  <a:pt x="192" y="383"/>
                </a:lnTo>
                <a:lnTo>
                  <a:pt x="182" y="367"/>
                </a:lnTo>
                <a:lnTo>
                  <a:pt x="174" y="351"/>
                </a:lnTo>
                <a:lnTo>
                  <a:pt x="166" y="334"/>
                </a:lnTo>
                <a:lnTo>
                  <a:pt x="161" y="316"/>
                </a:lnTo>
                <a:lnTo>
                  <a:pt x="143" y="305"/>
                </a:lnTo>
                <a:lnTo>
                  <a:pt x="128" y="296"/>
                </a:lnTo>
                <a:lnTo>
                  <a:pt x="113" y="285"/>
                </a:lnTo>
                <a:lnTo>
                  <a:pt x="99" y="274"/>
                </a:lnTo>
                <a:lnTo>
                  <a:pt x="86" y="262"/>
                </a:lnTo>
                <a:lnTo>
                  <a:pt x="73" y="251"/>
                </a:lnTo>
                <a:lnTo>
                  <a:pt x="61" y="240"/>
                </a:lnTo>
                <a:lnTo>
                  <a:pt x="52" y="230"/>
                </a:lnTo>
                <a:lnTo>
                  <a:pt x="42" y="219"/>
                </a:lnTo>
                <a:lnTo>
                  <a:pt x="33" y="208"/>
                </a:lnTo>
                <a:lnTo>
                  <a:pt x="26" y="197"/>
                </a:lnTo>
                <a:lnTo>
                  <a:pt x="18" y="186"/>
                </a:lnTo>
                <a:lnTo>
                  <a:pt x="13" y="176"/>
                </a:lnTo>
                <a:lnTo>
                  <a:pt x="8" y="165"/>
                </a:lnTo>
                <a:lnTo>
                  <a:pt x="4" y="154"/>
                </a:lnTo>
                <a:lnTo>
                  <a:pt x="2" y="144"/>
                </a:lnTo>
                <a:lnTo>
                  <a:pt x="0" y="135"/>
                </a:lnTo>
                <a:lnTo>
                  <a:pt x="0" y="125"/>
                </a:lnTo>
                <a:lnTo>
                  <a:pt x="0" y="115"/>
                </a:lnTo>
                <a:lnTo>
                  <a:pt x="1" y="105"/>
                </a:lnTo>
                <a:lnTo>
                  <a:pt x="3" y="97"/>
                </a:lnTo>
                <a:lnTo>
                  <a:pt x="6" y="88"/>
                </a:lnTo>
                <a:lnTo>
                  <a:pt x="11" y="80"/>
                </a:lnTo>
                <a:lnTo>
                  <a:pt x="16" y="72"/>
                </a:lnTo>
                <a:lnTo>
                  <a:pt x="21" y="65"/>
                </a:lnTo>
                <a:lnTo>
                  <a:pt x="27" y="60"/>
                </a:lnTo>
                <a:lnTo>
                  <a:pt x="33" y="54"/>
                </a:lnTo>
                <a:lnTo>
                  <a:pt x="40" y="48"/>
                </a:lnTo>
                <a:lnTo>
                  <a:pt x="48" y="44"/>
                </a:lnTo>
                <a:lnTo>
                  <a:pt x="56" y="40"/>
                </a:lnTo>
                <a:lnTo>
                  <a:pt x="65" y="35"/>
                </a:lnTo>
                <a:lnTo>
                  <a:pt x="74" y="32"/>
                </a:lnTo>
                <a:lnTo>
                  <a:pt x="80" y="25"/>
                </a:lnTo>
                <a:lnTo>
                  <a:pt x="85" y="19"/>
                </a:lnTo>
                <a:lnTo>
                  <a:pt x="92" y="15"/>
                </a:lnTo>
                <a:lnTo>
                  <a:pt x="98" y="10"/>
                </a:lnTo>
                <a:lnTo>
                  <a:pt x="106" y="6"/>
                </a:lnTo>
                <a:lnTo>
                  <a:pt x="113" y="4"/>
                </a:lnTo>
                <a:lnTo>
                  <a:pt x="121" y="2"/>
                </a:lnTo>
                <a:lnTo>
                  <a:pt x="129" y="1"/>
                </a:lnTo>
                <a:lnTo>
                  <a:pt x="133" y="0"/>
                </a:lnTo>
                <a:lnTo>
                  <a:pt x="136" y="0"/>
                </a:lnTo>
                <a:lnTo>
                  <a:pt x="142" y="1"/>
                </a:lnTo>
                <a:lnTo>
                  <a:pt x="149" y="2"/>
                </a:lnTo>
                <a:lnTo>
                  <a:pt x="155" y="3"/>
                </a:lnTo>
                <a:lnTo>
                  <a:pt x="162" y="5"/>
                </a:lnTo>
                <a:lnTo>
                  <a:pt x="168" y="7"/>
                </a:lnTo>
                <a:lnTo>
                  <a:pt x="174" y="10"/>
                </a:lnTo>
                <a:lnTo>
                  <a:pt x="179" y="15"/>
                </a:lnTo>
                <a:lnTo>
                  <a:pt x="184" y="18"/>
                </a:lnTo>
                <a:lnTo>
                  <a:pt x="215" y="20"/>
                </a:lnTo>
                <a:lnTo>
                  <a:pt x="246" y="23"/>
                </a:lnTo>
                <a:lnTo>
                  <a:pt x="278" y="29"/>
                </a:lnTo>
                <a:lnTo>
                  <a:pt x="313" y="35"/>
                </a:lnTo>
                <a:lnTo>
                  <a:pt x="324" y="32"/>
                </a:lnTo>
                <a:lnTo>
                  <a:pt x="336" y="30"/>
                </a:lnTo>
                <a:lnTo>
                  <a:pt x="349" y="28"/>
                </a:lnTo>
                <a:lnTo>
                  <a:pt x="361" y="25"/>
                </a:lnTo>
                <a:lnTo>
                  <a:pt x="369" y="25"/>
                </a:lnTo>
                <a:lnTo>
                  <a:pt x="379" y="25"/>
                </a:lnTo>
                <a:lnTo>
                  <a:pt x="393" y="25"/>
                </a:lnTo>
                <a:lnTo>
                  <a:pt x="407" y="27"/>
                </a:lnTo>
                <a:lnTo>
                  <a:pt x="421" y="29"/>
                </a:lnTo>
                <a:lnTo>
                  <a:pt x="435" y="32"/>
                </a:lnTo>
                <a:lnTo>
                  <a:pt x="448" y="36"/>
                </a:lnTo>
                <a:lnTo>
                  <a:pt x="461" y="41"/>
                </a:lnTo>
                <a:lnTo>
                  <a:pt x="474" y="46"/>
                </a:lnTo>
                <a:lnTo>
                  <a:pt x="487" y="52"/>
                </a:lnTo>
                <a:lnTo>
                  <a:pt x="499" y="60"/>
                </a:lnTo>
                <a:lnTo>
                  <a:pt x="510" y="68"/>
                </a:lnTo>
                <a:lnTo>
                  <a:pt x="521" y="76"/>
                </a:lnTo>
                <a:lnTo>
                  <a:pt x="531" y="85"/>
                </a:lnTo>
                <a:lnTo>
                  <a:pt x="542" y="95"/>
                </a:lnTo>
                <a:lnTo>
                  <a:pt x="552" y="105"/>
                </a:lnTo>
                <a:lnTo>
                  <a:pt x="560" y="116"/>
                </a:lnTo>
                <a:lnTo>
                  <a:pt x="568" y="128"/>
                </a:lnTo>
                <a:lnTo>
                  <a:pt x="594" y="142"/>
                </a:lnTo>
                <a:lnTo>
                  <a:pt x="623" y="159"/>
                </a:lnTo>
                <a:lnTo>
                  <a:pt x="638" y="169"/>
                </a:lnTo>
                <a:lnTo>
                  <a:pt x="654" y="180"/>
                </a:lnTo>
                <a:lnTo>
                  <a:pt x="670" y="191"/>
                </a:lnTo>
                <a:lnTo>
                  <a:pt x="686" y="203"/>
                </a:lnTo>
                <a:lnTo>
                  <a:pt x="702" y="216"/>
                </a:lnTo>
                <a:lnTo>
                  <a:pt x="717" y="230"/>
                </a:lnTo>
                <a:lnTo>
                  <a:pt x="731" y="243"/>
                </a:lnTo>
                <a:lnTo>
                  <a:pt x="744" y="258"/>
                </a:lnTo>
                <a:lnTo>
                  <a:pt x="755" y="272"/>
                </a:lnTo>
                <a:lnTo>
                  <a:pt x="766" y="287"/>
                </a:lnTo>
                <a:lnTo>
                  <a:pt x="773" y="303"/>
                </a:lnTo>
                <a:lnTo>
                  <a:pt x="780" y="318"/>
                </a:lnTo>
                <a:lnTo>
                  <a:pt x="782" y="329"/>
                </a:lnTo>
                <a:lnTo>
                  <a:pt x="784" y="339"/>
                </a:lnTo>
                <a:lnTo>
                  <a:pt x="784" y="348"/>
                </a:lnTo>
                <a:lnTo>
                  <a:pt x="784" y="358"/>
                </a:lnTo>
                <a:lnTo>
                  <a:pt x="783" y="367"/>
                </a:lnTo>
                <a:lnTo>
                  <a:pt x="781" y="377"/>
                </a:lnTo>
                <a:lnTo>
                  <a:pt x="777" y="385"/>
                </a:lnTo>
                <a:lnTo>
                  <a:pt x="774" y="394"/>
                </a:lnTo>
                <a:lnTo>
                  <a:pt x="769" y="401"/>
                </a:lnTo>
                <a:lnTo>
                  <a:pt x="764" y="408"/>
                </a:lnTo>
                <a:lnTo>
                  <a:pt x="758" y="414"/>
                </a:lnTo>
                <a:lnTo>
                  <a:pt x="751" y="421"/>
                </a:lnTo>
                <a:lnTo>
                  <a:pt x="745" y="426"/>
                </a:lnTo>
                <a:lnTo>
                  <a:pt x="737" y="432"/>
                </a:lnTo>
                <a:lnTo>
                  <a:pt x="729" y="437"/>
                </a:lnTo>
                <a:lnTo>
                  <a:pt x="719" y="441"/>
                </a:lnTo>
                <a:lnTo>
                  <a:pt x="713" y="450"/>
                </a:lnTo>
                <a:lnTo>
                  <a:pt x="705" y="458"/>
                </a:lnTo>
                <a:lnTo>
                  <a:pt x="697" y="465"/>
                </a:lnTo>
                <a:lnTo>
                  <a:pt x="688" y="471"/>
                </a:lnTo>
                <a:lnTo>
                  <a:pt x="678" y="476"/>
                </a:lnTo>
                <a:lnTo>
                  <a:pt x="668" y="480"/>
                </a:lnTo>
                <a:lnTo>
                  <a:pt x="658" y="482"/>
                </a:lnTo>
                <a:lnTo>
                  <a:pt x="647" y="485"/>
                </a:lnTo>
                <a:lnTo>
                  <a:pt x="642" y="485"/>
                </a:lnTo>
                <a:lnTo>
                  <a:pt x="638" y="485"/>
                </a:lnTo>
              </a:path>
            </a:pathLst>
          </a:cu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7" name="CustomShape 7"/>
          <p:cNvSpPr/>
          <p:nvPr/>
        </p:nvSpPr>
        <p:spPr>
          <a:xfrm>
            <a:off x="304920" y="2209680"/>
            <a:ext cx="8533800" cy="3643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8" name="CustomShape 8"/>
          <p:cNvSpPr/>
          <p:nvPr/>
        </p:nvSpPr>
        <p:spPr>
          <a:xfrm>
            <a:off x="395640" y="764640"/>
            <a:ext cx="8425080" cy="5094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ct val="100000"/>
              </a:lnSpc>
            </a:pPr>
            <a:r>
              <a:rPr lang="pl-PL" sz="3000" b="1" strike="noStrike">
                <a:solidFill>
                  <a:srgbClr val="0033CC"/>
                </a:solidFill>
                <a:latin typeface="Times New Roman"/>
                <a:ea typeface="DejaVu Sans"/>
              </a:rPr>
              <a:t>1. Etapowanie operacji w ramach kilku wniosków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 algn="just">
              <a:lnSpc>
                <a:spcPct val="150000"/>
              </a:lnSpc>
              <a:buFont typeface="Wingdings" charset="2"/>
              <a:buChar char=""/>
            </a:pPr>
            <a:r>
              <a:rPr lang="pl-PL" sz="2400" i="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pl-PL" sz="2600" i="1" strike="noStrike">
                <a:solidFill>
                  <a:srgbClr val="000000"/>
                </a:solidFill>
                <a:latin typeface="Times New Roman"/>
                <a:ea typeface="DejaVu Sans"/>
              </a:rPr>
              <a:t>Operacja musi stanowić zamkniętą całość, a nie być sztucznie wydzielonym elementem w celu uzyskania dodatkowej pomocy.   </a:t>
            </a:r>
            <a:endParaRPr/>
          </a:p>
          <a:p>
            <a:pPr algn="just">
              <a:lnSpc>
                <a:spcPct val="150000"/>
              </a:lnSpc>
            </a:pPr>
            <a:endParaRPr/>
          </a:p>
          <a:p>
            <a:pPr algn="just">
              <a:lnSpc>
                <a:spcPct val="150000"/>
              </a:lnSpc>
              <a:buFont typeface="Wingdings" charset="2"/>
              <a:buChar char=""/>
            </a:pPr>
            <a:r>
              <a:rPr lang="pl-PL" sz="2600" i="1" strike="noStrike">
                <a:solidFill>
                  <a:srgbClr val="000000"/>
                </a:solidFill>
                <a:latin typeface="Times New Roman"/>
                <a:ea typeface="DejaVu Sans"/>
              </a:rPr>
              <a:t> Realizacja operacji musi się przyczynić do osiągnięcia przedstawionego celu operacji.</a:t>
            </a:r>
            <a:r>
              <a:rPr lang="pl-PL" sz="2600" b="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/>
          </a:p>
          <a:p>
            <a:pPr algn="just">
              <a:lnSpc>
                <a:spcPct val="150000"/>
              </a:lnSpc>
            </a:pP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CustomShape 1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0" name="CustomShape 2"/>
          <p:cNvSpPr/>
          <p:nvPr/>
        </p:nvSpPr>
        <p:spPr>
          <a:xfrm>
            <a:off x="304920" y="2209680"/>
            <a:ext cx="8533800" cy="3643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1" name="CustomShape 3"/>
          <p:cNvSpPr/>
          <p:nvPr/>
        </p:nvSpPr>
        <p:spPr>
          <a:xfrm>
            <a:off x="611280" y="836640"/>
            <a:ext cx="8208360" cy="4249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ct val="150000"/>
              </a:lnSpc>
            </a:pPr>
            <a:r>
              <a:rPr lang="pl-PL" sz="3000" b="1" strike="noStrike">
                <a:solidFill>
                  <a:srgbClr val="0033CC"/>
                </a:solidFill>
                <a:latin typeface="Times New Roman"/>
                <a:ea typeface="DejaVu Sans"/>
              </a:rPr>
              <a:t>2. Łączenie zakresów operacji, które nie stanowią jednolitego przedsięwzięcia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 algn="just">
              <a:lnSpc>
                <a:spcPct val="150000"/>
              </a:lnSpc>
            </a:pPr>
            <a:r>
              <a:rPr lang="pl-PL" sz="2400" b="1" i="1" strike="noStrike">
                <a:solidFill>
                  <a:srgbClr val="000000"/>
                </a:solidFill>
                <a:latin typeface="Times New Roman"/>
                <a:ea typeface="DejaVu Sans"/>
              </a:rPr>
              <a:t>    </a:t>
            </a:r>
            <a:r>
              <a:rPr lang="pl-PL" sz="2800" i="1" strike="noStrike">
                <a:solidFill>
                  <a:srgbClr val="000000"/>
                </a:solidFill>
                <a:latin typeface="Times New Roman"/>
                <a:ea typeface="DejaVu Sans"/>
              </a:rPr>
              <a:t>Operacja musi stanowić jedną, spójną, logiczną, </a:t>
            </a:r>
            <a:endParaRPr/>
          </a:p>
          <a:p>
            <a:pPr algn="just">
              <a:lnSpc>
                <a:spcPct val="150000"/>
              </a:lnSpc>
            </a:pPr>
            <a:r>
              <a:rPr lang="pl-PL" sz="2800" i="1" strike="noStrike">
                <a:solidFill>
                  <a:srgbClr val="000000"/>
                </a:solidFill>
                <a:latin typeface="Times New Roman"/>
                <a:ea typeface="DejaVu Sans"/>
              </a:rPr>
              <a:t>    zamkniętą całość.</a:t>
            </a:r>
            <a:endParaRPr/>
          </a:p>
          <a:p>
            <a:pPr algn="just">
              <a:lnSpc>
                <a:spcPct val="15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pl-PL" sz="2800" b="1" i="1" strike="noStrike">
                <a:solidFill>
                  <a:srgbClr val="000000"/>
                </a:solidFill>
                <a:latin typeface="Times New Roman"/>
                <a:ea typeface="DejaVu Sans"/>
              </a:rPr>
              <a:t>   </a:t>
            </a:r>
            <a:r>
              <a:rPr lang="pl-PL" sz="2000" b="1" i="1" strike="noStrike">
                <a:solidFill>
                  <a:srgbClr val="000000"/>
                </a:solidFill>
                <a:latin typeface="Times New Roman"/>
                <a:ea typeface="DejaVu Sans"/>
              </a:rPr>
              <a:t>(Nie kwalifikujemy kosztów działalności Wnioskodawcy)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4" name="CustomShape 2"/>
          <p:cNvSpPr/>
          <p:nvPr/>
        </p:nvSpPr>
        <p:spPr>
          <a:xfrm>
            <a:off x="323640" y="1700640"/>
            <a:ext cx="8280360" cy="3594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r>
              <a:rPr lang="pl-PL" sz="2000" strike="noStrike">
                <a:solidFill>
                  <a:srgbClr val="000000"/>
                </a:solidFill>
                <a:latin typeface="Times New Roman"/>
                <a:ea typeface="DejaVu Sans"/>
              </a:rPr>
              <a:t>Wniosek o dofinansowanie to część zobowiązania umownego.                                    Jest zawsze nierozerwalną częścią umowy o dofinansowanie,                                 która jest zawierana z instytucją publiczną. W związku z tym wszystkie opisy                          i deklaracje, zawarte w dokumentacji wnioskowej, stają się postanowieniami umownymi, wiążącymi strony. Zmiana tych zapisów w większości wypadków jest niedozwolona, a tam gdzie istnieje taka możliwość,                                          musi być zaakceptowana przez instytucję udzielającą wsparcia. </a:t>
            </a:r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CustomShape 1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66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3" name="CustomShape 2"/>
          <p:cNvSpPr/>
          <p:nvPr/>
        </p:nvSpPr>
        <p:spPr>
          <a:xfrm>
            <a:off x="304920" y="2209680"/>
            <a:ext cx="8533800" cy="3643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4" name="CustomShape 3"/>
          <p:cNvSpPr/>
          <p:nvPr/>
        </p:nvSpPr>
        <p:spPr>
          <a:xfrm>
            <a:off x="395280" y="1413000"/>
            <a:ext cx="8640000" cy="4082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ct val="100000"/>
              </a:lnSpc>
            </a:pPr>
            <a:r>
              <a:rPr lang="pl-PL" sz="3000" b="1" strike="noStrike">
                <a:solidFill>
                  <a:srgbClr val="0033CC"/>
                </a:solidFill>
                <a:latin typeface="Times New Roman"/>
                <a:ea typeface="DejaVu Sans"/>
              </a:rPr>
              <a:t>3. Rozbieżność  pomiędzy celami, zakresem </a:t>
            </a:r>
            <a:endParaRPr/>
          </a:p>
          <a:p>
            <a:pPr algn="ctr">
              <a:lnSpc>
                <a:spcPct val="100000"/>
              </a:lnSpc>
            </a:pPr>
            <a:r>
              <a:rPr lang="pl-PL" sz="3000" b="1" strike="noStrike">
                <a:solidFill>
                  <a:srgbClr val="0033CC"/>
                </a:solidFill>
                <a:latin typeface="Times New Roman"/>
                <a:ea typeface="DejaVu Sans"/>
              </a:rPr>
              <a:t>i opisem operacji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pl-PL" sz="2400" b="1" i="1" strike="noStrike">
                <a:solidFill>
                  <a:srgbClr val="000000"/>
                </a:solidFill>
                <a:latin typeface="Times New Roman"/>
                <a:ea typeface="DejaVu Sans"/>
              </a:rPr>
              <a:t>    </a:t>
            </a:r>
            <a:r>
              <a:rPr lang="pl-PL" sz="2400" i="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pl-PL" sz="2400" b="1" i="1" strike="noStrike">
                <a:solidFill>
                  <a:srgbClr val="000000"/>
                </a:solidFill>
                <a:latin typeface="Times New Roman"/>
                <a:ea typeface="DejaVu Sans"/>
              </a:rPr>
              <a:t>Opis operacji             zakres operacji</a:t>
            </a:r>
            <a:r>
              <a:rPr lang="pl-PL" sz="2400" i="1" strike="noStrike">
                <a:solidFill>
                  <a:srgbClr val="000000"/>
                </a:solidFill>
                <a:latin typeface="Times New Roman"/>
                <a:ea typeface="DejaVu Sans"/>
              </a:rPr>
              <a:t>                        </a:t>
            </a:r>
            <a:r>
              <a:rPr lang="pl-PL" sz="2400" b="1" i="1" strike="noStrike">
                <a:solidFill>
                  <a:srgbClr val="000000"/>
                </a:solidFill>
                <a:latin typeface="Times New Roman"/>
                <a:ea typeface="DejaVu Sans"/>
              </a:rPr>
              <a:t>cele operacji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385" name="CustomShape 4"/>
          <p:cNvSpPr/>
          <p:nvPr/>
        </p:nvSpPr>
        <p:spPr>
          <a:xfrm>
            <a:off x="6477120" y="6553080"/>
            <a:ext cx="2532960" cy="181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6" name="CustomShape 5"/>
          <p:cNvSpPr/>
          <p:nvPr/>
        </p:nvSpPr>
        <p:spPr>
          <a:xfrm>
            <a:off x="5508000" y="3357000"/>
            <a:ext cx="1367280" cy="431280"/>
          </a:xfrm>
          <a:prstGeom prst="rightArrow">
            <a:avLst>
              <a:gd name="adj1" fmla="val 50000"/>
              <a:gd name="adj2" fmla="val 126961"/>
            </a:avLst>
          </a:prstGeom>
          <a:solidFill>
            <a:srgbClr val="0066FF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</p:sp>
      <p:sp>
        <p:nvSpPr>
          <p:cNvPr id="387" name="CustomShape 6"/>
          <p:cNvSpPr/>
          <p:nvPr/>
        </p:nvSpPr>
        <p:spPr>
          <a:xfrm>
            <a:off x="2483640" y="3357000"/>
            <a:ext cx="791280" cy="431280"/>
          </a:xfrm>
          <a:prstGeom prst="mathEqual">
            <a:avLst>
              <a:gd name="adj1" fmla="val 23520"/>
              <a:gd name="adj2" fmla="val 11760"/>
            </a:avLst>
          </a:prstGeom>
          <a:solidFill>
            <a:srgbClr val="0066FF"/>
          </a:solidFill>
          <a:ln>
            <a:solidFill>
              <a:srgbClr val="0099FF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Picture 6"/>
          <p:cNvPicPr/>
          <p:nvPr/>
        </p:nvPicPr>
        <p:blipFill>
          <a:blip r:embed="rId3" cstate="print"/>
          <a:stretch/>
        </p:blipFill>
        <p:spPr>
          <a:xfrm>
            <a:off x="1691640" y="1196640"/>
            <a:ext cx="5688000" cy="5201280"/>
          </a:xfrm>
          <a:prstGeom prst="rect">
            <a:avLst/>
          </a:prstGeom>
          <a:ln w="9360">
            <a:noFill/>
          </a:ln>
        </p:spPr>
      </p:pic>
      <p:sp>
        <p:nvSpPr>
          <p:cNvPr id="389" name="CustomShape 1"/>
          <p:cNvSpPr/>
          <p:nvPr/>
        </p:nvSpPr>
        <p:spPr>
          <a:xfrm>
            <a:off x="2627640" y="3069000"/>
            <a:ext cx="4463640" cy="1858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ct val="150000"/>
              </a:lnSpc>
            </a:pPr>
            <a:endParaRPr/>
          </a:p>
          <a:p>
            <a:pPr algn="ctr">
              <a:lnSpc>
                <a:spcPct val="150000"/>
              </a:lnSpc>
            </a:pPr>
            <a:r>
              <a:rPr lang="pl-PL" sz="2400" b="1" strike="noStrike">
                <a:solidFill>
                  <a:srgbClr val="000000"/>
                </a:solidFill>
                <a:latin typeface="Times New Roman"/>
                <a:ea typeface="DejaVu Sans"/>
              </a:rPr>
              <a:t>R o z l i c z a n i e </a:t>
            </a:r>
            <a:endParaRPr/>
          </a:p>
          <a:p>
            <a:pPr algn="ctr">
              <a:lnSpc>
                <a:spcPct val="15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390" name="CustomShape 2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Picture 6"/>
          <p:cNvPicPr/>
          <p:nvPr/>
        </p:nvPicPr>
        <p:blipFill>
          <a:blip r:embed="rId3" cstate="print"/>
          <a:stretch/>
        </p:blipFill>
        <p:spPr>
          <a:xfrm>
            <a:off x="1547640" y="980640"/>
            <a:ext cx="5688000" cy="5201280"/>
          </a:xfrm>
          <a:prstGeom prst="rect">
            <a:avLst/>
          </a:prstGeom>
          <a:ln w="9360">
            <a:noFill/>
          </a:ln>
        </p:spPr>
      </p:pic>
      <p:sp>
        <p:nvSpPr>
          <p:cNvPr id="392" name="CustomShape 1"/>
          <p:cNvSpPr/>
          <p:nvPr/>
        </p:nvSpPr>
        <p:spPr>
          <a:xfrm>
            <a:off x="2988000" y="2997000"/>
            <a:ext cx="3527640" cy="1229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ct val="150000"/>
              </a:lnSpc>
            </a:pPr>
            <a:r>
              <a:rPr lang="pl-PL" sz="2400" b="1" strike="noStrike">
                <a:solidFill>
                  <a:srgbClr val="000000"/>
                </a:solidFill>
                <a:latin typeface="Times New Roman"/>
                <a:ea typeface="DejaVu Sans"/>
              </a:rPr>
              <a:t>Wniosek o płatność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393" name="CustomShape 2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66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4" name="CustomShape 3"/>
          <p:cNvSpPr/>
          <p:nvPr/>
        </p:nvSpPr>
        <p:spPr>
          <a:xfrm>
            <a:off x="2720160" y="3645000"/>
            <a:ext cx="411120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50000"/>
              </a:lnSpc>
            </a:pPr>
            <a:r>
              <a:rPr lang="pl-PL" sz="2400" b="1" strike="noStrike">
                <a:solidFill>
                  <a:srgbClr val="000000"/>
                </a:solidFill>
                <a:latin typeface="Times New Roman"/>
                <a:ea typeface="DejaVu Sans"/>
              </a:rPr>
              <a:t>,,Małych   Projektów’’</a:t>
            </a: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Picture 2"/>
          <p:cNvPicPr/>
          <p:nvPr/>
        </p:nvPicPr>
        <p:blipFill>
          <a:blip r:embed="rId2" cstate="print"/>
          <a:srcRect l="-493127" t="-158978" r="1344893"/>
          <a:stretch/>
        </p:blipFill>
        <p:spPr>
          <a:xfrm rot="19578000">
            <a:off x="1137600" y="1418760"/>
            <a:ext cx="3345840" cy="4613400"/>
          </a:xfrm>
          <a:prstGeom prst="rect">
            <a:avLst/>
          </a:prstGeom>
          <a:ln w="9360">
            <a:noFill/>
          </a:ln>
        </p:spPr>
      </p:pic>
      <p:pic>
        <p:nvPicPr>
          <p:cNvPr id="396" name="Picture 2"/>
          <p:cNvPicPr/>
          <p:nvPr/>
        </p:nvPicPr>
        <p:blipFill>
          <a:blip r:embed="rId2" cstate="print"/>
          <a:srcRect l="-493127" t="-158978" r="1344893"/>
          <a:stretch/>
        </p:blipFill>
        <p:spPr>
          <a:xfrm rot="2413200">
            <a:off x="4847400" y="1875240"/>
            <a:ext cx="3237120" cy="4463640"/>
          </a:xfrm>
          <a:prstGeom prst="rect">
            <a:avLst/>
          </a:prstGeom>
          <a:ln w="9360">
            <a:noFill/>
          </a:ln>
        </p:spPr>
      </p:pic>
      <p:pic>
        <p:nvPicPr>
          <p:cNvPr id="397" name="Picture 3"/>
          <p:cNvPicPr/>
          <p:nvPr/>
        </p:nvPicPr>
        <p:blipFill>
          <a:blip r:embed="rId3" cstate="print"/>
          <a:srcRect l="-476643" t="1285127" r="726768" b="290345"/>
          <a:stretch/>
        </p:blipFill>
        <p:spPr>
          <a:xfrm>
            <a:off x="2915640" y="1268640"/>
            <a:ext cx="3614760" cy="5112000"/>
          </a:xfrm>
          <a:prstGeom prst="rect">
            <a:avLst/>
          </a:prstGeom>
          <a:ln w="9360">
            <a:noFill/>
          </a:ln>
        </p:spPr>
      </p:pic>
      <p:sp>
        <p:nvSpPr>
          <p:cNvPr id="398" name="CustomShape 1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66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9" name="CustomShape 2"/>
          <p:cNvSpPr/>
          <p:nvPr/>
        </p:nvSpPr>
        <p:spPr>
          <a:xfrm>
            <a:off x="467640" y="260640"/>
            <a:ext cx="7992000" cy="94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r>
              <a:rPr lang="pl-PL" sz="1400" strike="noStrike">
                <a:solidFill>
                  <a:srgbClr val="000000"/>
                </a:solidFill>
                <a:latin typeface="Times New Roman"/>
                <a:ea typeface="DejaVu Sans"/>
              </a:rPr>
              <a:t>Działanie 413 Wdrażanie lokalnych strategii rozwoju PROW 2007 – 2013                                                                   dla </a:t>
            </a:r>
            <a:r>
              <a:rPr lang="pl-PL" sz="1400" b="1" strike="noStrike">
                <a:solidFill>
                  <a:srgbClr val="000000"/>
                </a:solidFill>
                <a:latin typeface="Times New Roman"/>
                <a:ea typeface="DejaVu Sans"/>
              </a:rPr>
              <a:t>małych projektów</a:t>
            </a:r>
            <a:r>
              <a:rPr lang="pl-PL" sz="1400" strike="noStrike">
                <a:solidFill>
                  <a:srgbClr val="000000"/>
                </a:solidFill>
                <a:latin typeface="Times New Roman"/>
                <a:ea typeface="DejaVu Sans"/>
              </a:rPr>
              <a:t>, tj. operacji, które nie odpowiadają warunkom przyznania pomocy                                          w ramach działań Osi 3, ale przyczyniają się  do osiągnięcia celów tej Osi</a:t>
            </a:r>
            <a:endParaRPr/>
          </a:p>
        </p:txBody>
      </p:sp>
      <p:pic>
        <p:nvPicPr>
          <p:cNvPr id="400" name="Picture 24"/>
          <p:cNvPicPr/>
          <p:nvPr/>
        </p:nvPicPr>
        <p:blipFill>
          <a:blip r:embed="rId4" cstate="print"/>
          <a:stretch/>
        </p:blipFill>
        <p:spPr>
          <a:xfrm>
            <a:off x="6732360" y="5013000"/>
            <a:ext cx="2159640" cy="13899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Picture 3"/>
          <p:cNvPicPr/>
          <p:nvPr/>
        </p:nvPicPr>
        <p:blipFill>
          <a:blip r:embed="rId2" cstate="print"/>
          <a:srcRect l="1173717" t="-2789380" r="1788180" b="2507232"/>
          <a:stretch/>
        </p:blipFill>
        <p:spPr>
          <a:xfrm>
            <a:off x="683640" y="332640"/>
            <a:ext cx="7560000" cy="3455640"/>
          </a:xfrm>
          <a:prstGeom prst="rect">
            <a:avLst/>
          </a:prstGeom>
          <a:ln w="9360">
            <a:noFill/>
          </a:ln>
        </p:spPr>
      </p:pic>
      <p:sp>
        <p:nvSpPr>
          <p:cNvPr id="402" name="CustomShape 1"/>
          <p:cNvSpPr/>
          <p:nvPr/>
        </p:nvSpPr>
        <p:spPr>
          <a:xfrm>
            <a:off x="0" y="642636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3" name="CustomShape 2"/>
          <p:cNvSpPr/>
          <p:nvPr/>
        </p:nvSpPr>
        <p:spPr>
          <a:xfrm>
            <a:off x="4788000" y="4005000"/>
            <a:ext cx="3455640" cy="2231640"/>
          </a:xfrm>
          <a:prstGeom prst="roundRect">
            <a:avLst>
              <a:gd name="adj" fmla="val 14400"/>
            </a:avLst>
          </a:prstGeom>
          <a:solidFill>
            <a:schemeClr val="bg1"/>
          </a:solidFill>
          <a:ln>
            <a:solidFill>
              <a:srgbClr val="0099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just">
              <a:lnSpc>
                <a:spcPct val="150000"/>
              </a:lnSpc>
            </a:pPr>
            <a:r>
              <a:rPr lang="pl-PL" sz="1600" strike="noStrike">
                <a:solidFill>
                  <a:srgbClr val="000000"/>
                </a:solidFill>
                <a:latin typeface="Times New Roman"/>
                <a:ea typeface="DejaVu Sans"/>
              </a:rPr>
              <a:t>Jeśli beneficjent korzysta                              z aktywnego formularza wniosku – pola, które nie dotyczą wnioskodawcy należy pozostawić </a:t>
            </a:r>
            <a:r>
              <a:rPr lang="pl-PL" sz="1600" b="1" u="sng" strike="noStrike">
                <a:solidFill>
                  <a:srgbClr val="000000"/>
                </a:solidFill>
                <a:latin typeface="Times New Roman"/>
                <a:ea typeface="DejaVu Sans"/>
              </a:rPr>
              <a:t>niewypełnione</a:t>
            </a:r>
            <a:endParaRPr/>
          </a:p>
        </p:txBody>
      </p:sp>
      <p:sp>
        <p:nvSpPr>
          <p:cNvPr id="404" name="CustomShape 3"/>
          <p:cNvSpPr/>
          <p:nvPr/>
        </p:nvSpPr>
        <p:spPr>
          <a:xfrm flipH="1" flipV="1">
            <a:off x="4283280" y="3644280"/>
            <a:ext cx="503280" cy="1511280"/>
          </a:xfrm>
          <a:prstGeom prst="straightConnector1">
            <a:avLst/>
          </a:prstGeom>
          <a:noFill/>
          <a:ln>
            <a:solidFill>
              <a:srgbClr val="0099FF"/>
            </a:solidFill>
            <a:round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5" name="CustomShape 4"/>
          <p:cNvSpPr/>
          <p:nvPr/>
        </p:nvSpPr>
        <p:spPr>
          <a:xfrm>
            <a:off x="3852000" y="3501000"/>
            <a:ext cx="503280" cy="287280"/>
          </a:xfrm>
          <a:prstGeom prst="mathMultiply">
            <a:avLst>
              <a:gd name="adj1" fmla="val 23520"/>
            </a:avLst>
          </a:prstGeom>
          <a:ln>
            <a:solidFill>
              <a:srgbClr val="0099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Picture 2"/>
          <p:cNvPicPr/>
          <p:nvPr/>
        </p:nvPicPr>
        <p:blipFill>
          <a:blip r:embed="rId2" cstate="print"/>
          <a:srcRect l="-1996182" t="-528161" r="1788180" b="1053249"/>
          <a:stretch/>
        </p:blipFill>
        <p:spPr>
          <a:xfrm>
            <a:off x="611640" y="476640"/>
            <a:ext cx="7416000" cy="3959640"/>
          </a:xfrm>
          <a:prstGeom prst="rect">
            <a:avLst/>
          </a:prstGeom>
          <a:ln w="9360">
            <a:noFill/>
          </a:ln>
        </p:spPr>
      </p:pic>
      <p:sp>
        <p:nvSpPr>
          <p:cNvPr id="407" name="CustomShape 1"/>
          <p:cNvSpPr/>
          <p:nvPr/>
        </p:nvSpPr>
        <p:spPr>
          <a:xfrm>
            <a:off x="2267640" y="4653000"/>
            <a:ext cx="4103640" cy="1511280"/>
          </a:xfrm>
          <a:prstGeom prst="roundRect">
            <a:avLst>
              <a:gd name="adj" fmla="val 14400"/>
            </a:avLst>
          </a:prstGeom>
          <a:solidFill>
            <a:schemeClr val="bg1"/>
          </a:solidFill>
          <a:ln>
            <a:solidFill>
              <a:srgbClr val="0099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just">
              <a:lnSpc>
                <a:spcPct val="150000"/>
              </a:lnSpc>
            </a:pPr>
            <a:r>
              <a:rPr lang="pl-PL" sz="1600" strike="noStrike">
                <a:solidFill>
                  <a:srgbClr val="000000"/>
                </a:solidFill>
                <a:latin typeface="Times New Roman"/>
                <a:ea typeface="DejaVu Sans"/>
              </a:rPr>
              <a:t>Nazwa beneficjenta musi być </a:t>
            </a:r>
            <a:r>
              <a:rPr lang="pl-PL" sz="1600" b="1" u="sng" strike="noStrike">
                <a:solidFill>
                  <a:srgbClr val="000000"/>
                </a:solidFill>
                <a:latin typeface="Times New Roman"/>
                <a:ea typeface="DejaVu Sans"/>
              </a:rPr>
              <a:t>zgodny z KRS                           lub innym dokumentem  </a:t>
            </a:r>
            <a:endParaRPr/>
          </a:p>
        </p:txBody>
      </p:sp>
      <p:sp>
        <p:nvSpPr>
          <p:cNvPr id="408" name="CustomShape 2"/>
          <p:cNvSpPr/>
          <p:nvPr/>
        </p:nvSpPr>
        <p:spPr>
          <a:xfrm flipH="1" flipV="1">
            <a:off x="3131280" y="1699920"/>
            <a:ext cx="1007280" cy="2879640"/>
          </a:xfrm>
          <a:prstGeom prst="straightConnector1">
            <a:avLst/>
          </a:prstGeom>
          <a:noFill/>
          <a:ln>
            <a:solidFill>
              <a:srgbClr val="0099FF"/>
            </a:solidFill>
            <a:round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9" name="CustomShape 3"/>
          <p:cNvSpPr/>
          <p:nvPr/>
        </p:nvSpPr>
        <p:spPr>
          <a:xfrm>
            <a:off x="0" y="642636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0" name="CustomShape 4"/>
          <p:cNvSpPr/>
          <p:nvPr/>
        </p:nvSpPr>
        <p:spPr>
          <a:xfrm>
            <a:off x="683640" y="764640"/>
            <a:ext cx="3887640" cy="1439280"/>
          </a:xfrm>
          <a:prstGeom prst="ellipse">
            <a:avLst/>
          </a:prstGeom>
          <a:noFill/>
          <a:ln>
            <a:solidFill>
              <a:srgbClr val="0099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CustomShape 1"/>
          <p:cNvSpPr/>
          <p:nvPr/>
        </p:nvSpPr>
        <p:spPr>
          <a:xfrm>
            <a:off x="0" y="642636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12" name="Picture 2"/>
          <p:cNvPicPr/>
          <p:nvPr/>
        </p:nvPicPr>
        <p:blipFill>
          <a:blip r:embed="rId2" cstate="print"/>
          <a:srcRect l="1692130" t="1932552" r="1531569" b="1504073"/>
          <a:stretch/>
        </p:blipFill>
        <p:spPr>
          <a:xfrm>
            <a:off x="323640" y="476640"/>
            <a:ext cx="8113680" cy="3959640"/>
          </a:xfrm>
          <a:prstGeom prst="rect">
            <a:avLst/>
          </a:prstGeom>
          <a:ln w="9360">
            <a:noFill/>
          </a:ln>
        </p:spPr>
      </p:pic>
      <p:sp>
        <p:nvSpPr>
          <p:cNvPr id="413" name="CustomShape 2"/>
          <p:cNvSpPr/>
          <p:nvPr/>
        </p:nvSpPr>
        <p:spPr>
          <a:xfrm>
            <a:off x="395640" y="476640"/>
            <a:ext cx="8064000" cy="3023640"/>
          </a:xfrm>
          <a:prstGeom prst="ellipse">
            <a:avLst/>
          </a:prstGeom>
          <a:noFill/>
          <a:ln>
            <a:solidFill>
              <a:srgbClr val="0099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4" name="CustomShape 3"/>
          <p:cNvSpPr/>
          <p:nvPr/>
        </p:nvSpPr>
        <p:spPr>
          <a:xfrm>
            <a:off x="3060000" y="4869000"/>
            <a:ext cx="5184000" cy="935280"/>
          </a:xfrm>
          <a:prstGeom prst="roundRect">
            <a:avLst>
              <a:gd name="adj" fmla="val 14400"/>
            </a:avLst>
          </a:prstGeom>
          <a:solidFill>
            <a:schemeClr val="bg1"/>
          </a:solidFill>
          <a:ln>
            <a:solidFill>
              <a:srgbClr val="0099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just">
              <a:lnSpc>
                <a:spcPct val="150000"/>
              </a:lnSpc>
            </a:pPr>
            <a:r>
              <a:rPr lang="pl-PL" sz="1600" b="1" strike="noStrike">
                <a:solidFill>
                  <a:srgbClr val="000000"/>
                </a:solidFill>
                <a:latin typeface="Times New Roman"/>
                <a:ea typeface="DejaVu Sans"/>
              </a:rPr>
              <a:t>Dane pełnomocnika wpisujemy jeśli został ustanowiony </a:t>
            </a:r>
            <a:endParaRPr/>
          </a:p>
        </p:txBody>
      </p:sp>
      <p:sp>
        <p:nvSpPr>
          <p:cNvPr id="415" name="CustomShape 4"/>
          <p:cNvSpPr/>
          <p:nvPr/>
        </p:nvSpPr>
        <p:spPr>
          <a:xfrm flipH="1" flipV="1">
            <a:off x="5219280" y="3572280"/>
            <a:ext cx="683280" cy="1223280"/>
          </a:xfrm>
          <a:prstGeom prst="straightConnector1">
            <a:avLst/>
          </a:prstGeom>
          <a:noFill/>
          <a:ln>
            <a:solidFill>
              <a:srgbClr val="0099FF"/>
            </a:solidFill>
            <a:round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CustomShape 1"/>
          <p:cNvSpPr/>
          <p:nvPr/>
        </p:nvSpPr>
        <p:spPr>
          <a:xfrm>
            <a:off x="0" y="642636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17" name="Picture 2"/>
          <p:cNvPicPr/>
          <p:nvPr/>
        </p:nvPicPr>
        <p:blipFill>
          <a:blip r:embed="rId2" cstate="print"/>
          <a:srcRect l="1173717" t="-2062457" r="1269767" b="-2913741"/>
          <a:stretch/>
        </p:blipFill>
        <p:spPr>
          <a:xfrm>
            <a:off x="179640" y="764640"/>
            <a:ext cx="8673120" cy="1799640"/>
          </a:xfrm>
          <a:prstGeom prst="rect">
            <a:avLst/>
          </a:prstGeom>
          <a:ln w="9360">
            <a:noFill/>
          </a:ln>
        </p:spPr>
      </p:pic>
      <p:sp>
        <p:nvSpPr>
          <p:cNvPr id="418" name="CustomShape 2"/>
          <p:cNvSpPr/>
          <p:nvPr/>
        </p:nvSpPr>
        <p:spPr>
          <a:xfrm>
            <a:off x="395640" y="908640"/>
            <a:ext cx="8424360" cy="1871640"/>
          </a:xfrm>
          <a:prstGeom prst="ellipse">
            <a:avLst/>
          </a:prstGeom>
          <a:noFill/>
          <a:ln>
            <a:solidFill>
              <a:srgbClr val="0099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9" name="CustomShape 3"/>
          <p:cNvSpPr/>
          <p:nvPr/>
        </p:nvSpPr>
        <p:spPr>
          <a:xfrm flipH="1" flipV="1">
            <a:off x="4211280" y="2636280"/>
            <a:ext cx="935280" cy="1799640"/>
          </a:xfrm>
          <a:prstGeom prst="straightConnector1">
            <a:avLst/>
          </a:prstGeom>
          <a:noFill/>
          <a:ln>
            <a:solidFill>
              <a:srgbClr val="0099FF"/>
            </a:solidFill>
            <a:round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0" name="CustomShape 4"/>
          <p:cNvSpPr/>
          <p:nvPr/>
        </p:nvSpPr>
        <p:spPr>
          <a:xfrm>
            <a:off x="2339640" y="4509000"/>
            <a:ext cx="5904000" cy="1223280"/>
          </a:xfrm>
          <a:prstGeom prst="roundRect">
            <a:avLst>
              <a:gd name="adj" fmla="val 14400"/>
            </a:avLst>
          </a:prstGeom>
          <a:solidFill>
            <a:schemeClr val="bg1"/>
          </a:solidFill>
          <a:ln>
            <a:solidFill>
              <a:srgbClr val="0099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50000"/>
              </a:lnSpc>
            </a:pPr>
            <a:r>
              <a:rPr lang="pl-PL" b="1" strike="noStrike">
                <a:solidFill>
                  <a:srgbClr val="000000"/>
                </a:solidFill>
                <a:latin typeface="Times New Roman"/>
                <a:ea typeface="DejaVu Sans"/>
              </a:rPr>
              <a:t>Osoba do kontaktu powinna posiadać wiedzę </a:t>
            </a:r>
            <a:endParaRPr/>
          </a:p>
          <a:p>
            <a:pPr algn="ctr">
              <a:lnSpc>
                <a:spcPct val="150000"/>
              </a:lnSpc>
            </a:pPr>
            <a:r>
              <a:rPr lang="pl-PL" b="1" strike="noStrike">
                <a:solidFill>
                  <a:srgbClr val="000000"/>
                </a:solidFill>
                <a:latin typeface="Times New Roman"/>
                <a:ea typeface="DejaVu Sans"/>
              </a:rPr>
              <a:t>na temat wniosku </a:t>
            </a:r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CustomShape 1"/>
          <p:cNvSpPr/>
          <p:nvPr/>
        </p:nvSpPr>
        <p:spPr>
          <a:xfrm>
            <a:off x="0" y="642636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22" name="Picture 3"/>
          <p:cNvPicPr/>
          <p:nvPr/>
        </p:nvPicPr>
        <p:blipFill>
          <a:blip r:embed="rId2" cstate="print"/>
          <a:srcRect l="-1477768" t="1572432" r="1788180" b="-1938464"/>
          <a:stretch/>
        </p:blipFill>
        <p:spPr>
          <a:xfrm>
            <a:off x="467640" y="476640"/>
            <a:ext cx="8262360" cy="3239640"/>
          </a:xfrm>
          <a:prstGeom prst="rect">
            <a:avLst/>
          </a:prstGeom>
          <a:ln w="9360">
            <a:noFill/>
          </a:ln>
        </p:spPr>
      </p:pic>
      <p:sp>
        <p:nvSpPr>
          <p:cNvPr id="423" name="CustomShape 2"/>
          <p:cNvSpPr/>
          <p:nvPr/>
        </p:nvSpPr>
        <p:spPr>
          <a:xfrm flipH="1" flipV="1">
            <a:off x="3563280" y="2708280"/>
            <a:ext cx="935280" cy="1799640"/>
          </a:xfrm>
          <a:prstGeom prst="straightConnector1">
            <a:avLst/>
          </a:prstGeom>
          <a:noFill/>
          <a:ln>
            <a:solidFill>
              <a:srgbClr val="0099FF"/>
            </a:solidFill>
            <a:round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4" name="CustomShape 3"/>
          <p:cNvSpPr/>
          <p:nvPr/>
        </p:nvSpPr>
        <p:spPr>
          <a:xfrm>
            <a:off x="2915640" y="4581000"/>
            <a:ext cx="4391640" cy="1295280"/>
          </a:xfrm>
          <a:prstGeom prst="roundRect">
            <a:avLst>
              <a:gd name="adj" fmla="val 14400"/>
            </a:avLst>
          </a:prstGeom>
          <a:solidFill>
            <a:schemeClr val="bg1"/>
          </a:solidFill>
          <a:ln>
            <a:solidFill>
              <a:srgbClr val="0099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50000"/>
              </a:lnSpc>
            </a:pPr>
            <a:r>
              <a:rPr lang="pl-PL" sz="2000" b="1" strike="noStrike">
                <a:solidFill>
                  <a:srgbClr val="000000"/>
                </a:solidFill>
                <a:latin typeface="Times New Roman"/>
                <a:ea typeface="DejaVu Sans"/>
              </a:rPr>
              <a:t>Należy wpisać dane z umowy</a:t>
            </a:r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CustomShape 1"/>
          <p:cNvSpPr/>
          <p:nvPr/>
        </p:nvSpPr>
        <p:spPr>
          <a:xfrm>
            <a:off x="0" y="642636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26" name="Picture 2"/>
          <p:cNvPicPr/>
          <p:nvPr/>
        </p:nvPicPr>
        <p:blipFill>
          <a:blip r:embed="rId2" cstate="print"/>
          <a:srcRect l="-1996182" t="761488" r="1788180" b="2507232"/>
          <a:stretch/>
        </p:blipFill>
        <p:spPr>
          <a:xfrm>
            <a:off x="251640" y="1124640"/>
            <a:ext cx="8352360" cy="2837520"/>
          </a:xfrm>
          <a:prstGeom prst="rect">
            <a:avLst/>
          </a:prstGeom>
          <a:ln w="9360">
            <a:noFill/>
          </a:ln>
        </p:spPr>
      </p:pic>
      <p:sp>
        <p:nvSpPr>
          <p:cNvPr id="427" name="CustomShape 2"/>
          <p:cNvSpPr/>
          <p:nvPr/>
        </p:nvSpPr>
        <p:spPr>
          <a:xfrm>
            <a:off x="2699640" y="1268640"/>
            <a:ext cx="2663640" cy="791280"/>
          </a:xfrm>
          <a:prstGeom prst="ellipse">
            <a:avLst/>
          </a:prstGeom>
          <a:noFill/>
          <a:ln>
            <a:solidFill>
              <a:srgbClr val="0099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8" name="CustomShape 3"/>
          <p:cNvSpPr/>
          <p:nvPr/>
        </p:nvSpPr>
        <p:spPr>
          <a:xfrm>
            <a:off x="5580000" y="1268640"/>
            <a:ext cx="2663640" cy="791280"/>
          </a:xfrm>
          <a:prstGeom prst="ellipse">
            <a:avLst/>
          </a:prstGeom>
          <a:noFill/>
          <a:ln>
            <a:solidFill>
              <a:srgbClr val="0099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9" name="CustomShape 4"/>
          <p:cNvSpPr/>
          <p:nvPr/>
        </p:nvSpPr>
        <p:spPr>
          <a:xfrm flipH="1" flipV="1">
            <a:off x="6515640" y="2132280"/>
            <a:ext cx="71280" cy="2591640"/>
          </a:xfrm>
          <a:prstGeom prst="straightConnector1">
            <a:avLst/>
          </a:prstGeom>
          <a:noFill/>
          <a:ln>
            <a:solidFill>
              <a:srgbClr val="0099FF"/>
            </a:solidFill>
            <a:round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30" name="CustomShape 5"/>
          <p:cNvSpPr/>
          <p:nvPr/>
        </p:nvSpPr>
        <p:spPr>
          <a:xfrm flipV="1">
            <a:off x="2843640" y="2132280"/>
            <a:ext cx="1007280" cy="2951640"/>
          </a:xfrm>
          <a:prstGeom prst="straightConnector1">
            <a:avLst/>
          </a:prstGeom>
          <a:noFill/>
          <a:ln>
            <a:solidFill>
              <a:srgbClr val="0099FF"/>
            </a:solidFill>
            <a:round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31" name="CustomShape 6"/>
          <p:cNvSpPr/>
          <p:nvPr/>
        </p:nvSpPr>
        <p:spPr>
          <a:xfrm>
            <a:off x="971640" y="5157360"/>
            <a:ext cx="3239640" cy="935280"/>
          </a:xfrm>
          <a:prstGeom prst="roundRect">
            <a:avLst>
              <a:gd name="adj" fmla="val 14400"/>
            </a:avLst>
          </a:prstGeom>
          <a:solidFill>
            <a:schemeClr val="bg1"/>
          </a:solidFill>
          <a:ln>
            <a:solidFill>
              <a:srgbClr val="0099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50000"/>
              </a:lnSpc>
            </a:pPr>
            <a:r>
              <a:rPr lang="pl-PL" sz="2000" b="1" strike="noStrike">
                <a:solidFill>
                  <a:srgbClr val="000000"/>
                </a:solidFill>
                <a:latin typeface="Times New Roman"/>
                <a:ea typeface="DejaVu Sans"/>
              </a:rPr>
              <a:t>Data złożenia wniosku                w LGD</a:t>
            </a:r>
            <a:endParaRPr/>
          </a:p>
        </p:txBody>
      </p:sp>
      <p:sp>
        <p:nvSpPr>
          <p:cNvPr id="432" name="CustomShape 7"/>
          <p:cNvSpPr/>
          <p:nvPr/>
        </p:nvSpPr>
        <p:spPr>
          <a:xfrm>
            <a:off x="5076000" y="4797000"/>
            <a:ext cx="3239640" cy="1295280"/>
          </a:xfrm>
          <a:prstGeom prst="roundRect">
            <a:avLst>
              <a:gd name="adj" fmla="val 14400"/>
            </a:avLst>
          </a:prstGeom>
          <a:solidFill>
            <a:schemeClr val="bg1"/>
          </a:solidFill>
          <a:ln>
            <a:solidFill>
              <a:srgbClr val="0099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50000"/>
              </a:lnSpc>
            </a:pPr>
            <a:r>
              <a:rPr lang="pl-PL" sz="2000" b="1" strike="noStrike">
                <a:solidFill>
                  <a:srgbClr val="000000"/>
                </a:solidFill>
                <a:latin typeface="Times New Roman"/>
                <a:ea typeface="DejaVu Sans"/>
              </a:rPr>
              <a:t>Przypuszczalna data złożenia wniosków w UM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6" name="CustomShape 2"/>
          <p:cNvSpPr/>
          <p:nvPr/>
        </p:nvSpPr>
        <p:spPr>
          <a:xfrm>
            <a:off x="251640" y="1052640"/>
            <a:ext cx="8459640" cy="450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r>
              <a:rPr lang="pl-PL" sz="2000" strike="noStrike">
                <a:solidFill>
                  <a:srgbClr val="000000"/>
                </a:solidFill>
                <a:latin typeface="Times New Roman"/>
                <a:ea typeface="DejaVu Sans"/>
              </a:rPr>
              <a:t>W związku z tym należy zwrócić uwagę na takie sformułowanie zapisów,                 które pozwolą na zdobycie punktów w ocenie merytorycznej, ale jednocześnie będą odpowiednie dla procesu inwestycyjnego czy samej działalności bieżącej przedsiębiorstwa. Nieprzemyślane opisy mogą prowadzić do znacznych trudności w rozliczeniu dotacji. Dużo bezpieczniej jest opisać rzetelnie założenia, dotyczące realizacji inwestycji, niż przyjmować nierealistyczne zobowiązania, z których trzeba się będzie rozliczyć, zwłaszcza że instytucje udzielające wsparcia nie wyrażają później zgody na zmianę celów projektu                czy znaczącej zmiany wskaźników zaplanowanych do osiągnięcia i wskazanych we wniosku. </a:t>
            </a:r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CustomShape 1"/>
          <p:cNvSpPr/>
          <p:nvPr/>
        </p:nvSpPr>
        <p:spPr>
          <a:xfrm>
            <a:off x="0" y="642636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34" name="Picture 2"/>
          <p:cNvPicPr/>
          <p:nvPr/>
        </p:nvPicPr>
        <p:blipFill>
          <a:blip r:embed="rId2" cstate="print"/>
          <a:stretch/>
        </p:blipFill>
        <p:spPr>
          <a:xfrm>
            <a:off x="323640" y="404640"/>
            <a:ext cx="8568360" cy="4714920"/>
          </a:xfrm>
          <a:prstGeom prst="rect">
            <a:avLst/>
          </a:prstGeom>
          <a:ln w="9360">
            <a:noFill/>
          </a:ln>
        </p:spPr>
      </p:pic>
      <p:sp>
        <p:nvSpPr>
          <p:cNvPr id="435" name="CustomShape 2"/>
          <p:cNvSpPr/>
          <p:nvPr/>
        </p:nvSpPr>
        <p:spPr>
          <a:xfrm>
            <a:off x="755640" y="5085360"/>
            <a:ext cx="7416000" cy="1151280"/>
          </a:xfrm>
          <a:prstGeom prst="roundRect">
            <a:avLst>
              <a:gd name="adj" fmla="val 14400"/>
            </a:avLst>
          </a:prstGeom>
          <a:solidFill>
            <a:schemeClr val="bg1"/>
          </a:solidFill>
          <a:ln>
            <a:solidFill>
              <a:srgbClr val="0099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lang="pl-PL" sz="2000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pl-PL" sz="2000" b="1" strike="noStrike">
                <a:solidFill>
                  <a:srgbClr val="000000"/>
                </a:solidFill>
                <a:latin typeface="Times New Roman"/>
                <a:ea typeface="DejaVu Sans"/>
              </a:rPr>
              <a:t>wpisujemy dane z dokumentów faktycznie posiadanych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lang="pl-PL" sz="2000" b="1" strike="noStrike">
                <a:solidFill>
                  <a:srgbClr val="000000"/>
                </a:solidFill>
                <a:latin typeface="Times New Roman"/>
                <a:ea typeface="DejaVu Sans"/>
              </a:rPr>
              <a:t> należy wpisać również „Zestawienie pracy własnej” </a:t>
            </a:r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CustomShape 1"/>
          <p:cNvSpPr/>
          <p:nvPr/>
        </p:nvSpPr>
        <p:spPr>
          <a:xfrm>
            <a:off x="0" y="642636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37" name="Picture 2"/>
          <p:cNvPicPr/>
          <p:nvPr/>
        </p:nvPicPr>
        <p:blipFill>
          <a:blip r:embed="rId2" cstate="print"/>
          <a:srcRect l="-324159" t="-524590" r="1845347" b="-400596"/>
          <a:stretch/>
        </p:blipFill>
        <p:spPr>
          <a:xfrm>
            <a:off x="395640" y="836640"/>
            <a:ext cx="7920000" cy="4463640"/>
          </a:xfrm>
          <a:prstGeom prst="rect">
            <a:avLst/>
          </a:prstGeom>
          <a:ln w="9360">
            <a:noFill/>
          </a:ln>
        </p:spPr>
      </p:pic>
      <p:sp>
        <p:nvSpPr>
          <p:cNvPr id="438" name="CustomShape 2"/>
          <p:cNvSpPr/>
          <p:nvPr/>
        </p:nvSpPr>
        <p:spPr>
          <a:xfrm>
            <a:off x="4572000" y="1052640"/>
            <a:ext cx="863280" cy="431280"/>
          </a:xfrm>
          <a:prstGeom prst="ellipse">
            <a:avLst/>
          </a:prstGeom>
          <a:noFill/>
          <a:ln>
            <a:solidFill>
              <a:srgbClr val="0099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39" name="CustomShape 3"/>
          <p:cNvSpPr/>
          <p:nvPr/>
        </p:nvSpPr>
        <p:spPr>
          <a:xfrm>
            <a:off x="3420000" y="2205000"/>
            <a:ext cx="647280" cy="28728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0" name="CustomShape 4"/>
          <p:cNvSpPr/>
          <p:nvPr/>
        </p:nvSpPr>
        <p:spPr>
          <a:xfrm flipV="1">
            <a:off x="1223640" y="1420920"/>
            <a:ext cx="3474360" cy="3879000"/>
          </a:xfrm>
          <a:prstGeom prst="straightConnector1">
            <a:avLst/>
          </a:prstGeom>
          <a:noFill/>
          <a:ln>
            <a:solidFill>
              <a:srgbClr val="0099FF"/>
            </a:solidFill>
            <a:round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1" name="CustomShape 5"/>
          <p:cNvSpPr/>
          <p:nvPr/>
        </p:nvSpPr>
        <p:spPr>
          <a:xfrm flipH="1" flipV="1">
            <a:off x="4283280" y="2492280"/>
            <a:ext cx="2915640" cy="2591640"/>
          </a:xfrm>
          <a:prstGeom prst="straightConnector1">
            <a:avLst/>
          </a:prstGeom>
          <a:noFill/>
          <a:ln>
            <a:solidFill>
              <a:srgbClr val="7030A0"/>
            </a:solidFill>
            <a:round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2" name="CustomShape 6"/>
          <p:cNvSpPr/>
          <p:nvPr/>
        </p:nvSpPr>
        <p:spPr>
          <a:xfrm>
            <a:off x="179640" y="5301360"/>
            <a:ext cx="2087640" cy="863280"/>
          </a:xfrm>
          <a:prstGeom prst="roundRect">
            <a:avLst>
              <a:gd name="adj" fmla="val 14400"/>
            </a:avLst>
          </a:prstGeom>
          <a:solidFill>
            <a:schemeClr val="bg1"/>
          </a:solidFill>
          <a:ln>
            <a:solidFill>
              <a:srgbClr val="0099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50000"/>
              </a:lnSpc>
            </a:pPr>
            <a:r>
              <a:rPr lang="pl-PL" sz="1400" b="1" strike="noStrike">
                <a:solidFill>
                  <a:srgbClr val="000000"/>
                </a:solidFill>
                <a:latin typeface="Times New Roman"/>
                <a:ea typeface="DejaVu Sans"/>
              </a:rPr>
              <a:t>Należy wpisać nr etapu</a:t>
            </a:r>
            <a:endParaRPr/>
          </a:p>
          <a:p>
            <a:pPr algn="ctr">
              <a:lnSpc>
                <a:spcPct val="150000"/>
              </a:lnSpc>
            </a:pPr>
            <a:r>
              <a:rPr lang="pl-PL" sz="1400" b="1" strike="noStrike">
                <a:solidFill>
                  <a:srgbClr val="000000"/>
                </a:solidFill>
                <a:latin typeface="Times New Roman"/>
                <a:ea typeface="DejaVu Sans"/>
              </a:rPr>
              <a:t> np.:  1 </a:t>
            </a:r>
            <a:endParaRPr/>
          </a:p>
        </p:txBody>
      </p:sp>
      <p:sp>
        <p:nvSpPr>
          <p:cNvPr id="443" name="CustomShape 7"/>
          <p:cNvSpPr/>
          <p:nvPr/>
        </p:nvSpPr>
        <p:spPr>
          <a:xfrm>
            <a:off x="395640" y="332640"/>
            <a:ext cx="8208360" cy="503280"/>
          </a:xfrm>
          <a:prstGeom prst="rect">
            <a:avLst/>
          </a:prstGeom>
          <a:solidFill>
            <a:schemeClr val="bg1"/>
          </a:solidFill>
          <a:ln>
            <a:solidFill>
              <a:srgbClr val="0099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2000" b="1" strike="noStrike">
                <a:solidFill>
                  <a:srgbClr val="000000"/>
                </a:solidFill>
                <a:latin typeface="Times New Roman"/>
                <a:ea typeface="DejaVu Sans"/>
              </a:rPr>
              <a:t>Zestawienie rzeczowo-finansowe z realizacji operacji dla etapu</a:t>
            </a:r>
            <a:r>
              <a:rPr lang="pl-PL" sz="2000" b="1" strike="noStrike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endParaRPr/>
          </a:p>
        </p:txBody>
      </p:sp>
      <p:sp>
        <p:nvSpPr>
          <p:cNvPr id="444" name="CustomShape 8"/>
          <p:cNvSpPr/>
          <p:nvPr/>
        </p:nvSpPr>
        <p:spPr>
          <a:xfrm>
            <a:off x="4644000" y="2205000"/>
            <a:ext cx="647280" cy="28728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5" name="CustomShape 9"/>
          <p:cNvSpPr/>
          <p:nvPr/>
        </p:nvSpPr>
        <p:spPr>
          <a:xfrm>
            <a:off x="5292000" y="2205000"/>
            <a:ext cx="647280" cy="28728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6" name="CustomShape 10"/>
          <p:cNvSpPr/>
          <p:nvPr/>
        </p:nvSpPr>
        <p:spPr>
          <a:xfrm flipH="1">
            <a:off x="3923280" y="2493000"/>
            <a:ext cx="935280" cy="2663640"/>
          </a:xfrm>
          <a:prstGeom prst="straightConnector1">
            <a:avLst/>
          </a:prstGeom>
          <a:noFill/>
          <a:ln>
            <a:solidFill>
              <a:srgbClr val="FF0000"/>
            </a:solidFill>
            <a:round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7" name="CustomShape 11"/>
          <p:cNvSpPr/>
          <p:nvPr/>
        </p:nvSpPr>
        <p:spPr>
          <a:xfrm flipH="1">
            <a:off x="3491280" y="2493000"/>
            <a:ext cx="179280" cy="2663640"/>
          </a:xfrm>
          <a:prstGeom prst="straightConnector1">
            <a:avLst/>
          </a:prstGeom>
          <a:noFill/>
          <a:ln>
            <a:solidFill>
              <a:srgbClr val="FF0000"/>
            </a:solidFill>
            <a:round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8" name="CustomShape 12"/>
          <p:cNvSpPr/>
          <p:nvPr/>
        </p:nvSpPr>
        <p:spPr>
          <a:xfrm flipH="1">
            <a:off x="4139280" y="2493000"/>
            <a:ext cx="1439280" cy="2663640"/>
          </a:xfrm>
          <a:prstGeom prst="straightConnector1">
            <a:avLst/>
          </a:prstGeom>
          <a:noFill/>
          <a:ln>
            <a:solidFill>
              <a:srgbClr val="FF0000"/>
            </a:solidFill>
            <a:round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9" name="CustomShape 13"/>
          <p:cNvSpPr/>
          <p:nvPr/>
        </p:nvSpPr>
        <p:spPr>
          <a:xfrm>
            <a:off x="2555640" y="5157360"/>
            <a:ext cx="2663640" cy="1007280"/>
          </a:xfrm>
          <a:prstGeom prst="roundRect">
            <a:avLst>
              <a:gd name="adj" fmla="val 14400"/>
            </a:avLst>
          </a:prstGeom>
          <a:solidFill>
            <a:schemeClr val="bg1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50000"/>
              </a:lnSpc>
            </a:pPr>
            <a:r>
              <a:rPr lang="pl-PL" sz="1400" b="1" strike="noStrike">
                <a:solidFill>
                  <a:srgbClr val="000000"/>
                </a:solidFill>
                <a:latin typeface="Times New Roman"/>
                <a:ea typeface="DejaVu Sans"/>
              </a:rPr>
              <a:t>Kolumny 3,5 i 6</a:t>
            </a:r>
            <a:endParaRPr/>
          </a:p>
          <a:p>
            <a:pPr algn="ctr">
              <a:lnSpc>
                <a:spcPct val="150000"/>
              </a:lnSpc>
            </a:pPr>
            <a:r>
              <a:rPr lang="pl-PL" sz="1400" b="1" strike="noStrike">
                <a:solidFill>
                  <a:srgbClr val="000000"/>
                </a:solidFill>
                <a:latin typeface="Times New Roman"/>
                <a:ea typeface="DejaVu Sans"/>
              </a:rPr>
              <a:t> dotyczą umowy </a:t>
            </a:r>
            <a:endParaRPr/>
          </a:p>
          <a:p>
            <a:pPr algn="ctr">
              <a:lnSpc>
                <a:spcPct val="150000"/>
              </a:lnSpc>
            </a:pPr>
            <a:r>
              <a:rPr lang="pl-PL" sz="1200" b="1" strike="noStrike">
                <a:solidFill>
                  <a:srgbClr val="000000"/>
                </a:solidFill>
                <a:latin typeface="Times New Roman"/>
                <a:ea typeface="DejaVu Sans"/>
              </a:rPr>
              <a:t>(wartości należy przepisać z umowy) </a:t>
            </a:r>
            <a:endParaRPr/>
          </a:p>
        </p:txBody>
      </p:sp>
      <p:sp>
        <p:nvSpPr>
          <p:cNvPr id="450" name="CustomShape 14"/>
          <p:cNvSpPr/>
          <p:nvPr/>
        </p:nvSpPr>
        <p:spPr>
          <a:xfrm>
            <a:off x="3996000" y="2205000"/>
            <a:ext cx="647280" cy="287280"/>
          </a:xfrm>
          <a:prstGeom prst="ellipse">
            <a:avLst/>
          </a:prstGeom>
          <a:noFill/>
          <a:ln>
            <a:solidFill>
              <a:srgbClr val="7030A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51" name="CustomShape 15"/>
          <p:cNvSpPr/>
          <p:nvPr/>
        </p:nvSpPr>
        <p:spPr>
          <a:xfrm>
            <a:off x="6012000" y="2205000"/>
            <a:ext cx="647280" cy="287280"/>
          </a:xfrm>
          <a:prstGeom prst="ellipse">
            <a:avLst/>
          </a:prstGeom>
          <a:noFill/>
          <a:ln>
            <a:solidFill>
              <a:srgbClr val="7030A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52" name="CustomShape 16"/>
          <p:cNvSpPr/>
          <p:nvPr/>
        </p:nvSpPr>
        <p:spPr>
          <a:xfrm>
            <a:off x="6660360" y="2205000"/>
            <a:ext cx="647280" cy="287280"/>
          </a:xfrm>
          <a:prstGeom prst="ellipse">
            <a:avLst/>
          </a:prstGeom>
          <a:noFill/>
          <a:ln>
            <a:solidFill>
              <a:srgbClr val="7030A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53" name="CustomShape 17"/>
          <p:cNvSpPr/>
          <p:nvPr/>
        </p:nvSpPr>
        <p:spPr>
          <a:xfrm flipH="1" flipV="1">
            <a:off x="6947640" y="2492280"/>
            <a:ext cx="251280" cy="2591640"/>
          </a:xfrm>
          <a:prstGeom prst="straightConnector1">
            <a:avLst/>
          </a:prstGeom>
          <a:noFill/>
          <a:ln>
            <a:solidFill>
              <a:srgbClr val="7030A0"/>
            </a:solidFill>
            <a:round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54" name="CustomShape 18"/>
          <p:cNvSpPr/>
          <p:nvPr/>
        </p:nvSpPr>
        <p:spPr>
          <a:xfrm flipH="1" flipV="1">
            <a:off x="6298920" y="2420280"/>
            <a:ext cx="900000" cy="2663640"/>
          </a:xfrm>
          <a:prstGeom prst="straightConnector1">
            <a:avLst/>
          </a:prstGeom>
          <a:noFill/>
          <a:ln>
            <a:solidFill>
              <a:srgbClr val="7030A0"/>
            </a:solidFill>
            <a:round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55" name="CustomShape 19"/>
          <p:cNvSpPr/>
          <p:nvPr/>
        </p:nvSpPr>
        <p:spPr>
          <a:xfrm>
            <a:off x="5724000" y="5085360"/>
            <a:ext cx="2951640" cy="1223280"/>
          </a:xfrm>
          <a:prstGeom prst="roundRect">
            <a:avLst>
              <a:gd name="adj" fmla="val 14400"/>
            </a:avLst>
          </a:prstGeom>
          <a:solidFill>
            <a:schemeClr val="bg1"/>
          </a:solidFill>
          <a:ln>
            <a:solidFill>
              <a:srgbClr val="7030A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50000"/>
              </a:lnSpc>
            </a:pPr>
            <a:r>
              <a:rPr lang="pl-PL" sz="1400" b="1" strike="noStrike">
                <a:solidFill>
                  <a:srgbClr val="000000"/>
                </a:solidFill>
                <a:latin typeface="Times New Roman"/>
                <a:ea typeface="DejaVu Sans"/>
              </a:rPr>
              <a:t>Kolumna 4,7 i 8 dotyczą faktycznie poniesionych kosztów                         </a:t>
            </a:r>
            <a:r>
              <a:rPr lang="pl-PL" sz="1200" b="1" strike="noStrike">
                <a:solidFill>
                  <a:srgbClr val="000000"/>
                </a:solidFill>
                <a:latin typeface="Times New Roman"/>
                <a:ea typeface="DejaVu Sans"/>
              </a:rPr>
              <a:t>(kwoty muszą być spójne                                    z wykazem faktur)</a:t>
            </a:r>
            <a:endParaRPr/>
          </a:p>
        </p:txBody>
      </p:sp>
      <p:sp>
        <p:nvSpPr>
          <p:cNvPr id="456" name="CustomShape 20"/>
          <p:cNvSpPr/>
          <p:nvPr/>
        </p:nvSpPr>
        <p:spPr>
          <a:xfrm>
            <a:off x="7308360" y="2781000"/>
            <a:ext cx="1583280" cy="1439280"/>
          </a:xfrm>
          <a:prstGeom prst="roundRect">
            <a:avLst>
              <a:gd name="adj" fmla="val 14400"/>
            </a:avLst>
          </a:prstGeom>
          <a:solidFill>
            <a:schemeClr val="bg1"/>
          </a:solidFill>
          <a:ln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50000"/>
              </a:lnSpc>
            </a:pPr>
            <a:r>
              <a:rPr lang="pl-PL" sz="1100" b="1" strike="noStrike">
                <a:solidFill>
                  <a:srgbClr val="000000"/>
                </a:solidFill>
                <a:latin typeface="Times New Roman"/>
                <a:ea typeface="DejaVu Sans"/>
              </a:rPr>
              <a:t>Nazwy zadań muszą być zgodne                           z załącznikiem                      do umow</a:t>
            </a:r>
            <a:r>
              <a:rPr lang="pl-PL" sz="1400" b="1" strike="noStrike">
                <a:solidFill>
                  <a:srgbClr val="000000"/>
                </a:solidFill>
                <a:latin typeface="Times New Roman"/>
                <a:ea typeface="DejaVu Sans"/>
              </a:rPr>
              <a:t>y </a:t>
            </a:r>
            <a:endParaRPr/>
          </a:p>
        </p:txBody>
      </p:sp>
      <p:sp>
        <p:nvSpPr>
          <p:cNvPr id="457" name="CustomShape 21"/>
          <p:cNvSpPr/>
          <p:nvPr/>
        </p:nvSpPr>
        <p:spPr>
          <a:xfrm flipH="1" flipV="1">
            <a:off x="1978920" y="2780280"/>
            <a:ext cx="5328000" cy="719280"/>
          </a:xfrm>
          <a:prstGeom prst="straightConnector1">
            <a:avLst/>
          </a:prstGeom>
          <a:noFill/>
          <a:ln>
            <a:solidFill>
              <a:srgbClr val="00B050"/>
            </a:solidFill>
            <a:round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Picture 2"/>
          <p:cNvPicPr/>
          <p:nvPr/>
        </p:nvPicPr>
        <p:blipFill>
          <a:blip r:embed="rId2" cstate="print"/>
          <a:srcRect l="-324159" t="-524590" r="1845347" b="-400596"/>
          <a:stretch/>
        </p:blipFill>
        <p:spPr>
          <a:xfrm>
            <a:off x="683640" y="0"/>
            <a:ext cx="7488000" cy="4220280"/>
          </a:xfrm>
          <a:prstGeom prst="rect">
            <a:avLst/>
          </a:prstGeom>
          <a:ln w="9360">
            <a:noFill/>
          </a:ln>
        </p:spPr>
      </p:pic>
      <p:sp>
        <p:nvSpPr>
          <p:cNvPr id="459" name="CustomShape 1"/>
          <p:cNvSpPr/>
          <p:nvPr/>
        </p:nvSpPr>
        <p:spPr>
          <a:xfrm>
            <a:off x="0" y="642636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0" name="CustomShape 2"/>
          <p:cNvSpPr/>
          <p:nvPr/>
        </p:nvSpPr>
        <p:spPr>
          <a:xfrm>
            <a:off x="7092360" y="476640"/>
            <a:ext cx="863280" cy="3455640"/>
          </a:xfrm>
          <a:prstGeom prst="ellipse">
            <a:avLst/>
          </a:prstGeom>
          <a:noFill/>
          <a:ln>
            <a:solidFill>
              <a:srgbClr val="0099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1" name="CustomShape 3"/>
          <p:cNvSpPr/>
          <p:nvPr/>
        </p:nvSpPr>
        <p:spPr>
          <a:xfrm flipH="1">
            <a:off x="3851280" y="2133000"/>
            <a:ext cx="3167640" cy="1799640"/>
          </a:xfrm>
          <a:prstGeom prst="straightConnector1">
            <a:avLst/>
          </a:prstGeom>
          <a:noFill/>
          <a:ln>
            <a:solidFill>
              <a:srgbClr val="0099FF"/>
            </a:solidFill>
            <a:round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2" name="CustomShape 4"/>
          <p:cNvSpPr/>
          <p:nvPr/>
        </p:nvSpPr>
        <p:spPr>
          <a:xfrm>
            <a:off x="251640" y="3861000"/>
            <a:ext cx="6012360" cy="2447640"/>
          </a:xfrm>
          <a:prstGeom prst="roundRect">
            <a:avLst>
              <a:gd name="adj" fmla="val 14400"/>
            </a:avLst>
          </a:prstGeom>
          <a:solidFill>
            <a:schemeClr val="bg1"/>
          </a:solidFill>
          <a:ln>
            <a:solidFill>
              <a:srgbClr val="0099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50000"/>
              </a:lnSpc>
            </a:pPr>
            <a:endParaRPr/>
          </a:p>
          <a:p>
            <a:pPr algn="ctr">
              <a:lnSpc>
                <a:spcPct val="150000"/>
              </a:lnSpc>
            </a:pPr>
            <a:endParaRPr/>
          </a:p>
          <a:p>
            <a:pPr algn="ctr">
              <a:lnSpc>
                <a:spcPct val="150000"/>
              </a:lnSpc>
            </a:pPr>
            <a:endParaRPr/>
          </a:p>
          <a:p>
            <a:pPr algn="ctr">
              <a:lnSpc>
                <a:spcPct val="150000"/>
              </a:lnSpc>
            </a:pPr>
            <a:endParaRPr/>
          </a:p>
          <a:p>
            <a:pPr algn="ctr">
              <a:lnSpc>
                <a:spcPct val="150000"/>
              </a:lnSpc>
            </a:pPr>
            <a:r>
              <a:rPr lang="pl-PL" sz="1400" b="1" u="sng" strike="noStrike">
                <a:solidFill>
                  <a:srgbClr val="000000"/>
                </a:solidFill>
                <a:latin typeface="Times New Roman"/>
                <a:ea typeface="DejaVu Sans"/>
              </a:rPr>
              <a:t>Odchylenie kosztów kwalifikowanych</a:t>
            </a:r>
            <a:endParaRPr/>
          </a:p>
          <a:p>
            <a:pPr algn="ctr">
              <a:lnSpc>
                <a:spcPct val="150000"/>
              </a:lnSpc>
            </a:pPr>
            <a:endParaRPr/>
          </a:p>
          <a:p>
            <a:pPr algn="just">
              <a:lnSpc>
                <a:spcPct val="150000"/>
              </a:lnSpc>
            </a:pPr>
            <a:r>
              <a:rPr lang="pl-PL" sz="1300" strike="noStrike">
                <a:solidFill>
                  <a:srgbClr val="000000"/>
                </a:solidFill>
                <a:latin typeface="Times New Roman"/>
                <a:ea typeface="DejaVu Sans"/>
              </a:rPr>
              <a:t>Jeżeli wartości wpisane w poszczególnych pozycjach ,,Zestawienia rzeczowo-finansowego z wniosku’’ </a:t>
            </a:r>
            <a:r>
              <a:rPr lang="pl-PL" sz="1300" b="1" strike="noStrike">
                <a:solidFill>
                  <a:srgbClr val="000000"/>
                </a:solidFill>
                <a:latin typeface="Times New Roman"/>
                <a:ea typeface="DejaVu Sans"/>
              </a:rPr>
              <a:t>różnią się </a:t>
            </a:r>
            <a:r>
              <a:rPr lang="pl-PL" sz="1300" strike="noStrike">
                <a:solidFill>
                  <a:srgbClr val="000000"/>
                </a:solidFill>
                <a:latin typeface="Times New Roman"/>
                <a:ea typeface="DejaVu Sans"/>
              </a:rPr>
              <a:t>od wartości wpisanych w tych pozycjach                               w Zestawieniu rzeczowo – finansowych z umowy, należy obliczyć odchylenie kosztów kwalifikowanych (aktywny wniosek wylicza automatycznie). </a:t>
            </a:r>
            <a:endParaRPr/>
          </a:p>
          <a:p>
            <a:pPr algn="ctr">
              <a:lnSpc>
                <a:spcPct val="150000"/>
              </a:lnSpc>
            </a:pPr>
            <a:endParaRPr/>
          </a:p>
          <a:p>
            <a:pPr algn="just">
              <a:lnSpc>
                <a:spcPct val="150000"/>
              </a:lnSpc>
            </a:pPr>
            <a:r>
              <a:rPr lang="pl-PL" sz="1200" i="1" strike="noStrike">
                <a:solidFill>
                  <a:srgbClr val="000000"/>
                </a:solidFill>
                <a:latin typeface="Times New Roman"/>
                <a:ea typeface="DejaVu Sans"/>
              </a:rPr>
              <a:t>Jeżeli odchylenie dla pozycji wynosi więcej niż +10% lub -10% należy złożyć pisemne wyjaśnienie (załącznik do wniosku)</a:t>
            </a:r>
            <a:endParaRPr/>
          </a:p>
          <a:p>
            <a:pPr algn="just">
              <a:lnSpc>
                <a:spcPct val="150000"/>
              </a:lnSpc>
            </a:pPr>
            <a:endParaRPr/>
          </a:p>
          <a:p>
            <a:pPr algn="just">
              <a:lnSpc>
                <a:spcPct val="150000"/>
              </a:lnSpc>
            </a:pPr>
            <a:endParaRPr/>
          </a:p>
          <a:p>
            <a:pPr algn="ctr">
              <a:lnSpc>
                <a:spcPct val="150000"/>
              </a:lnSpc>
            </a:pPr>
            <a:endParaRPr/>
          </a:p>
          <a:p>
            <a:pPr algn="ctr">
              <a:lnSpc>
                <a:spcPct val="150000"/>
              </a:lnSpc>
            </a:pPr>
            <a:endParaRPr/>
          </a:p>
        </p:txBody>
      </p:sp>
      <p:sp>
        <p:nvSpPr>
          <p:cNvPr id="463" name="CustomShape 5"/>
          <p:cNvSpPr/>
          <p:nvPr/>
        </p:nvSpPr>
        <p:spPr>
          <a:xfrm>
            <a:off x="6516360" y="4509000"/>
            <a:ext cx="2412000" cy="1079280"/>
          </a:xfrm>
          <a:prstGeom prst="roundRect">
            <a:avLst>
              <a:gd name="adj" fmla="val 14400"/>
            </a:avLst>
          </a:prstGeom>
          <a:solidFill>
            <a:schemeClr val="bg1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just">
              <a:lnSpc>
                <a:spcPct val="150000"/>
              </a:lnSpc>
            </a:pPr>
            <a:endParaRPr/>
          </a:p>
          <a:p>
            <a:pPr algn="just">
              <a:lnSpc>
                <a:spcPct val="150000"/>
              </a:lnSpc>
            </a:pPr>
            <a:endParaRPr/>
          </a:p>
          <a:p>
            <a:pPr algn="just">
              <a:lnSpc>
                <a:spcPct val="150000"/>
              </a:lnSpc>
            </a:pPr>
            <a:r>
              <a:rPr lang="pl-PL" sz="1200" strike="noStrike">
                <a:solidFill>
                  <a:srgbClr val="000000"/>
                </a:solidFill>
                <a:latin typeface="Times New Roman"/>
                <a:ea typeface="DejaVu Sans"/>
              </a:rPr>
              <a:t>w pola które nie dotyczą projektu należy wpisać 0,00 lub „-”</a:t>
            </a:r>
            <a:endParaRPr/>
          </a:p>
          <a:p>
            <a:pPr algn="just">
              <a:lnSpc>
                <a:spcPct val="15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pl-PL" sz="1200" strike="noStrike">
                <a:solidFill>
                  <a:srgbClr val="000000"/>
                </a:solidFill>
                <a:latin typeface="Times New Roman"/>
                <a:ea typeface="DejaVu Sans"/>
              </a:rPr>
              <a:t> </a:t>
            </a:r>
            <a:endParaRPr/>
          </a:p>
          <a:p>
            <a:pPr algn="ctr">
              <a:lnSpc>
                <a:spcPct val="150000"/>
              </a:lnSpc>
            </a:pPr>
            <a:endParaRPr/>
          </a:p>
        </p:txBody>
      </p:sp>
      <p:sp>
        <p:nvSpPr>
          <p:cNvPr id="464" name="CustomShape 6"/>
          <p:cNvSpPr/>
          <p:nvPr/>
        </p:nvSpPr>
        <p:spPr>
          <a:xfrm>
            <a:off x="3924000" y="1556640"/>
            <a:ext cx="4535640" cy="208764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5" name="CustomShape 7"/>
          <p:cNvSpPr/>
          <p:nvPr/>
        </p:nvSpPr>
        <p:spPr>
          <a:xfrm flipH="1" flipV="1">
            <a:off x="6227640" y="3716280"/>
            <a:ext cx="1529640" cy="863280"/>
          </a:xfrm>
          <a:prstGeom prst="straightConnector1">
            <a:avLst/>
          </a:prstGeom>
          <a:noFill/>
          <a:ln>
            <a:solidFill>
              <a:srgbClr val="FF0000"/>
            </a:solidFill>
            <a:round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CustomShape 1"/>
          <p:cNvSpPr/>
          <p:nvPr/>
        </p:nvSpPr>
        <p:spPr>
          <a:xfrm>
            <a:off x="0" y="642636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67" name="Picture 2"/>
          <p:cNvPicPr/>
          <p:nvPr/>
        </p:nvPicPr>
        <p:blipFill>
          <a:blip r:embed="rId2" cstate="print"/>
          <a:srcRect b="1722484"/>
          <a:stretch/>
        </p:blipFill>
        <p:spPr>
          <a:xfrm>
            <a:off x="899640" y="404640"/>
            <a:ext cx="7200000" cy="4714920"/>
          </a:xfrm>
          <a:prstGeom prst="rect">
            <a:avLst/>
          </a:prstGeom>
          <a:ln w="9360">
            <a:noFill/>
          </a:ln>
        </p:spPr>
      </p:pic>
      <p:pic>
        <p:nvPicPr>
          <p:cNvPr id="468" name="Picture 3"/>
          <p:cNvPicPr/>
          <p:nvPr/>
        </p:nvPicPr>
        <p:blipFill>
          <a:blip r:embed="rId3" cstate="print"/>
          <a:stretch/>
        </p:blipFill>
        <p:spPr>
          <a:xfrm>
            <a:off x="899640" y="5157360"/>
            <a:ext cx="6840000" cy="126252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CustomShape 1"/>
          <p:cNvSpPr/>
          <p:nvPr/>
        </p:nvSpPr>
        <p:spPr>
          <a:xfrm>
            <a:off x="0" y="642636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70" name="Picture 2"/>
          <p:cNvPicPr/>
          <p:nvPr/>
        </p:nvPicPr>
        <p:blipFill>
          <a:blip r:embed="rId2" cstate="print"/>
          <a:srcRect l="1173717" t="-2705497" r="748807" b="-320284"/>
          <a:stretch/>
        </p:blipFill>
        <p:spPr>
          <a:xfrm>
            <a:off x="683640" y="476640"/>
            <a:ext cx="7704000" cy="4896000"/>
          </a:xfrm>
          <a:prstGeom prst="rect">
            <a:avLst/>
          </a:prstGeom>
          <a:ln w="9360">
            <a:noFill/>
          </a:ln>
        </p:spPr>
      </p:pic>
      <p:sp>
        <p:nvSpPr>
          <p:cNvPr id="471" name="CustomShape 2"/>
          <p:cNvSpPr/>
          <p:nvPr/>
        </p:nvSpPr>
        <p:spPr>
          <a:xfrm rot="16200000">
            <a:off x="4271400" y="-85680"/>
            <a:ext cx="575280" cy="731916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2" name="CustomShape 3"/>
          <p:cNvSpPr/>
          <p:nvPr/>
        </p:nvSpPr>
        <p:spPr>
          <a:xfrm flipV="1">
            <a:off x="2771640" y="2132280"/>
            <a:ext cx="4896000" cy="3383640"/>
          </a:xfrm>
          <a:prstGeom prst="straightConnector1">
            <a:avLst/>
          </a:prstGeom>
          <a:noFill/>
          <a:ln>
            <a:solidFill>
              <a:srgbClr val="0099FF"/>
            </a:solidFill>
            <a:round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3" name="CustomShape 4"/>
          <p:cNvSpPr/>
          <p:nvPr/>
        </p:nvSpPr>
        <p:spPr>
          <a:xfrm>
            <a:off x="251640" y="5445360"/>
            <a:ext cx="4175640" cy="863280"/>
          </a:xfrm>
          <a:prstGeom prst="roundRect">
            <a:avLst>
              <a:gd name="adj" fmla="val 14400"/>
            </a:avLst>
          </a:prstGeom>
          <a:solidFill>
            <a:schemeClr val="bg1"/>
          </a:solidFill>
          <a:ln>
            <a:solidFill>
              <a:srgbClr val="0099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50000"/>
              </a:lnSpc>
            </a:pPr>
            <a:r>
              <a:rPr lang="pl-PL" sz="1400" b="1" strike="noStrike">
                <a:solidFill>
                  <a:srgbClr val="000000"/>
                </a:solidFill>
                <a:latin typeface="Times New Roman"/>
                <a:ea typeface="DejaVu Sans"/>
              </a:rPr>
              <a:t>Wpisujemy ilość posiadanych faktur, umów, dochodów wypłaty itd.</a:t>
            </a:r>
            <a:endParaRPr/>
          </a:p>
        </p:txBody>
      </p:sp>
      <p:sp>
        <p:nvSpPr>
          <p:cNvPr id="474" name="CustomShape 5"/>
          <p:cNvSpPr/>
          <p:nvPr/>
        </p:nvSpPr>
        <p:spPr>
          <a:xfrm rot="16200000">
            <a:off x="4379400" y="-1489680"/>
            <a:ext cx="503280" cy="7319160"/>
          </a:xfrm>
          <a:prstGeom prst="ellipse">
            <a:avLst/>
          </a:prstGeom>
          <a:noFill/>
          <a:ln>
            <a:solidFill>
              <a:srgbClr val="0099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5" name="CustomShape 6"/>
          <p:cNvSpPr/>
          <p:nvPr/>
        </p:nvSpPr>
        <p:spPr>
          <a:xfrm flipV="1">
            <a:off x="6012000" y="3644280"/>
            <a:ext cx="1655640" cy="1871640"/>
          </a:xfrm>
          <a:prstGeom prst="straightConnector1">
            <a:avLst/>
          </a:prstGeom>
          <a:noFill/>
          <a:ln>
            <a:solidFill>
              <a:srgbClr val="FF0000"/>
            </a:solidFill>
            <a:round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6" name="CustomShape 7"/>
          <p:cNvSpPr/>
          <p:nvPr/>
        </p:nvSpPr>
        <p:spPr>
          <a:xfrm>
            <a:off x="5004000" y="5445360"/>
            <a:ext cx="3023640" cy="935280"/>
          </a:xfrm>
          <a:prstGeom prst="roundRect">
            <a:avLst>
              <a:gd name="adj" fmla="val 14400"/>
            </a:avLst>
          </a:prstGeom>
          <a:solidFill>
            <a:schemeClr val="bg1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50000"/>
              </a:lnSpc>
            </a:pPr>
            <a:r>
              <a:rPr lang="pl-PL" sz="1400" b="1" strike="noStrike">
                <a:solidFill>
                  <a:srgbClr val="000000"/>
                </a:solidFill>
                <a:latin typeface="Times New Roman"/>
                <a:ea typeface="DejaVu Sans"/>
              </a:rPr>
              <a:t>Uzasadnienie zmian jeśli choć jedna pozycja w odchylenia przekracza 10%</a:t>
            </a:r>
            <a:endParaRPr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CustomShape 1"/>
          <p:cNvSpPr/>
          <p:nvPr/>
        </p:nvSpPr>
        <p:spPr>
          <a:xfrm>
            <a:off x="0" y="642636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78" name="Picture 2"/>
          <p:cNvPicPr/>
          <p:nvPr/>
        </p:nvPicPr>
        <p:blipFill>
          <a:blip r:embed="rId2" cstate="print"/>
          <a:srcRect l="1953834" t="1736628" r="1005418" b="2547572"/>
          <a:stretch/>
        </p:blipFill>
        <p:spPr>
          <a:xfrm>
            <a:off x="395640" y="404640"/>
            <a:ext cx="7632000" cy="3442320"/>
          </a:xfrm>
          <a:prstGeom prst="rect">
            <a:avLst/>
          </a:prstGeom>
          <a:ln w="9360">
            <a:noFill/>
          </a:ln>
        </p:spPr>
      </p:pic>
      <p:sp>
        <p:nvSpPr>
          <p:cNvPr id="479" name="CustomShape 2"/>
          <p:cNvSpPr/>
          <p:nvPr/>
        </p:nvSpPr>
        <p:spPr>
          <a:xfrm rot="16200000">
            <a:off x="3875400" y="-3074040"/>
            <a:ext cx="359280" cy="7319160"/>
          </a:xfrm>
          <a:prstGeom prst="ellipse">
            <a:avLst/>
          </a:prstGeom>
          <a:noFill/>
          <a:ln>
            <a:solidFill>
              <a:srgbClr val="0099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80" name="CustomShape 3"/>
          <p:cNvSpPr/>
          <p:nvPr/>
        </p:nvSpPr>
        <p:spPr>
          <a:xfrm flipH="1">
            <a:off x="2626920" y="692640"/>
            <a:ext cx="1931040" cy="3239640"/>
          </a:xfrm>
          <a:prstGeom prst="straightConnector1">
            <a:avLst/>
          </a:prstGeom>
          <a:noFill/>
          <a:ln>
            <a:solidFill>
              <a:srgbClr val="0099FF"/>
            </a:solidFill>
            <a:round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81" name="CustomShape 4"/>
          <p:cNvSpPr/>
          <p:nvPr/>
        </p:nvSpPr>
        <p:spPr>
          <a:xfrm>
            <a:off x="251640" y="3861000"/>
            <a:ext cx="5544000" cy="2519640"/>
          </a:xfrm>
          <a:prstGeom prst="roundRect">
            <a:avLst>
              <a:gd name="adj" fmla="val 14400"/>
            </a:avLst>
          </a:prstGeom>
          <a:solidFill>
            <a:schemeClr val="bg1"/>
          </a:solidFill>
          <a:ln>
            <a:solidFill>
              <a:srgbClr val="0099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50000"/>
              </a:lnSpc>
            </a:pPr>
            <a:endParaRPr/>
          </a:p>
          <a:p>
            <a:pPr algn="ctr">
              <a:lnSpc>
                <a:spcPct val="150000"/>
              </a:lnSpc>
            </a:pPr>
            <a:r>
              <a:rPr lang="pl-PL" sz="1400" b="1" strike="noStrike">
                <a:solidFill>
                  <a:srgbClr val="000000"/>
                </a:solidFill>
                <a:latin typeface="Times New Roman"/>
                <a:ea typeface="DejaVu Sans"/>
              </a:rPr>
              <a:t>Interpretacja indywidualna</a:t>
            </a:r>
            <a:endParaRPr/>
          </a:p>
          <a:p>
            <a:pPr>
              <a:lnSpc>
                <a:spcPct val="150000"/>
              </a:lnSpc>
            </a:pPr>
            <a:r>
              <a:rPr lang="pl-PL" sz="1300" i="1" u="sng" strike="noStrike">
                <a:solidFill>
                  <a:srgbClr val="000000"/>
                </a:solidFill>
                <a:latin typeface="Times New Roman"/>
                <a:ea typeface="DejaVu Sans"/>
              </a:rPr>
              <a:t>Załącznik nie jest wymagalny:</a:t>
            </a:r>
            <a:endParaRPr/>
          </a:p>
          <a:p>
            <a:pPr algn="just">
              <a:lnSpc>
                <a:spcPct val="150000"/>
              </a:lnSpc>
              <a:buFont typeface="StarSymbol"/>
              <a:buChar char="-"/>
            </a:pPr>
            <a:r>
              <a:rPr lang="pl-PL" sz="1200" strike="noStrike">
                <a:solidFill>
                  <a:srgbClr val="000000"/>
                </a:solidFill>
                <a:latin typeface="Times New Roman"/>
                <a:ea typeface="DejaVu Sans"/>
              </a:rPr>
              <a:t> jeśli beneficjentem jest osoba fizyczna, która nie prowadzi działalności gospodarczej</a:t>
            </a:r>
            <a:endParaRPr/>
          </a:p>
          <a:p>
            <a:pPr>
              <a:lnSpc>
                <a:spcPct val="150000"/>
              </a:lnSpc>
              <a:buFont typeface="StarSymbol"/>
              <a:buChar char="-"/>
            </a:pPr>
            <a:r>
              <a:rPr lang="pl-PL" sz="1200" strike="noStrike">
                <a:solidFill>
                  <a:srgbClr val="000000"/>
                </a:solidFill>
                <a:latin typeface="Times New Roman"/>
                <a:ea typeface="DejaVu Sans"/>
              </a:rPr>
              <a:t> jeśli beneficjent nie wnioskuje o podatku VAT.</a:t>
            </a:r>
            <a:endParaRPr/>
          </a:p>
          <a:p>
            <a:pPr>
              <a:lnSpc>
                <a:spcPct val="150000"/>
              </a:lnSpc>
            </a:pPr>
            <a:endParaRPr/>
          </a:p>
          <a:p>
            <a:pPr algn="just">
              <a:lnSpc>
                <a:spcPct val="150000"/>
              </a:lnSpc>
            </a:pPr>
            <a:r>
              <a:rPr lang="pl-PL" sz="1200" strike="noStrike">
                <a:solidFill>
                  <a:srgbClr val="000000"/>
                </a:solidFill>
                <a:latin typeface="Times New Roman"/>
                <a:ea typeface="DejaVu Sans"/>
              </a:rPr>
              <a:t>W pozostałych przypadkach należy wystąpić do Izby Skarbowej z wnioskiem                       o wydanie interpretacji indywidualnej ORD-IN. Wniosek ORD-IN można pobrać                   ze strony Ministerstwa Finansów. </a:t>
            </a:r>
            <a:endParaRPr/>
          </a:p>
          <a:p>
            <a:pPr algn="just">
              <a:lnSpc>
                <a:spcPct val="150000"/>
              </a:lnSpc>
            </a:pPr>
            <a:endParaRPr/>
          </a:p>
          <a:p>
            <a:pPr algn="just">
              <a:lnSpc>
                <a:spcPct val="150000"/>
              </a:lnSpc>
            </a:pPr>
            <a:endParaRPr/>
          </a:p>
        </p:txBody>
      </p:sp>
      <p:sp>
        <p:nvSpPr>
          <p:cNvPr id="482" name="CustomShape 5"/>
          <p:cNvSpPr/>
          <p:nvPr/>
        </p:nvSpPr>
        <p:spPr>
          <a:xfrm>
            <a:off x="5868000" y="4365000"/>
            <a:ext cx="3095640" cy="1943640"/>
          </a:xfrm>
          <a:prstGeom prst="roundRect">
            <a:avLst>
              <a:gd name="adj" fmla="val 14400"/>
            </a:avLst>
          </a:prstGeom>
          <a:solidFill>
            <a:schemeClr val="bg1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50000"/>
              </a:lnSpc>
            </a:pPr>
            <a:r>
              <a:rPr lang="pl-PL" sz="1400" b="1" strike="noStrike">
                <a:solidFill>
                  <a:srgbClr val="000000"/>
                </a:solidFill>
                <a:latin typeface="Times New Roman"/>
                <a:ea typeface="DejaVu Sans"/>
              </a:rPr>
              <a:t>Zaświadczenie z banku</a:t>
            </a:r>
            <a:endParaRPr/>
          </a:p>
          <a:p>
            <a:pPr algn="ctr">
              <a:lnSpc>
                <a:spcPct val="150000"/>
              </a:lnSpc>
            </a:pPr>
            <a:endParaRPr/>
          </a:p>
          <a:p>
            <a:pPr algn="ctr">
              <a:lnSpc>
                <a:spcPct val="150000"/>
              </a:lnSpc>
            </a:pPr>
            <a:endParaRPr/>
          </a:p>
          <a:p>
            <a:pPr algn="just">
              <a:lnSpc>
                <a:spcPct val="150000"/>
              </a:lnSpc>
            </a:pPr>
            <a:r>
              <a:rPr lang="pl-PL" sz="1400" strike="noStrike">
                <a:solidFill>
                  <a:srgbClr val="000000"/>
                </a:solidFill>
                <a:latin typeface="Times New Roman"/>
                <a:ea typeface="DejaVu Sans"/>
              </a:rPr>
              <a:t>Załącznik wymagany, potwierdzający fakt posiadania rachunku bankowego przez beneficjenta.</a:t>
            </a:r>
            <a:endParaRPr/>
          </a:p>
        </p:txBody>
      </p:sp>
      <p:sp>
        <p:nvSpPr>
          <p:cNvPr id="483" name="CustomShape 6"/>
          <p:cNvSpPr/>
          <p:nvPr/>
        </p:nvSpPr>
        <p:spPr>
          <a:xfrm flipH="1" flipV="1">
            <a:off x="4126680" y="2636280"/>
            <a:ext cx="3287880" cy="1727640"/>
          </a:xfrm>
          <a:prstGeom prst="straightConnector1">
            <a:avLst/>
          </a:prstGeom>
          <a:noFill/>
          <a:ln>
            <a:solidFill>
              <a:srgbClr val="FF0000"/>
            </a:solidFill>
            <a:round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84" name="CustomShape 7"/>
          <p:cNvSpPr/>
          <p:nvPr/>
        </p:nvSpPr>
        <p:spPr>
          <a:xfrm rot="16200000">
            <a:off x="3947400" y="-1201680"/>
            <a:ext cx="359280" cy="731916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CustomShape 1"/>
          <p:cNvSpPr/>
          <p:nvPr/>
        </p:nvSpPr>
        <p:spPr>
          <a:xfrm>
            <a:off x="0" y="642636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6" name="CustomShape 2"/>
          <p:cNvSpPr/>
          <p:nvPr/>
        </p:nvSpPr>
        <p:spPr>
          <a:xfrm flipV="1">
            <a:off x="4500000" y="4292280"/>
            <a:ext cx="2591640" cy="863280"/>
          </a:xfrm>
          <a:prstGeom prst="straightConnector1">
            <a:avLst/>
          </a:prstGeom>
          <a:noFill/>
          <a:ln>
            <a:solidFill>
              <a:srgbClr val="7030A0"/>
            </a:solidFill>
            <a:round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87" name="Picture 2"/>
          <p:cNvPicPr/>
          <p:nvPr/>
        </p:nvPicPr>
        <p:blipFill>
          <a:blip r:embed="rId2" cstate="print"/>
          <a:srcRect r="2517519" b="-750026"/>
          <a:stretch/>
        </p:blipFill>
        <p:spPr>
          <a:xfrm>
            <a:off x="755640" y="332640"/>
            <a:ext cx="6603840" cy="5244120"/>
          </a:xfrm>
          <a:prstGeom prst="rect">
            <a:avLst/>
          </a:prstGeom>
          <a:ln w="9360">
            <a:noFill/>
          </a:ln>
        </p:spPr>
      </p:pic>
      <p:sp>
        <p:nvSpPr>
          <p:cNvPr id="488" name="CustomShape 3"/>
          <p:cNvSpPr/>
          <p:nvPr/>
        </p:nvSpPr>
        <p:spPr>
          <a:xfrm>
            <a:off x="6084000" y="4293000"/>
            <a:ext cx="1439280" cy="503280"/>
          </a:xfrm>
          <a:prstGeom prst="ellipse">
            <a:avLst/>
          </a:prstGeom>
          <a:noFill/>
          <a:ln>
            <a:solidFill>
              <a:srgbClr val="7030A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89" name="CustomShape 4"/>
          <p:cNvSpPr/>
          <p:nvPr/>
        </p:nvSpPr>
        <p:spPr>
          <a:xfrm>
            <a:off x="3060000" y="5157360"/>
            <a:ext cx="3671640" cy="1223280"/>
          </a:xfrm>
          <a:prstGeom prst="roundRect">
            <a:avLst>
              <a:gd name="adj" fmla="val 14400"/>
            </a:avLst>
          </a:prstGeom>
          <a:solidFill>
            <a:schemeClr val="bg1"/>
          </a:solidFill>
          <a:ln>
            <a:solidFill>
              <a:srgbClr val="7030A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50000"/>
              </a:lnSpc>
            </a:pPr>
            <a:r>
              <a:rPr lang="pl-PL" sz="1400" b="1" strike="noStrike">
                <a:solidFill>
                  <a:srgbClr val="000000"/>
                </a:solidFill>
                <a:latin typeface="Times New Roman"/>
                <a:ea typeface="DejaVu Sans"/>
              </a:rPr>
              <a:t>Należy podać sumę wszystkich załączników, stanowi ona również liczbę faktycznie załączonych dokumentów </a:t>
            </a:r>
            <a:endParaRPr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CustomShape 1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66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1" name="CustomShape 2"/>
          <p:cNvSpPr/>
          <p:nvPr/>
        </p:nvSpPr>
        <p:spPr>
          <a:xfrm>
            <a:off x="5796000" y="1268640"/>
            <a:ext cx="2807640" cy="1151280"/>
          </a:xfrm>
          <a:prstGeom prst="roundRect">
            <a:avLst>
              <a:gd name="adj" fmla="val 14400"/>
            </a:avLst>
          </a:prstGeom>
          <a:solidFill>
            <a:schemeClr val="bg1"/>
          </a:solidFill>
          <a:ln>
            <a:solidFill>
              <a:srgbClr val="0099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50000"/>
              </a:lnSpc>
            </a:pPr>
            <a:r>
              <a:rPr lang="pl-PL" sz="1400" b="1" strike="noStrike">
                <a:solidFill>
                  <a:srgbClr val="000000"/>
                </a:solidFill>
                <a:latin typeface="Times New Roman"/>
                <a:ea typeface="DejaVu Sans"/>
              </a:rPr>
              <a:t>Sprawdzenie poprawności wniosku </a:t>
            </a:r>
            <a:endParaRPr/>
          </a:p>
        </p:txBody>
      </p:sp>
      <p:sp>
        <p:nvSpPr>
          <p:cNvPr id="492" name="CustomShape 3"/>
          <p:cNvSpPr/>
          <p:nvPr/>
        </p:nvSpPr>
        <p:spPr>
          <a:xfrm>
            <a:off x="6084000" y="3069000"/>
            <a:ext cx="2447640" cy="1511280"/>
          </a:xfrm>
          <a:prstGeom prst="roundRect">
            <a:avLst>
              <a:gd name="adj" fmla="val 14400"/>
            </a:avLst>
          </a:prstGeom>
          <a:solidFill>
            <a:schemeClr val="bg1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50000"/>
              </a:lnSpc>
            </a:pPr>
            <a:r>
              <a:rPr lang="pl-PL" sz="1400" b="1" strike="noStrike">
                <a:solidFill>
                  <a:srgbClr val="000000"/>
                </a:solidFill>
                <a:latin typeface="Times New Roman"/>
                <a:ea typeface="DejaVu Sans"/>
              </a:rPr>
              <a:t>Podpis osób reprezentujących Beneficjenta/pełnomocnika </a:t>
            </a:r>
            <a:endParaRPr/>
          </a:p>
        </p:txBody>
      </p:sp>
      <p:pic>
        <p:nvPicPr>
          <p:cNvPr id="493" name="Picture 3"/>
          <p:cNvPicPr/>
          <p:nvPr/>
        </p:nvPicPr>
        <p:blipFill>
          <a:blip r:embed="rId2" cstate="print"/>
          <a:srcRect b="1710751"/>
          <a:stretch/>
        </p:blipFill>
        <p:spPr>
          <a:xfrm>
            <a:off x="611640" y="116640"/>
            <a:ext cx="4914360" cy="6308640"/>
          </a:xfrm>
          <a:prstGeom prst="rect">
            <a:avLst/>
          </a:prstGeom>
          <a:ln w="9360">
            <a:noFill/>
          </a:ln>
        </p:spPr>
      </p:pic>
      <p:sp>
        <p:nvSpPr>
          <p:cNvPr id="494" name="CustomShape 4"/>
          <p:cNvSpPr/>
          <p:nvPr/>
        </p:nvSpPr>
        <p:spPr>
          <a:xfrm>
            <a:off x="683640" y="6021360"/>
            <a:ext cx="1151280" cy="503280"/>
          </a:xfrm>
          <a:prstGeom prst="ellipse">
            <a:avLst/>
          </a:prstGeom>
          <a:noFill/>
          <a:ln>
            <a:solidFill>
              <a:srgbClr val="0099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95" name="CustomShape 5"/>
          <p:cNvSpPr/>
          <p:nvPr/>
        </p:nvSpPr>
        <p:spPr>
          <a:xfrm>
            <a:off x="3060000" y="4653000"/>
            <a:ext cx="2447640" cy="79128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96" name="CustomShape 6"/>
          <p:cNvSpPr/>
          <p:nvPr/>
        </p:nvSpPr>
        <p:spPr>
          <a:xfrm flipH="1">
            <a:off x="1258920" y="2421000"/>
            <a:ext cx="5892480" cy="3599640"/>
          </a:xfrm>
          <a:prstGeom prst="straightConnector1">
            <a:avLst/>
          </a:prstGeom>
          <a:noFill/>
          <a:ln>
            <a:solidFill>
              <a:srgbClr val="0099FF"/>
            </a:solidFill>
            <a:round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97" name="CustomShape 7"/>
          <p:cNvSpPr/>
          <p:nvPr/>
        </p:nvSpPr>
        <p:spPr>
          <a:xfrm flipH="1">
            <a:off x="5435280" y="4581000"/>
            <a:ext cx="1871640" cy="647280"/>
          </a:xfrm>
          <a:prstGeom prst="straightConnector1">
            <a:avLst/>
          </a:prstGeom>
          <a:noFill/>
          <a:ln>
            <a:solidFill>
              <a:srgbClr val="FF0000"/>
            </a:solidFill>
            <a:round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CustomShape 1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66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99" name="Picture 3"/>
          <p:cNvPicPr/>
          <p:nvPr/>
        </p:nvPicPr>
        <p:blipFill>
          <a:blip r:embed="rId2" cstate="print"/>
          <a:srcRect t="1747740" b="873812"/>
          <a:stretch/>
        </p:blipFill>
        <p:spPr>
          <a:xfrm>
            <a:off x="395640" y="980640"/>
            <a:ext cx="8069400" cy="5400000"/>
          </a:xfrm>
          <a:prstGeom prst="rect">
            <a:avLst/>
          </a:prstGeom>
          <a:ln w="9360">
            <a:noFill/>
          </a:ln>
        </p:spPr>
      </p:pic>
      <p:sp>
        <p:nvSpPr>
          <p:cNvPr id="500" name="CustomShape 2"/>
          <p:cNvSpPr/>
          <p:nvPr/>
        </p:nvSpPr>
        <p:spPr>
          <a:xfrm>
            <a:off x="395640" y="260640"/>
            <a:ext cx="8208360" cy="503280"/>
          </a:xfrm>
          <a:prstGeom prst="rect">
            <a:avLst/>
          </a:prstGeom>
          <a:solidFill>
            <a:schemeClr val="bg1"/>
          </a:solidFill>
          <a:ln>
            <a:solidFill>
              <a:srgbClr val="0099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1600" b="1" strike="noStrike">
                <a:solidFill>
                  <a:srgbClr val="000000"/>
                </a:solidFill>
                <a:latin typeface="Times New Roman"/>
                <a:ea typeface="DejaVu Sans"/>
              </a:rPr>
              <a:t>Wykaz faktur lub dokumentów o równoważnej wartości dowodowej                           dokumentujących poniesione koszty </a:t>
            </a:r>
            <a:endParaRPr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CustomShape 1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66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02" name="Picture 2"/>
          <p:cNvPicPr/>
          <p:nvPr/>
        </p:nvPicPr>
        <p:blipFill>
          <a:blip r:embed="rId2" cstate="print"/>
          <a:srcRect t="1295486" b="-1317516"/>
          <a:stretch/>
        </p:blipFill>
        <p:spPr>
          <a:xfrm>
            <a:off x="611640" y="836640"/>
            <a:ext cx="4951440" cy="5544000"/>
          </a:xfrm>
          <a:prstGeom prst="rect">
            <a:avLst/>
          </a:prstGeom>
          <a:ln w="9360">
            <a:noFill/>
          </a:ln>
        </p:spPr>
      </p:pic>
      <p:sp>
        <p:nvSpPr>
          <p:cNvPr id="503" name="CustomShape 2"/>
          <p:cNvSpPr/>
          <p:nvPr/>
        </p:nvSpPr>
        <p:spPr>
          <a:xfrm>
            <a:off x="5940000" y="1556640"/>
            <a:ext cx="2375640" cy="863280"/>
          </a:xfrm>
          <a:prstGeom prst="roundRect">
            <a:avLst>
              <a:gd name="adj" fmla="val 14400"/>
            </a:avLst>
          </a:prstGeom>
          <a:solidFill>
            <a:schemeClr val="bg1"/>
          </a:solidFill>
          <a:ln>
            <a:solidFill>
              <a:srgbClr val="0099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50000"/>
              </a:lnSpc>
            </a:pPr>
            <a:r>
              <a:rPr lang="pl-PL" sz="1400" b="1" strike="noStrike">
                <a:solidFill>
                  <a:srgbClr val="000000"/>
                </a:solidFill>
                <a:latin typeface="Times New Roman"/>
                <a:ea typeface="DejaVu Sans"/>
              </a:rPr>
              <a:t>miejscowość i data </a:t>
            </a:r>
            <a:endParaRPr/>
          </a:p>
        </p:txBody>
      </p:sp>
      <p:sp>
        <p:nvSpPr>
          <p:cNvPr id="504" name="CustomShape 3"/>
          <p:cNvSpPr/>
          <p:nvPr/>
        </p:nvSpPr>
        <p:spPr>
          <a:xfrm flipH="1">
            <a:off x="2384640" y="2565000"/>
            <a:ext cx="4839120" cy="1987560"/>
          </a:xfrm>
          <a:prstGeom prst="straightConnector1">
            <a:avLst/>
          </a:prstGeom>
          <a:noFill/>
          <a:ln>
            <a:solidFill>
              <a:srgbClr val="0099FF"/>
            </a:solidFill>
            <a:round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5" name="CustomShape 4"/>
          <p:cNvSpPr/>
          <p:nvPr/>
        </p:nvSpPr>
        <p:spPr>
          <a:xfrm>
            <a:off x="971640" y="4437000"/>
            <a:ext cx="1655640" cy="791280"/>
          </a:xfrm>
          <a:prstGeom prst="ellipse">
            <a:avLst/>
          </a:prstGeom>
          <a:noFill/>
          <a:ln>
            <a:solidFill>
              <a:srgbClr val="0099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6" name="CustomShape 5"/>
          <p:cNvSpPr/>
          <p:nvPr/>
        </p:nvSpPr>
        <p:spPr>
          <a:xfrm>
            <a:off x="395640" y="260640"/>
            <a:ext cx="8208360" cy="503280"/>
          </a:xfrm>
          <a:prstGeom prst="rect">
            <a:avLst/>
          </a:prstGeom>
          <a:solidFill>
            <a:schemeClr val="bg1"/>
          </a:solidFill>
          <a:ln>
            <a:solidFill>
              <a:srgbClr val="0099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1600" b="1" strike="noStrike">
                <a:solidFill>
                  <a:srgbClr val="000000"/>
                </a:solidFill>
                <a:latin typeface="Times New Roman"/>
                <a:ea typeface="DejaVu Sans"/>
              </a:rPr>
              <a:t>Oświadczenie Beneficjenta o wyrażeniu zgody na przetwarzanie danych osobowych</a:t>
            </a:r>
            <a:endParaRPr/>
          </a:p>
        </p:txBody>
      </p:sp>
      <p:sp>
        <p:nvSpPr>
          <p:cNvPr id="507" name="CustomShape 6"/>
          <p:cNvSpPr/>
          <p:nvPr/>
        </p:nvSpPr>
        <p:spPr>
          <a:xfrm>
            <a:off x="6300360" y="3069000"/>
            <a:ext cx="2375640" cy="863280"/>
          </a:xfrm>
          <a:prstGeom prst="roundRect">
            <a:avLst>
              <a:gd name="adj" fmla="val 14400"/>
            </a:avLst>
          </a:prstGeom>
          <a:solidFill>
            <a:schemeClr val="bg1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50000"/>
              </a:lnSpc>
            </a:pPr>
            <a:r>
              <a:rPr lang="pl-PL" sz="1400" b="1" strike="noStrike">
                <a:solidFill>
                  <a:srgbClr val="000000"/>
                </a:solidFill>
                <a:latin typeface="Times New Roman"/>
                <a:ea typeface="DejaVu Sans"/>
              </a:rPr>
              <a:t>podpis  Beneficjenta </a:t>
            </a:r>
            <a:endParaRPr/>
          </a:p>
        </p:txBody>
      </p:sp>
      <p:sp>
        <p:nvSpPr>
          <p:cNvPr id="508" name="CustomShape 7"/>
          <p:cNvSpPr/>
          <p:nvPr/>
        </p:nvSpPr>
        <p:spPr>
          <a:xfrm flipH="1">
            <a:off x="4832640" y="3933000"/>
            <a:ext cx="2636280" cy="619200"/>
          </a:xfrm>
          <a:prstGeom prst="straightConnector1">
            <a:avLst/>
          </a:prstGeom>
          <a:noFill/>
          <a:ln>
            <a:solidFill>
              <a:srgbClr val="FF0000"/>
            </a:solidFill>
            <a:round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9" name="CustomShape 8"/>
          <p:cNvSpPr/>
          <p:nvPr/>
        </p:nvSpPr>
        <p:spPr>
          <a:xfrm>
            <a:off x="6012000" y="4797000"/>
            <a:ext cx="2519640" cy="1007280"/>
          </a:xfrm>
          <a:prstGeom prst="roundRect">
            <a:avLst>
              <a:gd name="adj" fmla="val 14400"/>
            </a:avLst>
          </a:prstGeom>
          <a:solidFill>
            <a:schemeClr val="bg1"/>
          </a:solidFill>
          <a:ln>
            <a:solidFill>
              <a:srgbClr val="0099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1400" b="1" strike="noStrike">
                <a:solidFill>
                  <a:srgbClr val="000000"/>
                </a:solidFill>
                <a:latin typeface="Times New Roman"/>
                <a:ea typeface="DejaVu Sans"/>
              </a:rPr>
              <a:t>Należy wpisać dane                         z umowy o  przyznanie pomocy</a:t>
            </a:r>
            <a:endParaRPr/>
          </a:p>
        </p:txBody>
      </p:sp>
      <p:sp>
        <p:nvSpPr>
          <p:cNvPr id="510" name="CustomShape 9"/>
          <p:cNvSpPr/>
          <p:nvPr/>
        </p:nvSpPr>
        <p:spPr>
          <a:xfrm>
            <a:off x="3420000" y="4437000"/>
            <a:ext cx="1655640" cy="79128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11" name="CustomShape 10"/>
          <p:cNvSpPr/>
          <p:nvPr/>
        </p:nvSpPr>
        <p:spPr>
          <a:xfrm flipH="1" flipV="1">
            <a:off x="3995280" y="2204280"/>
            <a:ext cx="2015640" cy="3095640"/>
          </a:xfrm>
          <a:prstGeom prst="straightConnector1">
            <a:avLst/>
          </a:prstGeom>
          <a:noFill/>
          <a:ln>
            <a:solidFill>
              <a:srgbClr val="0099FF"/>
            </a:solidFill>
            <a:round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12" name="CustomShape 11"/>
          <p:cNvSpPr/>
          <p:nvPr/>
        </p:nvSpPr>
        <p:spPr>
          <a:xfrm>
            <a:off x="1043640" y="1845000"/>
            <a:ext cx="4103640" cy="503280"/>
          </a:xfrm>
          <a:prstGeom prst="ellipse">
            <a:avLst/>
          </a:prstGeom>
          <a:noFill/>
          <a:ln>
            <a:solidFill>
              <a:srgbClr val="0099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ustomShape 1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70C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" name="CustomShape 2"/>
          <p:cNvSpPr/>
          <p:nvPr/>
        </p:nvSpPr>
        <p:spPr>
          <a:xfrm>
            <a:off x="251640" y="692640"/>
            <a:ext cx="8496360" cy="943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50000"/>
              </a:lnSpc>
            </a:pPr>
            <a:r>
              <a:rPr lang="pl-PL" sz="3200" b="1" strike="noStrike">
                <a:solidFill>
                  <a:srgbClr val="0033CC"/>
                </a:solidFill>
                <a:latin typeface="Times New Roman"/>
                <a:ea typeface="DejaVu Sans"/>
              </a:rPr>
              <a:t>Krok 3.  Projekt w realizacji </a:t>
            </a:r>
            <a:endParaRPr/>
          </a:p>
          <a:p>
            <a:pPr>
              <a:lnSpc>
                <a:spcPct val="100000"/>
              </a:lnSpc>
            </a:pPr>
            <a:r>
              <a:rPr lang="pl-PL" sz="2400" b="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/>
          </a:p>
        </p:txBody>
      </p:sp>
      <p:sp>
        <p:nvSpPr>
          <p:cNvPr id="139" name="CustomShape 3"/>
          <p:cNvSpPr/>
          <p:nvPr/>
        </p:nvSpPr>
        <p:spPr>
          <a:xfrm>
            <a:off x="395640" y="2421000"/>
            <a:ext cx="8352360" cy="2650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r>
              <a:rPr lang="pl-PL" sz="2400" strike="noStrike">
                <a:solidFill>
                  <a:srgbClr val="000000"/>
                </a:solidFill>
                <a:latin typeface="Times New Roman"/>
                <a:ea typeface="DejaVu Sans"/>
              </a:rPr>
              <a:t>W trakcie realizacji projektu zobowiązania firmy                                             i jej właściciela/właścicieli reguluje umowa o dofinansowanie,                     do której załącznikami jest pełna dokumentacja aplikacyjna (wniosek i załączniki). Wszystkie te dokumenty określają zobowiązania przedsiębiorcy. </a:t>
            </a:r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Picture 2"/>
          <p:cNvPicPr/>
          <p:nvPr/>
        </p:nvPicPr>
        <p:blipFill>
          <a:blip r:embed="rId2" cstate="print"/>
          <a:srcRect l="1270790"/>
          <a:stretch/>
        </p:blipFill>
        <p:spPr>
          <a:xfrm>
            <a:off x="0" y="188640"/>
            <a:ext cx="8640360" cy="6184080"/>
          </a:xfrm>
          <a:prstGeom prst="rect">
            <a:avLst/>
          </a:prstGeom>
          <a:ln w="9360">
            <a:noFill/>
          </a:ln>
        </p:spPr>
      </p:pic>
      <p:sp>
        <p:nvSpPr>
          <p:cNvPr id="514" name="CustomShape 1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66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5" name="CustomShape 2"/>
          <p:cNvSpPr/>
          <p:nvPr/>
        </p:nvSpPr>
        <p:spPr>
          <a:xfrm>
            <a:off x="179640" y="116640"/>
            <a:ext cx="4463640" cy="791280"/>
          </a:xfrm>
          <a:prstGeom prst="ellipse">
            <a:avLst/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16" name="CustomShape 3"/>
          <p:cNvSpPr/>
          <p:nvPr/>
        </p:nvSpPr>
        <p:spPr>
          <a:xfrm flipH="1" flipV="1">
            <a:off x="2410920" y="907920"/>
            <a:ext cx="3095640" cy="3527640"/>
          </a:xfrm>
          <a:prstGeom prst="straightConnector1">
            <a:avLst/>
          </a:prstGeom>
          <a:noFill/>
          <a:ln>
            <a:solidFill>
              <a:srgbClr val="FF0000"/>
            </a:solidFill>
            <a:round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17" name="CustomShape 4"/>
          <p:cNvSpPr/>
          <p:nvPr/>
        </p:nvSpPr>
        <p:spPr>
          <a:xfrm>
            <a:off x="2699640" y="4437000"/>
            <a:ext cx="5832000" cy="1871640"/>
          </a:xfrm>
          <a:prstGeom prst="roundRect">
            <a:avLst>
              <a:gd name="adj" fmla="val 14400"/>
            </a:avLst>
          </a:prstGeom>
          <a:solidFill>
            <a:schemeClr val="bg1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50000"/>
              </a:lnSpc>
            </a:pPr>
            <a:r>
              <a:rPr lang="pl-PL" sz="1200" b="1" strike="noStrike">
                <a:solidFill>
                  <a:srgbClr val="000000"/>
                </a:solidFill>
                <a:latin typeface="Times New Roman"/>
                <a:ea typeface="DejaVu Sans"/>
              </a:rPr>
              <a:t>Wartość wkładu niepieniężnego obejmuje wartość pracy i  usług świadczonych nieodpłatnie, stanowiącą  iloczyn liczby przepracowanych godzin                                           oraz iloraz przeciętnego wynagrodzenia w gospodarce narodowej                                         w drugim roku poprzedzającym rok, w którym złożono wniosek o przyznanie pomocy  na małe projekty i liczby 168 </a:t>
            </a:r>
            <a:endParaRPr/>
          </a:p>
          <a:p>
            <a:pPr algn="ctr">
              <a:lnSpc>
                <a:spcPct val="150000"/>
              </a:lnSpc>
            </a:pPr>
            <a:r>
              <a:rPr lang="pl-PL" sz="1200" strike="noStrike">
                <a:solidFill>
                  <a:srgbClr val="000000"/>
                </a:solidFill>
                <a:latin typeface="Times New Roman"/>
                <a:ea typeface="DejaVu Sans"/>
              </a:rPr>
              <a:t>(dla wniosków złożonych w 2012 r. wartość ta wynosi 19,19 zł).</a:t>
            </a:r>
            <a:endParaRPr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CustomShape 1"/>
          <p:cNvSpPr/>
          <p:nvPr/>
        </p:nvSpPr>
        <p:spPr>
          <a:xfrm>
            <a:off x="683640" y="548640"/>
            <a:ext cx="7771680" cy="56185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r>
              <a:rPr lang="pl-PL" sz="2800" b="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lang="pl-PL" sz="2000" b="1" strike="noStrike">
                <a:solidFill>
                  <a:srgbClr val="000000"/>
                </a:solidFill>
                <a:latin typeface="Times New Roman"/>
              </a:rPr>
              <a:t>Operacje o charakterze nieinwestycyjnym wymagają przedstawienia dodatkowych materiałów dokumentujących organizację i przebieg operacji (np.: dożynki, zawody sportowe, imprezy plenerowe, szkolenia itd.):</a:t>
            </a:r>
            <a:endParaRPr/>
          </a:p>
          <a:p>
            <a:pPr algn="just">
              <a:lnSpc>
                <a:spcPct val="150000"/>
              </a:lnSpc>
            </a:pPr>
            <a:endParaRPr/>
          </a:p>
          <a:p>
            <a:pPr algn="just">
              <a:lnSpc>
                <a:spcPct val="150000"/>
              </a:lnSpc>
              <a:buFont typeface="Wingdings" charset="2"/>
              <a:buChar char=""/>
            </a:pPr>
            <a:r>
              <a:rPr lang="pl-PL" sz="2000" strike="noStrike">
                <a:solidFill>
                  <a:srgbClr val="000000"/>
                </a:solidFill>
                <a:latin typeface="Times New Roman"/>
              </a:rPr>
              <a:t>zdjęcia,</a:t>
            </a:r>
            <a:endParaRPr/>
          </a:p>
          <a:p>
            <a:pPr algn="just">
              <a:lnSpc>
                <a:spcPct val="150000"/>
              </a:lnSpc>
              <a:buFont typeface="Wingdings" charset="2"/>
              <a:buChar char=""/>
            </a:pPr>
            <a:r>
              <a:rPr lang="pl-PL" sz="2000" strike="noStrike">
                <a:solidFill>
                  <a:srgbClr val="000000"/>
                </a:solidFill>
                <a:latin typeface="Times New Roman"/>
              </a:rPr>
              <a:t>artykuły w prasie,</a:t>
            </a:r>
            <a:endParaRPr/>
          </a:p>
          <a:p>
            <a:pPr algn="just">
              <a:lnSpc>
                <a:spcPct val="150000"/>
              </a:lnSpc>
              <a:buFont typeface="Wingdings" charset="2"/>
              <a:buChar char=""/>
            </a:pPr>
            <a:r>
              <a:rPr lang="pl-PL" sz="2000" strike="noStrike">
                <a:solidFill>
                  <a:srgbClr val="000000"/>
                </a:solidFill>
                <a:latin typeface="Times New Roman"/>
              </a:rPr>
              <a:t>informacje ze stron internetowych,</a:t>
            </a:r>
            <a:endParaRPr/>
          </a:p>
          <a:p>
            <a:pPr algn="just">
              <a:lnSpc>
                <a:spcPct val="150000"/>
              </a:lnSpc>
              <a:buFont typeface="Wingdings" charset="2"/>
              <a:buChar char=""/>
            </a:pPr>
            <a:r>
              <a:rPr lang="pl-PL" sz="2000" strike="noStrike">
                <a:solidFill>
                  <a:srgbClr val="000000"/>
                </a:solidFill>
                <a:latin typeface="Times New Roman"/>
              </a:rPr>
              <a:t>plakaty, ulotki,</a:t>
            </a:r>
            <a:endParaRPr/>
          </a:p>
          <a:p>
            <a:pPr algn="just">
              <a:lnSpc>
                <a:spcPct val="150000"/>
              </a:lnSpc>
              <a:buFont typeface="Wingdings" charset="2"/>
              <a:buChar char=""/>
            </a:pPr>
            <a:r>
              <a:rPr lang="pl-PL" sz="2000" strike="noStrike">
                <a:solidFill>
                  <a:srgbClr val="000000"/>
                </a:solidFill>
                <a:latin typeface="Times New Roman"/>
              </a:rPr>
              <a:t>zaproszenie itp.</a:t>
            </a:r>
            <a:endParaRPr/>
          </a:p>
          <a:p>
            <a:pPr algn="just">
              <a:lnSpc>
                <a:spcPct val="15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pl-PL" sz="2800" strike="noStrike">
                <a:solidFill>
                  <a:srgbClr val="000000"/>
                </a:solidFill>
                <a:latin typeface="Times New Roman"/>
              </a:rPr>
              <a:t> </a:t>
            </a:r>
            <a:endParaRPr/>
          </a:p>
        </p:txBody>
      </p:sp>
      <p:sp>
        <p:nvSpPr>
          <p:cNvPr id="519" name="CustomShape 2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66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CustomShape 1"/>
          <p:cNvSpPr/>
          <p:nvPr/>
        </p:nvSpPr>
        <p:spPr>
          <a:xfrm>
            <a:off x="467640" y="260640"/>
            <a:ext cx="7771680" cy="47545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r>
              <a:rPr lang="pl-PL" sz="2800" strike="noStrike">
                <a:solidFill>
                  <a:srgbClr val="000000"/>
                </a:solidFill>
                <a:latin typeface="Times New Roman"/>
              </a:rPr>
              <a:t>    </a:t>
            </a:r>
            <a:r>
              <a:rPr lang="pl-PL" sz="2000" strike="noStrike">
                <a:solidFill>
                  <a:srgbClr val="000000"/>
                </a:solidFill>
                <a:latin typeface="Times New Roman"/>
              </a:rPr>
              <a:t>Jeżeli w ramach projektu przewidziana jest organizacja szkoleń, spotkań informacyjnych itp. beneficjent zobowiązany jest dołączyć               do wniosku o płatność </a:t>
            </a:r>
            <a:r>
              <a:rPr lang="pl-PL" sz="2000" b="1" u="sng" strike="noStrike">
                <a:solidFill>
                  <a:srgbClr val="000000"/>
                </a:solidFill>
                <a:latin typeface="Times New Roman"/>
              </a:rPr>
              <a:t>listę obecności uczestników</a:t>
            </a:r>
            <a:r>
              <a:rPr lang="pl-PL" sz="2000" strike="noStrike">
                <a:solidFill>
                  <a:srgbClr val="000000"/>
                </a:solidFill>
                <a:latin typeface="Times New Roman"/>
              </a:rPr>
              <a:t>.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521" name="CustomShape 2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66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22" name="Picture 2"/>
          <p:cNvPicPr/>
          <p:nvPr/>
        </p:nvPicPr>
        <p:blipFill>
          <a:blip r:embed="rId2" cstate="print"/>
          <a:srcRect l="-141173" t="150201" r="-629063" b="1242139"/>
          <a:stretch/>
        </p:blipFill>
        <p:spPr>
          <a:xfrm>
            <a:off x="1835640" y="2061000"/>
            <a:ext cx="5939280" cy="421812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CustomShape 1"/>
          <p:cNvSpPr/>
          <p:nvPr/>
        </p:nvSpPr>
        <p:spPr>
          <a:xfrm>
            <a:off x="685800" y="609480"/>
            <a:ext cx="7771680" cy="1142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4400" b="1" strike="noStrike">
                <a:solidFill>
                  <a:srgbClr val="0033CC"/>
                </a:solidFill>
                <a:latin typeface="Times New Roman"/>
              </a:rPr>
              <a:t>Wypłata środków finansowych</a:t>
            </a:r>
            <a:endParaRPr/>
          </a:p>
        </p:txBody>
      </p:sp>
      <p:sp>
        <p:nvSpPr>
          <p:cNvPr id="524" name="CustomShape 2"/>
          <p:cNvSpPr/>
          <p:nvPr/>
        </p:nvSpPr>
        <p:spPr>
          <a:xfrm>
            <a:off x="539640" y="1917000"/>
            <a:ext cx="7771680" cy="4114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r>
              <a:rPr lang="pl-PL" sz="3200" strike="noStrike">
                <a:solidFill>
                  <a:srgbClr val="000000"/>
                </a:solidFill>
                <a:latin typeface="Times New Roman"/>
              </a:rPr>
              <a:t>   </a:t>
            </a:r>
            <a:r>
              <a:rPr lang="pl-PL" sz="2400" strike="noStrike">
                <a:solidFill>
                  <a:srgbClr val="000000"/>
                </a:solidFill>
                <a:latin typeface="Times New Roman"/>
              </a:rPr>
              <a:t>Wypłata środków finansowych z tytułu pomocy                 następuje niezwłocznie po pozytywnym rozpatrzeniu wniosku o płatność – </a:t>
            </a:r>
            <a:r>
              <a:rPr lang="pl-PL" sz="2400" b="1" strike="noStrike">
                <a:solidFill>
                  <a:srgbClr val="000000"/>
                </a:solidFill>
                <a:latin typeface="Times New Roman"/>
              </a:rPr>
              <a:t>jednak później niż w terminie                 3 miesięcy od dnia złożenia wniosku o płatność</a:t>
            </a:r>
            <a:r>
              <a:rPr lang="pl-PL" sz="2400" strike="noStrike">
                <a:solidFill>
                  <a:srgbClr val="000000"/>
                </a:solidFill>
                <a:latin typeface="Times New Roman"/>
              </a:rPr>
              <a:t>                                              </a:t>
            </a:r>
            <a:r>
              <a:rPr lang="pl-PL" sz="2000" i="1" strike="noStrike">
                <a:solidFill>
                  <a:srgbClr val="000000"/>
                </a:solidFill>
                <a:latin typeface="Times New Roman"/>
              </a:rPr>
              <a:t>(do tego terminu nie wlicza się okresu przeznaczonego na złożenie uzupełnień).</a:t>
            </a:r>
            <a:endParaRPr/>
          </a:p>
        </p:txBody>
      </p:sp>
      <p:sp>
        <p:nvSpPr>
          <p:cNvPr id="525" name="CustomShape 3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66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CustomShape 1"/>
          <p:cNvSpPr/>
          <p:nvPr/>
        </p:nvSpPr>
        <p:spPr>
          <a:xfrm>
            <a:off x="467640" y="404640"/>
            <a:ext cx="7771680" cy="1142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4000" b="1" strike="noStrike">
                <a:solidFill>
                  <a:srgbClr val="0033CC"/>
                </a:solidFill>
                <a:latin typeface="Times New Roman"/>
              </a:rPr>
              <a:t>Wniosek o płatność</a:t>
            </a:r>
            <a:endParaRPr/>
          </a:p>
        </p:txBody>
      </p:sp>
      <p:sp>
        <p:nvSpPr>
          <p:cNvPr id="527" name="CustomShape 2"/>
          <p:cNvSpPr/>
          <p:nvPr/>
        </p:nvSpPr>
        <p:spPr>
          <a:xfrm>
            <a:off x="683640" y="1628640"/>
            <a:ext cx="7771680" cy="4114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r>
              <a:rPr lang="pl-PL" sz="3200" strike="noStrike">
                <a:solidFill>
                  <a:srgbClr val="000000"/>
                </a:solidFill>
                <a:latin typeface="Times New Roman"/>
              </a:rPr>
              <a:t>   </a:t>
            </a:r>
            <a:r>
              <a:rPr lang="pl-PL" sz="2000" strike="noStrike">
                <a:solidFill>
                  <a:srgbClr val="000000"/>
                </a:solidFill>
                <a:latin typeface="Times New Roman"/>
              </a:rPr>
              <a:t>W przypadku wniosków sporządzonych przez wypełnienie aktywnego formularza należy również dołączyć wersję elektroniczną zapisaną                   </a:t>
            </a:r>
            <a:r>
              <a:rPr lang="pl-PL" sz="2000" b="1" strike="noStrike">
                <a:solidFill>
                  <a:srgbClr val="000000"/>
                </a:solidFill>
                <a:latin typeface="Times New Roman"/>
              </a:rPr>
              <a:t>na płycie CD</a:t>
            </a:r>
            <a:r>
              <a:rPr lang="pl-PL" sz="2000" strike="noStrike">
                <a:solidFill>
                  <a:srgbClr val="000000"/>
                </a:solidFill>
                <a:latin typeface="Times New Roman"/>
              </a:rPr>
              <a:t>, przy czym:</a:t>
            </a:r>
            <a:endParaRPr/>
          </a:p>
          <a:p>
            <a:pPr algn="just">
              <a:lnSpc>
                <a:spcPct val="150000"/>
              </a:lnSpc>
            </a:pPr>
            <a:endParaRPr/>
          </a:p>
          <a:p>
            <a:pPr algn="just">
              <a:lnSpc>
                <a:spcPct val="150000"/>
              </a:lnSpc>
              <a:buFont typeface="Wingdings" charset="2"/>
              <a:buChar char=""/>
            </a:pPr>
            <a:r>
              <a:rPr lang="pl-PL" sz="2000" b="1" i="1" strike="noStrike">
                <a:solidFill>
                  <a:srgbClr val="000000"/>
                </a:solidFill>
                <a:latin typeface="Times New Roman"/>
              </a:rPr>
              <a:t>forma elektroniczna wniosku</a:t>
            </a:r>
            <a:r>
              <a:rPr lang="pl-PL" sz="2000" strike="noStrike">
                <a:solidFill>
                  <a:srgbClr val="000000"/>
                </a:solidFill>
                <a:latin typeface="Times New Roman"/>
              </a:rPr>
              <a:t> jest zapisem treści wniosku                             na elektronicznym nośniku informacji,</a:t>
            </a:r>
            <a:endParaRPr/>
          </a:p>
          <a:p>
            <a:pPr algn="just">
              <a:lnSpc>
                <a:spcPct val="150000"/>
              </a:lnSpc>
              <a:buFont typeface="Wingdings" charset="2"/>
              <a:buChar char=""/>
            </a:pPr>
            <a:r>
              <a:rPr lang="pl-PL" sz="2000" b="1" i="1" strike="noStrike">
                <a:solidFill>
                  <a:srgbClr val="000000"/>
                </a:solidFill>
                <a:latin typeface="Times New Roman"/>
              </a:rPr>
              <a:t>forma papierowa wniosku </a:t>
            </a:r>
            <a:r>
              <a:rPr lang="pl-PL" sz="2000" strike="noStrike">
                <a:solidFill>
                  <a:srgbClr val="000000"/>
                </a:solidFill>
                <a:latin typeface="Times New Roman"/>
              </a:rPr>
              <a:t>jest wydrukiem zapisu elektronicznego treści wniosku i został własnoręcznie podpisany przez beneficjentów.  </a:t>
            </a:r>
            <a:endParaRPr/>
          </a:p>
        </p:txBody>
      </p:sp>
      <p:sp>
        <p:nvSpPr>
          <p:cNvPr id="528" name="CustomShape 3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66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CustomShape 1"/>
          <p:cNvSpPr/>
          <p:nvPr/>
        </p:nvSpPr>
        <p:spPr>
          <a:xfrm>
            <a:off x="683640" y="332640"/>
            <a:ext cx="7771680" cy="8632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l-PL" sz="4000" b="1" strike="noStrike">
                <a:solidFill>
                  <a:srgbClr val="0033CC"/>
                </a:solidFill>
                <a:latin typeface="Times New Roman"/>
              </a:rPr>
              <a:t>Suma kontrolna </a:t>
            </a:r>
            <a:endParaRPr/>
          </a:p>
        </p:txBody>
      </p:sp>
      <p:sp>
        <p:nvSpPr>
          <p:cNvPr id="530" name="CustomShape 2"/>
          <p:cNvSpPr/>
          <p:nvPr/>
        </p:nvSpPr>
        <p:spPr>
          <a:xfrm>
            <a:off x="611640" y="1340640"/>
            <a:ext cx="7771680" cy="4042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r>
              <a:rPr lang="pl-PL" sz="2000" strike="noStrike">
                <a:solidFill>
                  <a:srgbClr val="000000"/>
                </a:solidFill>
                <a:latin typeface="Times New Roman"/>
              </a:rPr>
              <a:t>     Pracownik UM </a:t>
            </a:r>
            <a:r>
              <a:rPr lang="pl-PL" sz="2000" b="1" strike="noStrike">
                <a:solidFill>
                  <a:srgbClr val="000000"/>
                </a:solidFill>
                <a:latin typeface="Times New Roman"/>
              </a:rPr>
              <a:t>sprawdza zgodność </a:t>
            </a:r>
            <a:r>
              <a:rPr lang="pl-PL" sz="2000" strike="noStrike">
                <a:solidFill>
                  <a:srgbClr val="000000"/>
                </a:solidFill>
                <a:latin typeface="Times New Roman"/>
              </a:rPr>
              <a:t>otrzymanego wniosku w wersji papierowej z elektroniczną </a:t>
            </a:r>
            <a:r>
              <a:rPr lang="pl-PL" sz="2000" b="1" strike="noStrike">
                <a:solidFill>
                  <a:srgbClr val="000000"/>
                </a:solidFill>
                <a:latin typeface="Times New Roman"/>
              </a:rPr>
              <a:t>poprzez porównanie sumy kontrolnej </a:t>
            </a:r>
            <a:r>
              <a:rPr lang="pl-PL" sz="2000" strike="noStrike">
                <a:solidFill>
                  <a:srgbClr val="000000"/>
                </a:solidFill>
                <a:latin typeface="Times New Roman"/>
              </a:rPr>
              <a:t>                                 na w/w wersjach wniosku.  </a:t>
            </a:r>
            <a:endParaRPr/>
          </a:p>
          <a:p>
            <a:pPr algn="just">
              <a:lnSpc>
                <a:spcPct val="150000"/>
              </a:lnSpc>
            </a:pPr>
            <a:endParaRPr/>
          </a:p>
          <a:p>
            <a:pPr algn="just">
              <a:lnSpc>
                <a:spcPct val="150000"/>
              </a:lnSpc>
            </a:pPr>
            <a:r>
              <a:rPr lang="pl-PL" sz="2000" b="1" strike="noStrike">
                <a:solidFill>
                  <a:srgbClr val="000000"/>
                </a:solidFill>
                <a:latin typeface="Times New Roman"/>
              </a:rPr>
              <a:t>     Suma kontrolna </a:t>
            </a:r>
            <a:r>
              <a:rPr lang="pl-PL" sz="2000" strike="noStrike">
                <a:solidFill>
                  <a:srgbClr val="000000"/>
                </a:solidFill>
                <a:latin typeface="Times New Roman"/>
              </a:rPr>
              <a:t>znajduje się </a:t>
            </a:r>
            <a:r>
              <a:rPr lang="pl-PL" sz="2000" b="1" strike="noStrike">
                <a:solidFill>
                  <a:srgbClr val="000000"/>
                </a:solidFill>
                <a:latin typeface="Times New Roman"/>
              </a:rPr>
              <a:t>na dole każdej strony wniosku </a:t>
            </a:r>
            <a:r>
              <a:rPr lang="pl-PL" sz="2000" strike="noStrike">
                <a:solidFill>
                  <a:srgbClr val="000000"/>
                </a:solidFill>
                <a:latin typeface="Times New Roman"/>
              </a:rPr>
              <a:t>zarówno na formularzu PDF jak i na wydruku.                                    Identyfikuje ona jednoznacznie dane wprowadzone                                     przez użytkownika. </a:t>
            </a:r>
            <a:endParaRPr/>
          </a:p>
        </p:txBody>
      </p:sp>
      <p:sp>
        <p:nvSpPr>
          <p:cNvPr id="531" name="CustomShape 3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66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2" name="CustomShape 4"/>
          <p:cNvSpPr/>
          <p:nvPr/>
        </p:nvSpPr>
        <p:spPr>
          <a:xfrm>
            <a:off x="1907640" y="3573000"/>
            <a:ext cx="863280" cy="1871640"/>
          </a:xfrm>
          <a:prstGeom prst="straightConnector1">
            <a:avLst/>
          </a:prstGeom>
          <a:noFill/>
          <a:ln>
            <a:solidFill>
              <a:srgbClr val="FF0000"/>
            </a:solidFill>
            <a:round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33" name="Picture 2"/>
          <p:cNvPicPr/>
          <p:nvPr/>
        </p:nvPicPr>
        <p:blipFill>
          <a:blip r:embed="rId2" cstate="print"/>
          <a:stretch/>
        </p:blipFill>
        <p:spPr>
          <a:xfrm>
            <a:off x="611640" y="5517360"/>
            <a:ext cx="8114760" cy="5518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Picture 2"/>
          <p:cNvPicPr/>
          <p:nvPr/>
        </p:nvPicPr>
        <p:blipFill>
          <a:blip r:embed="rId2" cstate="print"/>
          <a:srcRect l="-493127" t="-158978" r="1344893"/>
          <a:stretch/>
        </p:blipFill>
        <p:spPr>
          <a:xfrm rot="19578000">
            <a:off x="2546280" y="801000"/>
            <a:ext cx="3345840" cy="4613400"/>
          </a:xfrm>
          <a:prstGeom prst="rect">
            <a:avLst/>
          </a:prstGeom>
          <a:ln w="9360">
            <a:noFill/>
          </a:ln>
        </p:spPr>
      </p:pic>
      <p:sp>
        <p:nvSpPr>
          <p:cNvPr id="535" name="CustomShape 1"/>
          <p:cNvSpPr/>
          <p:nvPr/>
        </p:nvSpPr>
        <p:spPr>
          <a:xfrm>
            <a:off x="683640" y="1484640"/>
            <a:ext cx="7771680" cy="4114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r>
              <a:rPr lang="pl-PL" sz="2800" strike="noStrike">
                <a:solidFill>
                  <a:srgbClr val="000000"/>
                </a:solidFill>
                <a:latin typeface="Times New Roman"/>
              </a:rPr>
              <a:t>Należy zwrócić szczególną uwagę, aby                  </a:t>
            </a:r>
            <a:r>
              <a:rPr lang="pl-PL" sz="2800" b="1" strike="noStrike">
                <a:solidFill>
                  <a:srgbClr val="000000"/>
                </a:solidFill>
                <a:latin typeface="Times New Roman"/>
              </a:rPr>
              <a:t>nie pozostawiać niewypełnionych rubryk                       we wniosku</a:t>
            </a:r>
            <a:r>
              <a:rPr lang="pl-PL" sz="2800" strike="noStrike">
                <a:solidFill>
                  <a:srgbClr val="000000"/>
                </a:solidFill>
                <a:latin typeface="Times New Roman"/>
              </a:rPr>
              <a:t>. Niestosowanie się do instrukcji wypełnienia wniosku powoduje błędnie wyliczenie kwoty do refundacji</a:t>
            </a:r>
            <a:r>
              <a:rPr lang="pl-PL" sz="3200" strike="noStrike">
                <a:solidFill>
                  <a:srgbClr val="000000"/>
                </a:solidFill>
                <a:latin typeface="Times New Roman"/>
              </a:rPr>
              <a:t>.  </a:t>
            </a:r>
            <a:endParaRPr/>
          </a:p>
        </p:txBody>
      </p:sp>
      <p:sp>
        <p:nvSpPr>
          <p:cNvPr id="536" name="CustomShape 2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66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CustomShape 1"/>
          <p:cNvSpPr/>
          <p:nvPr/>
        </p:nvSpPr>
        <p:spPr>
          <a:xfrm>
            <a:off x="683640" y="1268640"/>
            <a:ext cx="7771680" cy="43945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r>
              <a:rPr lang="pl-PL" sz="2800" b="1" strike="noStrike">
                <a:solidFill>
                  <a:srgbClr val="000000"/>
                </a:solidFill>
                <a:latin typeface="Times New Roman"/>
              </a:rPr>
              <a:t>Błędnie wypełnione faktury lub dokumenty                        o równoważnej wartości dowodowej. </a:t>
            </a:r>
            <a:endParaRPr/>
          </a:p>
          <a:p>
            <a:pPr algn="just">
              <a:lnSpc>
                <a:spcPct val="150000"/>
              </a:lnSpc>
            </a:pPr>
            <a:endParaRPr/>
          </a:p>
          <a:p>
            <a:pPr algn="just">
              <a:lnSpc>
                <a:spcPct val="150000"/>
              </a:lnSpc>
            </a:pPr>
            <a:r>
              <a:rPr lang="pl-PL" sz="2800" strike="noStrike">
                <a:solidFill>
                  <a:srgbClr val="000000"/>
                </a:solidFill>
                <a:latin typeface="Times New Roman"/>
              </a:rPr>
              <a:t>Nazwa nabywcy (beneficjenta) była </a:t>
            </a:r>
            <a:r>
              <a:rPr lang="pl-PL" sz="2800" b="1" strike="noStrike">
                <a:solidFill>
                  <a:srgbClr val="000000"/>
                </a:solidFill>
                <a:latin typeface="Times New Roman"/>
              </a:rPr>
              <a:t>niezgodna                     z danymi wpisywanymi do wniosku i do umowy beneficjenta z Instrukcją Wdrażającą</a:t>
            </a:r>
            <a:r>
              <a:rPr lang="pl-PL" sz="2400" b="1" strike="noStrike">
                <a:solidFill>
                  <a:srgbClr val="000000"/>
                </a:solidFill>
                <a:latin typeface="Times New Roman"/>
              </a:rPr>
              <a:t>. 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538" name="CustomShape 2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66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irc_mi"/>
          <p:cNvPicPr/>
          <p:nvPr/>
        </p:nvPicPr>
        <p:blipFill>
          <a:blip r:embed="rId2" cstate="print"/>
          <a:stretch/>
        </p:blipFill>
        <p:spPr>
          <a:xfrm rot="354000">
            <a:off x="2535480" y="1888560"/>
            <a:ext cx="3803040" cy="2615400"/>
          </a:xfrm>
          <a:prstGeom prst="rect">
            <a:avLst/>
          </a:prstGeom>
          <a:ln w="9360">
            <a:noFill/>
          </a:ln>
        </p:spPr>
      </p:pic>
      <p:sp>
        <p:nvSpPr>
          <p:cNvPr id="540" name="CustomShape 1"/>
          <p:cNvSpPr/>
          <p:nvPr/>
        </p:nvSpPr>
        <p:spPr>
          <a:xfrm>
            <a:off x="683640" y="1124640"/>
            <a:ext cx="7771680" cy="4474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  <a:buFont typeface="Wingdings" charset="2"/>
              <a:buChar char=""/>
            </a:pPr>
            <a:r>
              <a:rPr lang="pl-PL" sz="2400" b="1" strike="noStrike">
                <a:solidFill>
                  <a:srgbClr val="000000"/>
                </a:solidFill>
                <a:latin typeface="Times New Roman"/>
              </a:rPr>
              <a:t>Niezgodność danych wystawcy faktury </a:t>
            </a:r>
            <a:r>
              <a:rPr lang="pl-PL" sz="2400" strike="noStrike">
                <a:solidFill>
                  <a:srgbClr val="000000"/>
                </a:solidFill>
                <a:latin typeface="Times New Roman"/>
              </a:rPr>
              <a:t>przedstawionych na fakturze </a:t>
            </a:r>
            <a:r>
              <a:rPr lang="pl-PL" sz="2400" b="1" strike="noStrike">
                <a:solidFill>
                  <a:srgbClr val="000000"/>
                </a:solidFill>
                <a:latin typeface="Times New Roman"/>
              </a:rPr>
              <a:t>z danymi określonymi w umowie                                 z wykonawcą. </a:t>
            </a:r>
            <a:endParaRPr/>
          </a:p>
          <a:p>
            <a:pPr algn="just">
              <a:lnSpc>
                <a:spcPct val="150000"/>
              </a:lnSpc>
            </a:pPr>
            <a:endParaRPr/>
          </a:p>
          <a:p>
            <a:pPr algn="just">
              <a:lnSpc>
                <a:spcPct val="150000"/>
              </a:lnSpc>
            </a:pPr>
            <a:endParaRPr/>
          </a:p>
          <a:p>
            <a:pPr algn="just">
              <a:lnSpc>
                <a:spcPct val="150000"/>
              </a:lnSpc>
              <a:buFont typeface="Wingdings" charset="2"/>
              <a:buChar char=""/>
            </a:pPr>
            <a:r>
              <a:rPr lang="pl-PL" sz="2400" b="1" strike="noStrike">
                <a:solidFill>
                  <a:srgbClr val="000000"/>
                </a:solidFill>
                <a:latin typeface="Times New Roman"/>
              </a:rPr>
              <a:t>Dane wystawcy faktury </a:t>
            </a:r>
            <a:r>
              <a:rPr lang="pl-PL" sz="2400" strike="noStrike">
                <a:solidFill>
                  <a:srgbClr val="000000"/>
                </a:solidFill>
                <a:latin typeface="Times New Roman"/>
              </a:rPr>
              <a:t>tj. adres, nazwa, NIP,                              nr rachunku bankowego </a:t>
            </a:r>
            <a:r>
              <a:rPr lang="pl-PL" sz="2400" b="1" strike="noStrike">
                <a:solidFill>
                  <a:srgbClr val="000000"/>
                </a:solidFill>
                <a:latin typeface="Times New Roman"/>
              </a:rPr>
              <a:t>przedstawione na fakturze powinny być zgodne z danymi określonymi w umowie            z wykonawcą. </a:t>
            </a:r>
            <a:endParaRPr/>
          </a:p>
        </p:txBody>
      </p:sp>
      <p:sp>
        <p:nvSpPr>
          <p:cNvPr id="541" name="CustomShape 2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66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CustomShape 1"/>
          <p:cNvSpPr/>
          <p:nvPr/>
        </p:nvSpPr>
        <p:spPr>
          <a:xfrm>
            <a:off x="611640" y="980640"/>
            <a:ext cx="7771680" cy="49705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  <a:buFont typeface="Wingdings" charset="2"/>
              <a:buChar char=""/>
            </a:pPr>
            <a:r>
              <a:rPr lang="pl-PL" sz="2400" strike="noStrike">
                <a:solidFill>
                  <a:srgbClr val="000000"/>
                </a:solidFill>
                <a:latin typeface="Times New Roman"/>
              </a:rPr>
              <a:t>Brak opisu </a:t>
            </a:r>
            <a:r>
              <a:rPr lang="pl-PL" sz="2400" b="1" strike="noStrike">
                <a:solidFill>
                  <a:srgbClr val="000000"/>
                </a:solidFill>
                <a:latin typeface="Times New Roman"/>
              </a:rPr>
              <a:t>dot. sposobu podziału kwoty faktury                             na wydatki kwalifikowane i niekwalifikowane                    w opisie faktury</a:t>
            </a:r>
            <a:r>
              <a:rPr lang="pl-PL" sz="2400" strike="noStrike">
                <a:solidFill>
                  <a:srgbClr val="000000"/>
                </a:solidFill>
                <a:latin typeface="Times New Roman"/>
              </a:rPr>
              <a:t>.</a:t>
            </a:r>
            <a:endParaRPr/>
          </a:p>
          <a:p>
            <a:pPr algn="just">
              <a:lnSpc>
                <a:spcPct val="150000"/>
              </a:lnSpc>
            </a:pPr>
            <a:endParaRPr/>
          </a:p>
          <a:p>
            <a:pPr algn="just">
              <a:lnSpc>
                <a:spcPct val="150000"/>
              </a:lnSpc>
            </a:pPr>
            <a:endParaRPr/>
          </a:p>
          <a:p>
            <a:pPr algn="just">
              <a:lnSpc>
                <a:spcPct val="150000"/>
              </a:lnSpc>
              <a:buFont typeface="Wingdings" charset="2"/>
              <a:buChar char=""/>
            </a:pPr>
            <a:r>
              <a:rPr lang="pl-PL" sz="2400" strike="noStrike">
                <a:solidFill>
                  <a:srgbClr val="000000"/>
                </a:solidFill>
                <a:latin typeface="Times New Roman"/>
              </a:rPr>
              <a:t>W  przypadku, gdy faktura obejmuje także wydatki niekwalifikowane, opis faktury powinien zawierać informacje o sposobie podziału  kwoty faktury na wydatki kwalifikowane i niekwalifikowane. </a:t>
            </a:r>
            <a:endParaRPr/>
          </a:p>
        </p:txBody>
      </p:sp>
      <p:sp>
        <p:nvSpPr>
          <p:cNvPr id="543" name="CustomShape 2"/>
          <p:cNvSpPr/>
          <p:nvPr/>
        </p:nvSpPr>
        <p:spPr>
          <a:xfrm>
            <a:off x="0" y="6427800"/>
            <a:ext cx="9143280" cy="430920"/>
          </a:xfrm>
          <a:prstGeom prst="rect">
            <a:avLst/>
          </a:prstGeom>
          <a:solidFill>
            <a:srgbClr val="0066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5040</Words>
  <Application>Microsoft Office PowerPoint</Application>
  <PresentationFormat>Pokaz na ekranie (4:3)</PresentationFormat>
  <Paragraphs>506</Paragraphs>
  <Slides>127</Slides>
  <Notes>4</Notes>
  <HiddenSlides>0</HiddenSlides>
  <MMClips>0</MMClips>
  <ScaleCrop>false</ScaleCrop>
  <HeadingPairs>
    <vt:vector size="6" baseType="variant">
      <vt:variant>
        <vt:lpstr>Motyw</vt:lpstr>
      </vt:variant>
      <vt:variant>
        <vt:i4>3</vt:i4>
      </vt:variant>
      <vt:variant>
        <vt:lpstr>Osadzone serwery OLE</vt:lpstr>
      </vt:variant>
      <vt:variant>
        <vt:i4>0</vt:i4>
      </vt:variant>
      <vt:variant>
        <vt:lpstr>Tytuły slajdów</vt:lpstr>
      </vt:variant>
      <vt:variant>
        <vt:i4>127</vt:i4>
      </vt:variant>
    </vt:vector>
  </HeadingPairs>
  <TitlesOfParts>
    <vt:vector size="130" baseType="lpstr">
      <vt:lpstr>Office Theme</vt:lpstr>
      <vt:lpstr>Office Theme</vt:lpstr>
      <vt:lpstr>Office Theme</vt:lpstr>
      <vt:lpstr>Opracowanie merytoryczne Paweł Zajc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Slajd 53</vt:lpstr>
      <vt:lpstr>Slajd 54</vt:lpstr>
      <vt:lpstr>Slajd 55</vt:lpstr>
      <vt:lpstr>Slajd 56</vt:lpstr>
      <vt:lpstr>Slajd 57</vt:lpstr>
      <vt:lpstr>Slajd 58</vt:lpstr>
      <vt:lpstr>Slajd 59</vt:lpstr>
      <vt:lpstr>Slajd 60</vt:lpstr>
      <vt:lpstr>Slajd 61</vt:lpstr>
      <vt:lpstr>Slajd 62</vt:lpstr>
      <vt:lpstr>Slajd 63</vt:lpstr>
      <vt:lpstr>Slajd 64</vt:lpstr>
      <vt:lpstr>Slajd 65</vt:lpstr>
      <vt:lpstr>Slajd 66</vt:lpstr>
      <vt:lpstr>Slajd 67</vt:lpstr>
      <vt:lpstr>Slajd 68</vt:lpstr>
      <vt:lpstr>Slajd 69</vt:lpstr>
      <vt:lpstr>Slajd 70</vt:lpstr>
      <vt:lpstr>Slajd 71</vt:lpstr>
      <vt:lpstr>Slajd 72</vt:lpstr>
      <vt:lpstr>Slajd 73</vt:lpstr>
      <vt:lpstr>Slajd 74</vt:lpstr>
      <vt:lpstr>Slajd 75</vt:lpstr>
      <vt:lpstr>Slajd 76</vt:lpstr>
      <vt:lpstr>Slajd 77</vt:lpstr>
      <vt:lpstr>Slajd 78</vt:lpstr>
      <vt:lpstr>Slajd 79</vt:lpstr>
      <vt:lpstr>Slajd 80</vt:lpstr>
      <vt:lpstr>Slajd 81</vt:lpstr>
      <vt:lpstr>Slajd 82</vt:lpstr>
      <vt:lpstr>Slajd 83</vt:lpstr>
      <vt:lpstr>Slajd 84</vt:lpstr>
      <vt:lpstr>Slajd 85</vt:lpstr>
      <vt:lpstr>Slajd 86</vt:lpstr>
      <vt:lpstr>Slajd 87</vt:lpstr>
      <vt:lpstr>Slajd 88</vt:lpstr>
      <vt:lpstr>Slajd 89</vt:lpstr>
      <vt:lpstr>Slajd 90</vt:lpstr>
      <vt:lpstr>Slajd 91</vt:lpstr>
      <vt:lpstr>Slajd 92</vt:lpstr>
      <vt:lpstr>Slajd 93</vt:lpstr>
      <vt:lpstr>Slajd 94</vt:lpstr>
      <vt:lpstr>Slajd 95</vt:lpstr>
      <vt:lpstr>Slajd 96</vt:lpstr>
      <vt:lpstr>Slajd 97</vt:lpstr>
      <vt:lpstr>Slajd 98</vt:lpstr>
      <vt:lpstr>Slajd 99</vt:lpstr>
      <vt:lpstr>Slajd 100</vt:lpstr>
      <vt:lpstr>Slajd 101</vt:lpstr>
      <vt:lpstr>Slajd 102</vt:lpstr>
      <vt:lpstr>Slajd 103</vt:lpstr>
      <vt:lpstr>Slajd 104</vt:lpstr>
      <vt:lpstr>Slajd 105</vt:lpstr>
      <vt:lpstr>Slajd 106</vt:lpstr>
      <vt:lpstr>Slajd 107</vt:lpstr>
      <vt:lpstr>Slajd 108</vt:lpstr>
      <vt:lpstr>Slajd 109</vt:lpstr>
      <vt:lpstr>Slajd 110</vt:lpstr>
      <vt:lpstr>Slajd 111</vt:lpstr>
      <vt:lpstr>Slajd 112</vt:lpstr>
      <vt:lpstr>Slajd 113</vt:lpstr>
      <vt:lpstr>Slajd 114</vt:lpstr>
      <vt:lpstr>Slajd 115</vt:lpstr>
      <vt:lpstr>Slajd 116</vt:lpstr>
      <vt:lpstr>Slajd 117</vt:lpstr>
      <vt:lpstr>Slajd 118</vt:lpstr>
      <vt:lpstr>Slajd 119</vt:lpstr>
      <vt:lpstr>Slajd 120</vt:lpstr>
      <vt:lpstr>Slajd 121</vt:lpstr>
      <vt:lpstr>Slajd 122</vt:lpstr>
      <vt:lpstr>Slajd 123</vt:lpstr>
      <vt:lpstr>Slajd 124</vt:lpstr>
      <vt:lpstr>Slajd 125</vt:lpstr>
      <vt:lpstr>Slajd 126</vt:lpstr>
      <vt:lpstr>Slajd 127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Magdalena Jakubicka</dc:creator>
  <cp:lastModifiedBy>Magdalena Jakubicka</cp:lastModifiedBy>
  <cp:revision>19</cp:revision>
  <dcterms:modified xsi:type="dcterms:W3CDTF">2015-05-06T07:47:16Z</dcterms:modified>
</cp:coreProperties>
</file>