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56" r:id="rId3"/>
    <p:sldId id="259" r:id="rId4"/>
    <p:sldId id="260" r:id="rId5"/>
    <p:sldId id="257" r:id="rId6"/>
    <p:sldId id="258" r:id="rId7"/>
    <p:sldId id="286" r:id="rId8"/>
    <p:sldId id="287" r:id="rId9"/>
    <p:sldId id="288" r:id="rId10"/>
    <p:sldId id="289" r:id="rId11"/>
    <p:sldId id="290" r:id="rId12"/>
    <p:sldId id="291" r:id="rId13"/>
    <p:sldId id="261" r:id="rId14"/>
    <p:sldId id="262" r:id="rId15"/>
    <p:sldId id="285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4" r:id="rId25"/>
    <p:sldId id="273" r:id="rId26"/>
    <p:sldId id="275" r:id="rId27"/>
    <p:sldId id="276" r:id="rId28"/>
    <p:sldId id="282" r:id="rId29"/>
    <p:sldId id="283" r:id="rId30"/>
    <p:sldId id="284" r:id="rId31"/>
    <p:sldId id="292" r:id="rId32"/>
    <p:sldId id="27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D1D59C-0DDC-4A26-82F9-FF557E450A22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57CB44-83AC-4571-879E-DE538BABD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taxation_customs/vies/lang.do?fromWhichPage=vieshome&amp;amp;amp;amp;amp;amp;amp;amp;amp;amp;amp;amp;amp;amp;amp;amp;amp;amp;selectedLanguage=P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5229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>
                <a:effectLst/>
                <a:latin typeface="Times New Roman" pitchFamily="18" charset="0"/>
                <a:cs typeface="Times New Roman" pitchFamily="18" charset="0"/>
              </a:rPr>
              <a:t>Opracowanie merytoryczne </a:t>
            </a:r>
            <a:br>
              <a:rPr lang="pl-PL" sz="4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effectLst/>
                <a:latin typeface="Times New Roman" pitchFamily="18" charset="0"/>
                <a:cs typeface="Times New Roman" pitchFamily="18" charset="0"/>
              </a:rPr>
              <a:t>Joanna Lisowska</a:t>
            </a:r>
            <a:endParaRPr lang="pl-PL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GDAL~2\AppData\Local\Temp\Parasiewicz Crest Red &amp; Gold long Pokoje &amp; Restauracja-without background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56171"/>
            <a:ext cx="8229600" cy="3134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800" dirty="0" smtClean="0"/>
              <a:t>Od 1 stycznia 2011 r. prawodawca odszedł od określania usług zwolnionych z podatku VAT za pomocą symboli PKWiU. Od 1 stycznia 2011 r. zwolnienia zawarte są w przepisach Ustawy o VAT (art. 43), a nie w załączniku nr 4. </a:t>
            </a:r>
            <a:br>
              <a:rPr lang="pl-PL" sz="2800" dirty="0" smtClean="0"/>
            </a:br>
            <a:r>
              <a:rPr lang="pl-PL" sz="2800" dirty="0" smtClean="0"/>
              <a:t>Zwolnione z opodatkowania </a:t>
            </a:r>
            <a:r>
              <a:rPr lang="pl-PL" sz="2600" dirty="0" smtClean="0"/>
              <a:t>podatkiem VAT</a:t>
            </a:r>
            <a:r>
              <a:rPr lang="pl-PL" sz="2100" dirty="0" smtClean="0"/>
              <a:t> </a:t>
            </a:r>
            <a:r>
              <a:rPr lang="pl-PL" sz="2800" dirty="0" smtClean="0"/>
              <a:t>są miedzy innymi:</a:t>
            </a:r>
            <a:endParaRPr lang="pl-PL" sz="3600" dirty="0" smtClean="0"/>
          </a:p>
          <a:p>
            <a:pPr lvl="0"/>
            <a:r>
              <a:rPr lang="pl-PL" sz="2800" dirty="0" smtClean="0"/>
              <a:t>Usługi pośrednictwa finansowego z pewnymi wyłączeniami .</a:t>
            </a:r>
            <a:endParaRPr lang="pl-PL" sz="3600" dirty="0" smtClean="0"/>
          </a:p>
          <a:p>
            <a:pPr lvl="0"/>
            <a:r>
              <a:rPr lang="pl-PL" sz="2800" dirty="0" smtClean="0"/>
              <a:t>Usługi w zakresie opieki medycznej służące profilaktyce, zachowaniu i ratowaniu, przywracaniu i poprawie zdrowia, świadczone przez zakłady opieki zdrowotnej, lekarzy, </a:t>
            </a:r>
            <a:r>
              <a:rPr lang="pl-PL" sz="2800" dirty="0" err="1" smtClean="0"/>
              <a:t>lekarzy</a:t>
            </a:r>
            <a:r>
              <a:rPr lang="pl-PL" sz="2800" dirty="0" smtClean="0"/>
              <a:t> dentystów, psychologów, pielęgniarki, położne .</a:t>
            </a:r>
            <a:endParaRPr lang="pl-PL" sz="3600" dirty="0" smtClean="0"/>
          </a:p>
          <a:p>
            <a:pPr lvl="0"/>
            <a:r>
              <a:rPr lang="pl-PL" sz="2800" dirty="0" smtClean="0"/>
              <a:t>Usługi w zakresie edukacji .</a:t>
            </a:r>
            <a:endParaRPr lang="pl-PL" sz="3600" dirty="0" smtClean="0"/>
          </a:p>
          <a:p>
            <a:pPr lvl="0"/>
            <a:endParaRPr lang="pl-PL" sz="36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ZWOLNIENIE PRZEDMIOTOWE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 smtClean="0"/>
              <a:t>Usługi w zakresie kształcenia i wychowania świadczone przez jednostki objęte systemem oświaty, głównie szkoły i przedszkola. </a:t>
            </a:r>
            <a:endParaRPr lang="pl-PL" sz="2800" dirty="0" smtClean="0"/>
          </a:p>
          <a:p>
            <a:pPr lvl="0"/>
            <a:r>
              <a:rPr lang="pl-PL" sz="2000" dirty="0" smtClean="0"/>
              <a:t>Usługi kształcenia na poziomie wyższym świadczone m.in. przez uczelnie. </a:t>
            </a:r>
            <a:endParaRPr lang="pl-PL" sz="2800" dirty="0" smtClean="0"/>
          </a:p>
          <a:p>
            <a:pPr lvl="0"/>
            <a:r>
              <a:rPr lang="pl-PL" sz="2000" dirty="0" smtClean="0"/>
              <a:t>Usługi nauczania języków obcych. Inne usługi kształcenia zawodowego lub przekwalifikowania zawodowego: </a:t>
            </a:r>
            <a:endParaRPr lang="pl-PL" sz="3200" dirty="0" smtClean="0"/>
          </a:p>
          <a:p>
            <a:pPr lvl="1"/>
            <a:r>
              <a:rPr lang="pl-PL" sz="1800" dirty="0" smtClean="0"/>
              <a:t>prowadzone w formach i na zasadach przewidzianych w odrębnych przepisach , </a:t>
            </a:r>
            <a:endParaRPr lang="pl-PL" sz="2800" dirty="0" smtClean="0"/>
          </a:p>
          <a:p>
            <a:pPr lvl="1"/>
            <a:r>
              <a:rPr lang="pl-PL" sz="1800" dirty="0" smtClean="0"/>
              <a:t>świadczone przez podmioty, które uzyskały akredytację w rozumieniu przepisów o systemie oświaty - wyłącznie w zakresie usług objętych akredytacją, </a:t>
            </a:r>
            <a:endParaRPr lang="pl-PL" sz="2800" dirty="0" smtClean="0"/>
          </a:p>
          <a:p>
            <a:pPr lvl="1"/>
            <a:r>
              <a:rPr lang="pl-PL" sz="1800" dirty="0" smtClean="0"/>
              <a:t>finansowane w całości ze środków publicznych .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ZWOLNIENIE PRZEDMIOTOWE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 smtClean="0"/>
              <a:t>Najem lub dzierżawa nieruchomości o charakterze mieszkalnym na własny rachunek - należy jednak pamiętać, że jeżeli nieruchomość mieszkalna zostanie wynajęta na cele użytkowe , </a:t>
            </a:r>
            <a:r>
              <a:rPr lang="pl-PL" sz="2400" dirty="0" smtClean="0"/>
              <a:t>to</a:t>
            </a:r>
            <a:r>
              <a:rPr lang="pl-PL" sz="2000" dirty="0" smtClean="0"/>
              <a:t> trzeba zapłacić podatek VAT według 23% stawki podatku VAT. Natomiast, gdy nieruchomość użytkowa zostanie wynajęta na cele mieszkalne, to wynajem nie będzie objęty zwolnieniem z podatku VAT.</a:t>
            </a:r>
            <a:endParaRPr lang="pl-PL" sz="3200" dirty="0" smtClean="0"/>
          </a:p>
          <a:p>
            <a:pPr lvl="0"/>
            <a:r>
              <a:rPr lang="pl-PL" sz="2000" dirty="0" smtClean="0"/>
              <a:t>Dostawa nieruchomości, w tym: </a:t>
            </a:r>
            <a:endParaRPr lang="pl-PL" sz="3200" dirty="0" smtClean="0"/>
          </a:p>
          <a:p>
            <a:pPr lvl="1"/>
            <a:r>
              <a:rPr lang="pl-PL" sz="1800" b="1" dirty="0" smtClean="0"/>
              <a:t>sprzedaż gruntu lub prawa użytkowania wieczystego</a:t>
            </a:r>
            <a:r>
              <a:rPr lang="pl-PL" sz="1800" dirty="0" smtClean="0"/>
              <a:t> związanego ze sprzedanymi budynkami lub lokalami, które są zwolnione z opodatkowania podatkiem VAT,</a:t>
            </a:r>
            <a:endParaRPr lang="pl-PL" sz="2800" dirty="0" smtClean="0"/>
          </a:p>
          <a:p>
            <a:pPr lvl="1"/>
            <a:r>
              <a:rPr lang="pl-PL" sz="1800" b="1" dirty="0" smtClean="0"/>
              <a:t>dostawa terenów niezabudowanych</a:t>
            </a:r>
            <a:r>
              <a:rPr lang="pl-PL" sz="1800" dirty="0" smtClean="0"/>
              <a:t>, jeżeli nie są one terenami budowlanymi i przeznaczonymi pod zabudowę ,</a:t>
            </a:r>
            <a:endParaRPr lang="pl-PL" sz="2800" dirty="0" smtClean="0"/>
          </a:p>
          <a:p>
            <a:pPr lvl="1"/>
            <a:r>
              <a:rPr lang="pl-PL" sz="1800" b="1" dirty="0" smtClean="0"/>
              <a:t>sprzedaż prawa użytkowania wieczystego gruntów rolniczych</a:t>
            </a:r>
            <a:r>
              <a:rPr lang="pl-PL" sz="1800" dirty="0" smtClean="0"/>
              <a:t>. </a:t>
            </a:r>
            <a:endParaRPr lang="pl-PL" sz="2800" dirty="0" smtClean="0"/>
          </a:p>
          <a:p>
            <a:endParaRPr lang="pl-PL" sz="2000" dirty="0" smtClean="0"/>
          </a:p>
          <a:p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ZWOLNIENIE PRZEDMIOTOWE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pl-PL" dirty="0" smtClean="0"/>
              <a:t>Podatnicy rozpoczynający działalność gospodarczą w roku podatkowym mogą zrezygnować ze zwolnienia podmiotowego. Wówczas powinni złożyć w US zawiadomienie o rezygnacji ze zwolnienia podmiotowego przed dniem wykonania pierwszej czynności opodatkowanej (</a:t>
            </a:r>
            <a:r>
              <a:rPr lang="pl-PL" dirty="0" err="1" smtClean="0"/>
              <a:t>VAT-R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REZYGNACJA ZE ZWOLNIENIA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pl-PL" dirty="0" smtClean="0"/>
              <a:t>Nawet, jeżeli w danym roku podatnik utracił prawo do zwolnienia lub sam z tego zwolnienia zrezygnował, może powrócić do tego zwolnienia nie wcześniej niż </a:t>
            </a:r>
            <a:r>
              <a:rPr lang="pl-PL" b="1" u="sng" dirty="0" smtClean="0">
                <a:solidFill>
                  <a:srgbClr val="C00000"/>
                </a:solidFill>
              </a:rPr>
              <a:t>po upływie roku</a:t>
            </a:r>
            <a:r>
              <a:rPr lang="pl-PL" dirty="0" smtClean="0"/>
              <a:t>, licząc od końca roku, w którym utracił prawo do zwolnienia lub zrezygnował z tego zwolnienia zgodnie z art. 113 ust. 11 ustawy o VAT.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POWRÓT DO ZWOLNIENIA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98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309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Warto skorzystać ze zwolnienia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 warto korzystać ze zwolnienia</a:t>
                      </a:r>
                      <a:endParaRPr lang="pl-PL" dirty="0"/>
                    </a:p>
                  </a:txBody>
                  <a:tcPr/>
                </a:tc>
              </a:tr>
              <a:tr h="555307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l-PL" dirty="0" smtClean="0"/>
                        <a:t>Małe zakupy towarów i usług, od których można byłoby odliczyć VAT,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dirty="0" smtClean="0"/>
                        <a:t>Brak umiejętności do prowadzenia ewidencji zakupów i sprzedaży przy braku środków na skorzystanie z fachowej obsługi księgowej,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dirty="0" smtClean="0"/>
                        <a:t>Prowadzenie</a:t>
                      </a:r>
                      <a:r>
                        <a:rPr lang="pl-PL" baseline="0" dirty="0" smtClean="0"/>
                        <a:t> działalności na rzecz podmiotów, którym nie zależy na fakturze, z której mogliby sobie odliczyć VAT.</a:t>
                      </a:r>
                      <a:endParaRPr lang="pl-PL" dirty="0" smtClean="0"/>
                    </a:p>
                    <a:p>
                      <a:pPr>
                        <a:buFontTx/>
                        <a:buChar char="-"/>
                      </a:pPr>
                      <a:endParaRPr lang="pl-PL" dirty="0" smtClean="0"/>
                    </a:p>
                    <a:p>
                      <a:pPr>
                        <a:buFontTx/>
                        <a:buChar char="-"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dirty="0" smtClean="0"/>
                        <a:t>Duże zakupy towarów i usług, od których można byłoby odliczyć VAT,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dirty="0" smtClean="0"/>
                        <a:t>Zakupy towarów i usług z większą stawką niż dalsza ich odsprzedaż lub świadczenie usług przy ich użyciu, np.</a:t>
                      </a:r>
                      <a:r>
                        <a:rPr lang="pl-PL" baseline="0" dirty="0" smtClean="0"/>
                        <a:t> przy budownictwie mieszkaniowym, zakup materiałów budowlanych ze stawką 23% a sprzedaż usług ze stawką 8% (różnicę VAT można odzyskać z urzędu skarbowego),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baseline="0" dirty="0" smtClean="0"/>
                        <a:t>Uwiarygodnienie przedsiębiorstwa, uzyskanie prestiżu.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pierwszej kolejności, właściwym do rozliczenia VAT będzie urząd skarbowy , który obejmuje swoim zasięgiem </a:t>
            </a:r>
            <a:r>
              <a:rPr lang="pl-PL" dirty="0" smtClean="0">
                <a:solidFill>
                  <a:srgbClr val="C00000"/>
                </a:solidFill>
              </a:rPr>
              <a:t>miejsce, w którym podatnik prowadzi działalność opodatkowaną VAT</a:t>
            </a:r>
            <a:r>
              <a:rPr lang="pl-PL" dirty="0" smtClean="0"/>
              <a:t>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Zdarza się, że czynności podlegające opodatkowaniu podatkiem od towarów i usług są wykonywane na terenie objętym zakresem działania </a:t>
            </a:r>
            <a:r>
              <a:rPr lang="pl-PL" u="sng" dirty="0" smtClean="0"/>
              <a:t>dwóch lub więcej urzędów skarbowych</a:t>
            </a:r>
            <a:r>
              <a:rPr lang="pl-PL" dirty="0" smtClean="0"/>
              <a:t>, wtedy właściwym urzędem dla: </a:t>
            </a:r>
          </a:p>
          <a:p>
            <a:pPr lvl="0"/>
            <a:r>
              <a:rPr lang="pl-PL" dirty="0" smtClean="0"/>
              <a:t>osób prawnych oraz jednostek organizacyjnych niemających osobowości prawnej - jest ten, który działa w miejscu siedziby, </a:t>
            </a:r>
          </a:p>
          <a:p>
            <a:pPr lvl="0"/>
            <a:r>
              <a:rPr lang="pl-PL" dirty="0" smtClean="0"/>
              <a:t>osób fizycznych - jest urząd właściwy ze względu na miejsce zamieszkania.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290869"/>
            <a:ext cx="8229600" cy="4162467"/>
          </a:xfrm>
        </p:spPr>
        <p:txBody>
          <a:bodyPr/>
          <a:lstStyle/>
          <a:p>
            <a:pPr lvl="0"/>
            <a:r>
              <a:rPr lang="pl-PL" dirty="0" smtClean="0"/>
              <a:t>rozpoczyna działalność i chce zrezygnować ze zwolnienia,</a:t>
            </a:r>
          </a:p>
          <a:p>
            <a:pPr lvl="0"/>
            <a:r>
              <a:rPr lang="pl-PL" dirty="0" smtClean="0"/>
              <a:t>rezygnuje ze zwolnienia w trakcie prowadzonej działalności gospodarczej,</a:t>
            </a:r>
          </a:p>
          <a:p>
            <a:pPr lvl="0"/>
            <a:r>
              <a:rPr lang="pl-PL" dirty="0" smtClean="0"/>
              <a:t>traci prawo do zwolnienia.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VAT-R</a:t>
            </a:r>
            <a:r>
              <a:rPr lang="pl-PL" dirty="0" smtClean="0"/>
              <a:t> jest składany przez podatnika, który: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którego wartość sprzedaży nie przekroczyła w poprzednim roku podatkowym wyrażonej w złotych kwoty odpowiadającej równowartości </a:t>
            </a:r>
            <a:r>
              <a:rPr lang="pl-PL" b="1" dirty="0" smtClean="0">
                <a:solidFill>
                  <a:srgbClr val="C00000"/>
                </a:solidFill>
              </a:rPr>
              <a:t>1 200 000 euro</a:t>
            </a:r>
            <a:r>
              <a:rPr lang="pl-PL" dirty="0" smtClean="0"/>
              <a:t>, </a:t>
            </a:r>
          </a:p>
          <a:p>
            <a:pPr lvl="0"/>
            <a:r>
              <a:rPr lang="pl-PL" dirty="0" smtClean="0"/>
              <a:t>prowadzący przedsiębiorstwo maklerskie, zarządzający funduszami powierniczymi, będący agentem, zleceniobiorcą lub inną osobą świadczącą usługi o podobnym charakterze, z wyjątkiem komisu - jeżeli kwota wynagrodzenia za wykonane usługi </a:t>
            </a:r>
            <a:r>
              <a:rPr lang="pl-PL" b="1" dirty="0" smtClean="0"/>
              <a:t>nie przekroczyła w</a:t>
            </a:r>
            <a:r>
              <a:rPr lang="pl-PL" dirty="0" smtClean="0"/>
              <a:t> poprzednim roku podatkowym wyrażonej w złotych kwoty odpowiadającej równowartości </a:t>
            </a:r>
            <a:r>
              <a:rPr lang="pl-PL" b="1" dirty="0" smtClean="0"/>
              <a:t>45 000 euro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Mały podatnik to podatnik VAT :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VAT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Ustawa zawiera ułatwienia dla rozliczania podatku przez małych podatników. Mogą oni wybrać jeden z trzech sposobów rozliczania podatku VAT:</a:t>
            </a:r>
          </a:p>
          <a:p>
            <a:pPr lvl="0"/>
            <a:r>
              <a:rPr lang="pl-PL" b="1" dirty="0" smtClean="0"/>
              <a:t>zasady ogólne,</a:t>
            </a:r>
          </a:p>
          <a:p>
            <a:pPr lvl="0"/>
            <a:r>
              <a:rPr lang="pl-PL" b="1" dirty="0" smtClean="0"/>
              <a:t>rozliczenie kasowe,</a:t>
            </a:r>
          </a:p>
          <a:p>
            <a:pPr lvl="0"/>
            <a:r>
              <a:rPr lang="pl-PL" b="1" dirty="0" smtClean="0"/>
              <a:t>rozliczenie kwartalne.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r>
              <a:rPr lang="pl-PL" dirty="0" smtClean="0"/>
              <a:t>Deklaracje (VAT-7) należy składać za okresy miesięczne </a:t>
            </a:r>
            <a:r>
              <a:rPr lang="pl-PL" b="1" dirty="0" smtClean="0"/>
              <a:t>co miesiąc do 25 dnia każdego następnego miesiąca</a:t>
            </a:r>
            <a:r>
              <a:rPr lang="pl-PL" dirty="0" smtClean="0"/>
              <a:t>. </a:t>
            </a:r>
          </a:p>
          <a:p>
            <a:r>
              <a:rPr lang="pl-PL" dirty="0" smtClean="0"/>
              <a:t>Obowiązek podatkowy powstanie w momencie wystawienia faktury.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/>
          <a:lstStyle/>
          <a:p>
            <a:r>
              <a:rPr lang="pl-PL" dirty="0" smtClean="0"/>
              <a:t>Zasady ogólne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W tym przypadku </a:t>
            </a:r>
            <a:r>
              <a:rPr lang="pl-PL" b="1" dirty="0" smtClean="0"/>
              <a:t>obowiązek podatkowy powstaje w dniu otrzymania wynagrodzenia</a:t>
            </a:r>
            <a:r>
              <a:rPr lang="pl-PL" dirty="0" smtClean="0"/>
              <a:t> za wykonaną usługę albo sprzedany towar. Jednak podatnik korzystający z tej metody - nawet jeżeli nie dostanie zapłaty - musi rozliczyć podatek </a:t>
            </a:r>
            <a:r>
              <a:rPr lang="pl-PL" b="1" dirty="0" smtClean="0"/>
              <a:t>nie później niż 90 dnia</a:t>
            </a:r>
            <a:r>
              <a:rPr lang="pl-PL" dirty="0" smtClean="0"/>
              <a:t>, licząc od dnia wydania towaru lub wykonania usługi.</a:t>
            </a:r>
          </a:p>
          <a:p>
            <a:r>
              <a:rPr lang="pl-PL" dirty="0" smtClean="0"/>
              <a:t>Mali podatnicy rozliczający się metodą kasową składają deklaracje za okresy kwartalne (</a:t>
            </a:r>
            <a:r>
              <a:rPr lang="pl-PL" b="1" dirty="0" smtClean="0"/>
              <a:t>druk VAT-7K</a:t>
            </a:r>
            <a:r>
              <a:rPr lang="pl-PL" dirty="0" smtClean="0"/>
              <a:t>).</a:t>
            </a:r>
          </a:p>
          <a:p>
            <a:r>
              <a:rPr lang="pl-PL" dirty="0" smtClean="0"/>
              <a:t>Można z niej zrezygnować dopiero po upływie </a:t>
            </a:r>
            <a:r>
              <a:rPr lang="pl-PL" b="1" dirty="0" smtClean="0"/>
              <a:t>12 miesięcy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Rozliczenie kasowe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eksportu i importu towarów</a:t>
            </a:r>
          </a:p>
          <a:p>
            <a:r>
              <a:rPr lang="pl-PL" dirty="0" smtClean="0"/>
              <a:t>świadczenia usług telekomunikacyjnych realizowanych za pośrednictwem żetonów, kart telefonicznych lub innych jednostek uprawniających do korzystania z usług telekomunikacyjnych w systemie przedpłaconym (art. 19 ust. 18);</a:t>
            </a:r>
          </a:p>
          <a:p>
            <a:r>
              <a:rPr lang="pl-PL" dirty="0" smtClean="0"/>
              <a:t>importu usług i dostaw towarów,</a:t>
            </a:r>
          </a:p>
          <a:p>
            <a:r>
              <a:rPr lang="pl-PL" dirty="0" smtClean="0"/>
              <a:t>dostawy </a:t>
            </a:r>
            <a:r>
              <a:rPr lang="pl-PL" dirty="0" err="1" smtClean="0"/>
              <a:t>wewnątrzwspólnotowej</a:t>
            </a:r>
            <a:r>
              <a:rPr lang="pl-PL" dirty="0" smtClean="0"/>
              <a:t> oraz </a:t>
            </a:r>
            <a:r>
              <a:rPr lang="pl-PL" dirty="0" err="1" smtClean="0"/>
              <a:t>wewnątrzwspólnotowego</a:t>
            </a:r>
            <a:r>
              <a:rPr lang="pl-PL" dirty="0" smtClean="0"/>
              <a:t> nabycia towarów (art. 20)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Metody kasowej obowiązku podatkowego nie stosuje się do: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/>
          </a:bodyPr>
          <a:lstStyle/>
          <a:p>
            <a:r>
              <a:rPr lang="pl-PL" dirty="0" smtClean="0"/>
              <a:t>Przy metodzie kwartalnej podatnik stosuje </a:t>
            </a:r>
            <a:r>
              <a:rPr lang="pl-PL" b="1" dirty="0" smtClean="0"/>
              <a:t>ogólne reguły </a:t>
            </a:r>
            <a:r>
              <a:rPr lang="pl-PL" dirty="0" smtClean="0"/>
              <a:t>obowiązku podatkowego, ale składa deklaracje (VAT-7K) </a:t>
            </a:r>
            <a:r>
              <a:rPr lang="pl-PL" b="1" dirty="0" smtClean="0"/>
              <a:t>za okresy kwartalne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Podatnicy inni niż mali mogą również rozliczać się kwartalnie poprzez deklarację VAT-7D.</a:t>
            </a:r>
          </a:p>
          <a:p>
            <a:r>
              <a:rPr lang="pl-PL" dirty="0" smtClean="0"/>
              <a:t>Obowiązek podatkowy powstanie w momencie wystawienia faktury.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pl-PL" dirty="0" smtClean="0"/>
              <a:t>Rozliczenie kwartalne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Podatnicy, którzy wybrali kwartalny termin rozliczenia podatku, mogą ponownie składać deklaracje podatkowe za okresy miesięczne, nie wcześniej jednak niż po upływie </a:t>
            </a:r>
            <a:r>
              <a:rPr lang="pl-PL" b="1" dirty="0" smtClean="0">
                <a:solidFill>
                  <a:srgbClr val="C00000"/>
                </a:solidFill>
              </a:rPr>
              <a:t>czterech kwartałów</a:t>
            </a:r>
            <a:r>
              <a:rPr lang="pl-PL" b="1" dirty="0" smtClean="0"/>
              <a:t>, w których rozliczali się za okresy kwartalne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Spółka dokonała sprzedaży w dniu 20 lutego, fakturę wystawiła 25 lutego, a płatność otrzymała 5 kwietnia. </a:t>
            </a:r>
            <a:br>
              <a:rPr lang="pl-PL" dirty="0" smtClean="0"/>
            </a:br>
            <a:endParaRPr lang="pl-PL" dirty="0" smtClean="0"/>
          </a:p>
          <a:p>
            <a:pPr marL="681228" indent="-571500">
              <a:buAutoNum type="romanUcPeriod"/>
            </a:pPr>
            <a:r>
              <a:rPr lang="pl-PL" dirty="0" smtClean="0"/>
              <a:t>Stosując metodę rozliczenia kwartalnego obowiązek podatkowy powstanie w momencie wystawienia faktury. Faktura zostanie ujęta w deklaracji składanej za I kwartał (VAT-7K składana do 25 marca).</a:t>
            </a:r>
          </a:p>
          <a:p>
            <a:pPr marL="681228" indent="-571500">
              <a:buAutoNum type="romanUcPeriod"/>
            </a:pPr>
            <a:r>
              <a:rPr lang="pl-PL" dirty="0" smtClean="0"/>
              <a:t>Przy miesięcznej metodzie rozliczania VAT obowiązek podatkowy powstanie również w momencie wystawienia faktury. Fakturę będzie musiała spółka ująć w deklaracji składanej za miesiąc luty (VAT-7 składana za luty do 25 marca).</a:t>
            </a:r>
          </a:p>
          <a:p>
            <a:pPr marL="681228" indent="-571500">
              <a:buAutoNum type="romanUcPeriod"/>
            </a:pPr>
            <a:r>
              <a:rPr lang="pl-PL" dirty="0" smtClean="0"/>
              <a:t>Natomiast w przypadku metody kasowej obowiązek podatkowy powstałby w kwietniu, a sprzedaż zostałaby ujęta w deklaracji za II kwartał (VAT-7K składana do 25 lipca).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96966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pl-PL" dirty="0" smtClean="0"/>
              <a:t>polega na </a:t>
            </a:r>
            <a:r>
              <a:rPr lang="pl-PL" b="1" dirty="0" smtClean="0"/>
              <a:t>nabyciu prawa</a:t>
            </a:r>
            <a:r>
              <a:rPr lang="pl-PL" dirty="0" smtClean="0"/>
              <a:t> do rozporządzania jako właściciel towarami, które w wyniku tego nabycia są transportowane z innego państwa UE do Polski . </a:t>
            </a:r>
          </a:p>
          <a:p>
            <a:r>
              <a:rPr lang="pl-PL" dirty="0" smtClean="0"/>
              <a:t>Istotą WNT jest możliwość </a:t>
            </a:r>
            <a:r>
              <a:rPr lang="pl-PL" b="1" dirty="0" smtClean="0"/>
              <a:t>opodatkowania towaru przez nabywcę</a:t>
            </a:r>
            <a:r>
              <a:rPr lang="pl-PL" dirty="0" smtClean="0"/>
              <a:t>. Unika on w ten sposób podatku VAT, którym obciążona byłaby sprzedaż w innym państwie UE.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Wewnątrzwspólnotowe</a:t>
            </a:r>
            <a:r>
              <a:rPr lang="pl-PL" dirty="0" smtClean="0"/>
              <a:t> nabycie towarów (WNT) 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Nabywca</a:t>
            </a:r>
            <a:r>
              <a:rPr lang="pl-PL" dirty="0" smtClean="0"/>
              <a:t> towaru musi być:</a:t>
            </a:r>
          </a:p>
          <a:p>
            <a:pPr lvl="0"/>
            <a:r>
              <a:rPr lang="pl-PL" dirty="0" smtClean="0"/>
              <a:t>podatnikiem podatku VAT, a </a:t>
            </a:r>
            <a:r>
              <a:rPr lang="pl-PL" b="1" dirty="0" smtClean="0"/>
              <a:t>nabywane towary</a:t>
            </a:r>
            <a:r>
              <a:rPr lang="pl-PL" dirty="0" smtClean="0"/>
              <a:t> mają służyć działalności gospodarczej podatnika lub</a:t>
            </a:r>
          </a:p>
          <a:p>
            <a:pPr lvl="0"/>
            <a:r>
              <a:rPr lang="pl-PL" dirty="0" smtClean="0"/>
              <a:t>osobą prawną niebędącą podatnikiem VAT. </a:t>
            </a:r>
          </a:p>
          <a:p>
            <a:pPr>
              <a:buNone/>
            </a:pPr>
            <a:r>
              <a:rPr lang="pl-PL" b="1" dirty="0" smtClean="0"/>
              <a:t>Dostawca </a:t>
            </a:r>
            <a:r>
              <a:rPr lang="pl-PL" dirty="0" smtClean="0"/>
              <a:t>towaru musi być:</a:t>
            </a:r>
          </a:p>
          <a:p>
            <a:pPr lvl="0"/>
            <a:r>
              <a:rPr lang="pl-PL" dirty="0" smtClean="0"/>
              <a:t>podatnikiem krajowym (dokonującym sprzedaży w innym kraju niż Polska) lub </a:t>
            </a:r>
          </a:p>
          <a:p>
            <a:pPr lvl="0"/>
            <a:r>
              <a:rPr lang="pl-PL" dirty="0" smtClean="0"/>
              <a:t>podatnikiem podatku od wartości dodanej w innym państwie UE (odpowiednik naszego VAT).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WNT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Podatnicy, którzy </a:t>
            </a:r>
            <a:r>
              <a:rPr lang="pl-PL" b="1" u="sng" dirty="0" smtClean="0"/>
              <a:t>rozpoczynają działalność gospodarczą </a:t>
            </a:r>
            <a:r>
              <a:rPr lang="pl-PL" dirty="0" smtClean="0"/>
              <a:t>w danym roku podatkowym są zwolnieni od podatku z mocy prawa, jeżeli przewidywana przez nich wartość sprzedaży nie przekroczy, w proporcji do okresu prowadzonej sprzedaży, kwoty uprawniającej do zwolnienia.</a:t>
            </a:r>
            <a:br>
              <a:rPr lang="pl-PL" dirty="0" smtClean="0"/>
            </a:br>
            <a:r>
              <a:rPr lang="pl-PL" dirty="0" smtClean="0">
                <a:solidFill>
                  <a:srgbClr val="C00000"/>
                </a:solidFill>
              </a:rPr>
              <a:t>Aby skorzystać ze zwolnienia, nie trzeba zgłaszać tego w urzędzie skarbowym.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OBOWIĄZEK VAT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Zarówno nabywca, jak i dostawca muszą być zarejestrowani dla czynności wspólnotowych. Przed dokonaniem WNT należy </a:t>
            </a:r>
            <a:r>
              <a:rPr lang="pl-PL" b="1" dirty="0" smtClean="0"/>
              <a:t>zarejestrować się</a:t>
            </a:r>
            <a:r>
              <a:rPr lang="pl-PL" dirty="0" smtClean="0"/>
              <a:t> i uzyskać potwierdzenie umożliwiające posługiwanie się </a:t>
            </a:r>
            <a:r>
              <a:rPr lang="pl-PL" b="1" dirty="0" err="1" smtClean="0"/>
              <a:t>NIP-em</a:t>
            </a:r>
            <a:r>
              <a:rPr lang="pl-PL" b="1" dirty="0" smtClean="0"/>
              <a:t> europejskim (tzw. VAT UE)</a:t>
            </a:r>
            <a:r>
              <a:rPr lang="pl-PL" dirty="0" smtClean="0"/>
              <a:t> .</a:t>
            </a:r>
          </a:p>
          <a:p>
            <a:r>
              <a:rPr lang="pl-PL" dirty="0" smtClean="0"/>
              <a:t>Mając NIP kontrahenta nadany mu dla czynności </a:t>
            </a:r>
            <a:r>
              <a:rPr lang="pl-PL" dirty="0" err="1" smtClean="0"/>
              <a:t>wewnątrzwspólnotowych</a:t>
            </a:r>
            <a:r>
              <a:rPr lang="pl-PL" dirty="0" smtClean="0"/>
              <a:t> można łatwo sprawdzić jego rzetelność, korzystając z internetowego systemu VIES. </a:t>
            </a:r>
          </a:p>
          <a:p>
            <a:r>
              <a:rPr lang="pl-PL" u="sng" dirty="0" smtClean="0">
                <a:hlinkClick r:id="rId2"/>
              </a:rPr>
              <a:t>http://ec.europa.eu/taxation_customs/vies/lang.do?fromWhichPage=vieshome&amp;amp;amp;amp;amp;amp;amp;amp;amp;amp;amp;amp;amp;amp;amp;amp;amp;amp;selectedLanguage=PL</a:t>
            </a:r>
            <a:endParaRPr lang="pl-PL" u="sng" dirty="0" smtClean="0"/>
          </a:p>
          <a:p>
            <a:r>
              <a:rPr lang="pl-PL" dirty="0" smtClean="0">
                <a:solidFill>
                  <a:srgbClr val="FF9933"/>
                </a:solidFill>
              </a:rPr>
              <a:t>http://www.europa.eu.int/comm/taxation_customs/databases/vies_en.htm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Numer VAT UE potrzebny jest do stosowania stawki </a:t>
            </a:r>
            <a:r>
              <a:rPr lang="pl-PL" sz="4000" dirty="0" smtClean="0">
                <a:solidFill>
                  <a:srgbClr val="FF0000"/>
                </a:solidFill>
              </a:rPr>
              <a:t>0%</a:t>
            </a:r>
            <a:r>
              <a:rPr lang="pl-PL" dirty="0" smtClean="0"/>
              <a:t> przy dostawie bądź nabyciu </a:t>
            </a:r>
            <a:r>
              <a:rPr lang="pl-PL" dirty="0" err="1" smtClean="0"/>
              <a:t>wewnątrzwspólnotowym</a:t>
            </a:r>
            <a:r>
              <a:rPr lang="pl-PL" dirty="0" smtClean="0"/>
              <a:t>.</a:t>
            </a:r>
          </a:p>
          <a:p>
            <a:r>
              <a:rPr lang="pl-PL" dirty="0" smtClean="0"/>
              <a:t>Jeżeli naszym odbiorcą jest firma z innego państwa UE, to przed zastosowaniem zerowej stawki VAT </a:t>
            </a:r>
            <a:r>
              <a:rPr lang="pl-PL" u="sng" dirty="0" smtClean="0"/>
              <a:t>musimy się upewnić</a:t>
            </a:r>
            <a:r>
              <a:rPr lang="pl-PL" dirty="0" smtClean="0"/>
              <a:t>, że nasz kontrahent jest zarejestrowanym podatnikiem VAT UE. </a:t>
            </a:r>
          </a:p>
          <a:p>
            <a:pPr>
              <a:buNone/>
            </a:pPr>
            <a:r>
              <a:rPr lang="pl-PL" dirty="0" smtClean="0">
                <a:solidFill>
                  <a:srgbClr val="FF9933"/>
                </a:solidFill>
              </a:rPr>
              <a:t>http://www.nettax.pl/serwis/serwis.asp?id=27</a:t>
            </a:r>
            <a:endParaRPr lang="pl-PL" dirty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pl-PL" dirty="0" smtClean="0"/>
              <a:t>Podatnik VAT </a:t>
            </a:r>
            <a:r>
              <a:rPr lang="pl-PL" b="1" dirty="0" smtClean="0"/>
              <a:t>zaprzestający prowadzenia działalności gospodarczej</a:t>
            </a:r>
            <a:r>
              <a:rPr lang="pl-PL" dirty="0" smtClean="0"/>
              <a:t> ma obowiązek zgłoszenia naczelnikowi urzędu skarbowego zaprzestania działalności na druku </a:t>
            </a:r>
            <a:r>
              <a:rPr lang="pl-PL" dirty="0" smtClean="0">
                <a:solidFill>
                  <a:srgbClr val="C00000"/>
                </a:solidFill>
              </a:rPr>
              <a:t>VAT-Z</a:t>
            </a:r>
            <a:r>
              <a:rPr lang="pl-PL" dirty="0" smtClean="0"/>
              <a:t>, który należy złożyć </a:t>
            </a:r>
            <a:r>
              <a:rPr lang="pl-PL" b="1" dirty="0" smtClean="0"/>
              <a:t>w ostatnim dniu wykonywania czynności podlegających opodatkowaniu</a:t>
            </a:r>
            <a:r>
              <a:rPr lang="pl-PL" dirty="0" smtClean="0"/>
              <a:t>. Zgłoszenie jest podstawą do wykreślenia z rejestru podatników VAT.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ZAKOŃCZENIE DZIAŁALNOŚCI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 lvl="0"/>
            <a:r>
              <a:rPr lang="pl-PL" dirty="0" smtClean="0"/>
              <a:t>osoby prawne, </a:t>
            </a:r>
          </a:p>
          <a:p>
            <a:pPr lvl="0"/>
            <a:r>
              <a:rPr lang="pl-PL" dirty="0" smtClean="0"/>
              <a:t>jednostki organizacyjne niemające osobowości prawnej - przede wszystkim spółki: </a:t>
            </a:r>
            <a:r>
              <a:rPr lang="pl-PL" u="sng" dirty="0" smtClean="0"/>
              <a:t>cywilna</a:t>
            </a:r>
            <a:r>
              <a:rPr lang="pl-PL" dirty="0" smtClean="0"/>
              <a:t>, jawna, komandytowa, komandytowo-akcyjna,</a:t>
            </a:r>
          </a:p>
          <a:p>
            <a:pPr lvl="0"/>
            <a:r>
              <a:rPr lang="pl-PL" dirty="0" smtClean="0"/>
              <a:t>osoby fizyczne, wykonujące samodzielnie działalność gospodarczą.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701824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Zgodnie z przepisami podatnikami VAT mogą być (art. 15):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Zwolnienie podmiotowe obejmuje podatników VAT, u których wartość sprzedaży opodatkowanej (obrotu) nie przekroczyła łącznie w poprzednim roku podatkowym limitu ustawowego - od 1 stycznia 2010 r. jest to </a:t>
            </a:r>
            <a:r>
              <a:rPr lang="pl-PL" dirty="0" smtClean="0">
                <a:solidFill>
                  <a:srgbClr val="C00000"/>
                </a:solidFill>
              </a:rPr>
              <a:t>150 000 zł </a:t>
            </a:r>
            <a:r>
              <a:rPr lang="pl-PL" dirty="0" smtClean="0"/>
              <a:t>(art. 113).</a:t>
            </a:r>
          </a:p>
          <a:p>
            <a:r>
              <a:rPr lang="pl-PL" dirty="0" smtClean="0"/>
              <a:t>Obowiązek podatkowy powstaje w momencie przekroczenia tej kwoty, a opodatkowaniu, w roku przekroczenia progu, podlega </a:t>
            </a:r>
            <a:r>
              <a:rPr lang="pl-PL" dirty="0" smtClean="0">
                <a:solidFill>
                  <a:srgbClr val="C00000"/>
                </a:solidFill>
              </a:rPr>
              <a:t>nadwyżka sprzedaży ponad tę kwotę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ZWOLNIENIE VAT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Jeżeli np. w maju nastąpi przekroczenie limitu, a według stanu sprzedaży na dzień 31 grudnia okaże się, że wartość sprzedaży nie przekroczyła kwoty 150 000 zł firma może od następnego roku powrócić do zwolnienia z VAT, ale musi poinformować o tym pisemnie urząd skarbowy do 15 stycznia.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ZWOLNIENIE VAT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Dokonujący dostawy wyrobów z </a:t>
            </a:r>
            <a:r>
              <a:rPr lang="pl-PL" dirty="0" smtClean="0">
                <a:solidFill>
                  <a:srgbClr val="C00000"/>
                </a:solidFill>
              </a:rPr>
              <a:t>metali szlachetnych</a:t>
            </a:r>
            <a:r>
              <a:rPr lang="pl-PL" dirty="0" smtClean="0"/>
              <a:t> lub z udziałem tych metali, których lista zawarta jest w załączniku do rozporządzenia w sprawie faktur.</a:t>
            </a:r>
          </a:p>
          <a:p>
            <a:r>
              <a:rPr lang="pl-PL" dirty="0" smtClean="0"/>
              <a:t>Dokonujący dostawy towarów opodatkowanych podatkiem </a:t>
            </a:r>
            <a:r>
              <a:rPr lang="pl-PL" dirty="0" smtClean="0">
                <a:solidFill>
                  <a:srgbClr val="C00000"/>
                </a:solidFill>
              </a:rPr>
              <a:t>akcyzowym</a:t>
            </a:r>
            <a:r>
              <a:rPr lang="pl-PL" dirty="0" smtClean="0"/>
              <a:t> z wyjątkiem energii elektrycznej i wyrobów tytoniowych w rozumieniu przepisów o podatku akcyzowym.</a:t>
            </a:r>
          </a:p>
          <a:p>
            <a:r>
              <a:rPr lang="pl-PL" dirty="0" smtClean="0"/>
              <a:t>Dokonujący dostawy </a:t>
            </a:r>
            <a:r>
              <a:rPr lang="pl-PL" dirty="0" smtClean="0">
                <a:solidFill>
                  <a:srgbClr val="C00000"/>
                </a:solidFill>
              </a:rPr>
              <a:t>nowych środków transportu</a:t>
            </a:r>
            <a:r>
              <a:rPr lang="pl-PL" dirty="0" smtClean="0"/>
              <a:t>, terenów budowlanych oraz przeznaczonych pod zabudowę.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pl-PL" sz="3200" dirty="0" smtClean="0"/>
              <a:t>Podmioty, które nie mogą skorzystać ze zwolnienia podmiotowego z VAT (art. 113 ust. 13 ustawy o VAT): </a:t>
            </a:r>
            <a:endParaRPr lang="pl-PL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Notariusze, adwokaci i radcowie prawni </a:t>
            </a:r>
            <a:r>
              <a:rPr lang="pl-PL" dirty="0" smtClean="0"/>
              <a:t>- wykonujący usługi prawnicze.</a:t>
            </a:r>
          </a:p>
          <a:p>
            <a:r>
              <a:rPr lang="pl-PL" dirty="0" smtClean="0"/>
              <a:t>Świadczący usługi w zakresie </a:t>
            </a:r>
            <a:r>
              <a:rPr lang="pl-PL" dirty="0" smtClean="0">
                <a:solidFill>
                  <a:srgbClr val="C00000"/>
                </a:solidFill>
              </a:rPr>
              <a:t>doradztwa</a:t>
            </a:r>
            <a:r>
              <a:rPr lang="pl-PL" dirty="0" smtClean="0"/>
              <a:t> - z wyłączeniem doradztwa rolniczego związanego z uprawą roślin i hodowlą zwierząt, a także związanego ze sporządzaniem planu zagospodarowania i modernizacji gospodarstwa rolnego.</a:t>
            </a:r>
          </a:p>
          <a:p>
            <a:r>
              <a:rPr lang="pl-PL" dirty="0" smtClean="0"/>
              <a:t>Świadczący </a:t>
            </a:r>
            <a:r>
              <a:rPr lang="pl-PL" dirty="0" smtClean="0">
                <a:solidFill>
                  <a:srgbClr val="C00000"/>
                </a:solidFill>
              </a:rPr>
              <a:t>usługi jubilerskie</a:t>
            </a:r>
            <a:r>
              <a:rPr lang="pl-PL" dirty="0" smtClean="0"/>
              <a:t>.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Niemający siedziby </a:t>
            </a:r>
            <a:r>
              <a:rPr lang="pl-PL" dirty="0" smtClean="0"/>
              <a:t>lub miejsca zamieszkania na terytorium kraju.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pl-PL" sz="3200" dirty="0" smtClean="0"/>
              <a:t>Podmioty, które nie mogą skorzystać ze zwolnienia podmiotowego z VAT (art. 113 ust. 13 ustawy o VAT):</a:t>
            </a:r>
            <a:endParaRPr lang="pl-PL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>
                <a:solidFill>
                  <a:srgbClr val="00B0F0"/>
                </a:solidFill>
              </a:rPr>
              <a:t>Towary używane - środki trwałe, których okres używania przez podatnika dokonującego ich dostawy wyniósł co najmniej pół roku od ich nabycia;</a:t>
            </a:r>
          </a:p>
          <a:p>
            <a:r>
              <a:rPr lang="pl-PL" b="1" dirty="0" smtClean="0">
                <a:solidFill>
                  <a:srgbClr val="00B0F0"/>
                </a:solidFill>
              </a:rPr>
              <a:t>produkty rolne pochodzące z własnej działalności rolniczej.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Rolnik ryczałtowy w zakresie prowadzonej działalności rolniczej jest zwolniony z obowiązku: </a:t>
            </a:r>
          </a:p>
          <a:p>
            <a:pPr lvl="0">
              <a:buFont typeface="Wingdings" pitchFamily="2" charset="2"/>
              <a:buChar char="§"/>
            </a:pPr>
            <a:r>
              <a:rPr lang="pl-PL" dirty="0" smtClean="0"/>
              <a:t>wystawiania faktur, </a:t>
            </a:r>
          </a:p>
          <a:p>
            <a:pPr lvl="0">
              <a:buFont typeface="Wingdings" pitchFamily="2" charset="2"/>
              <a:buChar char="§"/>
            </a:pPr>
            <a:r>
              <a:rPr lang="pl-PL" dirty="0" smtClean="0"/>
              <a:t>prowadzenia ewidencji dostaw i nabyć towarów i usług, </a:t>
            </a:r>
          </a:p>
          <a:p>
            <a:pPr lvl="0">
              <a:buFont typeface="Wingdings" pitchFamily="2" charset="2"/>
              <a:buChar char="§"/>
            </a:pPr>
            <a:r>
              <a:rPr lang="pl-PL" dirty="0" smtClean="0"/>
              <a:t>składania w urzędzie skarbowym deklaracji podatkowej VAT-7, </a:t>
            </a:r>
          </a:p>
          <a:p>
            <a:pPr lvl="0">
              <a:buFont typeface="Wingdings" pitchFamily="2" charset="2"/>
              <a:buChar char="§"/>
            </a:pPr>
            <a:r>
              <a:rPr lang="pl-PL" dirty="0" smtClean="0"/>
              <a:t>dokonania zgłoszenia rejestracyjnego w zakresie podatku VAT.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ZWOLNIENIE PRZEDMIOTOWE (art. 43 ust. 1)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</TotalTime>
  <Words>561</Words>
  <Application>Microsoft Office PowerPoint</Application>
  <PresentationFormat>Pokaz na ekranie (4:3)</PresentationFormat>
  <Paragraphs>115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Hol</vt:lpstr>
      <vt:lpstr>Opracowanie merytoryczne  Joanna Lisowska</vt:lpstr>
      <vt:lpstr>VAT</vt:lpstr>
      <vt:lpstr>OBOWIĄZEK VAT</vt:lpstr>
      <vt:lpstr>Zgodnie z przepisami podatnikami VAT mogą być (art. 15):</vt:lpstr>
      <vt:lpstr>ZWOLNIENIE VAT</vt:lpstr>
      <vt:lpstr>ZWOLNIENIE VAT</vt:lpstr>
      <vt:lpstr>Podmioty, które nie mogą skorzystać ze zwolnienia podmiotowego z VAT (art. 113 ust. 13 ustawy o VAT): </vt:lpstr>
      <vt:lpstr>Podmioty, które nie mogą skorzystać ze zwolnienia podmiotowego z VAT (art. 113 ust. 13 ustawy o VAT):</vt:lpstr>
      <vt:lpstr>ZWOLNIENIE PRZEDMIOTOWE (art. 43 ust. 1)</vt:lpstr>
      <vt:lpstr>ZWOLNIENIE PRZEDMIOTOWE</vt:lpstr>
      <vt:lpstr>ZWOLNIENIE PRZEDMIOTOWE</vt:lpstr>
      <vt:lpstr>ZWOLNIENIE PRZEDMIOTOWE</vt:lpstr>
      <vt:lpstr>REZYGNACJA ZE ZWOLNIENIA</vt:lpstr>
      <vt:lpstr>POWRÓT DO ZWOLNIENIA</vt:lpstr>
      <vt:lpstr>Slajd 15</vt:lpstr>
      <vt:lpstr>Slajd 16</vt:lpstr>
      <vt:lpstr>Slajd 17</vt:lpstr>
      <vt:lpstr>VAT-R jest składany przez podatnika, który:</vt:lpstr>
      <vt:lpstr>Mały podatnik to podatnik VAT :</vt:lpstr>
      <vt:lpstr>Slajd 20</vt:lpstr>
      <vt:lpstr>Zasady ogólne</vt:lpstr>
      <vt:lpstr>Rozliczenie kasowe</vt:lpstr>
      <vt:lpstr>Metody kasowej obowiązku podatkowego nie stosuje się do:</vt:lpstr>
      <vt:lpstr>Rozliczenie kwartalne</vt:lpstr>
      <vt:lpstr>Slajd 25</vt:lpstr>
      <vt:lpstr>Przykład</vt:lpstr>
      <vt:lpstr>Slajd 27</vt:lpstr>
      <vt:lpstr>Wewnątrzwspólnotowe nabycie towarów (WNT) </vt:lpstr>
      <vt:lpstr>WNT</vt:lpstr>
      <vt:lpstr>Slajd 30</vt:lpstr>
      <vt:lpstr>Slajd 31</vt:lpstr>
      <vt:lpstr>ZAKOŃCZENIE DZIAŁALNOŚCI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</dc:title>
  <dc:creator>WSE</dc:creator>
  <cp:lastModifiedBy>Magdalena Jakubicka</cp:lastModifiedBy>
  <cp:revision>61</cp:revision>
  <dcterms:created xsi:type="dcterms:W3CDTF">2011-05-24T10:50:19Z</dcterms:created>
  <dcterms:modified xsi:type="dcterms:W3CDTF">2015-05-06T07:10:20Z</dcterms:modified>
</cp:coreProperties>
</file>