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308E-9C9C-4337-8BE1-0024644CEFB3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6ABA-B74D-47C6-B56A-6FBF39035F8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15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6ABA-B74D-47C6-B56A-6FBF39035F8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baty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6ABA-B74D-47C6-B56A-6FBF39035F8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9C11-21A4-490A-8C24-B33B913CB335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2"/>
            <a:ext cx="9021537" cy="2052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268784"/>
            <a:ext cx="9021537" cy="21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73520" y="3494151"/>
            <a:ext cx="9021537" cy="2520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630-51A6-46FE-A2A9-ECA9CD914459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40E7-F6AF-451F-A843-4BF9E03EB943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C3E-4225-43D3-AAEE-085899B8A377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2A49-F6AB-4C4C-AA39-96DB3086DF2E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CC8-3AA3-43A5-ABFA-0720E27B1C00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669-1526-4F3F-80BD-E4800C6FF898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240C-BA60-48A7-A535-F1621F064637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461-C899-4191-B094-A85ED47C8248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E860-A8E1-40DB-99E5-D254DC6877C7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FE5112-874A-46CD-ABFB-146E4FC894FD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E07F8B-3799-4C1A-BC31-922EFBEFB75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848600" cy="1152128"/>
          </a:xfrm>
        </p:spPr>
        <p:txBody>
          <a:bodyPr>
            <a:noAutofit/>
          </a:bodyPr>
          <a:lstStyle/>
          <a:p>
            <a:r>
              <a:rPr lang="pl-PL" altLang="pl-P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Projekt zatytułowany: „Stan i perspektywy rozwoju spółdzielczości wiejskiej w Polsce”</a:t>
            </a:r>
            <a:endParaRPr lang="pl-PL" sz="2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428" y="1557000"/>
            <a:ext cx="9010328" cy="18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4400" b="1" spc="200" dirty="0" smtClean="0">
                <a:latin typeface="Gungsuh" pitchFamily="18" charset="-127"/>
                <a:ea typeface="Gungsuh" pitchFamily="18" charset="-127"/>
              </a:rPr>
              <a:t>Spółdzielczość wiejska </a:t>
            </a:r>
            <a:r>
              <a:rPr lang="pl-PL" sz="4400" b="1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pl-PL" sz="4400" b="1" dirty="0" smtClean="0">
                <a:latin typeface="Gungsuh" pitchFamily="18" charset="-127"/>
                <a:ea typeface="Gungsuh" pitchFamily="18" charset="-127"/>
              </a:rPr>
            </a:br>
            <a:r>
              <a:rPr lang="pl-PL" sz="4400" b="1" dirty="0" smtClean="0">
                <a:latin typeface="Gungsuh" pitchFamily="18" charset="-127"/>
                <a:ea typeface="Gungsuh" pitchFamily="18" charset="-127"/>
              </a:rPr>
              <a:t>w literaturze i badaniach naukowych</a:t>
            </a:r>
            <a:endParaRPr lang="pl-PL" sz="44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Picture 25" descr="logo_c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135" y="188913"/>
            <a:ext cx="936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2771800" y="203661"/>
            <a:ext cx="51847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200" b="1" dirty="0">
                <a:solidFill>
                  <a:srgbClr val="003300"/>
                </a:solidFill>
                <a:latin typeface="Microsoft Sans Serif" pitchFamily="34" charset="0"/>
              </a:rPr>
              <a:t>Centrum Doradztwa Rolniczego</a:t>
            </a:r>
          </a:p>
          <a:p>
            <a:pPr algn="ctr" eaLnBrk="1" hangingPunct="1"/>
            <a:r>
              <a:rPr lang="pl-PL" altLang="pl-PL" sz="2200" b="1" dirty="0">
                <a:solidFill>
                  <a:srgbClr val="003300"/>
                </a:solidFill>
                <a:latin typeface="Microsoft Sans Serif" pitchFamily="34" charset="0"/>
              </a:rPr>
              <a:t>w Brwinowie Oddział w Krakowie</a:t>
            </a:r>
          </a:p>
        </p:txBody>
      </p: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119063" y="3484466"/>
            <a:ext cx="90043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 Leszek Leśniak, CDR Oddział Kraków, tel. 12 424 05 03, e-mail: </a:t>
            </a:r>
            <a:r>
              <a:rPr lang="pl-PL" altLang="pl-PL" sz="1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l.lesniak@cdr.gov.pl</a:t>
            </a:r>
            <a:endParaRPr lang="pl-PL" altLang="pl-PL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1967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spc="500" dirty="0" smtClean="0"/>
              <a:t>Wirtualne Konwersatorium Naukowe</a:t>
            </a:r>
            <a:endParaRPr lang="pl-PL" b="1" spc="5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42284" y="4941168"/>
            <a:ext cx="8712968" cy="1700808"/>
          </a:xfrm>
          <a:prstGeom prst="rect">
            <a:avLst/>
          </a:prstGeom>
          <a:solidFill>
            <a:schemeClr val="bg1"/>
          </a:solidFill>
        </p:spPr>
        <p:txBody>
          <a:bodyPr bIns="91440" anchor="ctr" anchorCtr="0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tx1"/>
                </a:solidFill>
              </a:rPr>
              <a:t>„Europejski Fundusz Rolny na rzecz Rozwoju Obszarów Wiejskich: Europa inwestująca w obszary wiejskie.”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Projekt opracowany przez Centrum Doradztwa Rolniczego w Brwinowie O/Kraków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Projekt współfinansowany ze środków Unii Europejskiej w ramach 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Pomocy Technicznej Programu Rozwoju Obszarów Wiejskich na lata 2007-2013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Instytucja Zarządzająca Programem Rozwoju Obszarów Wiejskich  na lata 2007-2013 - Minister Rolnictwa i Rozwoju Wsi.</a:t>
            </a:r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10" name="Obraz 5" descr="logo PROW 2007-2013 z tłem mniejs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50" y="5136183"/>
            <a:ext cx="88265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57" y="5144411"/>
            <a:ext cx="935037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2" descr="KSOW_tekst_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49" y="5144411"/>
            <a:ext cx="124936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3" descr="logo_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13" y="5144334"/>
            <a:ext cx="531812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4" descr="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4" y="5139531"/>
            <a:ext cx="83978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/>
          <a:lstStyle/>
          <a:p>
            <a:r>
              <a:rPr lang="pl-PL" dirty="0" smtClean="0"/>
              <a:t>Tematyka debaty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568952" cy="4717504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Autorzy i tematy opublikowanych komunikatów:</a:t>
            </a:r>
          </a:p>
          <a:p>
            <a:pPr marL="777240" lvl="1" indent="-4572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l-PL" i="1" dirty="0" smtClean="0"/>
              <a:t>Podnoszenie konkurencyjności gospodarstw rolnych poprzez organizowanie się rolników w grupy producentów rolnych,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ze </a:t>
            </a:r>
            <a:r>
              <a:rPr lang="pl-PL" i="1" dirty="0" smtClean="0"/>
              <a:t>szczególnym uwzględnieniem formy spółdzielczej w latach 2000­2014 </a:t>
            </a:r>
            <a:r>
              <a:rPr lang="pl-PL" dirty="0" smtClean="0"/>
              <a:t>(mgr </a:t>
            </a:r>
            <a:r>
              <a:rPr lang="pl-PL" b="1" dirty="0" smtClean="0"/>
              <a:t>Marcin</a:t>
            </a:r>
            <a:r>
              <a:rPr lang="pl-PL" dirty="0" smtClean="0"/>
              <a:t> </a:t>
            </a:r>
            <a:r>
              <a:rPr lang="pl-PL" b="1" dirty="0" smtClean="0"/>
              <a:t>Tomaszewski</a:t>
            </a:r>
            <a:r>
              <a:rPr lang="pl-PL" dirty="0" smtClean="0"/>
              <a:t>, Departament Spraw Społecznych </a:t>
            </a:r>
            <a:br>
              <a:rPr lang="pl-PL" dirty="0" smtClean="0"/>
            </a:br>
            <a:r>
              <a:rPr lang="pl-PL" dirty="0" smtClean="0"/>
              <a:t>i Oświaty Rolniczej Ministerstwo Rolnictwa i Rozwoju Wsi, Kolegium Ekonomiczno-Społeczne Szkoła Główna Handlowa w Warszawie).</a:t>
            </a:r>
          </a:p>
          <a:p>
            <a:pPr marL="777240" lvl="1" indent="-4572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l-PL" i="1" dirty="0" smtClean="0"/>
              <a:t>Spółdzielczość – od idei do praktyki </a:t>
            </a:r>
            <a:r>
              <a:rPr lang="pl-PL" dirty="0" smtClean="0"/>
              <a:t>(mgr </a:t>
            </a:r>
            <a:r>
              <a:rPr lang="pl-PL" b="1" dirty="0" smtClean="0"/>
              <a:t>Filip Karol Leszczyński</a:t>
            </a:r>
            <a:r>
              <a:rPr lang="pl-PL" dirty="0" smtClean="0"/>
              <a:t>, Zakład Filozofii Kultury Instytut Filozofii UAM w Poznaniu)</a:t>
            </a:r>
            <a:endParaRPr lang="pl-P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/>
          <a:lstStyle/>
          <a:p>
            <a:r>
              <a:rPr lang="pl-PL" dirty="0" smtClean="0"/>
              <a:t>Tematyka debaty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08912" cy="4391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Autorzy i tematy opublikowanych komunikatów:</a:t>
            </a:r>
          </a:p>
          <a:p>
            <a:pPr marL="77724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pl-PL" i="1" dirty="0" smtClean="0"/>
              <a:t>Spółdzielczość wiejska w literaturze i badaniach naukowych </a:t>
            </a:r>
            <a:r>
              <a:rPr lang="pl-PL" dirty="0" smtClean="0"/>
              <a:t>(dr </a:t>
            </a:r>
            <a:r>
              <a:rPr lang="pl-PL" b="1" dirty="0" smtClean="0"/>
              <a:t>Szymon Sikorski</a:t>
            </a:r>
            <a:r>
              <a:rPr lang="pl-PL" dirty="0" smtClean="0"/>
              <a:t>, UR Kraków).</a:t>
            </a:r>
          </a:p>
          <a:p>
            <a:pPr marL="77724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pl-PL" i="1" dirty="0" smtClean="0"/>
              <a:t>Wpływ członkostwa w Unii Europejskiej na rozwój spółdzielczości wiejskiej w Polsce (</a:t>
            </a:r>
            <a:r>
              <a:rPr lang="pl-PL" dirty="0" smtClean="0"/>
              <a:t>dr </a:t>
            </a:r>
            <a:r>
              <a:rPr lang="pl-PL" b="1" dirty="0" smtClean="0"/>
              <a:t>Aneta Suchoń,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Katedra Prawa Rolnego UAM, Katedra Zarządzania </a:t>
            </a:r>
            <a:br>
              <a:rPr lang="pl-PL" dirty="0" smtClean="0"/>
            </a:br>
            <a:r>
              <a:rPr lang="pl-PL" dirty="0" smtClean="0"/>
              <a:t>i Prawa UP ). </a:t>
            </a:r>
          </a:p>
          <a:p>
            <a:pPr marL="77724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pl-PL" i="1" dirty="0" smtClean="0"/>
              <a:t>Grupy producentów rolnych szansą wzrostu konkurencyjności gospodarstw rolnych </a:t>
            </a:r>
            <a:br>
              <a:rPr lang="pl-PL" i="1" dirty="0" smtClean="0"/>
            </a:br>
            <a:r>
              <a:rPr lang="pl-PL" dirty="0" smtClean="0"/>
              <a:t>(dr inż. </a:t>
            </a:r>
            <a:r>
              <a:rPr lang="pl-PL" b="1" dirty="0" smtClean="0"/>
              <a:t>Bronisław</a:t>
            </a:r>
            <a:r>
              <a:rPr lang="pl-PL" dirty="0" smtClean="0"/>
              <a:t> </a:t>
            </a:r>
            <a:r>
              <a:rPr lang="pl-PL" b="1" dirty="0" smtClean="0"/>
              <a:t>Brzozowski</a:t>
            </a:r>
            <a:r>
              <a:rPr lang="pl-PL" dirty="0" smtClean="0"/>
              <a:t>, UR Kraków).</a:t>
            </a:r>
            <a:endParaRPr lang="pl-P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/>
          <a:lstStyle/>
          <a:p>
            <a:r>
              <a:rPr lang="pl-PL" dirty="0" smtClean="0"/>
              <a:t>Tematyka debaty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453501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Autorzy i tematy opublikowanych komunikatów:</a:t>
            </a:r>
          </a:p>
          <a:p>
            <a:pPr marL="777240" lvl="1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9"/>
            </a:pPr>
            <a:r>
              <a:rPr lang="pl-PL" i="1" dirty="0" smtClean="0"/>
              <a:t>Spółdzielnia socjalna instrumentem społecznej </a:t>
            </a:r>
            <a:br>
              <a:rPr lang="pl-PL" i="1" dirty="0" smtClean="0"/>
            </a:br>
            <a:r>
              <a:rPr lang="pl-PL" i="1" dirty="0" smtClean="0"/>
              <a:t>i zawodowej reintegracji  </a:t>
            </a:r>
            <a:r>
              <a:rPr lang="pl-PL" dirty="0" smtClean="0"/>
              <a:t>(mgr </a:t>
            </a:r>
            <a:r>
              <a:rPr lang="pl-PL" b="1" dirty="0" smtClean="0"/>
              <a:t>Joanna Brzozowska-Wabik</a:t>
            </a:r>
            <a:r>
              <a:rPr lang="pl-PL" dirty="0" smtClean="0"/>
              <a:t>, Instytut Socjologii UJ).</a:t>
            </a:r>
          </a:p>
          <a:p>
            <a:pPr marL="777240" lvl="1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9"/>
            </a:pPr>
            <a:r>
              <a:rPr lang="pl-PL" i="1" dirty="0" smtClean="0"/>
              <a:t>Ruch spółdzielczy na polskiej wsi w opinii rolników spółdzielców  </a:t>
            </a:r>
            <a:r>
              <a:rPr lang="pl-PL" dirty="0" smtClean="0"/>
              <a:t>(dr hab. </a:t>
            </a:r>
            <a:r>
              <a:rPr lang="pl-PL" b="1" dirty="0" smtClean="0"/>
              <a:t>Piotr Nowak</a:t>
            </a:r>
            <a:r>
              <a:rPr lang="pl-PL" dirty="0" smtClean="0"/>
              <a:t>, Instytut Socjologii UJ).</a:t>
            </a:r>
          </a:p>
          <a:p>
            <a:pPr marL="777240" lvl="1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9"/>
            </a:pPr>
            <a:r>
              <a:rPr lang="pl-PL" i="1" dirty="0" smtClean="0"/>
              <a:t>Spółdzielnie socjalne działające na obszarach wiejskich województwa warmińsko-mazurskiego </a:t>
            </a:r>
            <a:br>
              <a:rPr lang="pl-PL" i="1" dirty="0" smtClean="0"/>
            </a:br>
            <a:r>
              <a:rPr lang="pl-PL" i="1" dirty="0" smtClean="0"/>
              <a:t>(</a:t>
            </a:r>
            <a:r>
              <a:rPr lang="pl-PL" dirty="0" smtClean="0"/>
              <a:t>mgr </a:t>
            </a:r>
            <a:r>
              <a:rPr lang="pl-PL" b="1" dirty="0" smtClean="0"/>
              <a:t>Aneta Janikowska-</a:t>
            </a:r>
            <a:r>
              <a:rPr lang="pl-PL" b="1" dirty="0" err="1" smtClean="0"/>
              <a:t>Kiśluk</a:t>
            </a:r>
            <a:r>
              <a:rPr lang="pl-PL" dirty="0" smtClean="0"/>
              <a:t>).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Tematyka debaty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Wszystkie komunikaty zostały zrecenzowane </a:t>
            </a:r>
            <a:br>
              <a:rPr lang="pl-PL" dirty="0" smtClean="0"/>
            </a:br>
            <a:r>
              <a:rPr lang="pl-PL" dirty="0" smtClean="0"/>
              <a:t>i zakwalifikowane do publikacji naukowej.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Autorami recenzji naukowych są: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dr hab. </a:t>
            </a:r>
            <a:r>
              <a:rPr lang="pl-PL" b="1" dirty="0" smtClean="0"/>
              <a:t>Piotr Nowak </a:t>
            </a:r>
            <a:r>
              <a:rPr lang="pl-PL" dirty="0" smtClean="0"/>
              <a:t>(2),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dr hab. </a:t>
            </a:r>
            <a:r>
              <a:rPr lang="pl-PL" b="1" dirty="0" smtClean="0"/>
              <a:t>Zbigniew Brodziński </a:t>
            </a:r>
            <a:r>
              <a:rPr lang="pl-PL" dirty="0" smtClean="0"/>
              <a:t>(4),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dr </a:t>
            </a:r>
            <a:r>
              <a:rPr lang="pl-PL" b="1" dirty="0" smtClean="0"/>
              <a:t>Barbara Kiełbasa </a:t>
            </a:r>
            <a:r>
              <a:rPr lang="pl-PL" dirty="0" smtClean="0"/>
              <a:t>(2),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dr inż. </a:t>
            </a:r>
            <a:r>
              <a:rPr lang="pl-PL" b="1" dirty="0" smtClean="0"/>
              <a:t>Bronisław Brzozowski </a:t>
            </a:r>
            <a:r>
              <a:rPr lang="pl-PL" dirty="0" smtClean="0"/>
              <a:t>(2),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dr </a:t>
            </a:r>
            <a:r>
              <a:rPr lang="pl-PL" b="1" dirty="0" smtClean="0"/>
              <a:t>Krystyna Vinohradnik </a:t>
            </a:r>
            <a:r>
              <a:rPr lang="pl-PL" dirty="0" smtClean="0"/>
              <a:t>(2).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Seminarium podsumowujące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15120" r="22338" b="11825"/>
          <a:stretch>
            <a:fillRect/>
          </a:stretch>
        </p:blipFill>
        <p:spPr bwMode="auto">
          <a:xfrm>
            <a:off x="1619672" y="1628800"/>
            <a:ext cx="5819687" cy="401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Uczestnicy seminarium 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3367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Prezes KRS </a:t>
            </a:r>
            <a:br>
              <a:rPr lang="pl-PL" dirty="0" smtClean="0"/>
            </a:br>
            <a:r>
              <a:rPr lang="pl-PL" dirty="0" smtClean="0"/>
              <a:t>Alfred Domagalski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11890" r="25582" b="8732"/>
          <a:stretch>
            <a:fillRect/>
          </a:stretch>
        </p:blipFill>
        <p:spPr bwMode="auto">
          <a:xfrm>
            <a:off x="1403648" y="1628800"/>
            <a:ext cx="63272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6146" name="Picture 2" descr="http://cdrkursy.edu.pl/cdr/images/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257175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/>
          <a:lstStyle/>
          <a:p>
            <a:r>
              <a:rPr lang="pl-PL" dirty="0" smtClean="0"/>
              <a:t>Plan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1117-4B09-46E5-968C-F059EB924D8A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13815" r="12298" b="7751"/>
          <a:stretch>
            <a:fillRect/>
          </a:stretch>
        </p:blipFill>
        <p:spPr bwMode="auto">
          <a:xfrm>
            <a:off x="1427940" y="1412776"/>
            <a:ext cx="74437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95536" y="2924944"/>
            <a:ext cx="7772400" cy="295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Kontekst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 u nas było?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pl-PL" sz="2600" b="1" dirty="0" smtClean="0"/>
              <a:t>Statystyki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600" b="1" dirty="0" smtClean="0"/>
              <a:t>Tematyka debaty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600" b="1" dirty="0" smtClean="0"/>
              <a:t>Seminarium podsumowujące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Cel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</a:pPr>
            <a:r>
              <a:rPr lang="pl-PL" dirty="0" smtClean="0"/>
              <a:t>Celem konwersatorium było umożliwienie środowiskom naukowym i akademickim, a także praktykom włączenia się do debaty o przyszłości spółdzielczości wiejskiej.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</a:pPr>
            <a:r>
              <a:rPr lang="pl-PL" dirty="0" smtClean="0"/>
              <a:t>Zaprezentowanie własnych opracowań analiz naukowych i wyników badań oraz poddanie ich weryfikacji naukowej.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900"/>
              </a:spcAft>
            </a:pPr>
            <a:r>
              <a:rPr lang="pl-PL" dirty="0" smtClean="0"/>
              <a:t>Konwersatorium umożliwiło 11 autorom przygotowanie do opublikowania w monografii naukowej podsumowującej badania artykułów (komunikatów z badań).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D18C-3FCB-4B13-9642-26E1A21E488C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pl-PL" dirty="0" smtClean="0"/>
              <a:t>Kontekst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92088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pl-PL" dirty="0" smtClean="0"/>
              <a:t>Konwersatorium jest jedną z metod dydaktycznych polegającą na czynnym uczestnictwie </a:t>
            </a:r>
            <a:r>
              <a:rPr lang="pl-PL" dirty="0"/>
              <a:t>studentów</a:t>
            </a:r>
            <a:r>
              <a:rPr lang="pl-PL" dirty="0" smtClean="0"/>
              <a:t>, którzy samodzielnie opracowują zagadnienia </a:t>
            </a:r>
            <a:r>
              <a:rPr lang="pl-PL" dirty="0" smtClean="0"/>
              <a:t>i </a:t>
            </a:r>
            <a:r>
              <a:rPr lang="pl-PL" dirty="0" smtClean="0"/>
              <a:t>przedstawiają swoje opracowania w postaci prezentacji, referatu, czy też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jeszcze inny sposób, biorą aktywny udział w dyskusji.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pl-PL" dirty="0" smtClean="0"/>
              <a:t>Jest </a:t>
            </a:r>
            <a:r>
              <a:rPr lang="pl-PL" dirty="0"/>
              <a:t>to </a:t>
            </a:r>
            <a:r>
              <a:rPr lang="pl-PL" dirty="0" smtClean="0"/>
              <a:t>metoda wymagająca posiadania pewnej </a:t>
            </a:r>
            <a:r>
              <a:rPr lang="pl-PL" dirty="0"/>
              <a:t>wiedzy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zakresie zagadnień poruszanych na </a:t>
            </a:r>
            <a:r>
              <a:rPr lang="pl-PL" dirty="0" smtClean="0"/>
              <a:t>zajęciach.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pl-PL" dirty="0" smtClean="0"/>
              <a:t>Konwersatorium, </a:t>
            </a:r>
            <a:r>
              <a:rPr lang="pl-PL" dirty="0"/>
              <a:t>pozwala </a:t>
            </a:r>
            <a:r>
              <a:rPr lang="pl-PL" dirty="0" smtClean="0"/>
              <a:t>na </a:t>
            </a:r>
            <a:r>
              <a:rPr lang="pl-PL" dirty="0"/>
              <a:t>zapoznanie się z nową </a:t>
            </a:r>
            <a:r>
              <a:rPr lang="pl-PL" dirty="0" smtClean="0"/>
              <a:t>wiedzą i </a:t>
            </a:r>
            <a:r>
              <a:rPr lang="pl-PL" dirty="0"/>
              <a:t>utrwalenie już posiadanej, nauczenie się </a:t>
            </a:r>
            <a:r>
              <a:rPr lang="pl-PL" dirty="0" smtClean="0"/>
              <a:t>argumentowania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dyskusji, uzasadniania </a:t>
            </a:r>
            <a:r>
              <a:rPr lang="pl-PL" dirty="0"/>
              <a:t>własnego stanowiska itd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75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było u nas?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/>
              <a:t>Wirtualne konwersatorium </a:t>
            </a:r>
            <a:r>
              <a:rPr lang="pl-PL" sz="2400" dirty="0" smtClean="0"/>
              <a:t>zostało zrealizowane </a:t>
            </a:r>
            <a:br>
              <a:rPr lang="pl-PL" sz="2400" dirty="0" smtClean="0"/>
            </a:br>
            <a:r>
              <a:rPr lang="pl-PL" sz="2400" dirty="0" smtClean="0"/>
              <a:t>w oparciu </a:t>
            </a:r>
            <a:r>
              <a:rPr lang="pl-PL" sz="2400" dirty="0"/>
              <a:t>o platformę internetową, na której </a:t>
            </a:r>
            <a:r>
              <a:rPr lang="pl-PL" sz="2400" dirty="0" smtClean="0"/>
              <a:t>prowadziliśmy debatę.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/>
              <a:t>Debata była </a:t>
            </a:r>
            <a:r>
              <a:rPr lang="pl-PL" sz="2400" dirty="0"/>
              <a:t>moderowana przez przedstawicieli Zespołu Ekspertów </a:t>
            </a:r>
            <a:r>
              <a:rPr lang="pl-PL" sz="2400" dirty="0" smtClean="0"/>
              <a:t>(</a:t>
            </a:r>
            <a:r>
              <a:rPr lang="pl-PL" sz="2400" dirty="0"/>
              <a:t>mgr inż. Klaudiusz </a:t>
            </a:r>
            <a:r>
              <a:rPr lang="pl-PL" sz="2400" dirty="0" smtClean="0"/>
              <a:t>Markiewski, </a:t>
            </a:r>
            <a:br>
              <a:rPr lang="pl-PL" sz="2400" dirty="0" smtClean="0"/>
            </a:br>
            <a:r>
              <a:rPr lang="pl-PL" sz="2400" dirty="0" smtClean="0"/>
              <a:t>dr </a:t>
            </a:r>
            <a:r>
              <a:rPr lang="pl-PL" sz="2400" dirty="0"/>
              <a:t>Małgorzata </a:t>
            </a:r>
            <a:r>
              <a:rPr lang="pl-PL" sz="2400" dirty="0" smtClean="0"/>
              <a:t>Bogusz i </a:t>
            </a:r>
            <a:r>
              <a:rPr lang="pl-PL" sz="2400" dirty="0"/>
              <a:t>dr Zbigniew </a:t>
            </a:r>
            <a:r>
              <a:rPr lang="pl-PL" sz="2400" dirty="0" smtClean="0"/>
              <a:t>Drąg).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/>
              <a:t>Każdorazowo </a:t>
            </a:r>
            <a:r>
              <a:rPr lang="pl-PL" sz="2400" dirty="0"/>
              <a:t>po udostępnieniu artykułu, komunikatu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lub </a:t>
            </a:r>
            <a:r>
              <a:rPr lang="pl-PL" sz="2400" dirty="0"/>
              <a:t>recenzji uczestnicy konwersatorium </a:t>
            </a:r>
            <a:r>
              <a:rPr lang="pl-PL" sz="2400" dirty="0" smtClean="0"/>
              <a:t>byli powiadamiani </a:t>
            </a:r>
            <a:r>
              <a:rPr lang="pl-PL" sz="2400" dirty="0"/>
              <a:t>o tym zdarzeniu za pośrednictwem poczty elektronicznej. 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3686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150" t="13815" r="11116"/>
          <a:stretch>
            <a:fillRect/>
          </a:stretch>
        </p:blipFill>
        <p:spPr bwMode="auto">
          <a:xfrm>
            <a:off x="467544" y="404664"/>
            <a:ext cx="8244408" cy="556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6876256" y="2132856"/>
            <a:ext cx="2016224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55 -0.41296 C 0.23819 -0.41065 0.21684 -0.4081 0.20469 -0.38078 C 0.19253 -0.35347 0.20816 -0.28565 0.18698 -0.24953 C 0.1658 -0.21342 0.10573 -0.19838 0.07743 -0.16365 C 0.04913 -0.12893 0.03055 -0.06828 0.01771 -0.04097 C 0.00486 -0.01389 0.00243 -0.00694 2.5E-6 -2.96296E-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Statystyki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W czasie trwania debaty uruchomiliśmy 13 wątków tematycznych – zgodnie z tytułami artykułów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komunikatów.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Zarejestrowaliśmy 55 wypowiedzi na tematy podjęte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artykułach i komunikatach.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Łącznie 717 razy uczestnicy debaty „zaglądali” </a:t>
            </a:r>
            <a:br>
              <a:rPr lang="pl-PL" dirty="0" smtClean="0"/>
            </a:br>
            <a:r>
              <a:rPr lang="pl-PL" dirty="0" smtClean="0"/>
              <a:t>do opublikowanych artykułów i komunikatów.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Było 35 zarejestrowanych i zalogowanych uczestników debaty.</a:t>
            </a:r>
          </a:p>
        </p:txBody>
      </p:sp>
    </p:spTree>
    <p:extLst>
      <p:ext uri="{BB962C8B-B14F-4D97-AF65-F5344CB8AC3E}">
        <p14:creationId xmlns:p14="http://schemas.microsoft.com/office/powerpoint/2010/main" val="13176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/>
          <a:lstStyle/>
          <a:p>
            <a:r>
              <a:rPr lang="pl-PL" dirty="0" smtClean="0"/>
              <a:t>Tematyka debaty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352928" cy="46085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Autorzy i tematy opublikowanych artykułów: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i="1" dirty="0" smtClean="0"/>
              <a:t>Wykorzystanie idei spółdzielczej w kreowaniu nowych form przedsiębiorczości na obszarach wiejskich </a:t>
            </a:r>
            <a:br>
              <a:rPr lang="pl-PL" i="1" dirty="0" smtClean="0"/>
            </a:br>
            <a:r>
              <a:rPr lang="pl-PL" dirty="0" smtClean="0"/>
              <a:t>(dr hab. Zbigniew Brodziński, Uniwersytet Warmińsko-Mazurski w Olsztynie).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i="1" dirty="0" smtClean="0"/>
              <a:t>Spółdzielczość w rozwoju przedsiębiorczości na obszarach wiejskich </a:t>
            </a:r>
            <a:r>
              <a:rPr lang="pl-PL" dirty="0" smtClean="0"/>
              <a:t>(dr inż. Bronisław Brzozowski, </a:t>
            </a:r>
            <a:r>
              <a:rPr lang="pl-PL" dirty="0" smtClean="0"/>
              <a:t>UR </a:t>
            </a:r>
            <a:r>
              <a:rPr lang="pl-PL" dirty="0" smtClean="0"/>
              <a:t>Kraków)</a:t>
            </a:r>
            <a:r>
              <a:rPr lang="pl-PL" i="1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i="1" dirty="0" smtClean="0"/>
              <a:t>Czym jest dzisiaj spółdzielnia? </a:t>
            </a:r>
            <a:r>
              <a:rPr lang="pl-PL" dirty="0" smtClean="0"/>
              <a:t>(dr hab. Piotr Nowak,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prof</a:t>
            </a:r>
            <a:r>
              <a:rPr lang="pl-PL" dirty="0" smtClean="0"/>
              <a:t>. dr hab. Krzysztof </a:t>
            </a:r>
            <a:r>
              <a:rPr lang="pl-PL" dirty="0" err="1" smtClean="0"/>
              <a:t>Gorlach</a:t>
            </a:r>
            <a:r>
              <a:rPr lang="pl-PL" dirty="0" smtClean="0"/>
              <a:t>, Instytut Socjologii UJ).</a:t>
            </a:r>
          </a:p>
        </p:txBody>
      </p:sp>
    </p:spTree>
    <p:extLst>
      <p:ext uri="{BB962C8B-B14F-4D97-AF65-F5344CB8AC3E}">
        <p14:creationId xmlns:p14="http://schemas.microsoft.com/office/powerpoint/2010/main" val="13176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/>
          <a:lstStyle/>
          <a:p>
            <a:r>
              <a:rPr lang="pl-PL" dirty="0" smtClean="0"/>
              <a:t>Tematyka debaty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7551-8968-4505-A794-CBBB1C29455B}" type="datetime1">
              <a:rPr lang="pl-PL" smtClean="0"/>
              <a:pPr/>
              <a:t>2015-04-13</a:t>
            </a:fld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F8B-3799-4C1A-BC31-922EFBEFB75A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4679032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 smtClean="0"/>
              <a:t>Autorzy i tematy opublikowanych komunikatów:</a:t>
            </a:r>
          </a:p>
          <a:p>
            <a:pPr marL="777240" lvl="1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i="1" dirty="0" smtClean="0"/>
              <a:t>Spółdzielczość w opinii przedstawicieli kadry zarządzającej publicznymi jednostkami doradztwa rolniczego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dirty="0" smtClean="0"/>
              <a:t>(</a:t>
            </a:r>
            <a:r>
              <a:rPr lang="pl-PL" dirty="0" smtClean="0"/>
              <a:t>mgr </a:t>
            </a:r>
            <a:r>
              <a:rPr lang="pl-PL" b="1" dirty="0" smtClean="0"/>
              <a:t>Jarosław Bomba </a:t>
            </a:r>
            <a:r>
              <a:rPr lang="pl-PL" dirty="0" smtClean="0"/>
              <a:t>Centrum Doradztwa Rolniczego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Brwinowie Oddział w Krakowie).</a:t>
            </a:r>
          </a:p>
          <a:p>
            <a:pPr marL="777240" lvl="1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i="1" dirty="0" smtClean="0"/>
              <a:t>Rola sektora spółdzielczego w Polsce </a:t>
            </a:r>
            <a:r>
              <a:rPr lang="pl-PL" dirty="0" smtClean="0"/>
              <a:t>(mgr </a:t>
            </a:r>
            <a:r>
              <a:rPr lang="pl-PL" b="1" dirty="0" smtClean="0"/>
              <a:t>Katarzyna</a:t>
            </a:r>
            <a:r>
              <a:rPr lang="pl-PL" dirty="0" smtClean="0"/>
              <a:t> </a:t>
            </a:r>
            <a:r>
              <a:rPr lang="pl-PL" b="1" dirty="0" smtClean="0"/>
              <a:t>Gajownik­ Łazuga</a:t>
            </a:r>
            <a:r>
              <a:rPr lang="pl-PL" dirty="0" smtClean="0"/>
              <a:t>, Uniwersytet Przyrodniczo­ Humanistyczny w Siedlcach i Lubelski Ośrodek Doradztwa Rolniczego w Końskowoli).</a:t>
            </a:r>
          </a:p>
          <a:p>
            <a:pPr marL="777240" lvl="1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i="1" dirty="0" smtClean="0"/>
              <a:t>Spółdzielnia jako forma przedsiębiorstwa oraz </a:t>
            </a:r>
            <a:r>
              <a:rPr lang="pl-PL" dirty="0" smtClean="0"/>
              <a:t>Spółdzielnie mleczarskie istotnym instrumentem rozwoju wsi (</a:t>
            </a:r>
            <a:r>
              <a:rPr lang="pl-PL" i="1" dirty="0" smtClean="0"/>
              <a:t>m</a:t>
            </a:r>
            <a:r>
              <a:rPr lang="pl-PL" dirty="0" smtClean="0"/>
              <a:t>gr </a:t>
            </a:r>
            <a:r>
              <a:rPr lang="pl-PL" b="1" dirty="0" smtClean="0"/>
              <a:t>Ewa Jakubiak</a:t>
            </a:r>
            <a:r>
              <a:rPr lang="pl-PL" dirty="0" smtClean="0"/>
              <a:t>).</a:t>
            </a:r>
            <a:endParaRPr lang="pl-PL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397</TotalTime>
  <Words>323</Words>
  <Application>Microsoft Office PowerPoint</Application>
  <PresentationFormat>Pokaz na ekranie (4:3)</PresentationFormat>
  <Paragraphs>102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Kapitał</vt:lpstr>
      <vt:lpstr>Spółdzielczość wiejska  w literaturze i badaniach naukowych</vt:lpstr>
      <vt:lpstr>Plan</vt:lpstr>
      <vt:lpstr>Cel</vt:lpstr>
      <vt:lpstr>Kontekst</vt:lpstr>
      <vt:lpstr>Jak było u nas?</vt:lpstr>
      <vt:lpstr>Prezentacja programu PowerPoint</vt:lpstr>
      <vt:lpstr>Statystyki</vt:lpstr>
      <vt:lpstr>Tematyka debaty</vt:lpstr>
      <vt:lpstr>Tematyka debaty</vt:lpstr>
      <vt:lpstr>Tematyka debaty</vt:lpstr>
      <vt:lpstr>Tematyka debaty</vt:lpstr>
      <vt:lpstr>Tematyka debaty</vt:lpstr>
      <vt:lpstr>Tematyka debaty</vt:lpstr>
      <vt:lpstr>Seminarium podsumowujące</vt:lpstr>
      <vt:lpstr>Uczestnicy seminarium </vt:lpstr>
      <vt:lpstr>Prezes KRS  Alfred Domagalski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Spółdzielczość wiejska  w literaturze i badaniach naukowych</dc:title>
  <dc:creator>Leszek</dc:creator>
  <cp:lastModifiedBy>Szkolenia</cp:lastModifiedBy>
  <cp:revision>24</cp:revision>
  <dcterms:created xsi:type="dcterms:W3CDTF">2015-04-09T18:04:53Z</dcterms:created>
  <dcterms:modified xsi:type="dcterms:W3CDTF">2015-04-13T05:59:36Z</dcterms:modified>
</cp:coreProperties>
</file>