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2" r:id="rId3"/>
    <p:sldId id="260" r:id="rId4"/>
    <p:sldId id="266" r:id="rId5"/>
    <p:sldId id="267" r:id="rId6"/>
    <p:sldId id="258" r:id="rId7"/>
    <p:sldId id="268" r:id="rId8"/>
    <p:sldId id="269" r:id="rId9"/>
    <p:sldId id="307" r:id="rId10"/>
    <p:sldId id="276" r:id="rId11"/>
    <p:sldId id="277" r:id="rId12"/>
    <p:sldId id="278" r:id="rId13"/>
    <p:sldId id="279" r:id="rId14"/>
    <p:sldId id="302" r:id="rId15"/>
    <p:sldId id="308" r:id="rId16"/>
    <p:sldId id="304" r:id="rId17"/>
    <p:sldId id="305" r:id="rId18"/>
    <p:sldId id="306" r:id="rId19"/>
    <p:sldId id="281" r:id="rId20"/>
    <p:sldId id="280" r:id="rId21"/>
    <p:sldId id="286" r:id="rId22"/>
    <p:sldId id="288" r:id="rId23"/>
    <p:sldId id="290" r:id="rId24"/>
    <p:sldId id="289" r:id="rId25"/>
    <p:sldId id="293" r:id="rId26"/>
    <p:sldId id="295" r:id="rId27"/>
    <p:sldId id="297" r:id="rId28"/>
    <p:sldId id="294" r:id="rId29"/>
    <p:sldId id="298" r:id="rId30"/>
    <p:sldId id="301" r:id="rId31"/>
    <p:sldId id="309" r:id="rId32"/>
  </p:sldIdLst>
  <p:sldSz cx="9144000" cy="6858000" type="screen4x3"/>
  <p:notesSz cx="6858000" cy="97107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Bardzo wysoki</c:v>
                </c:pt>
                <c:pt idx="1">
                  <c:v>Raczej wysoki</c:v>
                </c:pt>
                <c:pt idx="2">
                  <c:v>Raczej niski</c:v>
                </c:pt>
                <c:pt idx="3">
                  <c:v>Bardzo niski lub nie mają żadnej wiedzy</c:v>
                </c:pt>
                <c:pt idx="4">
                  <c:v>Trudno powiedzieć</c:v>
                </c:pt>
              </c:strCache>
            </c:strRef>
          </c:cat>
          <c:val>
            <c:numRef>
              <c:f>Arkusz1!$B$2:$B$6</c:f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97530864197530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6600"/>
                        </a:solidFill>
                      </a:rPr>
                      <a:t>1,2%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678E-2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006600"/>
                        </a:solidFill>
                      </a:rPr>
                      <a:t>16,0%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5.892668587878425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46,2%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27,4%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Arkusz1!$A$2:$A$6</c:f>
              <c:strCache>
                <c:ptCount val="5"/>
                <c:pt idx="0">
                  <c:v>Bardzo wysoki</c:v>
                </c:pt>
                <c:pt idx="1">
                  <c:v>Raczej wysoki</c:v>
                </c:pt>
                <c:pt idx="2">
                  <c:v>Raczej niski</c:v>
                </c:pt>
                <c:pt idx="3">
                  <c:v>Bardzo niski lub nie mają żadnej wiedzy</c:v>
                </c:pt>
                <c:pt idx="4">
                  <c:v>Trudno powiedzieć</c:v>
                </c:pt>
              </c:strCache>
            </c:strRef>
          </c:cat>
          <c:val>
            <c:numRef>
              <c:f>Arkusz1!$C$2:$C$6</c:f>
              <c:numCache>
                <c:formatCode>0.0%</c:formatCode>
                <c:ptCount val="5"/>
                <c:pt idx="0">
                  <c:v>1.2E-2</c:v>
                </c:pt>
                <c:pt idx="1">
                  <c:v>0.16</c:v>
                </c:pt>
                <c:pt idx="2">
                  <c:v>0.46200000000000002</c:v>
                </c:pt>
                <c:pt idx="3">
                  <c:v>0.27400000000000002</c:v>
                </c:pt>
                <c:pt idx="4">
                  <c:v>9.3000000000000055E-2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223424"/>
        <c:axId val="44013056"/>
      </c:barChart>
      <c:catAx>
        <c:axId val="352234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pl-PL"/>
          </a:p>
        </c:txPr>
        <c:crossAx val="44013056"/>
        <c:crosses val="autoZero"/>
        <c:auto val="1"/>
        <c:lblAlgn val="ctr"/>
        <c:lblOffset val="100"/>
        <c:noMultiLvlLbl val="0"/>
      </c:catAx>
      <c:valAx>
        <c:axId val="44013056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one"/>
        <c:crossAx val="35223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 b="1" i="0" u="none" strike="noStrike" baseline="0" dirty="0" smtClean="0"/>
              <a:t> </a:t>
            </a:r>
            <a:endParaRPr lang="pl-PL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1615941236512105"/>
          <c:y val="0.15673366487083851"/>
          <c:w val="0.53250382764654414"/>
          <c:h val="0.648115301376801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Arkusz1!$P$11</c:f>
              <c:strCache>
                <c:ptCount val="1"/>
                <c:pt idx="0">
                  <c:v>małe szanse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Arkusz1!$O$12:$O$20</c:f>
              <c:strCache>
                <c:ptCount val="9"/>
                <c:pt idx="0">
                  <c:v>Inna</c:v>
                </c:pt>
                <c:pt idx="1">
                  <c:v>Bank spółdzielczy</c:v>
                </c:pt>
                <c:pt idx="2">
                  <c:v>spółdzielcza grupa producentów rolnych</c:v>
                </c:pt>
                <c:pt idx="3">
                  <c:v>spółdzielnia mleczarska</c:v>
                </c:pt>
                <c:pt idx="4">
                  <c:v>spółdzielnia socjalna</c:v>
                </c:pt>
                <c:pt idx="5">
                  <c:v>spółdzielnia ogrodniczo-pszczelarska</c:v>
                </c:pt>
                <c:pt idx="6">
                  <c:v>rolnicza spółdzielnia produkcyjna</c:v>
                </c:pt>
                <c:pt idx="7">
                  <c:v>gminna spółdzielczość </c:v>
                </c:pt>
                <c:pt idx="8">
                  <c:v>spółdzielnia kółek rolniczych</c:v>
                </c:pt>
              </c:strCache>
            </c:strRef>
          </c:cat>
          <c:val>
            <c:numRef>
              <c:f>Arkusz1!$P$12:$P$20</c:f>
              <c:numCache>
                <c:formatCode>0.0%</c:formatCode>
                <c:ptCount val="9"/>
                <c:pt idx="0">
                  <c:v>2.5999999999999999E-2</c:v>
                </c:pt>
                <c:pt idx="1">
                  <c:v>5.7000000000000009E-2</c:v>
                </c:pt>
                <c:pt idx="2">
                  <c:v>0.20700000000000007</c:v>
                </c:pt>
                <c:pt idx="3">
                  <c:v>0.21200000000000008</c:v>
                </c:pt>
                <c:pt idx="4">
                  <c:v>0.30200000000000016</c:v>
                </c:pt>
                <c:pt idx="5">
                  <c:v>0.39800000000000013</c:v>
                </c:pt>
                <c:pt idx="6">
                  <c:v>0.51600000000000001</c:v>
                </c:pt>
                <c:pt idx="7">
                  <c:v>0.64100000000000024</c:v>
                </c:pt>
                <c:pt idx="8">
                  <c:v>0.75400000000000023</c:v>
                </c:pt>
              </c:numCache>
            </c:numRef>
          </c:val>
        </c:ser>
        <c:ser>
          <c:idx val="1"/>
          <c:order val="1"/>
          <c:tx>
            <c:strRef>
              <c:f>Arkusz1!$Q$11</c:f>
              <c:strCache>
                <c:ptCount val="1"/>
                <c:pt idx="0">
                  <c:v> średnie szanse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Arkusz1!$O$12:$O$20</c:f>
              <c:strCache>
                <c:ptCount val="9"/>
                <c:pt idx="0">
                  <c:v>Inna</c:v>
                </c:pt>
                <c:pt idx="1">
                  <c:v>Bank spółdzielczy</c:v>
                </c:pt>
                <c:pt idx="2">
                  <c:v>spółdzielcza grupa producentów rolnych</c:v>
                </c:pt>
                <c:pt idx="3">
                  <c:v>spółdzielnia mleczarska</c:v>
                </c:pt>
                <c:pt idx="4">
                  <c:v>spółdzielnia socjalna</c:v>
                </c:pt>
                <c:pt idx="5">
                  <c:v>spółdzielnia ogrodniczo-pszczelarska</c:v>
                </c:pt>
                <c:pt idx="6">
                  <c:v>rolnicza spółdzielnia produkcyjna</c:v>
                </c:pt>
                <c:pt idx="7">
                  <c:v>gminna spółdzielczość </c:v>
                </c:pt>
                <c:pt idx="8">
                  <c:v>spółdzielnia kółek rolniczych</c:v>
                </c:pt>
              </c:strCache>
            </c:strRef>
          </c:cat>
          <c:val>
            <c:numRef>
              <c:f>Arkusz1!$Q$12:$Q$20</c:f>
              <c:numCache>
                <c:formatCode>0.0%</c:formatCode>
                <c:ptCount val="9"/>
                <c:pt idx="0">
                  <c:v>4.8000000000000001E-2</c:v>
                </c:pt>
                <c:pt idx="1">
                  <c:v>0.14000000000000001</c:v>
                </c:pt>
                <c:pt idx="2">
                  <c:v>0.25700000000000001</c:v>
                </c:pt>
                <c:pt idx="3">
                  <c:v>0.21200000000000005</c:v>
                </c:pt>
                <c:pt idx="4">
                  <c:v>0.224</c:v>
                </c:pt>
                <c:pt idx="5">
                  <c:v>0.24300000000000005</c:v>
                </c:pt>
                <c:pt idx="6">
                  <c:v>0.24300000000000005</c:v>
                </c:pt>
                <c:pt idx="7">
                  <c:v>0.23100000000000001</c:v>
                </c:pt>
                <c:pt idx="8">
                  <c:v>0.13300000000000001</c:v>
                </c:pt>
              </c:numCache>
            </c:numRef>
          </c:val>
        </c:ser>
        <c:ser>
          <c:idx val="2"/>
          <c:order val="2"/>
          <c:tx>
            <c:strRef>
              <c:f>Arkusz1!$R$11</c:f>
              <c:strCache>
                <c:ptCount val="1"/>
                <c:pt idx="0">
                  <c:v>duże szanse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Arkusz1!$O$12:$O$20</c:f>
              <c:strCache>
                <c:ptCount val="9"/>
                <c:pt idx="0">
                  <c:v>Inna</c:v>
                </c:pt>
                <c:pt idx="1">
                  <c:v>Bank spółdzielczy</c:v>
                </c:pt>
                <c:pt idx="2">
                  <c:v>spółdzielcza grupa producentów rolnych</c:v>
                </c:pt>
                <c:pt idx="3">
                  <c:v>spółdzielnia mleczarska</c:v>
                </c:pt>
                <c:pt idx="4">
                  <c:v>spółdzielnia socjalna</c:v>
                </c:pt>
                <c:pt idx="5">
                  <c:v>spółdzielnia ogrodniczo-pszczelarska</c:v>
                </c:pt>
                <c:pt idx="6">
                  <c:v>rolnicza spółdzielnia produkcyjna</c:v>
                </c:pt>
                <c:pt idx="7">
                  <c:v>gminna spółdzielczość </c:v>
                </c:pt>
                <c:pt idx="8">
                  <c:v>spółdzielnia kółek rolniczych</c:v>
                </c:pt>
              </c:strCache>
            </c:strRef>
          </c:cat>
          <c:val>
            <c:numRef>
              <c:f>Arkusz1!$R$12:$R$20</c:f>
              <c:numCache>
                <c:formatCode>0.0%</c:formatCode>
                <c:ptCount val="9"/>
                <c:pt idx="0">
                  <c:v>8.6000000000000021E-2</c:v>
                </c:pt>
                <c:pt idx="1">
                  <c:v>0.76700000000000024</c:v>
                </c:pt>
                <c:pt idx="2">
                  <c:v>0.4</c:v>
                </c:pt>
                <c:pt idx="3">
                  <c:v>0.45300000000000001</c:v>
                </c:pt>
                <c:pt idx="4">
                  <c:v>0.21400000000000005</c:v>
                </c:pt>
                <c:pt idx="5">
                  <c:v>0.16900000000000001</c:v>
                </c:pt>
                <c:pt idx="6">
                  <c:v>0.15000000000000005</c:v>
                </c:pt>
                <c:pt idx="7">
                  <c:v>7.3999999999999996E-2</c:v>
                </c:pt>
                <c:pt idx="8">
                  <c:v>2.6000000000000002E-2</c:v>
                </c:pt>
              </c:numCache>
            </c:numRef>
          </c:val>
        </c:ser>
        <c:ser>
          <c:idx val="3"/>
          <c:order val="3"/>
          <c:tx>
            <c:strRef>
              <c:f>Arkusz1!$S$11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Arkusz1!$O$12:$O$20</c:f>
              <c:strCache>
                <c:ptCount val="9"/>
                <c:pt idx="0">
                  <c:v>Inna</c:v>
                </c:pt>
                <c:pt idx="1">
                  <c:v>Bank spółdzielczy</c:v>
                </c:pt>
                <c:pt idx="2">
                  <c:v>spółdzielcza grupa producentów rolnych</c:v>
                </c:pt>
                <c:pt idx="3">
                  <c:v>spółdzielnia mleczarska</c:v>
                </c:pt>
                <c:pt idx="4">
                  <c:v>spółdzielnia socjalna</c:v>
                </c:pt>
                <c:pt idx="5">
                  <c:v>spółdzielnia ogrodniczo-pszczelarska</c:v>
                </c:pt>
                <c:pt idx="6">
                  <c:v>rolnicza spółdzielnia produkcyjna</c:v>
                </c:pt>
                <c:pt idx="7">
                  <c:v>gminna spółdzielczość </c:v>
                </c:pt>
                <c:pt idx="8">
                  <c:v>spółdzielnia kółek rolniczych</c:v>
                </c:pt>
              </c:strCache>
            </c:strRef>
          </c:cat>
          <c:val>
            <c:numRef>
              <c:f>Arkusz1!$S$12:$S$20</c:f>
              <c:numCache>
                <c:formatCode>0.0%</c:formatCode>
                <c:ptCount val="9"/>
                <c:pt idx="0">
                  <c:v>0.84000000000000019</c:v>
                </c:pt>
                <c:pt idx="1">
                  <c:v>3.5999999999999997E-2</c:v>
                </c:pt>
                <c:pt idx="2">
                  <c:v>0.13600000000000001</c:v>
                </c:pt>
                <c:pt idx="3">
                  <c:v>0.12400000000000003</c:v>
                </c:pt>
                <c:pt idx="4">
                  <c:v>0.26</c:v>
                </c:pt>
                <c:pt idx="5">
                  <c:v>0.19</c:v>
                </c:pt>
                <c:pt idx="6">
                  <c:v>9.0000000000000024E-2</c:v>
                </c:pt>
                <c:pt idx="7">
                  <c:v>5.5000000000000014E-2</c:v>
                </c:pt>
                <c:pt idx="8">
                  <c:v>8.6000000000000021E-2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329728"/>
        <c:axId val="100925440"/>
      </c:barChart>
      <c:catAx>
        <c:axId val="100329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00925440"/>
        <c:crosses val="autoZero"/>
        <c:auto val="1"/>
        <c:lblAlgn val="ctr"/>
        <c:lblOffset val="100"/>
        <c:noMultiLvlLbl val="0"/>
      </c:catAx>
      <c:valAx>
        <c:axId val="1009254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pl-PL"/>
          </a:p>
        </c:txPr>
        <c:crossAx val="100329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3985855934674801E-3"/>
          <c:y val="0.92432536517501374"/>
          <c:w val="0.98937554680664919"/>
          <c:h val="6.077123271543626E-2"/>
        </c:manualLayout>
      </c:layout>
      <c:overlay val="0"/>
      <c:txPr>
        <a:bodyPr/>
        <a:lstStyle/>
        <a:p>
          <a:pPr>
            <a:defRPr sz="18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05515456401276"/>
          <c:y val="0.15464144996059892"/>
          <c:w val="0.47260808544765254"/>
          <c:h val="0.5651905213975914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Arkusz1!$I$8</c:f>
              <c:strCache>
                <c:ptCount val="1"/>
                <c:pt idx="0">
                  <c:v>dynamicznie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Arkusz1!$H$9:$H$17</c:f>
              <c:strCache>
                <c:ptCount val="9"/>
                <c:pt idx="0">
                  <c:v>gminna spółdzielczość "Samopomoc Chłopska"</c:v>
                </c:pt>
                <c:pt idx="1">
                  <c:v>spółdzielnia kółek rolniczych</c:v>
                </c:pt>
                <c:pt idx="2">
                  <c:v>rolnicza spółdzielnia produkcyjna</c:v>
                </c:pt>
                <c:pt idx="3">
                  <c:v>inna</c:v>
                </c:pt>
                <c:pt idx="4">
                  <c:v>spółdzielnia ogrodniczo-pszczelarska</c:v>
                </c:pt>
                <c:pt idx="5">
                  <c:v>spółdzielnia mleczarska</c:v>
                </c:pt>
                <c:pt idx="6">
                  <c:v>spółdzielcza grupa producentów rolnych</c:v>
                </c:pt>
                <c:pt idx="7">
                  <c:v>Bank spółdzielczy</c:v>
                </c:pt>
                <c:pt idx="8">
                  <c:v>spółdzielnia socjalna</c:v>
                </c:pt>
              </c:strCache>
            </c:strRef>
          </c:cat>
          <c:val>
            <c:numRef>
              <c:f>Arkusz1!$I$9:$I$17</c:f>
              <c:numCache>
                <c:formatCode>####%</c:formatCode>
                <c:ptCount val="9"/>
                <c:pt idx="0">
                  <c:v>0.17177914110429454</c:v>
                </c:pt>
                <c:pt idx="1">
                  <c:v>0.20588235294117649</c:v>
                </c:pt>
                <c:pt idx="2">
                  <c:v>0.26027397260273971</c:v>
                </c:pt>
                <c:pt idx="3">
                  <c:v>0.33333333333333337</c:v>
                </c:pt>
                <c:pt idx="4">
                  <c:v>0.4</c:v>
                </c:pt>
                <c:pt idx="5">
                  <c:v>0.41666666666666685</c:v>
                </c:pt>
                <c:pt idx="6">
                  <c:v>0.5</c:v>
                </c:pt>
                <c:pt idx="7">
                  <c:v>0.63917525773195871</c:v>
                </c:pt>
                <c:pt idx="8">
                  <c:v>0.8125</c:v>
                </c:pt>
              </c:numCache>
            </c:numRef>
          </c:val>
        </c:ser>
        <c:ser>
          <c:idx val="1"/>
          <c:order val="1"/>
          <c:tx>
            <c:strRef>
              <c:f>Arkusz1!$J$8</c:f>
              <c:strCache>
                <c:ptCount val="1"/>
                <c:pt idx="0">
                  <c:v>raczej popadnie w stagnację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Arkusz1!$H$9:$H$17</c:f>
              <c:strCache>
                <c:ptCount val="9"/>
                <c:pt idx="0">
                  <c:v>gminna spółdzielczość "Samopomoc Chłopska"</c:v>
                </c:pt>
                <c:pt idx="1">
                  <c:v>spółdzielnia kółek rolniczych</c:v>
                </c:pt>
                <c:pt idx="2">
                  <c:v>rolnicza spółdzielnia produkcyjna</c:v>
                </c:pt>
                <c:pt idx="3">
                  <c:v>inna</c:v>
                </c:pt>
                <c:pt idx="4">
                  <c:v>spółdzielnia ogrodniczo-pszczelarska</c:v>
                </c:pt>
                <c:pt idx="5">
                  <c:v>spółdzielnia mleczarska</c:v>
                </c:pt>
                <c:pt idx="6">
                  <c:v>spółdzielcza grupa producentów rolnych</c:v>
                </c:pt>
                <c:pt idx="7">
                  <c:v>Bank spółdzielczy</c:v>
                </c:pt>
                <c:pt idx="8">
                  <c:v>spółdzielnia socjalna</c:v>
                </c:pt>
              </c:strCache>
            </c:strRef>
          </c:cat>
          <c:val>
            <c:numRef>
              <c:f>Arkusz1!$J$9:$J$17</c:f>
              <c:numCache>
                <c:formatCode>####%</c:formatCode>
                <c:ptCount val="9"/>
                <c:pt idx="0">
                  <c:v>0.34969325153374226</c:v>
                </c:pt>
                <c:pt idx="1">
                  <c:v>0.44117647058823528</c:v>
                </c:pt>
                <c:pt idx="2">
                  <c:v>0.47945205479452058</c:v>
                </c:pt>
                <c:pt idx="3">
                  <c:v>0.33333333333333337</c:v>
                </c:pt>
                <c:pt idx="4">
                  <c:v>0.4</c:v>
                </c:pt>
                <c:pt idx="5">
                  <c:v>0.33333333333333337</c:v>
                </c:pt>
                <c:pt idx="6">
                  <c:v>0.5</c:v>
                </c:pt>
                <c:pt idx="7">
                  <c:v>0.26804123711340205</c:v>
                </c:pt>
                <c:pt idx="8">
                  <c:v>0.125</c:v>
                </c:pt>
              </c:numCache>
            </c:numRef>
          </c:val>
        </c:ser>
        <c:ser>
          <c:idx val="2"/>
          <c:order val="2"/>
          <c:tx>
            <c:strRef>
              <c:f>Arkusz1!$K$8</c:f>
              <c:strCache>
                <c:ptCount val="1"/>
                <c:pt idx="0">
                  <c:v>może mieć poważne problemy z utrzymaniem się na rynku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Arkusz1!$H$9:$H$17</c:f>
              <c:strCache>
                <c:ptCount val="9"/>
                <c:pt idx="0">
                  <c:v>gminna spółdzielczość "Samopomoc Chłopska"</c:v>
                </c:pt>
                <c:pt idx="1">
                  <c:v>spółdzielnia kółek rolniczych</c:v>
                </c:pt>
                <c:pt idx="2">
                  <c:v>rolnicza spółdzielnia produkcyjna</c:v>
                </c:pt>
                <c:pt idx="3">
                  <c:v>inna</c:v>
                </c:pt>
                <c:pt idx="4">
                  <c:v>spółdzielnia ogrodniczo-pszczelarska</c:v>
                </c:pt>
                <c:pt idx="5">
                  <c:v>spółdzielnia mleczarska</c:v>
                </c:pt>
                <c:pt idx="6">
                  <c:v>spółdzielcza grupa producentów rolnych</c:v>
                </c:pt>
                <c:pt idx="7">
                  <c:v>Bank spółdzielczy</c:v>
                </c:pt>
                <c:pt idx="8">
                  <c:v>spółdzielnia socjalna</c:v>
                </c:pt>
              </c:strCache>
            </c:strRef>
          </c:cat>
          <c:val>
            <c:numRef>
              <c:f>Arkusz1!$K$9:$K$17</c:f>
              <c:numCache>
                <c:formatCode>####%</c:formatCode>
                <c:ptCount val="9"/>
                <c:pt idx="0">
                  <c:v>0.43558282208588978</c:v>
                </c:pt>
                <c:pt idx="1">
                  <c:v>0.32352941176470607</c:v>
                </c:pt>
                <c:pt idx="2">
                  <c:v>0.23287671232876705</c:v>
                </c:pt>
                <c:pt idx="3">
                  <c:v>0.27777777777777796</c:v>
                </c:pt>
                <c:pt idx="4">
                  <c:v>0.2</c:v>
                </c:pt>
                <c:pt idx="5">
                  <c:v>0.25</c:v>
                </c:pt>
                <c:pt idx="6">
                  <c:v>0</c:v>
                </c:pt>
                <c:pt idx="7">
                  <c:v>4.1237113402061848E-2</c:v>
                </c:pt>
                <c:pt idx="8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Arkusz1!$L$8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Arkusz1!$H$9:$H$17</c:f>
              <c:strCache>
                <c:ptCount val="9"/>
                <c:pt idx="0">
                  <c:v>gminna spółdzielczość "Samopomoc Chłopska"</c:v>
                </c:pt>
                <c:pt idx="1">
                  <c:v>spółdzielnia kółek rolniczych</c:v>
                </c:pt>
                <c:pt idx="2">
                  <c:v>rolnicza spółdzielnia produkcyjna</c:v>
                </c:pt>
                <c:pt idx="3">
                  <c:v>inna</c:v>
                </c:pt>
                <c:pt idx="4">
                  <c:v>spółdzielnia ogrodniczo-pszczelarska</c:v>
                </c:pt>
                <c:pt idx="5">
                  <c:v>spółdzielnia mleczarska</c:v>
                </c:pt>
                <c:pt idx="6">
                  <c:v>spółdzielcza grupa producentów rolnych</c:v>
                </c:pt>
                <c:pt idx="7">
                  <c:v>Bank spółdzielczy</c:v>
                </c:pt>
                <c:pt idx="8">
                  <c:v>spółdzielnia socjalna</c:v>
                </c:pt>
              </c:strCache>
            </c:strRef>
          </c:cat>
          <c:val>
            <c:numRef>
              <c:f>Arkusz1!$L$9:$L$17</c:f>
              <c:numCache>
                <c:formatCode>####%</c:formatCode>
                <c:ptCount val="9"/>
                <c:pt idx="0">
                  <c:v>4.2944785276073615E-2</c:v>
                </c:pt>
                <c:pt idx="1">
                  <c:v>2.9411764705882353E-2</c:v>
                </c:pt>
                <c:pt idx="2">
                  <c:v>2.7397260273972608E-2</c:v>
                </c:pt>
                <c:pt idx="3">
                  <c:v>5.5555555555555525E-2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5.1546391752577317E-2</c:v>
                </c:pt>
                <c:pt idx="8">
                  <c:v>6.25E-2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966400"/>
        <c:axId val="100967936"/>
      </c:barChart>
      <c:catAx>
        <c:axId val="100966400"/>
        <c:scaling>
          <c:orientation val="minMax"/>
        </c:scaling>
        <c:delete val="0"/>
        <c:axPos val="l"/>
        <c:numFmt formatCode="####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00967936"/>
        <c:crosses val="autoZero"/>
        <c:auto val="1"/>
        <c:lblAlgn val="ctr"/>
        <c:lblOffset val="100"/>
        <c:noMultiLvlLbl val="0"/>
      </c:catAx>
      <c:valAx>
        <c:axId val="1009679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00966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5016768737241181E-2"/>
          <c:y val="0.75899046931293357"/>
          <c:w val="0.74323794595120052"/>
          <c:h val="0.1964581316361674"/>
        </c:manualLayout>
      </c:layout>
      <c:overlay val="0"/>
      <c:txPr>
        <a:bodyPr/>
        <a:lstStyle/>
        <a:p>
          <a:pPr>
            <a:defRPr sz="18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50471468844175E-2"/>
          <c:y val="5.8891555233659666E-2"/>
          <c:w val="0.89920384951881016"/>
          <c:h val="0.78151058680771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Nie mam zdania</c:v>
                </c:pt>
              </c:strCache>
            </c:strRef>
          </c:cat>
          <c:val>
            <c:numRef>
              <c:f>Arkusz1!$B$2:$B$6</c:f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006600"/>
                        </a:solidFill>
                      </a:rPr>
                      <a:t>1,4%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006600"/>
                        </a:solidFill>
                      </a:rPr>
                      <a:t>15,5%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51,2%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23,8%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Nie mam zdania</c:v>
                </c:pt>
              </c:strCache>
            </c:strRef>
          </c:cat>
          <c:val>
            <c:numRef>
              <c:f>Arkusz1!$C$2:$C$6</c:f>
              <c:numCache>
                <c:formatCode>0.0%</c:formatCode>
                <c:ptCount val="5"/>
                <c:pt idx="0">
                  <c:v>1.4E-2</c:v>
                </c:pt>
                <c:pt idx="1">
                  <c:v>0.15500000000000005</c:v>
                </c:pt>
                <c:pt idx="2">
                  <c:v>0.51200000000000001</c:v>
                </c:pt>
                <c:pt idx="3">
                  <c:v>0.23800000000000004</c:v>
                </c:pt>
                <c:pt idx="4">
                  <c:v>8.1000000000000003E-2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08352"/>
        <c:axId val="44309888"/>
      </c:barChart>
      <c:catAx>
        <c:axId val="44308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pl-PL"/>
          </a:p>
        </c:txPr>
        <c:crossAx val="44309888"/>
        <c:crosses val="autoZero"/>
        <c:auto val="1"/>
        <c:lblAlgn val="ctr"/>
        <c:lblOffset val="100"/>
        <c:noMultiLvlLbl val="0"/>
      </c:catAx>
      <c:valAx>
        <c:axId val="4430988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44308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9564498882084"/>
          <c:y val="3.9971382885807948E-2"/>
          <c:w val="0.53316364100320768"/>
          <c:h val="0.639809539514367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Arkusz1!$B$10:$B$11</c:f>
              <c:strCache>
                <c:ptCount val="1"/>
                <c:pt idx="0">
                  <c:v>decydujący motyw N</c:v>
                </c:pt>
              </c:strCache>
            </c:strRef>
          </c:tx>
          <c:invertIfNegative val="0"/>
          <c:cat>
            <c:strRef>
              <c:f>Arkusz1!$A$12:$A$15</c:f>
              <c:strCache>
                <c:ptCount val="4"/>
                <c:pt idx="0">
                  <c:v>dobre przykłady funkcjonowania  innych spółdzielni</c:v>
                </c:pt>
                <c:pt idx="1">
                  <c:v>inne motywy</c:v>
                </c:pt>
                <c:pt idx="2">
                  <c:v>większe szanse na otrzymanie środków pomocowych z UE</c:v>
                </c:pt>
                <c:pt idx="3">
                  <c:v>korzyści wynikające ze współpracy</c:v>
                </c:pt>
              </c:strCache>
            </c:strRef>
          </c:cat>
          <c:val>
            <c:numRef>
              <c:f>Arkusz1!$B$12:$B$15</c:f>
            </c:numRef>
          </c:val>
        </c:ser>
        <c:ser>
          <c:idx val="1"/>
          <c:order val="1"/>
          <c:tx>
            <c:strRef>
              <c:f>Arkusz1!$C$10</c:f>
              <c:strCache>
                <c:ptCount val="1"/>
                <c:pt idx="0">
                  <c:v>decydujący motyw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Arkusz1!$A$12:$A$15</c:f>
              <c:strCache>
                <c:ptCount val="4"/>
                <c:pt idx="0">
                  <c:v>dobre przykłady funkcjonowania  innych spółdzielni</c:v>
                </c:pt>
                <c:pt idx="1">
                  <c:v>inne motywy</c:v>
                </c:pt>
                <c:pt idx="2">
                  <c:v>większe szanse na otrzymanie środków pomocowych z UE</c:v>
                </c:pt>
                <c:pt idx="3">
                  <c:v>korzyści wynikające ze współpracy</c:v>
                </c:pt>
              </c:strCache>
            </c:strRef>
          </c:cat>
          <c:val>
            <c:numRef>
              <c:f>Arkusz1!$C$12:$C$15</c:f>
              <c:numCache>
                <c:formatCode>0%</c:formatCode>
                <c:ptCount val="4"/>
                <c:pt idx="0">
                  <c:v>0.16900000000000001</c:v>
                </c:pt>
                <c:pt idx="1">
                  <c:v>0.224</c:v>
                </c:pt>
                <c:pt idx="2">
                  <c:v>0.23600000000000004</c:v>
                </c:pt>
                <c:pt idx="3">
                  <c:v>0.26900000000000002</c:v>
                </c:pt>
              </c:numCache>
            </c:numRef>
          </c:val>
        </c:ser>
        <c:ser>
          <c:idx val="2"/>
          <c:order val="2"/>
          <c:tx>
            <c:strRef>
              <c:f>Arkusz1!$D$10:$D$11</c:f>
              <c:strCache>
                <c:ptCount val="1"/>
                <c:pt idx="0">
                  <c:v>drugorzędny motyw N</c:v>
                </c:pt>
              </c:strCache>
            </c:strRef>
          </c:tx>
          <c:invertIfNegative val="0"/>
          <c:cat>
            <c:strRef>
              <c:f>Arkusz1!$A$12:$A$15</c:f>
              <c:strCache>
                <c:ptCount val="4"/>
                <c:pt idx="0">
                  <c:v>dobre przykłady funkcjonowania  innych spółdzielni</c:v>
                </c:pt>
                <c:pt idx="1">
                  <c:v>inne motywy</c:v>
                </c:pt>
                <c:pt idx="2">
                  <c:v>większe szanse na otrzymanie środków pomocowych z UE</c:v>
                </c:pt>
                <c:pt idx="3">
                  <c:v>korzyści wynikające ze współpracy</c:v>
                </c:pt>
              </c:strCache>
            </c:strRef>
          </c:cat>
          <c:val>
            <c:numRef>
              <c:f>Arkusz1!$D$12:$D$15</c:f>
            </c:numRef>
          </c:val>
        </c:ser>
        <c:ser>
          <c:idx val="3"/>
          <c:order val="3"/>
          <c:tx>
            <c:strRef>
              <c:f>Arkusz1!$E$10</c:f>
              <c:strCache>
                <c:ptCount val="1"/>
                <c:pt idx="0">
                  <c:v>drugorzędny motyw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Arkusz1!$A$12:$A$15</c:f>
              <c:strCache>
                <c:ptCount val="4"/>
                <c:pt idx="0">
                  <c:v>dobre przykłady funkcjonowania  innych spółdzielni</c:v>
                </c:pt>
                <c:pt idx="1">
                  <c:v>inne motywy</c:v>
                </c:pt>
                <c:pt idx="2">
                  <c:v>większe szanse na otrzymanie środków pomocowych z UE</c:v>
                </c:pt>
                <c:pt idx="3">
                  <c:v>korzyści wynikające ze współpracy</c:v>
                </c:pt>
              </c:strCache>
            </c:strRef>
          </c:cat>
          <c:val>
            <c:numRef>
              <c:f>Arkusz1!$E$12:$E$15</c:f>
              <c:numCache>
                <c:formatCode>0%</c:formatCode>
                <c:ptCount val="4"/>
                <c:pt idx="0">
                  <c:v>0.27600000000000002</c:v>
                </c:pt>
                <c:pt idx="1">
                  <c:v>3.3000000000000002E-2</c:v>
                </c:pt>
                <c:pt idx="2">
                  <c:v>0.14800000000000005</c:v>
                </c:pt>
                <c:pt idx="3">
                  <c:v>0.20500000000000004</c:v>
                </c:pt>
              </c:numCache>
            </c:numRef>
          </c:val>
        </c:ser>
        <c:ser>
          <c:idx val="4"/>
          <c:order val="4"/>
          <c:tx>
            <c:strRef>
              <c:f>Arkusz1!$F$10:$F$11</c:f>
              <c:strCache>
                <c:ptCount val="1"/>
                <c:pt idx="0">
                  <c:v>nie ma żadnego znaczenia N</c:v>
                </c:pt>
              </c:strCache>
            </c:strRef>
          </c:tx>
          <c:invertIfNegative val="0"/>
          <c:cat>
            <c:strRef>
              <c:f>Arkusz1!$A$12:$A$15</c:f>
              <c:strCache>
                <c:ptCount val="4"/>
                <c:pt idx="0">
                  <c:v>dobre przykłady funkcjonowania  innych spółdzielni</c:v>
                </c:pt>
                <c:pt idx="1">
                  <c:v>inne motywy</c:v>
                </c:pt>
                <c:pt idx="2">
                  <c:v>większe szanse na otrzymanie środków pomocowych z UE</c:v>
                </c:pt>
                <c:pt idx="3">
                  <c:v>korzyści wynikające ze współpracy</c:v>
                </c:pt>
              </c:strCache>
            </c:strRef>
          </c:cat>
          <c:val>
            <c:numRef>
              <c:f>Arkusz1!$F$12:$F$15</c:f>
            </c:numRef>
          </c:val>
        </c:ser>
        <c:ser>
          <c:idx val="5"/>
          <c:order val="5"/>
          <c:tx>
            <c:strRef>
              <c:f>Arkusz1!$G$10</c:f>
              <c:strCache>
                <c:ptCount val="1"/>
                <c:pt idx="0">
                  <c:v>nie ma żadnego znaczenia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Arkusz1!$A$12:$A$15</c:f>
              <c:strCache>
                <c:ptCount val="4"/>
                <c:pt idx="0">
                  <c:v>dobre przykłady funkcjonowania  innych spółdzielni</c:v>
                </c:pt>
                <c:pt idx="1">
                  <c:v>inne motywy</c:v>
                </c:pt>
                <c:pt idx="2">
                  <c:v>większe szanse na otrzymanie środków pomocowych z UE</c:v>
                </c:pt>
                <c:pt idx="3">
                  <c:v>korzyści wynikające ze współpracy</c:v>
                </c:pt>
              </c:strCache>
            </c:strRef>
          </c:cat>
          <c:val>
            <c:numRef>
              <c:f>Arkusz1!$G$12:$G$15</c:f>
              <c:numCache>
                <c:formatCode>0%</c:formatCode>
                <c:ptCount val="4"/>
                <c:pt idx="0">
                  <c:v>0.43800000000000011</c:v>
                </c:pt>
                <c:pt idx="1">
                  <c:v>0.252</c:v>
                </c:pt>
                <c:pt idx="2">
                  <c:v>0.51</c:v>
                </c:pt>
                <c:pt idx="3">
                  <c:v>0.45</c:v>
                </c:pt>
              </c:numCache>
            </c:numRef>
          </c:val>
        </c:ser>
        <c:ser>
          <c:idx val="6"/>
          <c:order val="6"/>
          <c:tx>
            <c:strRef>
              <c:f>Arkusz1!$H$10:$H$11</c:f>
              <c:strCache>
                <c:ptCount val="1"/>
                <c:pt idx="0">
                  <c:v>trudno powiedzieć N</c:v>
                </c:pt>
              </c:strCache>
            </c:strRef>
          </c:tx>
          <c:invertIfNegative val="0"/>
          <c:cat>
            <c:strRef>
              <c:f>Arkusz1!$A$12:$A$15</c:f>
              <c:strCache>
                <c:ptCount val="4"/>
                <c:pt idx="0">
                  <c:v>dobre przykłady funkcjonowania  innych spółdzielni</c:v>
                </c:pt>
                <c:pt idx="1">
                  <c:v>inne motywy</c:v>
                </c:pt>
                <c:pt idx="2">
                  <c:v>większe szanse na otrzymanie środków pomocowych z UE</c:v>
                </c:pt>
                <c:pt idx="3">
                  <c:v>korzyści wynikające ze współpracy</c:v>
                </c:pt>
              </c:strCache>
            </c:strRef>
          </c:cat>
          <c:val>
            <c:numRef>
              <c:f>Arkusz1!$H$12:$H$15</c:f>
            </c:numRef>
          </c:val>
        </c:ser>
        <c:ser>
          <c:idx val="7"/>
          <c:order val="7"/>
          <c:tx>
            <c:strRef>
              <c:f>Arkusz1!$I$10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Arkusz1!$A$12:$A$15</c:f>
              <c:strCache>
                <c:ptCount val="4"/>
                <c:pt idx="0">
                  <c:v>dobre przykłady funkcjonowania  innych spółdzielni</c:v>
                </c:pt>
                <c:pt idx="1">
                  <c:v>inne motywy</c:v>
                </c:pt>
                <c:pt idx="2">
                  <c:v>większe szanse na otrzymanie środków pomocowych z UE</c:v>
                </c:pt>
                <c:pt idx="3">
                  <c:v>korzyści wynikające ze współpracy</c:v>
                </c:pt>
              </c:strCache>
            </c:strRef>
          </c:cat>
          <c:val>
            <c:numRef>
              <c:f>Arkusz1!$I$12:$I$15</c:f>
              <c:numCache>
                <c:formatCode>0%</c:formatCode>
                <c:ptCount val="4"/>
                <c:pt idx="0">
                  <c:v>0.11700000000000002</c:v>
                </c:pt>
                <c:pt idx="1">
                  <c:v>0.4900000000000001</c:v>
                </c:pt>
                <c:pt idx="2">
                  <c:v>0.10700000000000003</c:v>
                </c:pt>
                <c:pt idx="3">
                  <c:v>7.5999999999999998E-2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974080"/>
        <c:axId val="44976768"/>
      </c:barChart>
      <c:catAx>
        <c:axId val="449740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44976768"/>
        <c:crosses val="autoZero"/>
        <c:auto val="1"/>
        <c:lblAlgn val="l"/>
        <c:lblOffset val="100"/>
        <c:noMultiLvlLbl val="0"/>
      </c:catAx>
      <c:valAx>
        <c:axId val="449767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44974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6801181102362211E-2"/>
          <c:y val="0.83160887528245375"/>
          <c:w val="0.95263220569651008"/>
          <c:h val="0.15155492875217938"/>
        </c:manualLayout>
      </c:layout>
      <c:overlay val="0"/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05515456401276"/>
          <c:y val="0.14888337468982629"/>
          <c:w val="0.47260808544765254"/>
          <c:h val="0.65877728063148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Arkusz1!$P$11</c:f>
              <c:strCache>
                <c:ptCount val="1"/>
                <c:pt idx="0">
                  <c:v>wysoki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0"/>
                  <c:y val="-2.52542939480503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11162640718506E-3"/>
                  <c:y val="-1.68361959653669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055813203591979E-3"/>
                  <c:y val="-2.24482612871559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11162640718506E-3"/>
                  <c:y val="-2.80603266089448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96422286262614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111626407185615E-3"/>
                  <c:y val="-2.52542939480503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5167439610777592E-3"/>
                  <c:y val="-3.3672391930733854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2000" dirty="0">
                        <a:solidFill>
                          <a:srgbClr val="006600"/>
                        </a:solidFill>
                      </a:rPr>
                      <a:t>50%</a:t>
                    </a: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05581320359253E-3"/>
                  <c:y val="-5.3314620556995276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dirty="0">
                        <a:solidFill>
                          <a:srgbClr val="006600"/>
                        </a:solidFill>
                      </a:rPr>
                      <a:t>100%</a:t>
                    </a: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Arkusz1!$O$12:$O$20</c:f>
              <c:strCache>
                <c:ptCount val="9"/>
                <c:pt idx="0">
                  <c:v>spółdzielnia ogrodniczo-pszczelarska</c:v>
                </c:pt>
                <c:pt idx="1">
                  <c:v>spółdzielnia kółek rolniczych</c:v>
                </c:pt>
                <c:pt idx="2">
                  <c:v>gminna spółdzielczość "Samopomoc Chłopska"</c:v>
                </c:pt>
                <c:pt idx="3">
                  <c:v>Bank spółdzielczy</c:v>
                </c:pt>
                <c:pt idx="4">
                  <c:v>inna</c:v>
                </c:pt>
                <c:pt idx="5">
                  <c:v>spółdzielnia mleczarska</c:v>
                </c:pt>
                <c:pt idx="6">
                  <c:v>rolnicza spółdzielnia produkcyjna</c:v>
                </c:pt>
                <c:pt idx="7">
                  <c:v>spółdzielnia socjalna</c:v>
                </c:pt>
                <c:pt idx="8">
                  <c:v>spółdzielcza grupa producentów rolnych</c:v>
                </c:pt>
              </c:strCache>
            </c:strRef>
          </c:cat>
          <c:val>
            <c:numRef>
              <c:f>Arkusz1!$P$12:$P$20</c:f>
              <c:numCache>
                <c:formatCode>0%</c:formatCode>
                <c:ptCount val="9"/>
                <c:pt idx="0">
                  <c:v>0</c:v>
                </c:pt>
                <c:pt idx="1">
                  <c:v>2.9000000000000001E-2</c:v>
                </c:pt>
                <c:pt idx="2">
                  <c:v>4.3000000000000003E-2</c:v>
                </c:pt>
                <c:pt idx="3">
                  <c:v>7.1999999999999995E-2</c:v>
                </c:pt>
                <c:pt idx="4">
                  <c:v>0.111</c:v>
                </c:pt>
                <c:pt idx="5">
                  <c:v>0.16700000000000001</c:v>
                </c:pt>
                <c:pt idx="6">
                  <c:v>0.17800000000000005</c:v>
                </c:pt>
                <c:pt idx="7">
                  <c:v>0.501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Arkusz1!$Q$11</c:f>
              <c:strCache>
                <c:ptCount val="1"/>
                <c:pt idx="0">
                  <c:v>średni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3.011162640718506E-3"/>
                  <c:y val="-3.36723919307338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11162640718506E-3"/>
                  <c:y val="-2.52542939480503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11162640718506E-3"/>
                  <c:y val="-1.68361959653669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5581320359253E-3"/>
                  <c:y val="-2.24482612871559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11162640718506E-3"/>
                  <c:y val="-2.80603266089448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11162640718506E-3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11162640718506E-3"/>
                  <c:y val="-4.2090489913417323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3.08663592698393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8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Arkusz1!$O$12:$O$20</c:f>
              <c:strCache>
                <c:ptCount val="9"/>
                <c:pt idx="0">
                  <c:v>spółdzielnia ogrodniczo-pszczelarska</c:v>
                </c:pt>
                <c:pt idx="1">
                  <c:v>spółdzielnia kółek rolniczych</c:v>
                </c:pt>
                <c:pt idx="2">
                  <c:v>gminna spółdzielczość "Samopomoc Chłopska"</c:v>
                </c:pt>
                <c:pt idx="3">
                  <c:v>Bank spółdzielczy</c:v>
                </c:pt>
                <c:pt idx="4">
                  <c:v>inna</c:v>
                </c:pt>
                <c:pt idx="5">
                  <c:v>spółdzielnia mleczarska</c:v>
                </c:pt>
                <c:pt idx="6">
                  <c:v>rolnicza spółdzielnia produkcyjna</c:v>
                </c:pt>
                <c:pt idx="7">
                  <c:v>spółdzielnia socjalna</c:v>
                </c:pt>
                <c:pt idx="8">
                  <c:v>spółdzielcza grupa producentów rolnych</c:v>
                </c:pt>
              </c:strCache>
            </c:strRef>
          </c:cat>
          <c:val>
            <c:numRef>
              <c:f>Arkusz1!$Q$12:$Q$20</c:f>
              <c:numCache>
                <c:formatCode>0%</c:formatCode>
                <c:ptCount val="9"/>
                <c:pt idx="0">
                  <c:v>0.4</c:v>
                </c:pt>
                <c:pt idx="1">
                  <c:v>0.23500000000000001</c:v>
                </c:pt>
                <c:pt idx="2">
                  <c:v>0.30700000000000011</c:v>
                </c:pt>
                <c:pt idx="3">
                  <c:v>0.37100000000000011</c:v>
                </c:pt>
                <c:pt idx="4">
                  <c:v>0.38900000000000012</c:v>
                </c:pt>
                <c:pt idx="5">
                  <c:v>0.5</c:v>
                </c:pt>
                <c:pt idx="6">
                  <c:v>0.54800000000000004</c:v>
                </c:pt>
                <c:pt idx="7">
                  <c:v>0.25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Arkusz1!$R$11</c:f>
              <c:strCache>
                <c:ptCount val="1"/>
                <c:pt idx="0">
                  <c:v>niski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1.505581320359253E-3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C00000"/>
                      </a:solidFill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05581320359253E-3"/>
                  <c:y val="-4.2090489913417323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C00000"/>
                      </a:solidFill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5581320359253E-3"/>
                  <c:y val="-4.77025552352063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C00000"/>
                      </a:solidFill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24482612871559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80603266089448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11162640718506E-3"/>
                  <c:y val="-3.36723919307338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80603266089448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0111626407186166E-3"/>
                  <c:y val="-3.08663592698393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8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Arkusz1!$O$12:$O$20</c:f>
              <c:strCache>
                <c:ptCount val="9"/>
                <c:pt idx="0">
                  <c:v>spółdzielnia ogrodniczo-pszczelarska</c:v>
                </c:pt>
                <c:pt idx="1">
                  <c:v>spółdzielnia kółek rolniczych</c:v>
                </c:pt>
                <c:pt idx="2">
                  <c:v>gminna spółdzielczość "Samopomoc Chłopska"</c:v>
                </c:pt>
                <c:pt idx="3">
                  <c:v>Bank spółdzielczy</c:v>
                </c:pt>
                <c:pt idx="4">
                  <c:v>inna</c:v>
                </c:pt>
                <c:pt idx="5">
                  <c:v>spółdzielnia mleczarska</c:v>
                </c:pt>
                <c:pt idx="6">
                  <c:v>rolnicza spółdzielnia produkcyjna</c:v>
                </c:pt>
                <c:pt idx="7">
                  <c:v>spółdzielnia socjalna</c:v>
                </c:pt>
                <c:pt idx="8">
                  <c:v>spółdzielcza grupa producentów rolnych</c:v>
                </c:pt>
              </c:strCache>
            </c:strRef>
          </c:cat>
          <c:val>
            <c:numRef>
              <c:f>Arkusz1!$R$12:$R$20</c:f>
              <c:numCache>
                <c:formatCode>0%</c:formatCode>
                <c:ptCount val="9"/>
                <c:pt idx="0">
                  <c:v>0.6000000000000002</c:v>
                </c:pt>
                <c:pt idx="1">
                  <c:v>0.70600000000000018</c:v>
                </c:pt>
                <c:pt idx="2">
                  <c:v>0.64400000000000024</c:v>
                </c:pt>
                <c:pt idx="3">
                  <c:v>0.54600000000000004</c:v>
                </c:pt>
                <c:pt idx="4">
                  <c:v>0.5</c:v>
                </c:pt>
                <c:pt idx="5">
                  <c:v>0.33400000000000013</c:v>
                </c:pt>
                <c:pt idx="6">
                  <c:v>0.26</c:v>
                </c:pt>
                <c:pt idx="7">
                  <c:v>0.125</c:v>
                </c:pt>
                <c:pt idx="8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Arkusz1!$S$11</c:f>
              <c:strCache>
                <c:ptCount val="1"/>
                <c:pt idx="0">
                  <c:v>nie mam zdania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Arkusz1!$O$12:$O$20</c:f>
              <c:strCache>
                <c:ptCount val="9"/>
                <c:pt idx="0">
                  <c:v>spółdzielnia ogrodniczo-pszczelarska</c:v>
                </c:pt>
                <c:pt idx="1">
                  <c:v>spółdzielnia kółek rolniczych</c:v>
                </c:pt>
                <c:pt idx="2">
                  <c:v>gminna spółdzielczość "Samopomoc Chłopska"</c:v>
                </c:pt>
                <c:pt idx="3">
                  <c:v>Bank spółdzielczy</c:v>
                </c:pt>
                <c:pt idx="4">
                  <c:v>inna</c:v>
                </c:pt>
                <c:pt idx="5">
                  <c:v>spółdzielnia mleczarska</c:v>
                </c:pt>
                <c:pt idx="6">
                  <c:v>rolnicza spółdzielnia produkcyjna</c:v>
                </c:pt>
                <c:pt idx="7">
                  <c:v>spółdzielnia socjalna</c:v>
                </c:pt>
                <c:pt idx="8">
                  <c:v>spółdzielcza grupa producentów rolnych</c:v>
                </c:pt>
              </c:strCache>
            </c:strRef>
          </c:cat>
          <c:val>
            <c:numRef>
              <c:f>Arkusz1!$S$12:$S$20</c:f>
              <c:numCache>
                <c:formatCode>0%</c:formatCode>
                <c:ptCount val="9"/>
                <c:pt idx="0">
                  <c:v>0</c:v>
                </c:pt>
                <c:pt idx="1">
                  <c:v>2.9000000000000001E-2</c:v>
                </c:pt>
                <c:pt idx="2">
                  <c:v>6.0000000000000019E-3</c:v>
                </c:pt>
                <c:pt idx="3">
                  <c:v>1.0000000000000004E-2</c:v>
                </c:pt>
                <c:pt idx="4">
                  <c:v>0</c:v>
                </c:pt>
                <c:pt idx="5">
                  <c:v>0</c:v>
                </c:pt>
                <c:pt idx="6">
                  <c:v>1.4E-2</c:v>
                </c:pt>
                <c:pt idx="7">
                  <c:v>0.125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2527744"/>
        <c:axId val="62541824"/>
      </c:barChart>
      <c:catAx>
        <c:axId val="625277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62541824"/>
        <c:crosses val="autoZero"/>
        <c:auto val="1"/>
        <c:lblAlgn val="ctr"/>
        <c:lblOffset val="100"/>
        <c:noMultiLvlLbl val="0"/>
      </c:catAx>
      <c:valAx>
        <c:axId val="625418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62527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7184136151971244E-2"/>
          <c:y val="0.90600806944290102"/>
          <c:w val="0.97180446194225723"/>
          <c:h val="9.0536091435126628E-2"/>
        </c:manualLayout>
      </c:layout>
      <c:overlay val="0"/>
      <c:txPr>
        <a:bodyPr/>
        <a:lstStyle/>
        <a:p>
          <a:pPr>
            <a:defRPr sz="18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Arkusz1!$B$10:$B$11</c:f>
              <c:strCache>
                <c:ptCount val="1"/>
                <c:pt idx="0">
                  <c:v>Prowadzi obecnie N</c:v>
                </c:pt>
              </c:strCache>
            </c:strRef>
          </c:tx>
          <c:invertIfNegative val="0"/>
          <c:cat>
            <c:strRef>
              <c:f>Arkusz1!$A$12:$A$20</c:f>
              <c:strCache>
                <c:ptCount val="9"/>
                <c:pt idx="0">
                  <c:v>czytelnie, biblioteki</c:v>
                </c:pt>
                <c:pt idx="1">
                  <c:v>świetlice dla dzieci i młodzieży</c:v>
                </c:pt>
                <c:pt idx="2">
                  <c:v>Kluby</c:v>
                </c:pt>
                <c:pt idx="3">
                  <c:v>zajęcia edukacyjne dla dzieci i młodzieży</c:v>
                </c:pt>
                <c:pt idx="4">
                  <c:v>zorganizowany wypoczynek</c:v>
                </c:pt>
                <c:pt idx="5">
                  <c:v>kursy i szkolenia dla dorosłych</c:v>
                </c:pt>
                <c:pt idx="6">
                  <c:v>promocyjne imprezy plenerowe</c:v>
                </c:pt>
                <c:pt idx="7">
                  <c:v>festyny, dożynki</c:v>
                </c:pt>
                <c:pt idx="8">
                  <c:v>jakieś inne formy działalności</c:v>
                </c:pt>
              </c:strCache>
            </c:strRef>
          </c:cat>
          <c:val>
            <c:numRef>
              <c:f>Arkusz1!$B$12:$B$20</c:f>
            </c:numRef>
          </c:val>
        </c:ser>
        <c:ser>
          <c:idx val="1"/>
          <c:order val="1"/>
          <c:tx>
            <c:strRef>
              <c:f>Arkusz1!$C$10</c:f>
              <c:strCache>
                <c:ptCount val="1"/>
                <c:pt idx="0">
                  <c:v>Prowadzi obecnie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Arkusz1!$A$12:$A$20</c:f>
              <c:strCache>
                <c:ptCount val="9"/>
                <c:pt idx="0">
                  <c:v>czytelnie, biblioteki</c:v>
                </c:pt>
                <c:pt idx="1">
                  <c:v>świetlice dla dzieci i młodzieży</c:v>
                </c:pt>
                <c:pt idx="2">
                  <c:v>Kluby</c:v>
                </c:pt>
                <c:pt idx="3">
                  <c:v>zajęcia edukacyjne dla dzieci i młodzieży</c:v>
                </c:pt>
                <c:pt idx="4">
                  <c:v>zorganizowany wypoczynek</c:v>
                </c:pt>
                <c:pt idx="5">
                  <c:v>kursy i szkolenia dla dorosłych</c:v>
                </c:pt>
                <c:pt idx="6">
                  <c:v>promocyjne imprezy plenerowe</c:v>
                </c:pt>
                <c:pt idx="7">
                  <c:v>festyny, dożynki</c:v>
                </c:pt>
                <c:pt idx="8">
                  <c:v>jakieś inne formy działalności</c:v>
                </c:pt>
              </c:strCache>
            </c:strRef>
          </c:cat>
          <c:val>
            <c:numRef>
              <c:f>Arkusz1!$C$12:$C$20</c:f>
              <c:numCache>
                <c:formatCode>0%</c:formatCode>
                <c:ptCount val="9"/>
                <c:pt idx="0">
                  <c:v>2.1000000000000008E-2</c:v>
                </c:pt>
                <c:pt idx="1">
                  <c:v>3.3000000000000002E-2</c:v>
                </c:pt>
                <c:pt idx="2">
                  <c:v>0.05</c:v>
                </c:pt>
                <c:pt idx="3">
                  <c:v>0.114</c:v>
                </c:pt>
                <c:pt idx="4">
                  <c:v>0.17100000000000001</c:v>
                </c:pt>
                <c:pt idx="5">
                  <c:v>0.20200000000000001</c:v>
                </c:pt>
                <c:pt idx="6">
                  <c:v>0.23100000000000001</c:v>
                </c:pt>
                <c:pt idx="7">
                  <c:v>0.23100000000000001</c:v>
                </c:pt>
                <c:pt idx="8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Arkusz1!$D$10:$D$11</c:f>
              <c:strCache>
                <c:ptCount val="1"/>
                <c:pt idx="0">
                  <c:v>Prowadziła kiedyś, ale już nie prowadzi N</c:v>
                </c:pt>
              </c:strCache>
            </c:strRef>
          </c:tx>
          <c:invertIfNegative val="0"/>
          <c:cat>
            <c:strRef>
              <c:f>Arkusz1!$A$12:$A$20</c:f>
              <c:strCache>
                <c:ptCount val="9"/>
                <c:pt idx="0">
                  <c:v>czytelnie, biblioteki</c:v>
                </c:pt>
                <c:pt idx="1">
                  <c:v>świetlice dla dzieci i młodzieży</c:v>
                </c:pt>
                <c:pt idx="2">
                  <c:v>Kluby</c:v>
                </c:pt>
                <c:pt idx="3">
                  <c:v>zajęcia edukacyjne dla dzieci i młodzieży</c:v>
                </c:pt>
                <c:pt idx="4">
                  <c:v>zorganizowany wypoczynek</c:v>
                </c:pt>
                <c:pt idx="5">
                  <c:v>kursy i szkolenia dla dorosłych</c:v>
                </c:pt>
                <c:pt idx="6">
                  <c:v>promocyjne imprezy plenerowe</c:v>
                </c:pt>
                <c:pt idx="7">
                  <c:v>festyny, dożynki</c:v>
                </c:pt>
                <c:pt idx="8">
                  <c:v>jakieś inne formy działalności</c:v>
                </c:pt>
              </c:strCache>
            </c:strRef>
          </c:cat>
          <c:val>
            <c:numRef>
              <c:f>Arkusz1!$D$12:$D$20</c:f>
            </c:numRef>
          </c:val>
        </c:ser>
        <c:ser>
          <c:idx val="3"/>
          <c:order val="3"/>
          <c:tx>
            <c:strRef>
              <c:f>Arkusz1!$E$10</c:f>
              <c:strCache>
                <c:ptCount val="1"/>
                <c:pt idx="0">
                  <c:v>Prowadziła kiedyś, ale już nie prowadzi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Arkusz1!$A$12:$A$20</c:f>
              <c:strCache>
                <c:ptCount val="9"/>
                <c:pt idx="0">
                  <c:v>czytelnie, biblioteki</c:v>
                </c:pt>
                <c:pt idx="1">
                  <c:v>świetlice dla dzieci i młodzieży</c:v>
                </c:pt>
                <c:pt idx="2">
                  <c:v>Kluby</c:v>
                </c:pt>
                <c:pt idx="3">
                  <c:v>zajęcia edukacyjne dla dzieci i młodzieży</c:v>
                </c:pt>
                <c:pt idx="4">
                  <c:v>zorganizowany wypoczynek</c:v>
                </c:pt>
                <c:pt idx="5">
                  <c:v>kursy i szkolenia dla dorosłych</c:v>
                </c:pt>
                <c:pt idx="6">
                  <c:v>promocyjne imprezy plenerowe</c:v>
                </c:pt>
                <c:pt idx="7">
                  <c:v>festyny, dożynki</c:v>
                </c:pt>
                <c:pt idx="8">
                  <c:v>jakieś inne formy działalności</c:v>
                </c:pt>
              </c:strCache>
            </c:strRef>
          </c:cat>
          <c:val>
            <c:numRef>
              <c:f>Arkusz1!$E$12:$E$20</c:f>
              <c:numCache>
                <c:formatCode>0%</c:formatCode>
                <c:ptCount val="9"/>
                <c:pt idx="0">
                  <c:v>0.14800000000000005</c:v>
                </c:pt>
                <c:pt idx="1">
                  <c:v>0.18300000000000005</c:v>
                </c:pt>
                <c:pt idx="2">
                  <c:v>0.39500000000000013</c:v>
                </c:pt>
                <c:pt idx="3">
                  <c:v>0.13300000000000001</c:v>
                </c:pt>
                <c:pt idx="4">
                  <c:v>0.26400000000000001</c:v>
                </c:pt>
                <c:pt idx="5">
                  <c:v>0.24500000000000005</c:v>
                </c:pt>
                <c:pt idx="6">
                  <c:v>0.23800000000000004</c:v>
                </c:pt>
                <c:pt idx="7">
                  <c:v>0.21400000000000005</c:v>
                </c:pt>
                <c:pt idx="8">
                  <c:v>3.5999999999999997E-2</c:v>
                </c:pt>
              </c:numCache>
            </c:numRef>
          </c:val>
        </c:ser>
        <c:ser>
          <c:idx val="4"/>
          <c:order val="4"/>
          <c:tx>
            <c:strRef>
              <c:f>Arkusz1!$F$10:$F$11</c:f>
              <c:strCache>
                <c:ptCount val="1"/>
                <c:pt idx="0">
                  <c:v>Nigdy nie prowadziła N</c:v>
                </c:pt>
              </c:strCache>
            </c:strRef>
          </c:tx>
          <c:invertIfNegative val="0"/>
          <c:cat>
            <c:strRef>
              <c:f>Arkusz1!$A$12:$A$20</c:f>
              <c:strCache>
                <c:ptCount val="9"/>
                <c:pt idx="0">
                  <c:v>czytelnie, biblioteki</c:v>
                </c:pt>
                <c:pt idx="1">
                  <c:v>świetlice dla dzieci i młodzieży</c:v>
                </c:pt>
                <c:pt idx="2">
                  <c:v>Kluby</c:v>
                </c:pt>
                <c:pt idx="3">
                  <c:v>zajęcia edukacyjne dla dzieci i młodzieży</c:v>
                </c:pt>
                <c:pt idx="4">
                  <c:v>zorganizowany wypoczynek</c:v>
                </c:pt>
                <c:pt idx="5">
                  <c:v>kursy i szkolenia dla dorosłych</c:v>
                </c:pt>
                <c:pt idx="6">
                  <c:v>promocyjne imprezy plenerowe</c:v>
                </c:pt>
                <c:pt idx="7">
                  <c:v>festyny, dożynki</c:v>
                </c:pt>
                <c:pt idx="8">
                  <c:v>jakieś inne formy działalności</c:v>
                </c:pt>
              </c:strCache>
            </c:strRef>
          </c:cat>
          <c:val>
            <c:numRef>
              <c:f>Arkusz1!$F$12:$F$20</c:f>
            </c:numRef>
          </c:val>
        </c:ser>
        <c:ser>
          <c:idx val="5"/>
          <c:order val="5"/>
          <c:tx>
            <c:strRef>
              <c:f>Arkusz1!$G$10</c:f>
              <c:strCache>
                <c:ptCount val="1"/>
                <c:pt idx="0">
                  <c:v>Nigdy nie prowadziła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Arkusz1!$A$12:$A$20</c:f>
              <c:strCache>
                <c:ptCount val="9"/>
                <c:pt idx="0">
                  <c:v>czytelnie, biblioteki</c:v>
                </c:pt>
                <c:pt idx="1">
                  <c:v>świetlice dla dzieci i młodzieży</c:v>
                </c:pt>
                <c:pt idx="2">
                  <c:v>Kluby</c:v>
                </c:pt>
                <c:pt idx="3">
                  <c:v>zajęcia edukacyjne dla dzieci i młodzieży</c:v>
                </c:pt>
                <c:pt idx="4">
                  <c:v>zorganizowany wypoczynek</c:v>
                </c:pt>
                <c:pt idx="5">
                  <c:v>kursy i szkolenia dla dorosłych</c:v>
                </c:pt>
                <c:pt idx="6">
                  <c:v>promocyjne imprezy plenerowe</c:v>
                </c:pt>
                <c:pt idx="7">
                  <c:v>festyny, dożynki</c:v>
                </c:pt>
                <c:pt idx="8">
                  <c:v>jakieś inne formy działalności</c:v>
                </c:pt>
              </c:strCache>
            </c:strRef>
          </c:cat>
          <c:val>
            <c:numRef>
              <c:f>Arkusz1!$G$12:$G$20</c:f>
              <c:numCache>
                <c:formatCode>0%</c:formatCode>
                <c:ptCount val="9"/>
                <c:pt idx="0">
                  <c:v>0.82600000000000018</c:v>
                </c:pt>
                <c:pt idx="1">
                  <c:v>0.77100000000000024</c:v>
                </c:pt>
                <c:pt idx="2">
                  <c:v>0.55000000000000004</c:v>
                </c:pt>
                <c:pt idx="3">
                  <c:v>0.74000000000000021</c:v>
                </c:pt>
                <c:pt idx="4">
                  <c:v>0.55200000000000005</c:v>
                </c:pt>
                <c:pt idx="5">
                  <c:v>0.53800000000000003</c:v>
                </c:pt>
                <c:pt idx="6">
                  <c:v>0.51</c:v>
                </c:pt>
                <c:pt idx="7">
                  <c:v>0.55200000000000005</c:v>
                </c:pt>
                <c:pt idx="8">
                  <c:v>0.57600000000000018</c:v>
                </c:pt>
              </c:numCache>
            </c:numRef>
          </c:val>
        </c:ser>
        <c:ser>
          <c:idx val="6"/>
          <c:order val="6"/>
          <c:tx>
            <c:strRef>
              <c:f>Arkusz1!$H$10:$H$11</c:f>
              <c:strCache>
                <c:ptCount val="1"/>
                <c:pt idx="0">
                  <c:v>Nie pamiętam N</c:v>
                </c:pt>
              </c:strCache>
            </c:strRef>
          </c:tx>
          <c:invertIfNegative val="0"/>
          <c:cat>
            <c:strRef>
              <c:f>Arkusz1!$A$12:$A$20</c:f>
              <c:strCache>
                <c:ptCount val="9"/>
                <c:pt idx="0">
                  <c:v>czytelnie, biblioteki</c:v>
                </c:pt>
                <c:pt idx="1">
                  <c:v>świetlice dla dzieci i młodzieży</c:v>
                </c:pt>
                <c:pt idx="2">
                  <c:v>Kluby</c:v>
                </c:pt>
                <c:pt idx="3">
                  <c:v>zajęcia edukacyjne dla dzieci i młodzieży</c:v>
                </c:pt>
                <c:pt idx="4">
                  <c:v>zorganizowany wypoczynek</c:v>
                </c:pt>
                <c:pt idx="5">
                  <c:v>kursy i szkolenia dla dorosłych</c:v>
                </c:pt>
                <c:pt idx="6">
                  <c:v>promocyjne imprezy plenerowe</c:v>
                </c:pt>
                <c:pt idx="7">
                  <c:v>festyny, dożynki</c:v>
                </c:pt>
                <c:pt idx="8">
                  <c:v>jakieś inne formy działalności</c:v>
                </c:pt>
              </c:strCache>
            </c:strRef>
          </c:cat>
          <c:val>
            <c:numRef>
              <c:f>Arkusz1!$H$12:$H$20</c:f>
            </c:numRef>
          </c:val>
        </c:ser>
        <c:ser>
          <c:idx val="7"/>
          <c:order val="7"/>
          <c:tx>
            <c:strRef>
              <c:f>Arkusz1!$I$10</c:f>
              <c:strCache>
                <c:ptCount val="1"/>
                <c:pt idx="0">
                  <c:v>Nie pamiętam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Arkusz1!$A$12:$A$20</c:f>
              <c:strCache>
                <c:ptCount val="9"/>
                <c:pt idx="0">
                  <c:v>czytelnie, biblioteki</c:v>
                </c:pt>
                <c:pt idx="1">
                  <c:v>świetlice dla dzieci i młodzieży</c:v>
                </c:pt>
                <c:pt idx="2">
                  <c:v>Kluby</c:v>
                </c:pt>
                <c:pt idx="3">
                  <c:v>zajęcia edukacyjne dla dzieci i młodzieży</c:v>
                </c:pt>
                <c:pt idx="4">
                  <c:v>zorganizowany wypoczynek</c:v>
                </c:pt>
                <c:pt idx="5">
                  <c:v>kursy i szkolenia dla dorosłych</c:v>
                </c:pt>
                <c:pt idx="6">
                  <c:v>promocyjne imprezy plenerowe</c:v>
                </c:pt>
                <c:pt idx="7">
                  <c:v>festyny, dożynki</c:v>
                </c:pt>
                <c:pt idx="8">
                  <c:v>jakieś inne formy działalności</c:v>
                </c:pt>
              </c:strCache>
            </c:strRef>
          </c:cat>
          <c:val>
            <c:numRef>
              <c:f>Arkusz1!$I$12:$I$20</c:f>
              <c:numCache>
                <c:formatCode>0%</c:formatCode>
                <c:ptCount val="9"/>
                <c:pt idx="0">
                  <c:v>5.0000000000000018E-3</c:v>
                </c:pt>
                <c:pt idx="1">
                  <c:v>1.2E-2</c:v>
                </c:pt>
                <c:pt idx="2">
                  <c:v>5.0000000000000018E-3</c:v>
                </c:pt>
                <c:pt idx="3">
                  <c:v>1.2E-2</c:v>
                </c:pt>
                <c:pt idx="4">
                  <c:v>1.2E-2</c:v>
                </c:pt>
                <c:pt idx="5">
                  <c:v>1.4E-2</c:v>
                </c:pt>
                <c:pt idx="6">
                  <c:v>2.1000000000000008E-2</c:v>
                </c:pt>
                <c:pt idx="7">
                  <c:v>2.0000000000000009E-3</c:v>
                </c:pt>
                <c:pt idx="8">
                  <c:v>0.13800000000000001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641280"/>
        <c:axId val="86647168"/>
      </c:barChart>
      <c:catAx>
        <c:axId val="86641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86647168"/>
        <c:crosses val="autoZero"/>
        <c:auto val="1"/>
        <c:lblAlgn val="ctr"/>
        <c:lblOffset val="100"/>
        <c:noMultiLvlLbl val="0"/>
      </c:catAx>
      <c:valAx>
        <c:axId val="866471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86641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8849518810149744E-4"/>
          <c:y val="0.84824157864304239"/>
          <c:w val="0.98762054048799452"/>
          <c:h val="0.13492222539159068"/>
        </c:manualLayout>
      </c:layout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70027704870226"/>
          <c:y val="8.6261641997515223E-2"/>
          <c:w val="0.47987660396617104"/>
          <c:h val="0.6558007927580482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Arkusz1!$B$10:$B$11</c:f>
              <c:strCache>
                <c:ptCount val="1"/>
                <c:pt idx="0">
                  <c:v>decydujący wpływ N</c:v>
                </c:pt>
              </c:strCache>
            </c:strRef>
          </c:tx>
          <c:invertIfNegative val="0"/>
          <c:cat>
            <c:strRef>
              <c:f>Arkusz1!$A$12:$A$18</c:f>
              <c:strCache>
                <c:ptCount val="7"/>
                <c:pt idx="0">
                  <c:v>inne czynniki</c:v>
                </c:pt>
                <c:pt idx="1">
                  <c:v>chęć współpracy między rolnikami</c:v>
                </c:pt>
                <c:pt idx="2">
                  <c:v>aktywnie działające otoczenie instytucjonalne</c:v>
                </c:pt>
                <c:pt idx="3">
                  <c:v>preferencyjne warunki dla spółdzielni</c:v>
                </c:pt>
                <c:pt idx="4">
                  <c:v>prezentowanie działalności spółdzielni jako dobrych praktyk</c:v>
                </c:pt>
                <c:pt idx="5">
                  <c:v>korzystna forma przedsiębiorczości</c:v>
                </c:pt>
                <c:pt idx="6">
                  <c:v>dostępność środków finansowych dla rozwoju spółdzielczości</c:v>
                </c:pt>
              </c:strCache>
            </c:strRef>
          </c:cat>
          <c:val>
            <c:numRef>
              <c:f>Arkusz1!$B$12:$B$18</c:f>
            </c:numRef>
          </c:val>
        </c:ser>
        <c:ser>
          <c:idx val="1"/>
          <c:order val="1"/>
          <c:tx>
            <c:strRef>
              <c:f>Arkusz1!$C$10</c:f>
              <c:strCache>
                <c:ptCount val="1"/>
                <c:pt idx="0">
                  <c:v>decydujący wpływ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Arkusz1!$A$12:$A$18</c:f>
              <c:strCache>
                <c:ptCount val="7"/>
                <c:pt idx="0">
                  <c:v>inne czynniki</c:v>
                </c:pt>
                <c:pt idx="1">
                  <c:v>chęć współpracy między rolnikami</c:v>
                </c:pt>
                <c:pt idx="2">
                  <c:v>aktywnie działające otoczenie instytucjonalne</c:v>
                </c:pt>
                <c:pt idx="3">
                  <c:v>preferencyjne warunki dla spółdzielni</c:v>
                </c:pt>
                <c:pt idx="4">
                  <c:v>prezentowanie działalności spółdzielni jako dobrych praktyk</c:v>
                </c:pt>
                <c:pt idx="5">
                  <c:v>korzystna forma przedsiębiorczości</c:v>
                </c:pt>
                <c:pt idx="6">
                  <c:v>dostępność środków finansowych dla rozwoju spółdzielczości</c:v>
                </c:pt>
              </c:strCache>
            </c:strRef>
          </c:cat>
          <c:val>
            <c:numRef>
              <c:f>Arkusz1!$C$12:$C$18</c:f>
              <c:numCache>
                <c:formatCode>0%</c:formatCode>
                <c:ptCount val="7"/>
                <c:pt idx="0">
                  <c:v>0.13600000000000001</c:v>
                </c:pt>
                <c:pt idx="1">
                  <c:v>0.33100000000000013</c:v>
                </c:pt>
                <c:pt idx="2">
                  <c:v>0.36200000000000015</c:v>
                </c:pt>
                <c:pt idx="3">
                  <c:v>0.41400000000000009</c:v>
                </c:pt>
                <c:pt idx="4">
                  <c:v>0.41400000000000009</c:v>
                </c:pt>
                <c:pt idx="5">
                  <c:v>0.41700000000000009</c:v>
                </c:pt>
                <c:pt idx="6">
                  <c:v>0.48600000000000015</c:v>
                </c:pt>
              </c:numCache>
            </c:numRef>
          </c:val>
        </c:ser>
        <c:ser>
          <c:idx val="2"/>
          <c:order val="2"/>
          <c:tx>
            <c:strRef>
              <c:f>Arkusz1!$D$10:$D$11</c:f>
              <c:strCache>
                <c:ptCount val="1"/>
                <c:pt idx="0">
                  <c:v>drugorzędny wpływ N</c:v>
                </c:pt>
              </c:strCache>
            </c:strRef>
          </c:tx>
          <c:invertIfNegative val="0"/>
          <c:cat>
            <c:strRef>
              <c:f>Arkusz1!$A$12:$A$18</c:f>
              <c:strCache>
                <c:ptCount val="7"/>
                <c:pt idx="0">
                  <c:v>inne czynniki</c:v>
                </c:pt>
                <c:pt idx="1">
                  <c:v>chęć współpracy między rolnikami</c:v>
                </c:pt>
                <c:pt idx="2">
                  <c:v>aktywnie działające otoczenie instytucjonalne</c:v>
                </c:pt>
                <c:pt idx="3">
                  <c:v>preferencyjne warunki dla spółdzielni</c:v>
                </c:pt>
                <c:pt idx="4">
                  <c:v>prezentowanie działalności spółdzielni jako dobrych praktyk</c:v>
                </c:pt>
                <c:pt idx="5">
                  <c:v>korzystna forma przedsiębiorczości</c:v>
                </c:pt>
                <c:pt idx="6">
                  <c:v>dostępność środków finansowych dla rozwoju spółdzielczości</c:v>
                </c:pt>
              </c:strCache>
            </c:strRef>
          </c:cat>
          <c:val>
            <c:numRef>
              <c:f>Arkusz1!$D$12:$D$18</c:f>
            </c:numRef>
          </c:val>
        </c:ser>
        <c:ser>
          <c:idx val="3"/>
          <c:order val="3"/>
          <c:tx>
            <c:strRef>
              <c:f>Arkusz1!$E$10</c:f>
              <c:strCache>
                <c:ptCount val="1"/>
                <c:pt idx="0">
                  <c:v>drugorzędny wpływ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4.6296296296296294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Arkusz1!$A$12:$A$18</c:f>
              <c:strCache>
                <c:ptCount val="7"/>
                <c:pt idx="0">
                  <c:v>inne czynniki</c:v>
                </c:pt>
                <c:pt idx="1">
                  <c:v>chęć współpracy między rolnikami</c:v>
                </c:pt>
                <c:pt idx="2">
                  <c:v>aktywnie działające otoczenie instytucjonalne</c:v>
                </c:pt>
                <c:pt idx="3">
                  <c:v>preferencyjne warunki dla spółdzielni</c:v>
                </c:pt>
                <c:pt idx="4">
                  <c:v>prezentowanie działalności spółdzielni jako dobrych praktyk</c:v>
                </c:pt>
                <c:pt idx="5">
                  <c:v>korzystna forma przedsiębiorczości</c:v>
                </c:pt>
                <c:pt idx="6">
                  <c:v>dostępność środków finansowych dla rozwoju spółdzielczości</c:v>
                </c:pt>
              </c:strCache>
            </c:strRef>
          </c:cat>
          <c:val>
            <c:numRef>
              <c:f>Arkusz1!$E$12:$E$18</c:f>
              <c:numCache>
                <c:formatCode>0%</c:formatCode>
                <c:ptCount val="7"/>
                <c:pt idx="0">
                  <c:v>1.0000000000000004E-2</c:v>
                </c:pt>
                <c:pt idx="1">
                  <c:v>0.26200000000000001</c:v>
                </c:pt>
                <c:pt idx="2">
                  <c:v>0.28100000000000008</c:v>
                </c:pt>
                <c:pt idx="3">
                  <c:v>0.17600000000000005</c:v>
                </c:pt>
                <c:pt idx="4">
                  <c:v>0.31000000000000011</c:v>
                </c:pt>
                <c:pt idx="5">
                  <c:v>0.25700000000000001</c:v>
                </c:pt>
                <c:pt idx="6">
                  <c:v>0.16200000000000001</c:v>
                </c:pt>
              </c:numCache>
            </c:numRef>
          </c:val>
        </c:ser>
        <c:ser>
          <c:idx val="4"/>
          <c:order val="4"/>
          <c:tx>
            <c:strRef>
              <c:f>Arkusz1!$F$10:$F$11</c:f>
              <c:strCache>
                <c:ptCount val="1"/>
                <c:pt idx="0">
                  <c:v>nie ma żadnego wpływu N</c:v>
                </c:pt>
              </c:strCache>
            </c:strRef>
          </c:tx>
          <c:invertIfNegative val="0"/>
          <c:cat>
            <c:strRef>
              <c:f>Arkusz1!$A$12:$A$18</c:f>
              <c:strCache>
                <c:ptCount val="7"/>
                <c:pt idx="0">
                  <c:v>inne czynniki</c:v>
                </c:pt>
                <c:pt idx="1">
                  <c:v>chęć współpracy między rolnikami</c:v>
                </c:pt>
                <c:pt idx="2">
                  <c:v>aktywnie działające otoczenie instytucjonalne</c:v>
                </c:pt>
                <c:pt idx="3">
                  <c:v>preferencyjne warunki dla spółdzielni</c:v>
                </c:pt>
                <c:pt idx="4">
                  <c:v>prezentowanie działalności spółdzielni jako dobrych praktyk</c:v>
                </c:pt>
                <c:pt idx="5">
                  <c:v>korzystna forma przedsiębiorczości</c:v>
                </c:pt>
                <c:pt idx="6">
                  <c:v>dostępność środków finansowych dla rozwoju spółdzielczości</c:v>
                </c:pt>
              </c:strCache>
            </c:strRef>
          </c:cat>
          <c:val>
            <c:numRef>
              <c:f>Arkusz1!$F$12:$F$18</c:f>
            </c:numRef>
          </c:val>
        </c:ser>
        <c:ser>
          <c:idx val="5"/>
          <c:order val="5"/>
          <c:tx>
            <c:strRef>
              <c:f>Arkusz1!$G$10</c:f>
              <c:strCache>
                <c:ptCount val="1"/>
                <c:pt idx="0">
                  <c:v>nie ma żadnego wpływu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Arkusz1!$A$12:$A$18</c:f>
              <c:strCache>
                <c:ptCount val="7"/>
                <c:pt idx="0">
                  <c:v>inne czynniki</c:v>
                </c:pt>
                <c:pt idx="1">
                  <c:v>chęć współpracy między rolnikami</c:v>
                </c:pt>
                <c:pt idx="2">
                  <c:v>aktywnie działające otoczenie instytucjonalne</c:v>
                </c:pt>
                <c:pt idx="3">
                  <c:v>preferencyjne warunki dla spółdzielni</c:v>
                </c:pt>
                <c:pt idx="4">
                  <c:v>prezentowanie działalności spółdzielni jako dobrych praktyk</c:v>
                </c:pt>
                <c:pt idx="5">
                  <c:v>korzystna forma przedsiębiorczości</c:v>
                </c:pt>
                <c:pt idx="6">
                  <c:v>dostępność środków finansowych dla rozwoju spółdzielczości</c:v>
                </c:pt>
              </c:strCache>
            </c:strRef>
          </c:cat>
          <c:val>
            <c:numRef>
              <c:f>Arkusz1!$G$12:$G$18</c:f>
              <c:numCache>
                <c:formatCode>0%</c:formatCode>
                <c:ptCount val="7"/>
                <c:pt idx="0">
                  <c:v>0.26700000000000002</c:v>
                </c:pt>
                <c:pt idx="1">
                  <c:v>0.31700000000000012</c:v>
                </c:pt>
                <c:pt idx="2">
                  <c:v>0.28600000000000009</c:v>
                </c:pt>
                <c:pt idx="3">
                  <c:v>0.28100000000000008</c:v>
                </c:pt>
                <c:pt idx="4">
                  <c:v>0.20200000000000001</c:v>
                </c:pt>
                <c:pt idx="5">
                  <c:v>0.22600000000000001</c:v>
                </c:pt>
                <c:pt idx="6">
                  <c:v>0.24800000000000005</c:v>
                </c:pt>
              </c:numCache>
            </c:numRef>
          </c:val>
        </c:ser>
        <c:ser>
          <c:idx val="6"/>
          <c:order val="6"/>
          <c:tx>
            <c:strRef>
              <c:f>Arkusz1!$H$10:$H$11</c:f>
              <c:strCache>
                <c:ptCount val="1"/>
                <c:pt idx="0">
                  <c:v>trudno powiedzieć N</c:v>
                </c:pt>
              </c:strCache>
            </c:strRef>
          </c:tx>
          <c:invertIfNegative val="0"/>
          <c:cat>
            <c:strRef>
              <c:f>Arkusz1!$A$12:$A$18</c:f>
              <c:strCache>
                <c:ptCount val="7"/>
                <c:pt idx="0">
                  <c:v>inne czynniki</c:v>
                </c:pt>
                <c:pt idx="1">
                  <c:v>chęć współpracy między rolnikami</c:v>
                </c:pt>
                <c:pt idx="2">
                  <c:v>aktywnie działające otoczenie instytucjonalne</c:v>
                </c:pt>
                <c:pt idx="3">
                  <c:v>preferencyjne warunki dla spółdzielni</c:v>
                </c:pt>
                <c:pt idx="4">
                  <c:v>prezentowanie działalności spółdzielni jako dobrych praktyk</c:v>
                </c:pt>
                <c:pt idx="5">
                  <c:v>korzystna forma przedsiębiorczości</c:v>
                </c:pt>
                <c:pt idx="6">
                  <c:v>dostępność środków finansowych dla rozwoju spółdzielczości</c:v>
                </c:pt>
              </c:strCache>
            </c:strRef>
          </c:cat>
          <c:val>
            <c:numRef>
              <c:f>Arkusz1!$H$12:$H$18</c:f>
            </c:numRef>
          </c:val>
        </c:ser>
        <c:ser>
          <c:idx val="7"/>
          <c:order val="7"/>
          <c:tx>
            <c:strRef>
              <c:f>Arkusz1!$I$10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Arkusz1!$A$12:$A$18</c:f>
              <c:strCache>
                <c:ptCount val="7"/>
                <c:pt idx="0">
                  <c:v>inne czynniki</c:v>
                </c:pt>
                <c:pt idx="1">
                  <c:v>chęć współpracy między rolnikami</c:v>
                </c:pt>
                <c:pt idx="2">
                  <c:v>aktywnie działające otoczenie instytucjonalne</c:v>
                </c:pt>
                <c:pt idx="3">
                  <c:v>preferencyjne warunki dla spółdzielni</c:v>
                </c:pt>
                <c:pt idx="4">
                  <c:v>prezentowanie działalności spółdzielni jako dobrych praktyk</c:v>
                </c:pt>
                <c:pt idx="5">
                  <c:v>korzystna forma przedsiębiorczości</c:v>
                </c:pt>
                <c:pt idx="6">
                  <c:v>dostępność środków finansowych dla rozwoju spółdzielczości</c:v>
                </c:pt>
              </c:strCache>
            </c:strRef>
          </c:cat>
          <c:val>
            <c:numRef>
              <c:f>Arkusz1!$I$12:$I$18</c:f>
              <c:numCache>
                <c:formatCode>0%</c:formatCode>
                <c:ptCount val="7"/>
                <c:pt idx="0">
                  <c:v>0.58799999999999997</c:v>
                </c:pt>
                <c:pt idx="1">
                  <c:v>9.0000000000000024E-2</c:v>
                </c:pt>
                <c:pt idx="2">
                  <c:v>7.0999999999999994E-2</c:v>
                </c:pt>
                <c:pt idx="3">
                  <c:v>0.129</c:v>
                </c:pt>
                <c:pt idx="4">
                  <c:v>7.3999999999999996E-2</c:v>
                </c:pt>
                <c:pt idx="5">
                  <c:v>0.1</c:v>
                </c:pt>
                <c:pt idx="6">
                  <c:v>0.10500000000000002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0071296"/>
        <c:axId val="100606720"/>
      </c:barChart>
      <c:catAx>
        <c:axId val="100071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00606720"/>
        <c:crosses val="autoZero"/>
        <c:auto val="1"/>
        <c:lblAlgn val="ctr"/>
        <c:lblOffset val="100"/>
        <c:noMultiLvlLbl val="0"/>
      </c:catAx>
      <c:valAx>
        <c:axId val="1006067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00071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012418586565566E-2"/>
          <c:y val="0.83160887528245375"/>
          <c:w val="0.94391343443180697"/>
          <c:h val="0.15155492875217938"/>
        </c:manualLayout>
      </c:layout>
      <c:overlay val="0"/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Arkusz1!$B$10</c:f>
              <c:strCache>
                <c:ptCount val="1"/>
                <c:pt idx="0">
                  <c:v>Odp</c:v>
                </c:pt>
              </c:strCache>
            </c:strRef>
          </c:tx>
          <c:invertIfNegative val="0"/>
          <c:cat>
            <c:strRef>
              <c:f>Arkusz1!$A$11:$A$18</c:f>
              <c:strCache>
                <c:ptCount val="8"/>
                <c:pt idx="0">
                  <c:v>Psychologiczna</c:v>
                </c:pt>
                <c:pt idx="1">
                  <c:v>Kompetencyjna</c:v>
                </c:pt>
                <c:pt idx="2">
                  <c:v>Historyczna</c:v>
                </c:pt>
                <c:pt idx="3">
                  <c:v>Społeczna</c:v>
                </c:pt>
                <c:pt idx="4">
                  <c:v>Mentalna</c:v>
                </c:pt>
                <c:pt idx="5">
                  <c:v>Nie ma żadnych barier</c:v>
                </c:pt>
                <c:pt idx="6">
                  <c:v>Ekonomiczna</c:v>
                </c:pt>
                <c:pt idx="7">
                  <c:v>Inna bariera</c:v>
                </c:pt>
              </c:strCache>
            </c:strRef>
          </c:cat>
          <c:val>
            <c:numRef>
              <c:f>Arkusz1!$B$11:$B$18</c:f>
            </c:numRef>
          </c:val>
        </c:ser>
        <c:ser>
          <c:idx val="1"/>
          <c:order val="1"/>
          <c:tx>
            <c:strRef>
              <c:f>Arkusz1!$C$10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4,0%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5,0%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0" dirty="0">
                        <a:solidFill>
                          <a:srgbClr val="C00000"/>
                        </a:solidFill>
                      </a:rPr>
                      <a:t>6,4%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8,8%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10,7%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006600"/>
                        </a:solidFill>
                      </a:rPr>
                      <a:t>13,6%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25,2%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Arkusz1!$A$11:$A$18</c:f>
              <c:strCache>
                <c:ptCount val="8"/>
                <c:pt idx="0">
                  <c:v>Psychologiczna</c:v>
                </c:pt>
                <c:pt idx="1">
                  <c:v>Kompetencyjna</c:v>
                </c:pt>
                <c:pt idx="2">
                  <c:v>Historyczna</c:v>
                </c:pt>
                <c:pt idx="3">
                  <c:v>Społeczna</c:v>
                </c:pt>
                <c:pt idx="4">
                  <c:v>Mentalna</c:v>
                </c:pt>
                <c:pt idx="5">
                  <c:v>Nie ma żadnych barier</c:v>
                </c:pt>
                <c:pt idx="6">
                  <c:v>Ekonomiczna</c:v>
                </c:pt>
                <c:pt idx="7">
                  <c:v>Inna bariera</c:v>
                </c:pt>
              </c:strCache>
            </c:strRef>
          </c:cat>
          <c:val>
            <c:numRef>
              <c:f>Arkusz1!$C$11:$C$18</c:f>
              <c:numCache>
                <c:formatCode>0.0%</c:formatCode>
                <c:ptCount val="8"/>
                <c:pt idx="0">
                  <c:v>4.0000000000000015E-2</c:v>
                </c:pt>
                <c:pt idx="1">
                  <c:v>0.05</c:v>
                </c:pt>
                <c:pt idx="2">
                  <c:v>6.4000000000000029E-2</c:v>
                </c:pt>
                <c:pt idx="3">
                  <c:v>8.8000000000000037E-2</c:v>
                </c:pt>
                <c:pt idx="4">
                  <c:v>0.10700000000000003</c:v>
                </c:pt>
                <c:pt idx="5">
                  <c:v>0.13600000000000001</c:v>
                </c:pt>
                <c:pt idx="6">
                  <c:v>0.252</c:v>
                </c:pt>
                <c:pt idx="7">
                  <c:v>0.44500000000000001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33984"/>
        <c:axId val="100656256"/>
      </c:barChart>
      <c:catAx>
        <c:axId val="100633984"/>
        <c:scaling>
          <c:orientation val="minMax"/>
        </c:scaling>
        <c:delete val="0"/>
        <c:axPos val="l"/>
        <c:majorTickMark val="out"/>
        <c:minorTickMark val="none"/>
        <c:tickLblPos val="nextTo"/>
        <c:crossAx val="100656256"/>
        <c:crosses val="autoZero"/>
        <c:auto val="1"/>
        <c:lblAlgn val="ctr"/>
        <c:lblOffset val="100"/>
        <c:noMultiLvlLbl val="0"/>
      </c:catAx>
      <c:valAx>
        <c:axId val="100656256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one"/>
        <c:crossAx val="100633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81441382327239"/>
          <c:y val="0.14675481823124004"/>
          <c:w val="0.53742290026246697"/>
          <c:h val="0.6817457283318427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Arkusz1!$B$9:$B$10</c:f>
              <c:strCache>
                <c:ptCount val="1"/>
                <c:pt idx="0">
                  <c:v>bardzo duży problem N</c:v>
                </c:pt>
              </c:strCache>
            </c:strRef>
          </c:tx>
          <c:invertIfNegative val="0"/>
          <c:cat>
            <c:strRef>
              <c:f>Arkusz1!$A$11:$A$16</c:f>
              <c:strCache>
                <c:ptCount val="6"/>
                <c:pt idx="0">
                  <c:v>współpraca między członkami</c:v>
                </c:pt>
                <c:pt idx="1">
                  <c:v>realizacja postawionych celów</c:v>
                </c:pt>
                <c:pt idx="2">
                  <c:v>bariery administracyjne</c:v>
                </c:pt>
                <c:pt idx="3">
                  <c:v>inne problemy</c:v>
                </c:pt>
                <c:pt idx="4">
                  <c:v>niestabilność przepisów prawa</c:v>
                </c:pt>
                <c:pt idx="5">
                  <c:v>niewystarczające wsparcie dla spółdzielczości na poziomie krajowym</c:v>
                </c:pt>
              </c:strCache>
            </c:strRef>
          </c:cat>
          <c:val>
            <c:numRef>
              <c:f>Arkusz1!$B$11:$B$16</c:f>
            </c:numRef>
          </c:val>
        </c:ser>
        <c:ser>
          <c:idx val="1"/>
          <c:order val="1"/>
          <c:tx>
            <c:strRef>
              <c:f>Arkusz1!$C$9</c:f>
              <c:strCache>
                <c:ptCount val="1"/>
                <c:pt idx="0">
                  <c:v>bardzo duży problem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3.0864197530864196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0883639545056E-3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5.050858789610078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rgbClr val="C00000"/>
                        </a:solidFill>
                      </a:rPr>
                      <a:t>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5.0508587896100784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C0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Arkusz1!$A$11:$A$16</c:f>
              <c:strCache>
                <c:ptCount val="6"/>
                <c:pt idx="0">
                  <c:v>współpraca między członkami</c:v>
                </c:pt>
                <c:pt idx="1">
                  <c:v>realizacja postawionych celów</c:v>
                </c:pt>
                <c:pt idx="2">
                  <c:v>bariery administracyjne</c:v>
                </c:pt>
                <c:pt idx="3">
                  <c:v>inne problemy</c:v>
                </c:pt>
                <c:pt idx="4">
                  <c:v>niestabilność przepisów prawa</c:v>
                </c:pt>
                <c:pt idx="5">
                  <c:v>niewystarczające wsparcie dla spółdzielczości na poziomie krajowym</c:v>
                </c:pt>
              </c:strCache>
            </c:strRef>
          </c:cat>
          <c:val>
            <c:numRef>
              <c:f>Arkusz1!$C$11:$C$16</c:f>
              <c:numCache>
                <c:formatCode>0%</c:formatCode>
                <c:ptCount val="6"/>
                <c:pt idx="0">
                  <c:v>9.3000000000000055E-2</c:v>
                </c:pt>
                <c:pt idx="1">
                  <c:v>0.12100000000000002</c:v>
                </c:pt>
                <c:pt idx="2">
                  <c:v>0.30500000000000016</c:v>
                </c:pt>
                <c:pt idx="3">
                  <c:v>0.38300000000000012</c:v>
                </c:pt>
                <c:pt idx="4">
                  <c:v>0.69000000000000017</c:v>
                </c:pt>
                <c:pt idx="5">
                  <c:v>0.74800000000000022</c:v>
                </c:pt>
              </c:numCache>
            </c:numRef>
          </c:val>
        </c:ser>
        <c:ser>
          <c:idx val="2"/>
          <c:order val="2"/>
          <c:tx>
            <c:strRef>
              <c:f>Arkusz1!$D$9:$D$10</c:f>
              <c:strCache>
                <c:ptCount val="1"/>
                <c:pt idx="0">
                  <c:v>niewielki problem N</c:v>
                </c:pt>
              </c:strCache>
            </c:strRef>
          </c:tx>
          <c:invertIfNegative val="0"/>
          <c:cat>
            <c:strRef>
              <c:f>Arkusz1!$A$11:$A$16</c:f>
              <c:strCache>
                <c:ptCount val="6"/>
                <c:pt idx="0">
                  <c:v>współpraca między członkami</c:v>
                </c:pt>
                <c:pt idx="1">
                  <c:v>realizacja postawionych celów</c:v>
                </c:pt>
                <c:pt idx="2">
                  <c:v>bariery administracyjne</c:v>
                </c:pt>
                <c:pt idx="3">
                  <c:v>inne problemy</c:v>
                </c:pt>
                <c:pt idx="4">
                  <c:v>niestabilność przepisów prawa</c:v>
                </c:pt>
                <c:pt idx="5">
                  <c:v>niewystarczające wsparcie dla spółdzielczości na poziomie krajowym</c:v>
                </c:pt>
              </c:strCache>
            </c:strRef>
          </c:cat>
          <c:val>
            <c:numRef>
              <c:f>Arkusz1!$D$11:$D$16</c:f>
            </c:numRef>
          </c:val>
        </c:ser>
        <c:ser>
          <c:idx val="3"/>
          <c:order val="3"/>
          <c:tx>
            <c:strRef>
              <c:f>Arkusz1!$E$9</c:f>
              <c:strCache>
                <c:ptCount val="1"/>
                <c:pt idx="0">
                  <c:v>niewielki problem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3.0864197530864196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296296296296294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Arkusz1!$A$11:$A$16</c:f>
              <c:strCache>
                <c:ptCount val="6"/>
                <c:pt idx="0">
                  <c:v>współpraca między członkami</c:v>
                </c:pt>
                <c:pt idx="1">
                  <c:v>realizacja postawionych celów</c:v>
                </c:pt>
                <c:pt idx="2">
                  <c:v>bariery administracyjne</c:v>
                </c:pt>
                <c:pt idx="3">
                  <c:v>inne problemy</c:v>
                </c:pt>
                <c:pt idx="4">
                  <c:v>niestabilność przepisów prawa</c:v>
                </c:pt>
                <c:pt idx="5">
                  <c:v>niewystarczające wsparcie dla spółdzielczości na poziomie krajowym</c:v>
                </c:pt>
              </c:strCache>
            </c:strRef>
          </c:cat>
          <c:val>
            <c:numRef>
              <c:f>Arkusz1!$E$11:$E$16</c:f>
              <c:numCache>
                <c:formatCode>0%</c:formatCode>
                <c:ptCount val="6"/>
                <c:pt idx="0">
                  <c:v>0.28600000000000009</c:v>
                </c:pt>
                <c:pt idx="1">
                  <c:v>0.34800000000000009</c:v>
                </c:pt>
                <c:pt idx="2">
                  <c:v>0.28100000000000008</c:v>
                </c:pt>
                <c:pt idx="3">
                  <c:v>2.9000000000000001E-2</c:v>
                </c:pt>
                <c:pt idx="4">
                  <c:v>0.15200000000000005</c:v>
                </c:pt>
                <c:pt idx="5">
                  <c:v>0.12100000000000002</c:v>
                </c:pt>
              </c:numCache>
            </c:numRef>
          </c:val>
        </c:ser>
        <c:ser>
          <c:idx val="4"/>
          <c:order val="4"/>
          <c:tx>
            <c:strRef>
              <c:f>Arkusz1!$F$9:$F$10</c:f>
              <c:strCache>
                <c:ptCount val="1"/>
                <c:pt idx="0">
                  <c:v>żaden problem N</c:v>
                </c:pt>
              </c:strCache>
            </c:strRef>
          </c:tx>
          <c:invertIfNegative val="0"/>
          <c:cat>
            <c:strRef>
              <c:f>Arkusz1!$A$11:$A$16</c:f>
              <c:strCache>
                <c:ptCount val="6"/>
                <c:pt idx="0">
                  <c:v>współpraca między członkami</c:v>
                </c:pt>
                <c:pt idx="1">
                  <c:v>realizacja postawionych celów</c:v>
                </c:pt>
                <c:pt idx="2">
                  <c:v>bariery administracyjne</c:v>
                </c:pt>
                <c:pt idx="3">
                  <c:v>inne problemy</c:v>
                </c:pt>
                <c:pt idx="4">
                  <c:v>niestabilność przepisów prawa</c:v>
                </c:pt>
                <c:pt idx="5">
                  <c:v>niewystarczające wsparcie dla spółdzielczości na poziomie krajowym</c:v>
                </c:pt>
              </c:strCache>
            </c:strRef>
          </c:cat>
          <c:val>
            <c:numRef>
              <c:f>Arkusz1!$F$11:$F$16</c:f>
            </c:numRef>
          </c:val>
        </c:ser>
        <c:ser>
          <c:idx val="5"/>
          <c:order val="5"/>
          <c:tx>
            <c:strRef>
              <c:f>Arkusz1!$G$9</c:f>
              <c:strCache>
                <c:ptCount val="1"/>
                <c:pt idx="0">
                  <c:v>żaden problem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4896522574311808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66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592592592592587E-3"/>
                  <c:y val="-5.8926685878784253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66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1728395061728392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432098765432098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64197530863064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Arkusz1!$A$11:$A$16</c:f>
              <c:strCache>
                <c:ptCount val="6"/>
                <c:pt idx="0">
                  <c:v>współpraca między członkami</c:v>
                </c:pt>
                <c:pt idx="1">
                  <c:v>realizacja postawionych celów</c:v>
                </c:pt>
                <c:pt idx="2">
                  <c:v>bariery administracyjne</c:v>
                </c:pt>
                <c:pt idx="3">
                  <c:v>inne problemy</c:v>
                </c:pt>
                <c:pt idx="4">
                  <c:v>niestabilność przepisów prawa</c:v>
                </c:pt>
                <c:pt idx="5">
                  <c:v>niewystarczające wsparcie dla spółdzielczości na poziomie krajowym</c:v>
                </c:pt>
              </c:strCache>
            </c:strRef>
          </c:cat>
          <c:val>
            <c:numRef>
              <c:f>Arkusz1!$G$11:$G$16</c:f>
              <c:numCache>
                <c:formatCode>0%</c:formatCode>
                <c:ptCount val="6"/>
                <c:pt idx="0">
                  <c:v>0.60700000000000021</c:v>
                </c:pt>
                <c:pt idx="1">
                  <c:v>0.5</c:v>
                </c:pt>
                <c:pt idx="2">
                  <c:v>0.38800000000000012</c:v>
                </c:pt>
                <c:pt idx="3">
                  <c:v>0.26</c:v>
                </c:pt>
                <c:pt idx="4">
                  <c:v>0.15200000000000005</c:v>
                </c:pt>
                <c:pt idx="5">
                  <c:v>7.5999999999999998E-2</c:v>
                </c:pt>
              </c:numCache>
            </c:numRef>
          </c:val>
        </c:ser>
        <c:ser>
          <c:idx val="6"/>
          <c:order val="6"/>
          <c:tx>
            <c:strRef>
              <c:f>Arkusz1!$H$9:$H$10</c:f>
              <c:strCache>
                <c:ptCount val="1"/>
                <c:pt idx="0">
                  <c:v>trudno powiedzieć N</c:v>
                </c:pt>
              </c:strCache>
            </c:strRef>
          </c:tx>
          <c:invertIfNegative val="0"/>
          <c:cat>
            <c:strRef>
              <c:f>Arkusz1!$A$11:$A$16</c:f>
              <c:strCache>
                <c:ptCount val="6"/>
                <c:pt idx="0">
                  <c:v>współpraca między członkami</c:v>
                </c:pt>
                <c:pt idx="1">
                  <c:v>realizacja postawionych celów</c:v>
                </c:pt>
                <c:pt idx="2">
                  <c:v>bariery administracyjne</c:v>
                </c:pt>
                <c:pt idx="3">
                  <c:v>inne problemy</c:v>
                </c:pt>
                <c:pt idx="4">
                  <c:v>niestabilność przepisów prawa</c:v>
                </c:pt>
                <c:pt idx="5">
                  <c:v>niewystarczające wsparcie dla spółdzielczości na poziomie krajowym</c:v>
                </c:pt>
              </c:strCache>
            </c:strRef>
          </c:cat>
          <c:val>
            <c:numRef>
              <c:f>Arkusz1!$H$11:$H$16</c:f>
            </c:numRef>
          </c:val>
        </c:ser>
        <c:ser>
          <c:idx val="7"/>
          <c:order val="7"/>
          <c:tx>
            <c:strRef>
              <c:f>Arkusz1!$I$9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00617283950618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261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32098765432098E-3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510425780110821E-2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64197530864196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Arkusz1!$A$11:$A$16</c:f>
              <c:strCache>
                <c:ptCount val="6"/>
                <c:pt idx="0">
                  <c:v>współpraca między członkami</c:v>
                </c:pt>
                <c:pt idx="1">
                  <c:v>realizacja postawionych celów</c:v>
                </c:pt>
                <c:pt idx="2">
                  <c:v>bariery administracyjne</c:v>
                </c:pt>
                <c:pt idx="3">
                  <c:v>inne problemy</c:v>
                </c:pt>
                <c:pt idx="4">
                  <c:v>niestabilność przepisów prawa</c:v>
                </c:pt>
                <c:pt idx="5">
                  <c:v>niewystarczające wsparcie dla spółdzielczości na poziomie krajowym</c:v>
                </c:pt>
              </c:strCache>
            </c:strRef>
          </c:cat>
          <c:val>
            <c:numRef>
              <c:f>Arkusz1!$I$11:$I$16</c:f>
              <c:numCache>
                <c:formatCode>0%</c:formatCode>
                <c:ptCount val="6"/>
                <c:pt idx="0">
                  <c:v>1.4E-2</c:v>
                </c:pt>
                <c:pt idx="1">
                  <c:v>3.100000000000001E-2</c:v>
                </c:pt>
                <c:pt idx="2">
                  <c:v>2.5999999999999999E-2</c:v>
                </c:pt>
                <c:pt idx="3">
                  <c:v>0.32900000000000013</c:v>
                </c:pt>
                <c:pt idx="4">
                  <c:v>5.0000000000000018E-3</c:v>
                </c:pt>
                <c:pt idx="5">
                  <c:v>5.5000000000000014E-2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0194944"/>
        <c:axId val="100201984"/>
      </c:barChart>
      <c:catAx>
        <c:axId val="1001949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00201984"/>
        <c:crosses val="autoZero"/>
        <c:auto val="1"/>
        <c:lblAlgn val="ctr"/>
        <c:lblOffset val="100"/>
        <c:noMultiLvlLbl val="0"/>
      </c:catAx>
      <c:valAx>
        <c:axId val="1002019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00194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833479148439771E-2"/>
          <c:y val="0.93242255846987698"/>
          <c:w val="0.97004909108583659"/>
          <c:h val="5.0741245564756052E-2"/>
        </c:manualLayout>
      </c:layout>
      <c:overlay val="0"/>
      <c:txPr>
        <a:bodyPr/>
        <a:lstStyle/>
        <a:p>
          <a:pPr>
            <a:defRPr sz="18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Arkusz1!$A$3:$A$7</c:f>
              <c:strCache>
                <c:ptCount val="5"/>
                <c:pt idx="0">
                  <c:v>bardzo dynamicznie</c:v>
                </c:pt>
                <c:pt idx="1">
                  <c:v>raczej dynamicznie</c:v>
                </c:pt>
                <c:pt idx="2">
                  <c:v>raczej popadnie w stagnację</c:v>
                </c:pt>
                <c:pt idx="3">
                  <c:v>może mieć poważne problemy z utrzymaniem się na rynku</c:v>
                </c:pt>
                <c:pt idx="4">
                  <c:v>trudno powiedzieć</c:v>
                </c:pt>
              </c:strCache>
            </c:strRef>
          </c:cat>
          <c:val>
            <c:numRef>
              <c:f>Arkusz1!$B$3:$B$7</c:f>
            </c:numRef>
          </c:val>
        </c:ser>
        <c:ser>
          <c:idx val="1"/>
          <c:order val="1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6600"/>
                      </a:solidFill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6600"/>
                      </a:solidFill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C00000"/>
                      </a:solidFill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800" b="1">
                      <a:solidFill>
                        <a:srgbClr val="C00000"/>
                      </a:solidFill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Arkusz1!$A$3:$A$7</c:f>
              <c:strCache>
                <c:ptCount val="5"/>
                <c:pt idx="0">
                  <c:v>bardzo dynamicznie</c:v>
                </c:pt>
                <c:pt idx="1">
                  <c:v>raczej dynamicznie</c:v>
                </c:pt>
                <c:pt idx="2">
                  <c:v>raczej popadnie w stagnację</c:v>
                </c:pt>
                <c:pt idx="3">
                  <c:v>może mieć poważne problemy z utrzymaniem się na rynku</c:v>
                </c:pt>
                <c:pt idx="4">
                  <c:v>trudno powiedzieć</c:v>
                </c:pt>
              </c:strCache>
            </c:strRef>
          </c:cat>
          <c:val>
            <c:numRef>
              <c:f>Arkusz1!$C$3:$C$7</c:f>
              <c:numCache>
                <c:formatCode>0.00%</c:formatCode>
                <c:ptCount val="5"/>
                <c:pt idx="0">
                  <c:v>2.5999999999999999E-2</c:v>
                </c:pt>
                <c:pt idx="1">
                  <c:v>0.31400000000000011</c:v>
                </c:pt>
                <c:pt idx="2">
                  <c:v>0.35200000000000009</c:v>
                </c:pt>
                <c:pt idx="3">
                  <c:v>0.26700000000000002</c:v>
                </c:pt>
                <c:pt idx="4">
                  <c:v>4.0000000000000015E-2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251136"/>
        <c:axId val="100252672"/>
      </c:barChart>
      <c:catAx>
        <c:axId val="100251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00252672"/>
        <c:crosses val="autoZero"/>
        <c:auto val="1"/>
        <c:lblAlgn val="ctr"/>
        <c:lblOffset val="100"/>
        <c:noMultiLvlLbl val="0"/>
      </c:catAx>
      <c:valAx>
        <c:axId val="100252672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one"/>
        <c:crossAx val="100251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62056-1263-4CD0-A71F-B2DDAE451871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49BC2-DA5A-4A75-B2A9-F2037A15F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4207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9C750-E977-4095-9E48-1F61B76E2CD0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0D90-F180-4CAF-B09D-F16C46DA37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1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0D90-F180-4CAF-B09D-F16C46DA379C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6531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0D90-F180-4CAF-B09D-F16C46DA379C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653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027-FAAE-4696-846A-212090EFB349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228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CBAE-B26A-4F09-8AEA-6AC685728A09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336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60-1D44-4703-90CD-E0ED1903C775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775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367-945D-4BF4-9850-9777FA5B7F4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03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FCBE-60DE-4A10-A878-C864D302F1D3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114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D133-8E56-4311-8D1F-6E5FC901ED4A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444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B9F6-8EFE-47DB-8379-48C034927EF7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692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FDFF-BB30-4A88-8BAC-B6F9643079F8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985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70C6-BE22-4422-8A02-6822069551F8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702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1D1-A750-4229-9489-0AD2389DC9A8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20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42DF-26AA-464A-B2A7-F04F5EF84989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283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0FB0-8B6B-4EA2-A827-28AACF0D66C9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C73E-F03C-4DD3-8A7E-607D6B335B8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340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73703" y="2407679"/>
            <a:ext cx="7772400" cy="1944217"/>
          </a:xfrm>
        </p:spPr>
        <p:txBody>
          <a:bodyPr>
            <a:normAutofit fontScale="90000"/>
          </a:bodyPr>
          <a:lstStyle/>
          <a:p>
            <a:r>
              <a:rPr lang="pl-PL" b="1" cap="small" dirty="0">
                <a:solidFill>
                  <a:srgbClr val="002060"/>
                </a:solidFill>
              </a:rPr>
              <a:t>Stan i P</a:t>
            </a:r>
            <a:r>
              <a:rPr lang="pl-PL" b="1" cap="small" dirty="0" smtClean="0">
                <a:solidFill>
                  <a:srgbClr val="002060"/>
                </a:solidFill>
              </a:rPr>
              <a:t>erspektywy Rozwoju Spółdzielczości Wiejskiej </a:t>
            </a:r>
            <a:br>
              <a:rPr lang="pl-PL" b="1" cap="small" dirty="0" smtClean="0">
                <a:solidFill>
                  <a:srgbClr val="002060"/>
                </a:solidFill>
              </a:rPr>
            </a:br>
            <a:r>
              <a:rPr lang="pl-PL" b="1" cap="small" dirty="0" smtClean="0">
                <a:solidFill>
                  <a:srgbClr val="002060"/>
                </a:solidFill>
              </a:rPr>
              <a:t>w </a:t>
            </a:r>
            <a:r>
              <a:rPr lang="pl-PL" b="1" cap="small" dirty="0">
                <a:solidFill>
                  <a:srgbClr val="002060"/>
                </a:solidFill>
              </a:rPr>
              <a:t>Polsce</a:t>
            </a:r>
            <a:r>
              <a:rPr lang="pl-PL" cap="small" dirty="0">
                <a:solidFill>
                  <a:srgbClr val="002060"/>
                </a:solidFill>
              </a:rPr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17211" y="4509120"/>
            <a:ext cx="8280920" cy="641796"/>
          </a:xfrm>
        </p:spPr>
        <p:txBody>
          <a:bodyPr>
            <a:normAutofit fontScale="92500"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opinie </a:t>
            </a:r>
            <a:r>
              <a:rPr lang="pl-PL" b="1" dirty="0">
                <a:solidFill>
                  <a:srgbClr val="7030A0"/>
                </a:solidFill>
              </a:rPr>
              <a:t>prezesów i członków zarządów </a:t>
            </a:r>
            <a:r>
              <a:rPr lang="pl-PL" b="1" dirty="0" smtClean="0">
                <a:solidFill>
                  <a:srgbClr val="7030A0"/>
                </a:solidFill>
              </a:rPr>
              <a:t>spółdzielni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39900" y="3236913"/>
            <a:ext cx="1009650" cy="2857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69239" y="995214"/>
            <a:ext cx="7776864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pl-PL" alt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„Europejski Fundusz Rolny na rzecz Rozwoju Obszarów Wiejskich: Europa inwestująca w obszary wiejskie.”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pl-PL" alt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Projekt opracowany przez Centrum Doradztwa Rolniczego w Brwinowie O/Kraków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pl-PL" alt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Projekt współfinansowany ze środków Unii Europejskiej w ramach </a:t>
            </a:r>
            <a:br>
              <a:rPr kumimoji="0" lang="pl-PL" alt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alt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Pomocy Technicznej Programu Rozwoju Obszarów Wiejskich na lata 2007-2013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pl-PL" alt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Instytucja Zarządzająca Programem Rozwoju Obszarów Wiejskich  na lata 2007-2013 - Minister Rolnictwa i Rozwoju Wsi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Obraz 11" descr="U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616" y="404664"/>
            <a:ext cx="83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az 12" descr="logo_Mi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7425" y="371727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az 13" descr="KSOW_tekst_transpar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40929"/>
            <a:ext cx="1247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az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8997" y="371727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az 15" descr="logo PROW 2007-2013 z tłem mniejsze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371727"/>
            <a:ext cx="883285" cy="49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dtytuł 2"/>
          <p:cNvSpPr txBox="1">
            <a:spLocks/>
          </p:cNvSpPr>
          <p:nvPr/>
        </p:nvSpPr>
        <p:spPr>
          <a:xfrm>
            <a:off x="594672" y="5445224"/>
            <a:ext cx="8280920" cy="641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sz="2400" cap="small" dirty="0" smtClean="0">
                <a:solidFill>
                  <a:schemeClr val="tx1"/>
                </a:solidFill>
              </a:rPr>
              <a:t>Krystyna Vinohradnik</a:t>
            </a:r>
            <a:r>
              <a:rPr lang="pl-PL" sz="2400" dirty="0" smtClean="0">
                <a:solidFill>
                  <a:schemeClr val="tx1"/>
                </a:solidFill>
              </a:rPr>
              <a:t>, dr inż.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8229600" cy="792088"/>
          </a:xfrm>
        </p:spPr>
        <p:txBody>
          <a:bodyPr>
            <a:normAutofit/>
          </a:bodyPr>
          <a:lstStyle/>
          <a:p>
            <a:r>
              <a:rPr lang="pl-PL" sz="3600" b="1" cap="small" dirty="0" smtClean="0">
                <a:solidFill>
                  <a:srgbClr val="006600"/>
                </a:solidFill>
              </a:rPr>
              <a:t>Wybrane Rezultaty</a:t>
            </a:r>
            <a:endParaRPr lang="pl-PL" sz="3600" b="1" cap="small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720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cap="small" dirty="0">
                <a:solidFill>
                  <a:srgbClr val="006600"/>
                </a:solidFill>
              </a:rPr>
              <a:t>B</a:t>
            </a:r>
            <a:r>
              <a:rPr lang="pl-PL" sz="3600" b="1" cap="small" dirty="0" smtClean="0">
                <a:solidFill>
                  <a:srgbClr val="006600"/>
                </a:solidFill>
              </a:rPr>
              <a:t>adań</a:t>
            </a:r>
            <a:endParaRPr lang="pl-PL" sz="3600" b="1" cap="small" dirty="0">
              <a:solidFill>
                <a:srgbClr val="006600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9F5A-0F58-448F-A4AA-DDB962C2EA02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2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Poziom Wiedzy rolników o spółdzielczości </a:t>
            </a:r>
            <a:r>
              <a:rPr lang="pl-PL" sz="1800" dirty="0" smtClean="0"/>
              <a:t>(pytanie 1)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244401"/>
              </p:ext>
            </p:extLst>
          </p:nvPr>
        </p:nvGraphicFramePr>
        <p:xfrm>
          <a:off x="467544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ADF-3FBE-49AF-BD4E-0D0E53A32762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9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l-PL" sz="3600" b="1" cap="small" dirty="0">
                <a:solidFill>
                  <a:srgbClr val="006600"/>
                </a:solidFill>
              </a:rPr>
              <a:t>Gotowość </a:t>
            </a:r>
            <a:r>
              <a:rPr lang="en-US" sz="3600" b="1" cap="small" dirty="0" smtClean="0">
                <a:solidFill>
                  <a:srgbClr val="006600"/>
                </a:solidFill>
              </a:rPr>
              <a:t>rolników </a:t>
            </a:r>
            <a:r>
              <a:rPr lang="en-US" sz="3600" b="1" cap="small" dirty="0">
                <a:solidFill>
                  <a:srgbClr val="006600"/>
                </a:solidFill>
              </a:rPr>
              <a:t>i mieszkańc</a:t>
            </a:r>
            <a:r>
              <a:rPr lang="pl-PL" sz="3600" b="1" cap="small" dirty="0">
                <a:solidFill>
                  <a:srgbClr val="006600"/>
                </a:solidFill>
              </a:rPr>
              <a:t>ów</a:t>
            </a:r>
            <a:r>
              <a:rPr lang="en-US" sz="3600" b="1" cap="small" dirty="0">
                <a:solidFill>
                  <a:srgbClr val="006600"/>
                </a:solidFill>
              </a:rPr>
              <a:t> wsi </a:t>
            </a:r>
            <a:r>
              <a:rPr lang="pl-PL" sz="3600" b="1" cap="small" dirty="0" smtClean="0">
                <a:solidFill>
                  <a:srgbClr val="006600"/>
                </a:solidFill>
              </a:rPr>
              <a:t/>
            </a:r>
            <a:br>
              <a:rPr lang="pl-PL" sz="3600" b="1" cap="small" dirty="0" smtClean="0">
                <a:solidFill>
                  <a:srgbClr val="006600"/>
                </a:solidFill>
              </a:rPr>
            </a:br>
            <a:r>
              <a:rPr lang="en-US" sz="3600" b="1" cap="small" dirty="0" smtClean="0">
                <a:solidFill>
                  <a:srgbClr val="006600"/>
                </a:solidFill>
              </a:rPr>
              <a:t>do </a:t>
            </a:r>
            <a:r>
              <a:rPr lang="en-US" sz="3600" b="1" cap="small" dirty="0">
                <a:solidFill>
                  <a:srgbClr val="006600"/>
                </a:solidFill>
              </a:rPr>
              <a:t>podejmowania działalności gospodarczej </a:t>
            </a:r>
            <a:r>
              <a:rPr lang="pl-PL" sz="3600" b="1" cap="small" dirty="0" smtClean="0">
                <a:solidFill>
                  <a:srgbClr val="006600"/>
                </a:solidFill>
              </a:rPr>
              <a:t/>
            </a:r>
            <a:br>
              <a:rPr lang="pl-PL" sz="3600" b="1" cap="small" dirty="0" smtClean="0">
                <a:solidFill>
                  <a:srgbClr val="006600"/>
                </a:solidFill>
              </a:rPr>
            </a:br>
            <a:r>
              <a:rPr lang="en-US" sz="3600" b="1" cap="small" dirty="0" smtClean="0">
                <a:solidFill>
                  <a:srgbClr val="006600"/>
                </a:solidFill>
              </a:rPr>
              <a:t>w </a:t>
            </a:r>
            <a:r>
              <a:rPr lang="en-US" sz="3600" b="1" cap="small" dirty="0">
                <a:solidFill>
                  <a:srgbClr val="006600"/>
                </a:solidFill>
              </a:rPr>
              <a:t>formie </a:t>
            </a:r>
            <a:r>
              <a:rPr lang="en-US" sz="3600" b="1" cap="small" dirty="0" smtClean="0">
                <a:solidFill>
                  <a:srgbClr val="006600"/>
                </a:solidFill>
              </a:rPr>
              <a:t>spółdzielni</a:t>
            </a:r>
            <a:r>
              <a:rPr lang="pl-PL" sz="3600" b="1" cap="small" dirty="0" smtClean="0">
                <a:solidFill>
                  <a:srgbClr val="006600"/>
                </a:solidFill>
              </a:rPr>
              <a:t> </a:t>
            </a:r>
            <a:r>
              <a:rPr lang="pl-PL" sz="2000" dirty="0" smtClean="0"/>
              <a:t>(pytanie 2)</a:t>
            </a:r>
            <a:r>
              <a:rPr lang="en-US" sz="2000" dirty="0"/>
              <a:t/>
            </a:r>
            <a:br>
              <a:rPr lang="en-US" sz="2000" dirty="0"/>
            </a:b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7686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9EE8-3ABD-4A96-93AD-393C6EBB4D7B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62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Motywacje rolników </a:t>
            </a:r>
            <a:br>
              <a:rPr lang="pl-PL" sz="3200" b="1" cap="small" dirty="0" smtClean="0">
                <a:solidFill>
                  <a:srgbClr val="006600"/>
                </a:solidFill>
              </a:rPr>
            </a:br>
            <a:r>
              <a:rPr lang="pl-PL" sz="3200" b="1" cap="small" dirty="0" smtClean="0">
                <a:solidFill>
                  <a:srgbClr val="006600"/>
                </a:solidFill>
              </a:rPr>
              <a:t>do członkostwa w spółdzielni? </a:t>
            </a:r>
            <a:r>
              <a:rPr lang="pl-PL" sz="1800" dirty="0" smtClean="0"/>
              <a:t>(pytanie 3)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442898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ABA8-DE0B-4E04-AF2C-94F8AC886F66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00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Poziom Aktywności członków spółdzielni </a:t>
            </a:r>
            <a:r>
              <a:rPr lang="pl-PL" sz="1800" dirty="0" smtClean="0"/>
              <a:t>(pytanie 5)</a:t>
            </a:r>
            <a:endParaRPr lang="pl-PL" sz="1800" b="1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152224"/>
              </p:ext>
            </p:extLst>
          </p:nvPr>
        </p:nvGraphicFramePr>
        <p:xfrm>
          <a:off x="395536" y="1268760"/>
          <a:ext cx="843528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48FC-1E2B-4C6B-BE6C-5BF9E13DCA23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68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 Oddziaływanie spółdzielni na Środowisko </a:t>
            </a:r>
            <a:r>
              <a:rPr lang="pl-PL" sz="3200" b="1" cap="small" dirty="0">
                <a:solidFill>
                  <a:srgbClr val="006600"/>
                </a:solidFill>
              </a:rPr>
              <a:t>L</a:t>
            </a:r>
            <a:r>
              <a:rPr lang="pl-PL" sz="3200" b="1" cap="small" dirty="0" smtClean="0">
                <a:solidFill>
                  <a:srgbClr val="006600"/>
                </a:solidFill>
              </a:rPr>
              <a:t>okalne (w tym na swoich członków)</a:t>
            </a:r>
            <a:r>
              <a:rPr lang="pl-PL" sz="3200" b="1" dirty="0" smtClean="0"/>
              <a:t> </a:t>
            </a:r>
            <a:r>
              <a:rPr lang="pl-PL" sz="1800" dirty="0" smtClean="0"/>
              <a:t>(pytanie 8/13)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282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CB29-FF65-46BA-8D14-827684D4B525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43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pl-PL" sz="3600" b="1" cap="small" dirty="0" smtClean="0">
                <a:solidFill>
                  <a:srgbClr val="006600"/>
                </a:solidFill>
              </a:rPr>
              <a:t>Zmiany w Działalności spółdzielni </a:t>
            </a:r>
            <a:r>
              <a:rPr lang="pl-PL" sz="1800" dirty="0"/>
              <a:t>(pytanie </a:t>
            </a:r>
            <a:r>
              <a:rPr lang="pl-PL" sz="1800" dirty="0" smtClean="0"/>
              <a:t>11)</a:t>
            </a:r>
            <a:endParaRPr lang="pl-PL" sz="1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685965"/>
              </p:ext>
            </p:extLst>
          </p:nvPr>
        </p:nvGraphicFramePr>
        <p:xfrm>
          <a:off x="683568" y="908720"/>
          <a:ext cx="7560840" cy="5621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4176464"/>
                <a:gridCol w="1099390"/>
                <a:gridCol w="1204866"/>
              </a:tblGrid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Wyszczególnienie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Liczba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000" cap="small" baseline="0" dirty="0">
                          <a:solidFill>
                            <a:srgbClr val="006600"/>
                          </a:solidFill>
                          <a:effectLst/>
                        </a:rPr>
                        <a:t>Wprowadzenie nowych </a:t>
                      </a:r>
                      <a:r>
                        <a:rPr lang="pl-PL" sz="2000" cap="small" baseline="0" dirty="0" smtClean="0">
                          <a:solidFill>
                            <a:srgbClr val="006600"/>
                          </a:solidFill>
                          <a:effectLst/>
                        </a:rPr>
                        <a:t>Produktów</a:t>
                      </a:r>
                      <a:endParaRPr lang="pl-PL" sz="2000" cap="small" baseline="0" dirty="0">
                        <a:solidFill>
                          <a:srgbClr val="0066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006600"/>
                          </a:solidFill>
                          <a:effectLst/>
                        </a:rPr>
                        <a:t>125</a:t>
                      </a:r>
                      <a:endParaRPr lang="pl-PL" sz="18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006600"/>
                          </a:solidFill>
                          <a:effectLst/>
                        </a:rPr>
                        <a:t>29,8</a:t>
                      </a:r>
                      <a:endParaRPr lang="pl-PL" sz="18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Rodzaje nowych produktów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Kredyty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36,8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Depozyty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11,2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Lokaty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7,2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Karty bankowe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Inne produkty finansowe i bankowe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11,2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Piekarniczo-ciastkarskie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32,0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Nabiał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Inne produkty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19,2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000" cap="small" baseline="0" dirty="0">
                          <a:solidFill>
                            <a:srgbClr val="006600"/>
                          </a:solidFill>
                          <a:effectLst/>
                        </a:rPr>
                        <a:t>Wprowadzenie nowych </a:t>
                      </a:r>
                      <a:r>
                        <a:rPr lang="pl-PL" sz="2000" cap="small" baseline="0" dirty="0" smtClean="0">
                          <a:solidFill>
                            <a:srgbClr val="006600"/>
                          </a:solidFill>
                          <a:effectLst/>
                        </a:rPr>
                        <a:t>Usług</a:t>
                      </a:r>
                      <a:endParaRPr lang="pl-PL" sz="2000" cap="small" baseline="0" dirty="0">
                        <a:solidFill>
                          <a:srgbClr val="0066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006600"/>
                          </a:solidFill>
                          <a:effectLst/>
                        </a:rPr>
                        <a:t>88</a:t>
                      </a:r>
                      <a:endParaRPr lang="pl-PL" sz="18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006600"/>
                          </a:solidFill>
                          <a:effectLst/>
                        </a:rPr>
                        <a:t>21</a:t>
                      </a:r>
                      <a:endParaRPr lang="pl-PL" sz="18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385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Rodzaje nowych usług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Bankowość internetowa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29,9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Kredyty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Karty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8,0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Inne usługi finansowe, bankowe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26,4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Inne usługi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43,7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Działalność spółdzielni bez zmian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237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56,6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221-7131-4CD0-9492-7C6D4780F4E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14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l-PL" sz="3200" b="1" cap="small" dirty="0">
                <a:solidFill>
                  <a:srgbClr val="006600"/>
                </a:solidFill>
              </a:rPr>
              <a:t>Zmiany w Działalności spółdzielni </a:t>
            </a:r>
            <a:r>
              <a:rPr lang="pl-PL" sz="1800" dirty="0"/>
              <a:t>(pytanie 11)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49535"/>
              </p:ext>
            </p:extLst>
          </p:nvPr>
        </p:nvGraphicFramePr>
        <p:xfrm>
          <a:off x="899592" y="980728"/>
          <a:ext cx="6768753" cy="5308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3751505"/>
                <a:gridCol w="1145039"/>
                <a:gridCol w="1008113"/>
              </a:tblGrid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cap="small" baseline="0" dirty="0">
                          <a:solidFill>
                            <a:srgbClr val="C00000"/>
                          </a:solidFill>
                          <a:effectLst/>
                        </a:rPr>
                        <a:t>Wycofanie </a:t>
                      </a:r>
                      <a:r>
                        <a:rPr lang="pl-PL" sz="1800" cap="small" baseline="0" dirty="0" smtClean="0">
                          <a:solidFill>
                            <a:srgbClr val="C00000"/>
                          </a:solidFill>
                          <a:effectLst/>
                        </a:rPr>
                        <a:t>Produktów </a:t>
                      </a:r>
                      <a:r>
                        <a:rPr lang="pl-PL" sz="1800" cap="small" baseline="0" dirty="0">
                          <a:solidFill>
                            <a:srgbClr val="C00000"/>
                          </a:solidFill>
                          <a:effectLst/>
                        </a:rPr>
                        <a:t>z rynku </a:t>
                      </a:r>
                      <a:endParaRPr lang="pl-PL" sz="1800" cap="small" baseline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rgbClr val="C00000"/>
                          </a:solidFill>
                          <a:effectLst/>
                        </a:rPr>
                        <a:t>58</a:t>
                      </a:r>
                      <a:endParaRPr lang="pl-PL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rgbClr val="C00000"/>
                          </a:solidFill>
                          <a:effectLst/>
                        </a:rPr>
                        <a:t>13,8</a:t>
                      </a:r>
                      <a:endParaRPr lang="pl-PL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Rodzaje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produktów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Kredyty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24,1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324100" algn="r"/>
                        </a:tabLs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Lokaty	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Pieczywo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25,9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Nabiał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Owocowo-warzywne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6,9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2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Masarskie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6,9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Inne produkty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22,4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cap="small" baseline="0" dirty="0">
                          <a:solidFill>
                            <a:srgbClr val="C00000"/>
                          </a:solidFill>
                          <a:effectLst/>
                        </a:rPr>
                        <a:t>Wycofanie </a:t>
                      </a:r>
                      <a:r>
                        <a:rPr lang="pl-PL" sz="1800" b="1" cap="small" baseline="0" dirty="0" smtClean="0">
                          <a:solidFill>
                            <a:srgbClr val="C00000"/>
                          </a:solidFill>
                          <a:effectLst/>
                        </a:rPr>
                        <a:t>Usług </a:t>
                      </a:r>
                      <a:r>
                        <a:rPr lang="pl-PL" sz="1800" b="1" cap="small" baseline="0" dirty="0">
                          <a:solidFill>
                            <a:srgbClr val="C00000"/>
                          </a:solidFill>
                          <a:effectLst/>
                        </a:rPr>
                        <a:t>z rynku </a:t>
                      </a:r>
                      <a:endParaRPr lang="pl-PL" sz="1800" b="1" cap="small" baseline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57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13,6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385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Rodzaje 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usług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Piekarnicze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68,4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Handlowe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15,8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Rolnicze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Budowlane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Transportowe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Inne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61,4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367-945D-4BF4-9850-9777FA5B7F4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93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l-PL" sz="3200" b="1" cap="small" dirty="0">
                <a:solidFill>
                  <a:srgbClr val="006600"/>
                </a:solidFill>
              </a:rPr>
              <a:t>Zmiany w </a:t>
            </a:r>
            <a:r>
              <a:rPr lang="pl-PL" sz="3200" b="1" cap="small" dirty="0" smtClean="0">
                <a:solidFill>
                  <a:srgbClr val="006600"/>
                </a:solidFill>
              </a:rPr>
              <a:t>Działalności </a:t>
            </a:r>
            <a:r>
              <a:rPr lang="pl-PL" sz="3200" b="1" cap="small" dirty="0">
                <a:solidFill>
                  <a:srgbClr val="006600"/>
                </a:solidFill>
              </a:rPr>
              <a:t>według typu </a:t>
            </a:r>
            <a:r>
              <a:rPr lang="pl-PL" sz="3200" b="1" cap="small" dirty="0" smtClean="0">
                <a:solidFill>
                  <a:srgbClr val="006600"/>
                </a:solidFill>
              </a:rPr>
              <a:t>spółdzielni </a:t>
            </a:r>
            <a:br>
              <a:rPr lang="pl-PL" sz="3200" b="1" cap="small" dirty="0" smtClean="0">
                <a:solidFill>
                  <a:srgbClr val="006600"/>
                </a:solidFill>
              </a:rPr>
            </a:br>
            <a:r>
              <a:rPr lang="pl-PL" sz="2000" dirty="0" smtClean="0"/>
              <a:t>(pytanie 11)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657666"/>
              </p:ext>
            </p:extLst>
          </p:nvPr>
        </p:nvGraphicFramePr>
        <p:xfrm>
          <a:off x="395536" y="1340768"/>
          <a:ext cx="8496944" cy="4613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  <a:gridCol w="648072"/>
                <a:gridCol w="864096"/>
                <a:gridCol w="648072"/>
                <a:gridCol w="720080"/>
                <a:gridCol w="792088"/>
                <a:gridCol w="720080"/>
              </a:tblGrid>
              <a:tr h="312613">
                <a:tc rowSpan="3"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Typ spółdzielni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rgbClr val="C00000"/>
                          </a:solidFill>
                          <a:effectLst/>
                        </a:rPr>
                        <a:t>Wycofane z rynku</a:t>
                      </a:r>
                      <a:endParaRPr lang="pl-PL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Brak zmian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26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Produkty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Usługi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26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Liczba i %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2613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Bank spółdzielczy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59,4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53,1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11,5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724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Gminna spółdzielnia "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SCh"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26,4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6,7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69,9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Rolnicza spółdzielnia produkcyjna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13,7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8,2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79,5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613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Spółdzielnia mleczarska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66,7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8,3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33,3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467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Spółdzielcza grupa producentów rolnych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50,0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50,0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Spółdzielnia ogrodniczo-pszczelarska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20,0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80,0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613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Spółdzielnia socjalna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6,3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43,8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56,3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459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Spółdzielnia kółek rolniczych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2,9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32,4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64,7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613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Inna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16,7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5,6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77,8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40">
                <a:tc>
                  <a:txBody>
                    <a:bodyPr/>
                    <a:lstStyle/>
                    <a:p>
                      <a:pPr marL="36195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Ogółem liczba badanych spółdzielni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   58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13,8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13,6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309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73,6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D17D-68D5-4C68-9C5B-3AFD4D1328D2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67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Czynniki wpływające na rozwój spółdzielczości </a:t>
            </a:r>
            <a:br>
              <a:rPr lang="pl-PL" sz="3200" b="1" cap="small" dirty="0" smtClean="0">
                <a:solidFill>
                  <a:srgbClr val="006600"/>
                </a:solidFill>
              </a:rPr>
            </a:br>
            <a:r>
              <a:rPr lang="pl-PL" sz="3200" b="1" cap="small" dirty="0" smtClean="0">
                <a:solidFill>
                  <a:srgbClr val="006600"/>
                </a:solidFill>
              </a:rPr>
              <a:t>na wsi </a:t>
            </a:r>
            <a:r>
              <a:rPr lang="pl-PL" sz="1800" dirty="0" smtClean="0"/>
              <a:t>(pytanie 4)</a:t>
            </a:r>
            <a:endParaRPr lang="pl-PL" sz="1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487904"/>
              </p:ext>
            </p:extLst>
          </p:nvPr>
        </p:nvGraphicFramePr>
        <p:xfrm>
          <a:off x="251520" y="1600200"/>
          <a:ext cx="86409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FA28-497D-4CF4-985B-A82251B6C94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98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Założenia</a:t>
            </a:r>
            <a:r>
              <a:rPr lang="pl-PL" sz="3600" b="1" cap="small" dirty="0" smtClean="0">
                <a:solidFill>
                  <a:srgbClr val="7030A0"/>
                </a:solidFill>
              </a:rPr>
              <a:t> </a:t>
            </a:r>
            <a:r>
              <a:rPr lang="pl-PL" sz="3600" b="1" cap="small" dirty="0">
                <a:solidFill>
                  <a:schemeClr val="accent4">
                    <a:lumMod val="50000"/>
                  </a:schemeClr>
                </a:solidFill>
              </a:rPr>
              <a:t>P</a:t>
            </a:r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rojektu</a:t>
            </a:r>
            <a:endParaRPr lang="pl-PL" sz="3600" b="1" cap="small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52425" indent="-352425">
              <a:buFont typeface="+mj-lt"/>
              <a:buAutoNum type="arabicPeriod"/>
            </a:pPr>
            <a:r>
              <a:rPr lang="pl-PL" dirty="0" smtClean="0"/>
              <a:t>Przeprowadzenie badań celem </a:t>
            </a:r>
            <a:r>
              <a:rPr lang="pl-PL" b="1" dirty="0" smtClean="0">
                <a:solidFill>
                  <a:srgbClr val="002060"/>
                </a:solidFill>
              </a:rPr>
              <a:t>pozyskania kompleksowej wiedzy </a:t>
            </a:r>
            <a:r>
              <a:rPr lang="pl-PL" dirty="0" smtClean="0"/>
              <a:t>na temat:</a:t>
            </a:r>
          </a:p>
          <a:p>
            <a:pPr indent="9525"/>
            <a:r>
              <a:rPr lang="pl-PL" dirty="0" smtClean="0"/>
              <a:t> </a:t>
            </a:r>
            <a:r>
              <a:rPr lang="pl-PL" dirty="0"/>
              <a:t>spółdzielczości </a:t>
            </a:r>
            <a:r>
              <a:rPr lang="pl-PL" dirty="0" smtClean="0"/>
              <a:t>wiejskiej;</a:t>
            </a:r>
          </a:p>
          <a:p>
            <a:pPr indent="9525"/>
            <a:r>
              <a:rPr lang="pl-PL" dirty="0"/>
              <a:t> </a:t>
            </a:r>
            <a:r>
              <a:rPr lang="pl-PL" dirty="0" smtClean="0"/>
              <a:t>procesów zmian w spółdzielniach i </a:t>
            </a:r>
            <a:r>
              <a:rPr lang="pl-PL" dirty="0"/>
              <a:t>ich </a:t>
            </a:r>
            <a:r>
              <a:rPr lang="pl-PL" dirty="0" smtClean="0"/>
              <a:t>otoczeniu.</a:t>
            </a:r>
          </a:p>
          <a:p>
            <a:pPr marL="352425" indent="-352425">
              <a:buFont typeface="+mj-lt"/>
              <a:buAutoNum type="arabicPeriod" startAt="2"/>
            </a:pPr>
            <a:r>
              <a:rPr lang="pl-PL" b="1" dirty="0" smtClean="0">
                <a:solidFill>
                  <a:srgbClr val="002060"/>
                </a:solidFill>
              </a:rPr>
              <a:t>Wiedza</a:t>
            </a:r>
            <a:r>
              <a:rPr lang="pl-PL" dirty="0" smtClean="0"/>
              <a:t> </a:t>
            </a:r>
            <a:r>
              <a:rPr lang="pl-PL" dirty="0"/>
              <a:t>ta </a:t>
            </a:r>
            <a:r>
              <a:rPr lang="pl-PL" dirty="0" smtClean="0"/>
              <a:t>ma:  </a:t>
            </a:r>
          </a:p>
          <a:p>
            <a:pPr indent="9525"/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służyć</a:t>
            </a:r>
            <a:r>
              <a:rPr lang="pl-PL" dirty="0" smtClean="0"/>
              <a:t> popularyzacji </a:t>
            </a:r>
            <a:r>
              <a:rPr lang="pl-PL" dirty="0"/>
              <a:t>idei </a:t>
            </a:r>
            <a:r>
              <a:rPr lang="pl-PL" dirty="0" smtClean="0"/>
              <a:t>spółdzielczości wiejskiej; </a:t>
            </a:r>
          </a:p>
          <a:p>
            <a:pPr marL="536575" indent="-184150"/>
            <a:r>
              <a:rPr lang="pl-PL" b="1" dirty="0" smtClean="0">
                <a:solidFill>
                  <a:srgbClr val="002060"/>
                </a:solidFill>
              </a:rPr>
              <a:t>wspierać</a:t>
            </a:r>
            <a:r>
              <a:rPr lang="pl-PL" dirty="0" smtClean="0"/>
              <a:t> proces </a:t>
            </a:r>
            <a:r>
              <a:rPr lang="pl-PL" dirty="0"/>
              <a:t>odradzania się spółdzielczości </a:t>
            </a:r>
            <a:r>
              <a:rPr lang="pl-PL" dirty="0" smtClean="0"/>
              <a:t>wiejskiej;</a:t>
            </a:r>
          </a:p>
          <a:p>
            <a:pPr marL="536575" indent="-184150"/>
            <a:r>
              <a:rPr lang="pl-PL" b="1" dirty="0" smtClean="0">
                <a:solidFill>
                  <a:srgbClr val="002060"/>
                </a:solidFill>
              </a:rPr>
              <a:t>wzmacniać</a:t>
            </a:r>
            <a:r>
              <a:rPr lang="pl-PL" dirty="0" smtClean="0"/>
              <a:t> wpływ idei spółdzielczości na poprawę </a:t>
            </a:r>
            <a:r>
              <a:rPr lang="pl-PL" dirty="0"/>
              <a:t>warunków życia gospodarczego i społecznego wsi.  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49A-8C63-48BD-A98D-3B662422DC7D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1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Główne Bariery Rozwoju Spółdzielczości Rolników </a:t>
            </a:r>
            <a:r>
              <a:rPr lang="pl-PL" sz="1800" dirty="0" smtClean="0"/>
              <a:t>(pytanie 5)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4832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48C6-578F-44F7-884B-7E3B819AE8E2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89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Problemy w Zarządzaniu spółdzielnią</a:t>
            </a:r>
            <a:r>
              <a:rPr lang="pl-PL" sz="3200" cap="small" dirty="0" smtClean="0">
                <a:solidFill>
                  <a:srgbClr val="006600"/>
                </a:solidFill>
              </a:rPr>
              <a:t>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1800" dirty="0" smtClean="0"/>
              <a:t>(pytanie 12)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015087"/>
              </p:ext>
            </p:extLst>
          </p:nvPr>
        </p:nvGraphicFramePr>
        <p:xfrm>
          <a:off x="251520" y="1412776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8B84-E964-4D3B-A04C-89C7EA9B0A1B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79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Perspektywy Rozwoju spółdzielni </a:t>
            </a:r>
            <a:r>
              <a:rPr lang="pl-PL" sz="1800" dirty="0" smtClean="0"/>
              <a:t>(pytanie 14)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516229"/>
              </p:ext>
            </p:extLst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3B83-A412-47A5-9A24-B7AB50245C09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156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Szanse Rozwoju spółdzielczości według ich typów  </a:t>
            </a:r>
            <a:r>
              <a:rPr lang="pl-PL" sz="1800" dirty="0" smtClean="0"/>
              <a:t>(pytanie 14)</a:t>
            </a:r>
            <a:endParaRPr lang="pl-PL" sz="1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204164"/>
              </p:ext>
            </p:extLst>
          </p:nvPr>
        </p:nvGraphicFramePr>
        <p:xfrm>
          <a:off x="251520" y="1268760"/>
          <a:ext cx="87129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2B6A-9FD5-498B-A232-B2426D225D26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43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Prognoza Rozwoju badanych spółdzielni </a:t>
            </a:r>
            <a:br>
              <a:rPr lang="pl-PL" sz="3200" b="1" cap="small" dirty="0" smtClean="0">
                <a:solidFill>
                  <a:srgbClr val="006600"/>
                </a:solidFill>
              </a:rPr>
            </a:br>
            <a:r>
              <a:rPr lang="pl-PL" sz="3200" b="1" cap="small" dirty="0" smtClean="0">
                <a:solidFill>
                  <a:srgbClr val="006600"/>
                </a:solidFill>
              </a:rPr>
              <a:t>według ich typów</a:t>
            </a:r>
            <a:r>
              <a:rPr lang="pl-PL" sz="3200" b="1" dirty="0" smtClean="0"/>
              <a:t> </a:t>
            </a:r>
            <a:r>
              <a:rPr lang="pl-PL" sz="1800" dirty="0" smtClean="0"/>
              <a:t>(pytanie 14)</a:t>
            </a:r>
            <a:endParaRPr lang="pl-PL" sz="1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119875"/>
              </p:ext>
            </p:extLst>
          </p:nvPr>
        </p:nvGraphicFramePr>
        <p:xfrm>
          <a:off x="323528" y="1412776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A402-61B7-46DB-9B46-D294ABB2F1AE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04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2060"/>
                </a:solidFill>
              </a:rPr>
              <a:t>Podsumowanie</a:t>
            </a:r>
            <a:endParaRPr lang="pl-PL" sz="3200" b="1" cap="smal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0000">
              <a:spcBef>
                <a:spcPts val="600"/>
              </a:spcBef>
              <a:spcAft>
                <a:spcPts val="600"/>
              </a:spcAft>
            </a:pPr>
            <a:r>
              <a:rPr lang="pl-PL" sz="2800" b="1" dirty="0" smtClean="0">
                <a:solidFill>
                  <a:srgbClr val="006600"/>
                </a:solidFill>
              </a:rPr>
              <a:t>Idea spółdzielczości </a:t>
            </a:r>
            <a:r>
              <a:rPr lang="pl-PL" sz="2800" dirty="0" smtClean="0"/>
              <a:t>nie jest obca rolnikom</a:t>
            </a:r>
            <a:br>
              <a:rPr lang="pl-PL" sz="2800" dirty="0" smtClean="0"/>
            </a:br>
            <a:r>
              <a:rPr lang="pl-PL" sz="2800" dirty="0" smtClean="0"/>
              <a:t>i mieszkańcom wsi, ale ich poziom wiedzy </a:t>
            </a:r>
            <a:br>
              <a:rPr lang="pl-PL" sz="2800" dirty="0" smtClean="0"/>
            </a:br>
            <a:r>
              <a:rPr lang="pl-PL" sz="2800" dirty="0" smtClean="0"/>
              <a:t>o uregulowaniach prawnych i zasadach działania </a:t>
            </a:r>
            <a:br>
              <a:rPr lang="pl-PL" sz="2800" dirty="0" smtClean="0"/>
            </a:br>
            <a:r>
              <a:rPr lang="pl-PL" sz="2800" dirty="0" smtClean="0"/>
              <a:t>jest generalnie niski. </a:t>
            </a:r>
          </a:p>
          <a:p>
            <a:pPr marL="540000">
              <a:spcBef>
                <a:spcPts val="600"/>
              </a:spcBef>
              <a:spcAft>
                <a:spcPts val="600"/>
              </a:spcAft>
            </a:pPr>
            <a:r>
              <a:rPr lang="pl-PL" sz="2800" dirty="0"/>
              <a:t>Głównymi </a:t>
            </a:r>
            <a:r>
              <a:rPr lang="pl-PL" sz="2800" b="1" dirty="0">
                <a:solidFill>
                  <a:srgbClr val="C00000"/>
                </a:solidFill>
              </a:rPr>
              <a:t>barierami w rozwoju spółdzielczości </a:t>
            </a:r>
            <a:r>
              <a:rPr lang="pl-PL" sz="2800" dirty="0"/>
              <a:t>są bariera ekonomiczna (brak lub niedobór kapitału) </a:t>
            </a:r>
            <a:br>
              <a:rPr lang="pl-PL" sz="2800" dirty="0"/>
            </a:br>
            <a:r>
              <a:rPr lang="pl-PL" sz="2800" dirty="0"/>
              <a:t>i mentalna (złe skojarzenia ze spółdzielczością okresu komunistycznego, oraz </a:t>
            </a:r>
            <a:r>
              <a:rPr lang="pl-PL" sz="2800" dirty="0" smtClean="0"/>
              <a:t>ogólna niechęć </a:t>
            </a:r>
            <a:r>
              <a:rPr lang="pl-PL" sz="2800" dirty="0"/>
              <a:t>rolników do zrzeszania się i wspólnego działania</a:t>
            </a:r>
            <a:r>
              <a:rPr lang="pl-PL" sz="2800" dirty="0" smtClean="0"/>
              <a:t>).</a:t>
            </a:r>
            <a:br>
              <a:rPr lang="pl-PL" sz="2800" dirty="0" smtClean="0"/>
            </a:br>
            <a:r>
              <a:rPr lang="pl-PL" sz="2800" dirty="0" smtClean="0"/>
              <a:t> 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367-945D-4BF4-9850-9777FA5B7F4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87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2060"/>
                </a:solidFill>
              </a:rPr>
              <a:t>Podsumowanie</a:t>
            </a:r>
            <a:endParaRPr lang="pl-PL" sz="3200" cap="smal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41168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Zaangażowanie</a:t>
            </a:r>
            <a:r>
              <a:rPr lang="pl-PL" sz="2800" dirty="0" smtClean="0">
                <a:solidFill>
                  <a:srgbClr val="006600"/>
                </a:solidFill>
              </a:rPr>
              <a:t> </a:t>
            </a:r>
            <a:r>
              <a:rPr lang="pl-PL" sz="2800" dirty="0" smtClean="0"/>
              <a:t>członków w działalność ich spółdzielni </a:t>
            </a:r>
            <a:r>
              <a:rPr lang="pl-PL" sz="2800" dirty="0"/>
              <a:t>jest </a:t>
            </a:r>
            <a:r>
              <a:rPr lang="pl-PL" sz="2800" dirty="0" smtClean="0"/>
              <a:t>generalnie niskie, z wyjątkiem:</a:t>
            </a:r>
            <a:br>
              <a:rPr lang="pl-PL" sz="2800" dirty="0" smtClean="0"/>
            </a:br>
            <a:r>
              <a:rPr lang="pl-PL" sz="2800" i="1" dirty="0" smtClean="0"/>
              <a:t>spółdzielczych grup producentów </a:t>
            </a:r>
            <a:r>
              <a:rPr lang="pl-PL" sz="2800" dirty="0" smtClean="0"/>
              <a:t>(gdzie członkowie mają największy wpływ na wyniki ekonomiczne swej spółdzielni) </a:t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i="1" dirty="0" smtClean="0"/>
              <a:t>spółdzielni socjalnych </a:t>
            </a:r>
            <a:r>
              <a:rPr lang="pl-PL" sz="2800" dirty="0" smtClean="0"/>
              <a:t>(których członkowie są równocześnie pracownikami spółdzielni); </a:t>
            </a:r>
          </a:p>
          <a:p>
            <a:r>
              <a:rPr lang="pl-PL" sz="2800" b="1" dirty="0">
                <a:solidFill>
                  <a:srgbClr val="002060"/>
                </a:solidFill>
              </a:rPr>
              <a:t>Najniższa</a:t>
            </a:r>
            <a:r>
              <a:rPr lang="pl-PL" sz="2800" b="1" dirty="0" smtClean="0"/>
              <a:t> </a:t>
            </a:r>
            <a:r>
              <a:rPr lang="pl-PL" sz="2800" b="1" dirty="0">
                <a:solidFill>
                  <a:srgbClr val="002060"/>
                </a:solidFill>
              </a:rPr>
              <a:t>aktywność</a:t>
            </a:r>
            <a:r>
              <a:rPr lang="pl-PL" sz="2800" b="1" dirty="0" smtClean="0"/>
              <a:t> </a:t>
            </a:r>
            <a:r>
              <a:rPr lang="pl-PL" sz="2800" dirty="0" smtClean="0"/>
              <a:t>członków obserwowana jest </a:t>
            </a:r>
            <a:br>
              <a:rPr lang="pl-PL" sz="2800" dirty="0" smtClean="0"/>
            </a:br>
            <a:r>
              <a:rPr lang="pl-PL" sz="2800" dirty="0" smtClean="0"/>
              <a:t>w spółdzielniach kółek rolniczych oraz GS;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367-945D-4BF4-9850-9777FA5B7F4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99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2060"/>
                </a:solidFill>
              </a:rPr>
              <a:t>Podsumowanie</a:t>
            </a:r>
            <a:endParaRPr lang="pl-PL" sz="3200" cap="smal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4116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Największym </a:t>
            </a:r>
            <a:r>
              <a:rPr lang="pl-PL" sz="2800" b="1" dirty="0" smtClean="0">
                <a:solidFill>
                  <a:srgbClr val="C00000"/>
                </a:solidFill>
              </a:rPr>
              <a:t>problemem w zarządzaniu </a:t>
            </a:r>
            <a:r>
              <a:rPr lang="pl-PL" sz="2800" dirty="0" smtClean="0"/>
              <a:t>spółdzielnią jest małe wsparcie ze strony państwa na poziomie krajowym oraz niestabilność uregulowań prawnych;</a:t>
            </a:r>
          </a:p>
          <a:p>
            <a:r>
              <a:rPr lang="pl-PL" sz="2800" dirty="0" smtClean="0"/>
              <a:t>Natomiast </a:t>
            </a:r>
            <a:r>
              <a:rPr lang="pl-PL" sz="2800" i="1" dirty="0"/>
              <a:t>współpraca </a:t>
            </a:r>
            <a:r>
              <a:rPr lang="pl-PL" sz="2800" dirty="0"/>
              <a:t>między członkami </a:t>
            </a:r>
            <a:r>
              <a:rPr lang="pl-PL" sz="2800" dirty="0" smtClean="0"/>
              <a:t>spółdzielni</a:t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i="1" dirty="0"/>
              <a:t>realizacja</a:t>
            </a:r>
            <a:r>
              <a:rPr lang="pl-PL" sz="2800" dirty="0"/>
              <a:t> postawionych </a:t>
            </a:r>
            <a:r>
              <a:rPr lang="pl-PL" sz="2800" dirty="0" smtClean="0"/>
              <a:t>celów </a:t>
            </a:r>
            <a:r>
              <a:rPr lang="pl-PL" sz="2800" b="1" dirty="0" smtClean="0">
                <a:solidFill>
                  <a:srgbClr val="002060"/>
                </a:solidFill>
              </a:rPr>
              <a:t>nie </a:t>
            </a:r>
            <a:r>
              <a:rPr lang="pl-PL" sz="2800" b="1" dirty="0">
                <a:solidFill>
                  <a:srgbClr val="002060"/>
                </a:solidFill>
              </a:rPr>
              <a:t>stanowią praktycznie barier </a:t>
            </a:r>
            <a:r>
              <a:rPr lang="pl-PL" sz="2800" b="1" dirty="0" smtClean="0">
                <a:solidFill>
                  <a:srgbClr val="002060"/>
                </a:solidFill>
              </a:rPr>
              <a:t>w zarządzaniu;</a:t>
            </a:r>
            <a:br>
              <a:rPr lang="pl-PL" sz="2800" b="1" dirty="0" smtClean="0">
                <a:solidFill>
                  <a:srgbClr val="002060"/>
                </a:solidFill>
              </a:rPr>
            </a:br>
            <a:r>
              <a:rPr lang="pl-PL" sz="2800" dirty="0" smtClean="0"/>
              <a:t>podobnie </a:t>
            </a:r>
            <a:r>
              <a:rPr lang="pl-PL" sz="2800" i="1" dirty="0" smtClean="0"/>
              <a:t>bariery administracyjne </a:t>
            </a:r>
            <a:r>
              <a:rPr lang="pl-PL" sz="2800" dirty="0" smtClean="0"/>
              <a:t>nie są zbyt dużą przeszkodą;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367-945D-4BF4-9850-9777FA5B7F4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52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2060"/>
                </a:solidFill>
              </a:rPr>
              <a:t>Podsumowanie</a:t>
            </a:r>
            <a:endParaRPr lang="pl-PL" sz="3200" cap="smal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6600"/>
                </a:solidFill>
              </a:rPr>
              <a:t>Największe szanse rozwoju</a:t>
            </a:r>
            <a:r>
              <a:rPr lang="pl-PL" sz="2800" dirty="0"/>
              <a:t> </a:t>
            </a:r>
            <a:r>
              <a:rPr lang="pl-PL" sz="2800" dirty="0" smtClean="0"/>
              <a:t>mają: </a:t>
            </a:r>
            <a:br>
              <a:rPr lang="pl-PL" sz="2800" dirty="0" smtClean="0"/>
            </a:br>
            <a:r>
              <a:rPr lang="pl-PL" sz="2800" i="1" dirty="0" smtClean="0"/>
              <a:t>banki </a:t>
            </a:r>
            <a:r>
              <a:rPr lang="pl-PL" sz="2800" i="1" dirty="0"/>
              <a:t>spółdzielcze, </a:t>
            </a:r>
            <a:r>
              <a:rPr lang="pl-PL" sz="2800" i="1" dirty="0" smtClean="0"/>
              <a:t>spółdzielnie socjalne, spółdzielnie </a:t>
            </a:r>
            <a:r>
              <a:rPr lang="pl-PL" sz="2800" i="1" dirty="0"/>
              <a:t>mleczarskie oraz spółdzielcze grupy producentów;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800" dirty="0" smtClean="0"/>
          </a:p>
          <a:p>
            <a:pPr marL="363538" indent="0">
              <a:buNone/>
            </a:pPr>
            <a:r>
              <a:rPr lang="pl-PL" sz="2800" dirty="0" smtClean="0"/>
              <a:t>Są </a:t>
            </a:r>
            <a:r>
              <a:rPr lang="pl-PL" sz="2800" dirty="0"/>
              <a:t>to te spółdzielnie, których działalność została najwyżej oceniona;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800" dirty="0" smtClean="0"/>
          </a:p>
          <a:p>
            <a:pPr marL="363538" indent="0">
              <a:buNone/>
            </a:pPr>
            <a:r>
              <a:rPr lang="pl-PL" sz="2800" dirty="0" smtClean="0"/>
              <a:t>Banki i mleczarnie należą do grupy najbardziej aktywnych na rynku – ostatnio wycofały co prawda </a:t>
            </a:r>
            <a:br>
              <a:rPr lang="pl-PL" sz="2800" dirty="0" smtClean="0"/>
            </a:br>
            <a:r>
              <a:rPr lang="pl-PL" sz="2800" dirty="0" smtClean="0"/>
              <a:t>z rynku wiele produktów i usług, ale wprowadziły </a:t>
            </a:r>
            <a:br>
              <a:rPr lang="pl-PL" sz="2800" dirty="0" smtClean="0"/>
            </a:br>
            <a:r>
              <a:rPr lang="pl-PL" sz="2800" dirty="0" smtClean="0"/>
              <a:t>w ich miejsce nowe, innowacyjne produkty i usługi; 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367-945D-4BF4-9850-9777FA5B7F4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03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chemeClr val="accent2">
                    <a:lumMod val="50000"/>
                  </a:schemeClr>
                </a:solidFill>
              </a:rPr>
              <a:t>Do czego skłaniają wyniki badań?</a:t>
            </a:r>
            <a:endParaRPr lang="pl-PL" sz="3200" b="1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507288" cy="4968552"/>
          </a:xfrm>
        </p:spPr>
        <p:txBody>
          <a:bodyPr>
            <a:normAutofit fontScale="92500"/>
          </a:bodyPr>
          <a:lstStyle/>
          <a:p>
            <a:pPr marL="196850" indent="-19685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</a:rPr>
              <a:t>Wskazane działania: 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pl-PL" sz="2800" dirty="0"/>
              <a:t>B</a:t>
            </a:r>
            <a:r>
              <a:rPr lang="pl-PL" sz="2800" dirty="0" smtClean="0"/>
              <a:t>ardziej aktywne </a:t>
            </a:r>
            <a:r>
              <a:rPr lang="pl-PL" sz="2800" dirty="0"/>
              <a:t>otoczenie </a:t>
            </a:r>
            <a:r>
              <a:rPr lang="pl-PL" sz="2800" dirty="0" smtClean="0"/>
              <a:t>instytucjonalne;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pl-PL" sz="2800" dirty="0" smtClean="0"/>
              <a:t>Permanentne programy informacyjne, programy edukacyjne, przykłady dobrych praktyk;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pl-PL" sz="2800" dirty="0"/>
              <a:t>W</a:t>
            </a:r>
            <a:r>
              <a:rPr lang="pl-PL" sz="2800" dirty="0" smtClean="0"/>
              <a:t>sparcie doradcze, wsparcie liderów i szeroko pojętych </a:t>
            </a:r>
            <a:br>
              <a:rPr lang="pl-PL" sz="2800" dirty="0" smtClean="0"/>
            </a:br>
            <a:r>
              <a:rPr lang="pl-PL" sz="2800" dirty="0" smtClean="0"/>
              <a:t>elit lokalnych dla zakładania spółdzielni; 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pl-PL" sz="2800" dirty="0"/>
              <a:t>O</a:t>
            </a:r>
            <a:r>
              <a:rPr lang="pl-PL" sz="2800" dirty="0" smtClean="0"/>
              <a:t>twartość istniejących spółdzielni na przyjęcie nowych członków; </a:t>
            </a:r>
            <a:r>
              <a:rPr lang="pl-PL" sz="2800" dirty="0"/>
              <a:t>budowanie zaufania; 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pl-PL" sz="2800" dirty="0"/>
              <a:t>B</a:t>
            </a:r>
            <a:r>
              <a:rPr lang="pl-PL" sz="2800" dirty="0" smtClean="0"/>
              <a:t>udowanie platformy dyskusyjnej dla krzewienia idei spółdzielczości wiejskiej i lobbowania w kierunku odrębnej ustawy o spółdzielczości wiejskiej;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367-945D-4BF4-9850-9777FA5B7F4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12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Cele </a:t>
            </a:r>
            <a:r>
              <a:rPr lang="pl-PL" sz="3600" b="1" cap="small" dirty="0">
                <a:solidFill>
                  <a:schemeClr val="accent4">
                    <a:lumMod val="50000"/>
                  </a:schemeClr>
                </a:solidFill>
              </a:rPr>
              <a:t>Wywiadu Telefonicznego </a:t>
            </a:r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CATI </a:t>
            </a:r>
            <a:r>
              <a:rPr lang="pl-PL" sz="2800" cap="small" dirty="0" smtClean="0">
                <a:solidFill>
                  <a:schemeClr val="accent4">
                    <a:lumMod val="50000"/>
                  </a:schemeClr>
                </a:solidFill>
              </a:rPr>
              <a:t>(1)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Pozyskanie </a:t>
            </a:r>
            <a:r>
              <a:rPr lang="pl-PL" sz="2800" dirty="0"/>
              <a:t>wiedzy </a:t>
            </a:r>
            <a:r>
              <a:rPr lang="pl-PL" sz="2800" dirty="0" smtClean="0"/>
              <a:t>i wyczerpujących </a:t>
            </a:r>
            <a:r>
              <a:rPr lang="pl-PL" sz="2800" dirty="0"/>
              <a:t>informacji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odpowiadających na </a:t>
            </a:r>
            <a:r>
              <a:rPr lang="pl-PL" sz="2800" dirty="0"/>
              <a:t>następujące pytania badawcze: </a:t>
            </a:r>
            <a:endParaRPr lang="pl-PL" sz="2800" dirty="0" smtClean="0"/>
          </a:p>
          <a:p>
            <a:r>
              <a:rPr lang="pl-PL" sz="2800" dirty="0" smtClean="0"/>
              <a:t>Czy rolnicy posiadają </a:t>
            </a:r>
            <a:r>
              <a:rPr lang="pl-PL" sz="2800" b="1" dirty="0" smtClean="0">
                <a:solidFill>
                  <a:srgbClr val="002060"/>
                </a:solidFill>
              </a:rPr>
              <a:t>wiedzę o spółdzielczości </a:t>
            </a:r>
            <a:br>
              <a:rPr lang="pl-PL" sz="2800" b="1" dirty="0" smtClean="0">
                <a:solidFill>
                  <a:srgbClr val="002060"/>
                </a:solidFill>
              </a:rPr>
            </a:br>
            <a:r>
              <a:rPr lang="pl-PL" sz="2800" dirty="0" smtClean="0"/>
              <a:t>i jak głęboka jest ta wiedza?</a:t>
            </a:r>
          </a:p>
          <a:p>
            <a:r>
              <a:rPr lang="pl-PL" sz="2800" dirty="0" smtClean="0"/>
              <a:t>Czy rolnicy są </a:t>
            </a:r>
            <a:r>
              <a:rPr lang="pl-PL" sz="2800" b="1" dirty="0" smtClean="0">
                <a:solidFill>
                  <a:srgbClr val="002060"/>
                </a:solidFill>
              </a:rPr>
              <a:t>gotowi do podejmowania działalności </a:t>
            </a:r>
            <a:r>
              <a:rPr lang="pl-PL" sz="2800" dirty="0" smtClean="0"/>
              <a:t>gospodarczej w formie spółdzielni?</a:t>
            </a:r>
          </a:p>
          <a:p>
            <a:r>
              <a:rPr lang="pl-PL" sz="2800" dirty="0" smtClean="0"/>
              <a:t>Co </a:t>
            </a:r>
            <a:r>
              <a:rPr lang="pl-PL" sz="2800" b="1" dirty="0" smtClean="0">
                <a:solidFill>
                  <a:srgbClr val="002060"/>
                </a:solidFill>
              </a:rPr>
              <a:t>motywuje</a:t>
            </a:r>
            <a:r>
              <a:rPr lang="pl-PL" sz="2800" dirty="0" smtClean="0"/>
              <a:t> rolników do członkostwa w spółdzielni?</a:t>
            </a:r>
          </a:p>
          <a:p>
            <a:r>
              <a:rPr lang="pl-PL" sz="2800" dirty="0" smtClean="0"/>
              <a:t>Jakie </a:t>
            </a:r>
            <a:r>
              <a:rPr lang="pl-PL" sz="2800" b="1" dirty="0" smtClean="0">
                <a:solidFill>
                  <a:srgbClr val="002060"/>
                </a:solidFill>
              </a:rPr>
              <a:t>czynniki sprzyjają </a:t>
            </a:r>
            <a:r>
              <a:rPr lang="pl-PL" sz="2800" dirty="0" smtClean="0"/>
              <a:t>rozwojowi spółdzielni? Jakie są </a:t>
            </a:r>
            <a:r>
              <a:rPr lang="pl-PL" sz="2800" b="1" dirty="0" smtClean="0">
                <a:solidFill>
                  <a:srgbClr val="002060"/>
                </a:solidFill>
              </a:rPr>
              <a:t>główne bariery </a:t>
            </a:r>
            <a:r>
              <a:rPr lang="pl-PL" sz="2800" dirty="0" smtClean="0"/>
              <a:t>rozwoju spółdzielczości rolników?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0D8-4874-41FE-9FEB-A2D281B320EA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13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418060"/>
          </a:xfrm>
        </p:spPr>
        <p:txBody>
          <a:bodyPr>
            <a:normAutofit fontScale="90000"/>
          </a:bodyPr>
          <a:lstStyle/>
          <a:p>
            <a:r>
              <a:rPr lang="pl-PL" sz="2800" b="1" cap="small" dirty="0" smtClean="0">
                <a:solidFill>
                  <a:schemeClr val="accent2">
                    <a:lumMod val="50000"/>
                  </a:schemeClr>
                </a:solidFill>
              </a:rPr>
              <a:t>Adresaci Działań (wg poziomów instytucjonalnych)  </a:t>
            </a:r>
            <a:endParaRPr lang="pl-PL" sz="2800" b="1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845937"/>
              </p:ext>
            </p:extLst>
          </p:nvPr>
        </p:nvGraphicFramePr>
        <p:xfrm>
          <a:off x="395536" y="692696"/>
          <a:ext cx="8496942" cy="4754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936104"/>
                <a:gridCol w="1152128"/>
                <a:gridCol w="936104"/>
                <a:gridCol w="1152126"/>
              </a:tblGrid>
              <a:tr h="3280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cap="small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Działania</a:t>
                      </a:r>
                      <a:endParaRPr lang="pl-PL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cap="small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Poziom 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640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 b="1" cap="small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krajowy</a:t>
                      </a:r>
                      <a:endParaRPr lang="pl-PL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 b="1" cap="small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regionalny</a:t>
                      </a:r>
                      <a:endParaRPr lang="pl-PL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 b="1" cap="small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lokalny</a:t>
                      </a:r>
                      <a:endParaRPr lang="pl-PL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 b="1" cap="small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wewnętrzny</a:t>
                      </a:r>
                      <a:endParaRPr lang="pl-PL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Bardziej aktywne otoczenie instytucjonalne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xxx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xx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xxx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x 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9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Informacja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programy edukacyjne, przykłady dobrych praktyk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xxxx 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xxxx 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xxx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xx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4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Wsparcie 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doradcze, wsparcie liderów </a:t>
                      </a:r>
                      <a:b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 szeroko pojętych elit lokalnych dla zakładania spółdzielni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xxx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xxx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xxxx 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x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Otwartość 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istniejących spółdzielni na </a:t>
                      </a: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nowych 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członków; budowanie zaufania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x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x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xxx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xx 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2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Budowanie 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platformy dyskusyjnej </a:t>
                      </a:r>
                      <a:b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dla krzewienia idei spółdzielczości wiejskiej </a:t>
                      </a: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 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lobbowania w kierunku odrębnej ustawy </a:t>
                      </a: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 </a:t>
                      </a: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spółdzielczości wiejskiej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xxx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xx</a:t>
                      </a:r>
                      <a:r>
                        <a:rPr lang="pl-PL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pl-PL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xx</a:t>
                      </a:r>
                      <a:endParaRPr lang="pl-PL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367-945D-4BF4-9850-9777FA5B7F4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30</a:t>
            </a:fld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23528" y="566124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Stopień zaangażowania instytucjonalnego: xxxx  bardzo duży;    xx   </a:t>
            </a:r>
            <a:r>
              <a:rPr lang="pl-PL" dirty="0"/>
              <a:t>średni</a:t>
            </a:r>
            <a:r>
              <a:rPr lang="pl-PL" dirty="0" smtClean="0"/>
              <a:t>   </a:t>
            </a:r>
          </a:p>
          <a:p>
            <a:pPr marL="4035425" indent="-4035425"/>
            <a:r>
              <a:rPr lang="pl-PL" dirty="0"/>
              <a:t>	</a:t>
            </a:r>
            <a:r>
              <a:rPr lang="pl-PL" dirty="0" smtClean="0"/>
              <a:t>xxx   duży;     	       x   niewielki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4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70C6-BE22-4422-8A02-6822069551F8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31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07704" y="2492896"/>
            <a:ext cx="5688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002060"/>
                </a:solidFill>
              </a:rPr>
              <a:t>Dziękuję za uwagę</a:t>
            </a:r>
            <a:r>
              <a:rPr lang="pl-PL" sz="36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		</a:t>
            </a:r>
          </a:p>
          <a:p>
            <a:pPr algn="ctr"/>
            <a:r>
              <a:rPr lang="pl-PL" sz="2000" cap="small" dirty="0" smtClean="0">
                <a:solidFill>
                  <a:srgbClr val="002060"/>
                </a:solidFill>
              </a:rPr>
              <a:t>Krystyna Vinohradnik </a:t>
            </a:r>
            <a:endParaRPr lang="pl-PL" sz="2000" cap="smal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Cele </a:t>
            </a:r>
            <a:r>
              <a:rPr lang="pl-PL" sz="3600" b="1" cap="small" dirty="0">
                <a:solidFill>
                  <a:schemeClr val="accent4">
                    <a:lumMod val="50000"/>
                  </a:schemeClr>
                </a:solidFill>
              </a:rPr>
              <a:t>Wywiadu Telefonicznego </a:t>
            </a:r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CATI </a:t>
            </a:r>
            <a:r>
              <a:rPr lang="pl-PL" sz="2800" cap="small" dirty="0" smtClean="0">
                <a:solidFill>
                  <a:schemeClr val="accent4">
                    <a:lumMod val="50000"/>
                  </a:schemeClr>
                </a:solidFill>
              </a:rPr>
              <a:t>(2)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Jaki jest </a:t>
            </a:r>
            <a:r>
              <a:rPr lang="pl-PL" sz="2800" b="1" dirty="0" smtClean="0">
                <a:solidFill>
                  <a:srgbClr val="002060"/>
                </a:solidFill>
              </a:rPr>
              <a:t>poziom aktywności </a:t>
            </a:r>
            <a:r>
              <a:rPr lang="pl-PL" sz="2800" dirty="0" smtClean="0"/>
              <a:t>członków spółdzielni?</a:t>
            </a:r>
          </a:p>
          <a:p>
            <a:r>
              <a:rPr lang="pl-PL" sz="2800" dirty="0" smtClean="0"/>
              <a:t>Jaka jest </a:t>
            </a:r>
            <a:r>
              <a:rPr lang="pl-PL" sz="2800" b="1" dirty="0" smtClean="0">
                <a:solidFill>
                  <a:srgbClr val="002060"/>
                </a:solidFill>
              </a:rPr>
              <a:t>fluktuacja</a:t>
            </a:r>
            <a:r>
              <a:rPr lang="pl-PL" sz="2800" dirty="0" smtClean="0"/>
              <a:t> członków spółdzielni?</a:t>
            </a:r>
          </a:p>
          <a:p>
            <a:r>
              <a:rPr lang="pl-PL" sz="2800" dirty="0" smtClean="0"/>
              <a:t>Jakie </a:t>
            </a:r>
            <a:r>
              <a:rPr lang="pl-PL" sz="2800" b="1" dirty="0" smtClean="0">
                <a:solidFill>
                  <a:srgbClr val="002060"/>
                </a:solidFill>
              </a:rPr>
              <a:t>działania</a:t>
            </a:r>
            <a:r>
              <a:rPr lang="pl-PL" sz="2800" dirty="0" smtClean="0"/>
              <a:t> podejmują zarządy spółdzielni, </a:t>
            </a:r>
            <a:br>
              <a:rPr lang="pl-PL" sz="2800" dirty="0" smtClean="0"/>
            </a:br>
            <a:r>
              <a:rPr lang="pl-PL" sz="2800" dirty="0" smtClean="0"/>
              <a:t>by </a:t>
            </a:r>
            <a:r>
              <a:rPr lang="pl-PL" sz="2800" b="1" dirty="0" smtClean="0">
                <a:solidFill>
                  <a:srgbClr val="002060"/>
                </a:solidFill>
              </a:rPr>
              <a:t>zaspokoić</a:t>
            </a:r>
            <a:r>
              <a:rPr lang="pl-PL" sz="2800" dirty="0" smtClean="0"/>
              <a:t> </a:t>
            </a:r>
            <a:r>
              <a:rPr lang="pl-PL" sz="2800" b="1" dirty="0" smtClean="0">
                <a:solidFill>
                  <a:srgbClr val="002060"/>
                </a:solidFill>
              </a:rPr>
              <a:t>potrzeby</a:t>
            </a:r>
            <a:r>
              <a:rPr lang="pl-PL" sz="2800" dirty="0" smtClean="0"/>
              <a:t> swoich członków?</a:t>
            </a:r>
          </a:p>
          <a:p>
            <a:r>
              <a:rPr lang="pl-PL" sz="2800" dirty="0" smtClean="0"/>
              <a:t>Jaki jest </a:t>
            </a:r>
            <a:r>
              <a:rPr lang="pl-PL" sz="2800" b="1" dirty="0" smtClean="0">
                <a:solidFill>
                  <a:srgbClr val="002060"/>
                </a:solidFill>
              </a:rPr>
              <a:t>potencjał ekonomiczny </a:t>
            </a:r>
            <a:r>
              <a:rPr lang="pl-PL" sz="2800" dirty="0" smtClean="0"/>
              <a:t>spółdzielni?</a:t>
            </a:r>
          </a:p>
          <a:p>
            <a:r>
              <a:rPr lang="pl-PL" sz="2800" dirty="0" smtClean="0"/>
              <a:t>Jakie są </a:t>
            </a:r>
            <a:r>
              <a:rPr lang="pl-PL" sz="2800" b="1" dirty="0" smtClean="0">
                <a:solidFill>
                  <a:srgbClr val="002060"/>
                </a:solidFill>
              </a:rPr>
              <a:t>preferencje</a:t>
            </a:r>
            <a:r>
              <a:rPr lang="pl-PL" sz="2800" dirty="0" smtClean="0"/>
              <a:t> spółdzielni </a:t>
            </a:r>
            <a:r>
              <a:rPr lang="pl-PL" sz="2800" b="1" dirty="0" smtClean="0">
                <a:solidFill>
                  <a:srgbClr val="002060"/>
                </a:solidFill>
              </a:rPr>
              <a:t>w rozwoju działalności </a:t>
            </a:r>
            <a:r>
              <a:rPr lang="pl-PL" sz="2800" dirty="0" smtClean="0"/>
              <a:t>wytwórczej i usługowej?</a:t>
            </a:r>
          </a:p>
          <a:p>
            <a:r>
              <a:rPr lang="pl-PL" sz="2800" dirty="0" smtClean="0"/>
              <a:t>Jakie </a:t>
            </a:r>
            <a:r>
              <a:rPr lang="pl-PL" sz="2800" b="1" dirty="0" smtClean="0">
                <a:solidFill>
                  <a:srgbClr val="002060"/>
                </a:solidFill>
              </a:rPr>
              <a:t>produkty</a:t>
            </a:r>
            <a:r>
              <a:rPr lang="pl-PL" sz="2800" dirty="0" smtClean="0"/>
              <a:t> w ostatnich trzech latach spółdzielnia </a:t>
            </a:r>
            <a:r>
              <a:rPr lang="pl-PL" sz="2800" b="1" dirty="0" smtClean="0">
                <a:solidFill>
                  <a:srgbClr val="002060"/>
                </a:solidFill>
              </a:rPr>
              <a:t>wycofała </a:t>
            </a:r>
            <a:r>
              <a:rPr lang="pl-PL" sz="2800" dirty="0" smtClean="0"/>
              <a:t>i </a:t>
            </a:r>
            <a:r>
              <a:rPr lang="pl-PL" sz="2800" b="1" dirty="0" smtClean="0">
                <a:solidFill>
                  <a:srgbClr val="002060"/>
                </a:solidFill>
              </a:rPr>
              <a:t>wprowadziła</a:t>
            </a:r>
            <a:r>
              <a:rPr lang="pl-PL" sz="2800" dirty="0" smtClean="0"/>
              <a:t> na rynek? Co </a:t>
            </a:r>
            <a:r>
              <a:rPr lang="pl-PL" sz="2800" b="1" dirty="0" smtClean="0">
                <a:solidFill>
                  <a:srgbClr val="002060"/>
                </a:solidFill>
              </a:rPr>
              <a:t>zamierza</a:t>
            </a:r>
            <a:r>
              <a:rPr lang="pl-PL" sz="2800" dirty="0" smtClean="0"/>
              <a:t> wprowadzić w najbliższym czasie?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8C7F-3D7D-40F5-944E-E2B0DA23A35C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5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Cele</a:t>
            </a:r>
            <a:r>
              <a:rPr lang="pl-PL" sz="4000" b="1" cap="small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Wywiadu Telefonicznego CATI </a:t>
            </a:r>
            <a:r>
              <a:rPr lang="pl-PL" sz="2800" cap="small" dirty="0" smtClean="0">
                <a:solidFill>
                  <a:schemeClr val="accent4">
                    <a:lumMod val="50000"/>
                  </a:schemeClr>
                </a:solidFill>
              </a:rPr>
              <a:t>(3)</a:t>
            </a:r>
            <a:endParaRPr lang="pl-PL" sz="2800" cap="small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Jakie </a:t>
            </a:r>
            <a:r>
              <a:rPr lang="pl-PL" sz="2800" b="1" dirty="0" smtClean="0">
                <a:solidFill>
                  <a:srgbClr val="002060"/>
                </a:solidFill>
              </a:rPr>
              <a:t>problemy</a:t>
            </a:r>
            <a:r>
              <a:rPr lang="pl-PL" sz="2800" dirty="0" smtClean="0"/>
              <a:t> występują w zarządzaniu spółdzielniami?</a:t>
            </a:r>
          </a:p>
          <a:p>
            <a:r>
              <a:rPr lang="pl-PL" sz="2800" dirty="0" smtClean="0"/>
              <a:t>Jakie jest </a:t>
            </a:r>
            <a:r>
              <a:rPr lang="pl-PL" sz="2800" b="1" dirty="0" smtClean="0">
                <a:solidFill>
                  <a:srgbClr val="002060"/>
                </a:solidFill>
              </a:rPr>
              <a:t>oddziaływanie</a:t>
            </a:r>
            <a:r>
              <a:rPr lang="pl-PL" sz="2800" dirty="0" smtClean="0"/>
              <a:t> spółdzielni na środowisko lokalne?</a:t>
            </a:r>
          </a:p>
          <a:p>
            <a:r>
              <a:rPr lang="pl-PL" sz="2800" dirty="0" smtClean="0"/>
              <a:t>Jaka jest </a:t>
            </a:r>
            <a:r>
              <a:rPr lang="pl-PL" sz="2800" b="1" dirty="0" smtClean="0">
                <a:solidFill>
                  <a:srgbClr val="002060"/>
                </a:solidFill>
              </a:rPr>
              <a:t>perspektywa</a:t>
            </a:r>
            <a:r>
              <a:rPr lang="pl-PL" sz="2800" dirty="0" smtClean="0"/>
              <a:t> </a:t>
            </a:r>
            <a:r>
              <a:rPr lang="pl-PL" sz="2800" b="1" dirty="0" smtClean="0">
                <a:solidFill>
                  <a:srgbClr val="002060"/>
                </a:solidFill>
              </a:rPr>
              <a:t>rozwoju</a:t>
            </a:r>
            <a:r>
              <a:rPr lang="pl-PL" sz="2800" dirty="0" smtClean="0"/>
              <a:t> spółdzielczości? </a:t>
            </a:r>
            <a:br>
              <a:rPr lang="pl-PL" sz="2800" dirty="0" smtClean="0"/>
            </a:br>
            <a:r>
              <a:rPr lang="pl-PL" sz="2800" dirty="0" smtClean="0"/>
              <a:t>Jakie </a:t>
            </a:r>
            <a:r>
              <a:rPr lang="pl-PL" sz="2800" b="1" dirty="0" smtClean="0">
                <a:solidFill>
                  <a:srgbClr val="002060"/>
                </a:solidFill>
              </a:rPr>
              <a:t>typy</a:t>
            </a:r>
            <a:r>
              <a:rPr lang="pl-PL" sz="2800" dirty="0" smtClean="0"/>
              <a:t> spółdzielni i jakie </a:t>
            </a:r>
            <a:r>
              <a:rPr lang="pl-PL" sz="2800" b="1" dirty="0" smtClean="0">
                <a:solidFill>
                  <a:srgbClr val="002060"/>
                </a:solidFill>
              </a:rPr>
              <a:t>branże</a:t>
            </a:r>
            <a:r>
              <a:rPr lang="pl-PL" sz="2800" dirty="0" smtClean="0"/>
              <a:t> będą się rozwijać w przyszłości?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08A-BF5C-4046-B312-8B937B835595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70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Respondenci</a:t>
            </a:r>
            <a:endParaRPr lang="pl-PL" sz="3600" b="1" cap="small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493095"/>
          </a:xfrm>
        </p:spPr>
        <p:txBody>
          <a:bodyPr>
            <a:normAutofit fontScale="92500"/>
          </a:bodyPr>
          <a:lstStyle/>
          <a:p>
            <a:pPr lvl="0"/>
            <a:r>
              <a:rPr lang="pl-PL" dirty="0" smtClean="0"/>
              <a:t>Liczba respondentów – </a:t>
            </a:r>
            <a:r>
              <a:rPr lang="pl-PL" b="1" dirty="0" smtClean="0">
                <a:solidFill>
                  <a:srgbClr val="002060"/>
                </a:solidFill>
              </a:rPr>
              <a:t>420 </a:t>
            </a:r>
            <a:r>
              <a:rPr lang="pl-PL" sz="2200" dirty="0" smtClean="0"/>
              <a:t>(4 204 połączeń telefonicznych); </a:t>
            </a:r>
          </a:p>
          <a:p>
            <a:pPr lvl="0"/>
            <a:r>
              <a:rPr lang="pl-PL" sz="3000" dirty="0" smtClean="0"/>
              <a:t>Przewaga mężczyzn </a:t>
            </a:r>
            <a:r>
              <a:rPr lang="pl-PL" sz="3000" dirty="0"/>
              <a:t>(55</a:t>
            </a:r>
            <a:r>
              <a:rPr lang="pl-PL" sz="3000" dirty="0" smtClean="0"/>
              <a:t>%); </a:t>
            </a:r>
          </a:p>
          <a:p>
            <a:pPr lvl="0"/>
            <a:r>
              <a:rPr lang="pl-PL" sz="3000" dirty="0" smtClean="0"/>
              <a:t>Prezesi </a:t>
            </a:r>
            <a:r>
              <a:rPr lang="pl-PL" sz="3000" dirty="0"/>
              <a:t>spółdzielni </a:t>
            </a:r>
            <a:r>
              <a:rPr lang="pl-PL" sz="3000" b="1" dirty="0" smtClean="0"/>
              <a:t>77</a:t>
            </a:r>
            <a:r>
              <a:rPr lang="pl-PL" sz="3000" b="1" dirty="0"/>
              <a:t>% </a:t>
            </a:r>
            <a:r>
              <a:rPr lang="pl-PL" sz="3000" dirty="0" smtClean="0"/>
              <a:t>badanych;</a:t>
            </a:r>
          </a:p>
          <a:p>
            <a:pPr lvl="0"/>
            <a:r>
              <a:rPr lang="pl-PL" sz="3000" dirty="0" smtClean="0"/>
              <a:t>Pozostałe </a:t>
            </a:r>
            <a:r>
              <a:rPr lang="pl-PL" sz="3000" b="1" dirty="0"/>
              <a:t>2</a:t>
            </a:r>
            <a:r>
              <a:rPr lang="pl-PL" sz="3000" b="1" dirty="0" smtClean="0"/>
              <a:t>3</a:t>
            </a:r>
            <a:r>
              <a:rPr lang="pl-PL" sz="3000" b="1" dirty="0"/>
              <a:t>% </a:t>
            </a:r>
            <a:r>
              <a:rPr lang="pl-PL" sz="3000" dirty="0" smtClean="0"/>
              <a:t>- członkowie zarządów;  </a:t>
            </a:r>
          </a:p>
          <a:p>
            <a:pPr lvl="0"/>
            <a:r>
              <a:rPr lang="pl-PL" sz="3000" dirty="0" smtClean="0"/>
              <a:t>Najliczniejsza liczba badanych spółdzielni – województwa: </a:t>
            </a:r>
            <a:r>
              <a:rPr lang="pl-PL" sz="3000" b="1" dirty="0" smtClean="0">
                <a:solidFill>
                  <a:srgbClr val="002060"/>
                </a:solidFill>
              </a:rPr>
              <a:t>małopolskie, mazowieckie, </a:t>
            </a:r>
            <a:br>
              <a:rPr lang="pl-PL" sz="3000" b="1" dirty="0" smtClean="0">
                <a:solidFill>
                  <a:srgbClr val="002060"/>
                </a:solidFill>
              </a:rPr>
            </a:br>
            <a:r>
              <a:rPr lang="pl-PL" sz="3000" b="1" dirty="0" smtClean="0">
                <a:solidFill>
                  <a:srgbClr val="002060"/>
                </a:solidFill>
              </a:rPr>
              <a:t>śląskie i wielkopolskie;</a:t>
            </a:r>
          </a:p>
          <a:p>
            <a:pPr lvl="0"/>
            <a:r>
              <a:rPr lang="pl-PL" sz="3000" dirty="0" smtClean="0"/>
              <a:t>Najliczniej reprezentowane typy spółdzielni: </a:t>
            </a:r>
            <a:br>
              <a:rPr lang="pl-PL" sz="3000" dirty="0" smtClean="0"/>
            </a:br>
            <a:r>
              <a:rPr lang="pl-PL" sz="3000" b="1" dirty="0" smtClean="0">
                <a:solidFill>
                  <a:srgbClr val="002060"/>
                </a:solidFill>
              </a:rPr>
              <a:t>GS, </a:t>
            </a:r>
            <a:r>
              <a:rPr lang="pl-PL" sz="3000" b="1" dirty="0">
                <a:solidFill>
                  <a:srgbClr val="002060"/>
                </a:solidFill>
              </a:rPr>
              <a:t>BS, </a:t>
            </a:r>
            <a:r>
              <a:rPr lang="pl-PL" sz="3000" b="1" dirty="0" smtClean="0">
                <a:solidFill>
                  <a:srgbClr val="002060"/>
                </a:solidFill>
              </a:rPr>
              <a:t>RSP</a:t>
            </a:r>
            <a:r>
              <a:rPr lang="pl-PL" sz="3000" b="1" dirty="0">
                <a:solidFill>
                  <a:srgbClr val="002060"/>
                </a:solidFill>
              </a:rPr>
              <a:t>;</a:t>
            </a:r>
            <a:endParaRPr lang="pl-PL" sz="3000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A7D7-A8A8-4984-A11D-33714F9C4386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7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Respondenci według Typów Spółdzielni</a:t>
            </a:r>
            <a:endParaRPr lang="pl-PL" sz="3600" b="1" cap="small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040754"/>
              </p:ext>
            </p:extLst>
          </p:nvPr>
        </p:nvGraphicFramePr>
        <p:xfrm>
          <a:off x="467544" y="1196753"/>
          <a:ext cx="8216359" cy="5178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48671"/>
                <a:gridCol w="1152128"/>
                <a:gridCol w="1015560"/>
              </a:tblGrid>
              <a:tr h="588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effectLst/>
                        </a:rPr>
                        <a:t>Typy spółdzielni</a:t>
                      </a:r>
                      <a:endParaRPr lang="pl-PL" sz="2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Liczba</a:t>
                      </a:r>
                      <a:endParaRPr lang="pl-PL" sz="2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%</a:t>
                      </a:r>
                      <a:endParaRPr lang="pl-PL" sz="2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251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rgbClr val="002060"/>
                          </a:solidFill>
                          <a:effectLst/>
                        </a:rPr>
                        <a:t>Gminna </a:t>
                      </a:r>
                      <a:r>
                        <a:rPr lang="pl-PL" sz="2800" b="1" dirty="0" smtClean="0">
                          <a:solidFill>
                            <a:srgbClr val="002060"/>
                          </a:solidFill>
                          <a:effectLst/>
                        </a:rPr>
                        <a:t>spółdzielnia „SCh”</a:t>
                      </a:r>
                      <a:endParaRPr lang="pl-PL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rgbClr val="002060"/>
                          </a:solidFill>
                          <a:effectLst/>
                        </a:rPr>
                        <a:t>163</a:t>
                      </a:r>
                      <a:endParaRPr lang="pl-PL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rgbClr val="002060"/>
                          </a:solidFill>
                          <a:effectLst/>
                        </a:rPr>
                        <a:t>39,0</a:t>
                      </a:r>
                      <a:endParaRPr lang="pl-PL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251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rgbClr val="002060"/>
                          </a:solidFill>
                          <a:effectLst/>
                        </a:rPr>
                        <a:t>Bank spółdzielczy</a:t>
                      </a:r>
                      <a:endParaRPr lang="pl-PL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rgbClr val="002060"/>
                          </a:solidFill>
                          <a:effectLst/>
                        </a:rPr>
                        <a:t>97</a:t>
                      </a:r>
                      <a:endParaRPr lang="pl-PL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rgbClr val="002060"/>
                          </a:solidFill>
                          <a:effectLst/>
                        </a:rPr>
                        <a:t>23,0</a:t>
                      </a:r>
                      <a:endParaRPr lang="pl-PL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251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rgbClr val="002060"/>
                          </a:solidFill>
                          <a:effectLst/>
                        </a:rPr>
                        <a:t>Rolnicza spółdzielnia produkcyjna</a:t>
                      </a:r>
                      <a:endParaRPr lang="pl-PL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rgbClr val="002060"/>
                          </a:solidFill>
                          <a:effectLst/>
                        </a:rPr>
                        <a:t>73</a:t>
                      </a:r>
                      <a:endParaRPr lang="pl-PL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rgbClr val="002060"/>
                          </a:solidFill>
                          <a:effectLst/>
                        </a:rPr>
                        <a:t>17,0</a:t>
                      </a:r>
                      <a:endParaRPr lang="pl-PL" sz="2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923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baseline="0" dirty="0">
                          <a:effectLst/>
                        </a:rPr>
                        <a:t>Spółdzielnia kółek rolniczych</a:t>
                      </a:r>
                      <a:endParaRPr lang="pl-PL" sz="26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baseline="0" dirty="0">
                          <a:effectLst/>
                        </a:rPr>
                        <a:t>34</a:t>
                      </a:r>
                      <a:endParaRPr lang="pl-PL" sz="26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baseline="0" dirty="0">
                          <a:effectLst/>
                        </a:rPr>
                        <a:t>8,0</a:t>
                      </a:r>
                      <a:endParaRPr lang="pl-PL" sz="26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923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Spółdzielnia socjalna</a:t>
                      </a: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923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baseline="0" dirty="0">
                          <a:effectLst/>
                        </a:rPr>
                        <a:t>Spółdzielnia mleczarska</a:t>
                      </a:r>
                      <a:endParaRPr lang="pl-PL" sz="26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baseline="0" dirty="0">
                          <a:effectLst/>
                        </a:rPr>
                        <a:t>12</a:t>
                      </a:r>
                      <a:endParaRPr lang="pl-PL" sz="26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baseline="0" dirty="0">
                          <a:effectLst/>
                        </a:rPr>
                        <a:t>3,0</a:t>
                      </a:r>
                      <a:endParaRPr lang="pl-PL" sz="26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923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baseline="0" dirty="0">
                          <a:effectLst/>
                        </a:rPr>
                        <a:t>Spółdzielnia ogrodniczo-pszczelarska</a:t>
                      </a:r>
                      <a:endParaRPr lang="pl-PL" sz="26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baseline="0" dirty="0">
                          <a:effectLst/>
                        </a:rPr>
                        <a:t>5</a:t>
                      </a:r>
                      <a:endParaRPr lang="pl-PL" sz="26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baseline="0" dirty="0">
                          <a:effectLst/>
                        </a:rPr>
                        <a:t>1,0</a:t>
                      </a:r>
                      <a:endParaRPr lang="pl-PL" sz="26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923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Spółdzielcza grupa </a:t>
                      </a:r>
                      <a:r>
                        <a:rPr lang="pl-PL" sz="2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producentów  rolnych</a:t>
                      </a:r>
                      <a:endParaRPr lang="pl-PL" sz="2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923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Inna</a:t>
                      </a: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880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Razem badanych </a:t>
                      </a:r>
                      <a:endParaRPr lang="pl-PL" sz="2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420</a:t>
                      </a:r>
                      <a:endParaRPr lang="pl-PL" sz="2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100,0</a:t>
                      </a:r>
                      <a:endParaRPr lang="pl-PL" sz="2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D9E-7E2F-4FF8-9975-70CE61D29B24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60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pl-PL" sz="3600" b="1" cap="small" dirty="0" smtClean="0">
                <a:solidFill>
                  <a:schemeClr val="accent4">
                    <a:lumMod val="50000"/>
                  </a:schemeClr>
                </a:solidFill>
              </a:rPr>
              <a:t>Okres Założenia Spółdzielni</a:t>
            </a:r>
            <a:endParaRPr lang="pl-PL" sz="3600" b="1" cap="small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l-PL" dirty="0" smtClean="0"/>
          </a:p>
          <a:p>
            <a:pPr marL="0" lvl="0" indent="0">
              <a:buNone/>
            </a:pP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43901"/>
              </p:ext>
            </p:extLst>
          </p:nvPr>
        </p:nvGraphicFramePr>
        <p:xfrm>
          <a:off x="755576" y="1412776"/>
          <a:ext cx="7776862" cy="4104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7437"/>
                <a:gridCol w="1581814"/>
                <a:gridCol w="1407611"/>
              </a:tblGrid>
              <a:tr h="553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</a:rPr>
                        <a:t>Okres założenia spółdzielni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l-PL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816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1940 roku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17,6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816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1941–1949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138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32,9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816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1950–1959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17,6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816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1960–1979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20,0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816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1980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1999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816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1" dirty="0">
                          <a:solidFill>
                            <a:srgbClr val="002060"/>
                          </a:solidFill>
                          <a:effectLst/>
                        </a:rPr>
                        <a:t>p</a:t>
                      </a:r>
                      <a:r>
                        <a:rPr lang="pl-PL" sz="2400" b="1" dirty="0" smtClean="0">
                          <a:solidFill>
                            <a:srgbClr val="002060"/>
                          </a:solidFill>
                          <a:effectLst/>
                        </a:rPr>
                        <a:t>o </a:t>
                      </a:r>
                      <a:r>
                        <a:rPr lang="pl-PL" sz="2400" b="1" dirty="0">
                          <a:solidFill>
                            <a:srgbClr val="002060"/>
                          </a:solidFill>
                          <a:effectLst/>
                        </a:rPr>
                        <a:t>2000 roku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1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1" dirty="0">
                          <a:solidFill>
                            <a:srgbClr val="002060"/>
                          </a:solidFill>
                          <a:effectLst/>
                        </a:rPr>
                        <a:t>4,5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816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Nie wiem, trudno powiedzieć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1,2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816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Ogółem liczba badanych spółdzielni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420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D7E4-4B5B-4F6D-92F8-9625EF1BB730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957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/>
          </a:bodyPr>
          <a:lstStyle/>
          <a:p>
            <a:r>
              <a:rPr lang="pl-PL" sz="3200" b="1" cap="small" dirty="0" smtClean="0">
                <a:solidFill>
                  <a:srgbClr val="006600"/>
                </a:solidFill>
              </a:rPr>
              <a:t>Liczba Członków spółdzielni w przeszłości i obecnie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1800" dirty="0" smtClean="0"/>
              <a:t>(pytanie 7 – o fluktuację)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119313"/>
              </p:ext>
            </p:extLst>
          </p:nvPr>
        </p:nvGraphicFramePr>
        <p:xfrm>
          <a:off x="467544" y="1628800"/>
          <a:ext cx="8064897" cy="3683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7575"/>
                <a:gridCol w="739899"/>
                <a:gridCol w="887878"/>
                <a:gridCol w="813889"/>
                <a:gridCol w="813889"/>
                <a:gridCol w="739899"/>
                <a:gridCol w="961868"/>
              </a:tblGrid>
              <a:tr h="65874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Liczba członków spółdzielni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W chwili założenia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Z końcem lat 80. </a:t>
                      </a:r>
                      <a:r>
                        <a:rPr lang="pl-PL" sz="1800" b="0" dirty="0" smtClean="0">
                          <a:solidFill>
                            <a:schemeClr val="tx1"/>
                          </a:solidFill>
                          <a:effectLst/>
                        </a:rPr>
                        <a:t>XX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w.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Obecnie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Liczba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Liczba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Liczba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Poniżej 10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13,8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17,4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R="18034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0360" algn="l"/>
                          <a:tab pos="43053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195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</a:rPr>
                        <a:t>46,4</a:t>
                      </a:r>
                      <a:endParaRPr lang="pl-PL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11-20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8,6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21-50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9,5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51-100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0360" algn="l"/>
                          <a:tab pos="43053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16,7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101-999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9,0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006600"/>
                          </a:solidFill>
                          <a:effectLst/>
                        </a:rPr>
                        <a:t>29,7</a:t>
                      </a:r>
                      <a:endParaRPr lang="pl-PL" sz="20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0360" algn="l"/>
                          <a:tab pos="43053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19,3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1000 i więcej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117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006600"/>
                          </a:solidFill>
                          <a:effectLst/>
                        </a:rPr>
                        <a:t>30,5</a:t>
                      </a:r>
                      <a:endParaRPr lang="pl-PL" sz="20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0360" algn="l"/>
                          <a:tab pos="43053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15,2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Nie wiem, trudno powiedzieć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47,6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22,4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0360" algn="l"/>
                          <a:tab pos="430530" algn="l"/>
                        </a:tabLs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2,4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Ogółem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420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384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0360" algn="l"/>
                          <a:tab pos="43053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420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ourier New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E215-87A3-446E-BC13-8D9457BFAC95}" type="datetime1">
              <a:rPr lang="pl-PL" smtClean="0"/>
              <a:t>2015-04-30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73E-F03C-4DD3-8A7E-607D6B335B85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24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1110</Words>
  <Application>Microsoft Office PowerPoint</Application>
  <PresentationFormat>Pokaz na ekranie (4:3)</PresentationFormat>
  <Paragraphs>540</Paragraphs>
  <Slides>31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Stan i Perspektywy Rozwoju Spółdzielczości Wiejskiej  w Polsce  </vt:lpstr>
      <vt:lpstr>Założenia Projektu</vt:lpstr>
      <vt:lpstr>Cele Wywiadu Telefonicznego CATI (1)</vt:lpstr>
      <vt:lpstr>Cele Wywiadu Telefonicznego CATI (2)</vt:lpstr>
      <vt:lpstr>Cele Wywiadu Telefonicznego CATI (3)</vt:lpstr>
      <vt:lpstr>Respondenci</vt:lpstr>
      <vt:lpstr>Respondenci według Typów Spółdzielni</vt:lpstr>
      <vt:lpstr>Okres Założenia Spółdzielni</vt:lpstr>
      <vt:lpstr>Liczba Członków spółdzielni w przeszłości i obecnie (pytanie 7 – o fluktuację)</vt:lpstr>
      <vt:lpstr>Wybrane Rezultaty</vt:lpstr>
      <vt:lpstr>Poziom Wiedzy rolników o spółdzielczości (pytanie 1)</vt:lpstr>
      <vt:lpstr>Gotowość rolników i mieszkańców wsi  do podejmowania działalności gospodarczej  w formie spółdzielni (pytanie 2) </vt:lpstr>
      <vt:lpstr>Motywacje rolników  do członkostwa w spółdzielni? (pytanie 3)</vt:lpstr>
      <vt:lpstr>Poziom Aktywności członków spółdzielni (pytanie 5)</vt:lpstr>
      <vt:lpstr> Oddziaływanie spółdzielni na Środowisko Lokalne (w tym na swoich członków) (pytanie 8/13)</vt:lpstr>
      <vt:lpstr>Zmiany w Działalności spółdzielni (pytanie 11)</vt:lpstr>
      <vt:lpstr>Zmiany w Działalności spółdzielni (pytanie 11)</vt:lpstr>
      <vt:lpstr>Zmiany w Działalności według typu spółdzielni  (pytanie 11)</vt:lpstr>
      <vt:lpstr>Czynniki wpływające na rozwój spółdzielczości  na wsi (pytanie 4)</vt:lpstr>
      <vt:lpstr>Główne Bariery Rozwoju Spółdzielczości Rolników (pytanie 5)</vt:lpstr>
      <vt:lpstr>Problemy w Zarządzaniu spółdzielnią  (pytanie 12)</vt:lpstr>
      <vt:lpstr>Perspektywy Rozwoju spółdzielni (pytanie 14)</vt:lpstr>
      <vt:lpstr>Szanse Rozwoju spółdzielczości według ich typów  (pytanie 14)</vt:lpstr>
      <vt:lpstr>Prognoza Rozwoju badanych spółdzielni  według ich typów (pytanie 14)</vt:lpstr>
      <vt:lpstr>Podsumowanie</vt:lpstr>
      <vt:lpstr>Podsumowanie</vt:lpstr>
      <vt:lpstr>Podsumowanie</vt:lpstr>
      <vt:lpstr>Podsumowanie</vt:lpstr>
      <vt:lpstr>Do czego skłaniają wyniki badań?</vt:lpstr>
      <vt:lpstr>Adresaci Działań (wg poziomów instytucjonalnych) 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i perspektywy rozwoju spółdzielczości wiejskiej  w Polsce</dc:title>
  <dc:creator>Krystyna</dc:creator>
  <cp:lastModifiedBy>Klaudiusz Markiewski</cp:lastModifiedBy>
  <cp:revision>66</cp:revision>
  <cp:lastPrinted>2015-04-12T21:59:50Z</cp:lastPrinted>
  <dcterms:created xsi:type="dcterms:W3CDTF">2015-03-30T10:06:19Z</dcterms:created>
  <dcterms:modified xsi:type="dcterms:W3CDTF">2015-04-30T10:39:49Z</dcterms:modified>
</cp:coreProperties>
</file>