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0" r:id="rId13"/>
    <p:sldId id="265" r:id="rId14"/>
    <p:sldId id="268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252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380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1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12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8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76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90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88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8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5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38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35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Arial Rounded MT Bold" panose="020F0704030504030204" pitchFamily="34" charset="0"/>
              </a:rPr>
              <a:t>Stan i perspektywy </a:t>
            </a:r>
            <a:br>
              <a:rPr lang="pl-PL" sz="2400" b="1" dirty="0" smtClean="0">
                <a:latin typeface="Arial Rounded MT Bold" panose="020F0704030504030204" pitchFamily="34" charset="0"/>
              </a:rPr>
            </a:br>
            <a:r>
              <a:rPr lang="pl-PL" sz="2400" b="1" dirty="0" smtClean="0">
                <a:latin typeface="Arial Rounded MT Bold" panose="020F0704030504030204" pitchFamily="34" charset="0"/>
              </a:rPr>
              <a:t>spółdzielczości wiejskiej w Polsce</a:t>
            </a:r>
            <a:endParaRPr lang="pl-PL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480720" cy="3456384"/>
          </a:xfrm>
        </p:spPr>
        <p:txBody>
          <a:bodyPr anchor="ctr" anchorCtr="1"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Rolnicy-spółdzielcy </a:t>
            </a:r>
          </a:p>
          <a:p>
            <a:pPr algn="ctr"/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swoich spółdzielniach </a:t>
            </a:r>
          </a:p>
          <a:p>
            <a:pPr algn="ctr"/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spółdzielczości w </a:t>
            </a:r>
            <a:r>
              <a:rPr lang="pl-P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Polsce</a:t>
            </a:r>
            <a:endParaRPr lang="pl-PL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pl-PL" sz="2400" dirty="0" smtClean="0"/>
          </a:p>
          <a:p>
            <a:pPr algn="ctr"/>
            <a:r>
              <a:rPr lang="pl-PL" sz="2400" dirty="0" smtClean="0"/>
              <a:t>Raport z badań ankietowych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76327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Aktywność rolników-spółdzielców w ostatnich pięciu latach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980728"/>
          <a:ext cx="7772400" cy="54268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61656"/>
                <a:gridCol w="1944216"/>
                <a:gridCol w="1666528"/>
              </a:tblGrid>
              <a:tr h="860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</a:rPr>
                        <a:t>Formy aktywności: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Times New Roman"/>
                        </a:rPr>
                        <a:t>Tak, więcej niż jeden raz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Times New Roman"/>
                        </a:rPr>
                        <a:t>Tak, jeden raz</a:t>
                      </a:r>
                    </a:p>
                  </a:txBody>
                  <a:tcPr marL="68580" marR="68580" marT="0" marB="0"/>
                </a:tc>
              </a:tr>
              <a:tr h="108376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1. Uczestnictwo w </a:t>
                      </a:r>
                      <a:r>
                        <a:rPr lang="pl-PL" sz="2400" b="1" u="sng" dirty="0">
                          <a:latin typeface="Times New Roman"/>
                          <a:ea typeface="Times New Roman"/>
                        </a:rPr>
                        <a:t>Walnym Zgromadzeniu</a:t>
                      </a: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pl-PL" sz="2400" b="1" spc="-10" dirty="0">
                          <a:latin typeface="Times New Roman"/>
                          <a:ea typeface="Times New Roman"/>
                        </a:rPr>
                        <a:t>spółdzielni lub w zebraniu grupy członkowskiej</a:t>
                      </a:r>
                      <a:endParaRPr lang="pl-PL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Calibri"/>
                          <a:ea typeface="Times New Roman"/>
                        </a:rPr>
                        <a:t>52,4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Calibri"/>
                          <a:ea typeface="Times New Roman"/>
                        </a:rPr>
                        <a:t>17,5</a:t>
                      </a: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2. Uczestnictwo w przedsięwzięciach </a:t>
                      </a:r>
                      <a:r>
                        <a:rPr lang="pl-PL" sz="2400" b="1" u="sng" dirty="0">
                          <a:latin typeface="Times New Roman"/>
                          <a:ea typeface="Times New Roman"/>
                        </a:rPr>
                        <a:t>społeczno-kulturalnych </a:t>
                      </a: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Calibri"/>
                          <a:ea typeface="Times New Roman"/>
                        </a:rPr>
                        <a:t>23,4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Calibri"/>
                          <a:ea typeface="Times New Roman"/>
                        </a:rPr>
                        <a:t>22,9</a:t>
                      </a:r>
                    </a:p>
                  </a:txBody>
                  <a:tcPr marL="68580" marR="68580" marT="0" marB="0" anchor="ctr"/>
                </a:tc>
              </a:tr>
              <a:tr h="123593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3. Uczestnictwo w przedsięwzięciach </a:t>
                      </a:r>
                      <a:r>
                        <a:rPr lang="pl-PL" sz="2400" b="1" u="sng" dirty="0">
                          <a:latin typeface="Times New Roman"/>
                          <a:ea typeface="Times New Roman"/>
                        </a:rPr>
                        <a:t>gospodarczych</a:t>
                      </a:r>
                      <a:r>
                        <a:rPr lang="pl-PL" sz="2400" b="1" dirty="0">
                          <a:latin typeface="Times New Roman"/>
                          <a:ea typeface="Times New Roman"/>
                        </a:rPr>
                        <a:t>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Calibri"/>
                          <a:ea typeface="Times New Roman"/>
                        </a:rPr>
                        <a:t>17,2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Calibri"/>
                          <a:ea typeface="Times New Roman"/>
                        </a:rPr>
                        <a:t>10,9</a:t>
                      </a:r>
                    </a:p>
                  </a:txBody>
                  <a:tcPr marL="68580" marR="68580" marT="0" marB="0" anchor="ctr"/>
                </a:tc>
              </a:tr>
              <a:tr h="86045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400" b="1">
                          <a:latin typeface="Times New Roman"/>
                          <a:ea typeface="Times New Roman"/>
                        </a:rPr>
                        <a:t>4. Kandydowanie do organów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Calibri"/>
                          <a:ea typeface="Times New Roman"/>
                        </a:rPr>
                        <a:t>10,7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Calibri"/>
                          <a:ea typeface="Times New Roman"/>
                        </a:rPr>
                        <a:t>17,4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40672"/>
          </a:xfrm>
        </p:spPr>
        <p:txBody>
          <a:bodyPr/>
          <a:lstStyle/>
          <a:p>
            <a:pPr algn="ctr"/>
            <a:r>
              <a:rPr lang="pl-PL" sz="2000" dirty="0" smtClean="0"/>
              <a:t>Źródła wiedzy o spółdzielczości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27584" y="1124744"/>
          <a:ext cx="7772400" cy="54103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</a:rPr>
                        <a:t>Źródło wiedzy: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Korzystam często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Korzystam czasami</a:t>
                      </a:r>
                    </a:p>
                  </a:txBody>
                  <a:tcPr marL="68580" marR="68580" marT="0" marB="0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</a:rPr>
                        <a:t>1. Doradcy ODR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42,6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35,8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2. Czasopisma i gazety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41,0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37,1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3. Internet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37,4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39,2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4. Kursy i szkolenia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32,0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37,8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5. Władze i pracownicy spółdzielni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23,4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38,0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6. Rodzina i znajomi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13,7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34,9</a:t>
                      </a:r>
                    </a:p>
                  </a:txBody>
                  <a:tcPr marL="68580" marR="68580" marT="0" marB="0" anchor="ctr"/>
                </a:tc>
              </a:tr>
              <a:tr h="529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</a:rPr>
                        <a:t>7. Ustawa "Prawo spółdzielcze"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Calibri"/>
                          <a:ea typeface="Times New Roman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Calibri"/>
                          <a:ea typeface="Times New Roman"/>
                        </a:rPr>
                        <a:t>26,8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Plany na przyszłość związane z członkostwem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268411"/>
          <a:ext cx="7772400" cy="41705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37720"/>
                <a:gridCol w="3034680"/>
              </a:tblGrid>
              <a:tr h="882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1. Planuje zwiększyć swoją </a:t>
                      </a: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aktywność</a:t>
                      </a:r>
                      <a:r>
                        <a:rPr lang="pl-PL" sz="2000" b="1" i="0" baseline="0" dirty="0" smtClean="0">
                          <a:latin typeface="Calibri"/>
                          <a:ea typeface="Times New Roman"/>
                        </a:rPr>
                        <a:t> (k</a:t>
                      </a: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andydować </a:t>
                      </a: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do władz </a:t>
                      </a: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spółdzielni, podjąć </a:t>
                      </a: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dodatkowe zadania w spółdzielni, ale nie kandydować </a:t>
                      </a: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do władz, wstąpić do kolejnej spółdzielni )</a:t>
                      </a: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25,1</a:t>
                      </a: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  <a:p>
                      <a:pPr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2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2. Nie planuje żadnych zmian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42,4</a:t>
                      </a: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2185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3. Planuje wystąpić ze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3,1</a:t>
                      </a: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2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i="0" dirty="0">
                          <a:latin typeface="Calibri"/>
                          <a:ea typeface="Times New Roman"/>
                        </a:rPr>
                        <a:t>4. Trudno powiedzieć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0" dirty="0" smtClean="0">
                          <a:latin typeface="Calibri"/>
                          <a:ea typeface="Times New Roman"/>
                        </a:rPr>
                        <a:t>29,3</a:t>
                      </a:r>
                      <a:endParaRPr lang="pl-PL" sz="2000" b="1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00712"/>
          </a:xfrm>
        </p:spPr>
        <p:txBody>
          <a:bodyPr/>
          <a:lstStyle/>
          <a:p>
            <a:pPr algn="ctr"/>
            <a:r>
              <a:rPr lang="pl-PL" sz="1600" dirty="0" smtClean="0"/>
              <a:t>Czynniki mające decydujący wpływ na rozwój spółdzielni  (%)</a:t>
            </a: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124744"/>
          <a:ext cx="7772400" cy="49685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65912"/>
                <a:gridCol w="1306488"/>
              </a:tblGrid>
              <a:tr h="8020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1. odpowiednie zarządzanie przez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władze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68,9</a:t>
                      </a:r>
                    </a:p>
                  </a:txBody>
                  <a:tcPr marL="68580" marR="68580" marT="0" marB="0" anchor="ctr"/>
                </a:tc>
              </a:tr>
              <a:tr h="7952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2. zapotrzebowanie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rynku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na usługi i produkty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57,3</a:t>
                      </a:r>
                    </a:p>
                  </a:txBody>
                  <a:tcPr marL="68580" marR="68580" marT="0" marB="0" anchor="ctr"/>
                </a:tc>
              </a:tr>
              <a:tr h="7293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3. pomoc finansowa ze środków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Unii Europejskiej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56,4</a:t>
                      </a:r>
                    </a:p>
                  </a:txBody>
                  <a:tcPr marL="68580" marR="68580" marT="0" marB="0" anchor="ctr"/>
                </a:tc>
              </a:tr>
              <a:tr h="75999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4. chęć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rolników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do współpracy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54,3</a:t>
                      </a:r>
                    </a:p>
                  </a:txBody>
                  <a:tcPr marL="68580" marR="68580" marT="0" marB="0" anchor="ctr"/>
                </a:tc>
              </a:tr>
              <a:tr h="11220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5. atrakcyjność spółdzielczej formy działalności gospodarczej dla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rolników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48,2</a:t>
                      </a:r>
                    </a:p>
                  </a:txBody>
                  <a:tcPr marL="68580" marR="68580" marT="0" marB="0" anchor="ctr"/>
                </a:tc>
              </a:tr>
              <a:tr h="75999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6. umiejętność współpracy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rolników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47,5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00712"/>
          </a:xfrm>
        </p:spPr>
        <p:txBody>
          <a:bodyPr/>
          <a:lstStyle/>
          <a:p>
            <a:pPr algn="ctr"/>
            <a:r>
              <a:rPr lang="pl-PL" sz="1600" dirty="0" smtClean="0"/>
              <a:t>Czynniki mające decydujący wpływ na rozwój spółdzielni – ocena pracy władz i aktywności spółdzielców</a:t>
            </a: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124744"/>
          <a:ext cx="7772400" cy="37228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65712"/>
                <a:gridCol w="3106688"/>
              </a:tblGrid>
              <a:tr h="1008112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Ocena pracy władz i aktywności spółdzielców</a:t>
                      </a:r>
                    </a:p>
                    <a:p>
                      <a:pPr algn="ctr"/>
                      <a:r>
                        <a:rPr lang="pl-PL" b="1" dirty="0" smtClean="0"/>
                        <a:t> (średnia  1-5; oceny bardzo złe i złe)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1470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pl-PL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pl-PL" b="1" dirty="0" smtClean="0"/>
                        <a:t>Ocena prac Zarządu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pl-PL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pl-PL" b="1" dirty="0" smtClean="0"/>
                        <a:t>Ocena prac Rady Nadzorczej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pl-PL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pl-PL" b="1" dirty="0" smtClean="0"/>
                        <a:t>Ocena aktywności</a:t>
                      </a:r>
                      <a:r>
                        <a:rPr lang="pl-PL" b="1" baseline="0" dirty="0" smtClean="0"/>
                        <a:t> spółdzielców</a:t>
                      </a:r>
                      <a:endParaRPr lang="pl-PL" b="1" dirty="0" smtClean="0"/>
                    </a:p>
                    <a:p>
                      <a:pPr marL="342900" indent="-342900">
                        <a:buAutoNum type="arabicPeriod"/>
                      </a:pP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3,75 (6,7%)</a:t>
                      </a:r>
                    </a:p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3,74 (6,7%)</a:t>
                      </a:r>
                    </a:p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2,95 (26,2%)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Formy wpływu spółdzielni na rozwój przedsiębiorczości na obszarach wiejskich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196755"/>
          <a:ext cx="7772400" cy="54005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5832"/>
                <a:gridCol w="2026568"/>
              </a:tblGrid>
              <a:tr h="869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Spółdzielnie:</a:t>
                      </a: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Zgadzam się (zdecydowanie się zgadzam)  </a:t>
                      </a:r>
                    </a:p>
                  </a:txBody>
                  <a:tcPr marL="17780" marR="17780" marT="0" marB="0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1.  tworzą warunki do rozwoju produkcji rolniczej poprzez organizację skupu produktów rolnych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79,8 (50,8)</a:t>
                      </a:r>
                    </a:p>
                  </a:txBody>
                  <a:tcPr marL="17780" marR="17780" marT="0" marB="0" anchor="ctr"/>
                </a:tc>
              </a:tr>
              <a:tr h="511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2. zapewniają dostęp do usług i środków do produkcji rolnej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75,8 (36,6)</a:t>
                      </a:r>
                    </a:p>
                  </a:txBody>
                  <a:tcPr marL="17780" marR="17780" marT="0" marB="0" anchor="ctr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3. dają większe szanse na otrzymanie środków pomocowych z Unii Europejskiej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72,9 (45,7)</a:t>
                      </a:r>
                    </a:p>
                  </a:txBody>
                  <a:tcPr marL="17780" marR="17780" marT="0" marB="0" anchor="ctr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4. dają zatrudnienie  poprzez utrzymanie i tworzenie nowych miejsc pracy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69,4 (35,5)</a:t>
                      </a:r>
                    </a:p>
                  </a:txBody>
                  <a:tcPr marL="17780" marR="17780" marT="0" marB="0" anchor="ctr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5. tworzą warunki do wspólnej działalności rolników, która dzięki współpracy jest bardziej konkurencyjna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66,7 (38,9)</a:t>
                      </a:r>
                    </a:p>
                  </a:txBody>
                  <a:tcPr marL="17780" marR="17780" marT="0" marB="0" anchor="ctr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6. zachęcają rolników do aktywności poprzez pokazywanie dobrych przykładów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63,8 (37,4)</a:t>
                      </a:r>
                    </a:p>
                  </a:txBody>
                  <a:tcPr marL="17780" marR="17780" marT="0" marB="0" anchor="ctr"/>
                </a:tc>
              </a:tr>
              <a:tr h="6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7. upowszechniają wiedzę rolniczą i ekonomiczną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63,6 (35,4)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12680"/>
          </a:xfrm>
        </p:spPr>
        <p:txBody>
          <a:bodyPr/>
          <a:lstStyle/>
          <a:p>
            <a:pPr algn="ctr"/>
            <a:r>
              <a:rPr lang="pl-PL" sz="2000" dirty="0" smtClean="0"/>
              <a:t>Ocena idei przedsiębiorczości (%)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125539"/>
          <a:ext cx="7772400" cy="54250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65912"/>
                <a:gridCol w="1306488"/>
              </a:tblGrid>
              <a:tr h="85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Bardzo dobra 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– zdecydowanie należy ją rozwijać, gdyż spółdzielnie przynoszą wiele korzyści wszystkim jej członkom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25,3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Dobra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– raczej należy ją rozwijać, gdyż większość spółdzielni przynosi korzyści swoim członkom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30,4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Średni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a – nie należy jakoś szczególnie jej rozwijać, gdyż spółdzielnie równie często przynoszą swoim członkom korzyści, jak i straty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30,4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Raczej zła 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– raczej należałoby zlikwidować większość spółdzielni, gdyż przynoszą one korzyści tylko nielicznym, kosztem większości członków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7,2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Bardzo zła 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- zdecydowanie należy zlikwidować wszelkie spółdzielnie, gdyż profity czerpią tylko ich władze, a szeregowi spółdzielcy ponoszą same straty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2,1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6. Trudno powiedzieć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Times New Roman"/>
                        </a:rPr>
                        <a:t>4,6</a:t>
                      </a:r>
                      <a:endParaRPr lang="pl-PL" sz="20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828704"/>
          </a:xfrm>
        </p:spPr>
        <p:txBody>
          <a:bodyPr/>
          <a:lstStyle/>
          <a:p>
            <a:pPr algn="ctr"/>
            <a:r>
              <a:rPr lang="pl-PL" sz="2400" dirty="0" smtClean="0"/>
              <a:t>Czy rolnicy są chętni do wstępowania do spółdzielni? (%)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08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732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b="1" dirty="0">
                          <a:latin typeface="Times New Roman"/>
                          <a:ea typeface="Times New Roman"/>
                        </a:rPr>
                        <a:t>1. Zdecydowanie tak</a:t>
                      </a: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4,4</a:t>
                      </a:r>
                      <a:endParaRPr lang="pl-PL" sz="2800" b="1" dirty="0"/>
                    </a:p>
                  </a:txBody>
                  <a:tcPr marL="96819" marR="96819"/>
                </a:tc>
              </a:tr>
              <a:tr h="732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b="1">
                          <a:latin typeface="Times New Roman"/>
                          <a:ea typeface="Times New Roman"/>
                        </a:rPr>
                        <a:t>2. Raczej tak</a:t>
                      </a: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34,5</a:t>
                      </a:r>
                      <a:endParaRPr lang="pl-PL" sz="2800" b="1" dirty="0"/>
                    </a:p>
                  </a:txBody>
                  <a:tcPr marL="96819" marR="96819"/>
                </a:tc>
              </a:tr>
              <a:tr h="732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b="1">
                          <a:latin typeface="Times New Roman"/>
                          <a:ea typeface="Times New Roman"/>
                        </a:rPr>
                        <a:t>3. Raczej nie</a:t>
                      </a: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47,8</a:t>
                      </a:r>
                      <a:endParaRPr lang="pl-PL" sz="2800" b="1" dirty="0"/>
                    </a:p>
                  </a:txBody>
                  <a:tcPr marL="96819" marR="96819"/>
                </a:tc>
              </a:tr>
              <a:tr h="732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800" b="1">
                          <a:latin typeface="Times New Roman"/>
                          <a:ea typeface="Times New Roman"/>
                        </a:rPr>
                        <a:t>4. Zdecydowanie nie</a:t>
                      </a: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6,4</a:t>
                      </a:r>
                      <a:endParaRPr lang="pl-PL" sz="2800" b="1" dirty="0"/>
                    </a:p>
                  </a:txBody>
                  <a:tcPr marL="96819" marR="96819"/>
                </a:tc>
              </a:tr>
              <a:tr h="7321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latin typeface="Calibri"/>
                          <a:ea typeface="Times New Roman"/>
                        </a:rPr>
                        <a:t>5. Nie mam zdania</a:t>
                      </a: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6,9</a:t>
                      </a:r>
                      <a:endParaRPr lang="pl-PL" sz="2800" b="1" dirty="0"/>
                    </a:p>
                  </a:txBody>
                  <a:tcPr marL="96819" marR="9681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pPr algn="ctr"/>
            <a:r>
              <a:rPr lang="pl-PL" sz="2400" dirty="0" smtClean="0"/>
              <a:t>Bariery rozwoju spółdzielczości w Polsce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104993"/>
              </p:ext>
            </p:extLst>
          </p:nvPr>
        </p:nvGraphicFramePr>
        <p:xfrm>
          <a:off x="914400" y="1196749"/>
          <a:ext cx="7772400" cy="53331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65912"/>
                <a:gridCol w="1306488"/>
              </a:tblGrid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biurokracja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i zawiłe przepisy prawne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80,7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2. brak lokalnych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liderów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, którzy utworzyliby spółdzielnię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61,0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3. brak środków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finansowych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na założenie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4. słabe wsparcie lub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brak wsparcia 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dla spółdzielczości ze strony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władz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58,4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. niechęć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rolników do podejmowania wspólnych działań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56,6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6. ogólny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brak zaufania 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Polaków do innych ludzi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53,8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7. brak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wiedzy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 na temat form i zasad wspólnego gospodarowania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48,1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8. negatywne przykłady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historyczne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</a:rPr>
                        <a:t>43,8</a:t>
                      </a:r>
                    </a:p>
                  </a:txBody>
                  <a:tcPr marL="68580" marR="68580" marT="0" marB="0" anchor="ctr"/>
                </a:tc>
              </a:tr>
              <a:tr h="584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9. brak </a:t>
                      </a:r>
                      <a:r>
                        <a:rPr lang="pl-PL" sz="2000" b="1" u="sng" dirty="0">
                          <a:latin typeface="Times New Roman"/>
                          <a:ea typeface="Times New Roman"/>
                        </a:rPr>
                        <a:t>dobrych przykładów</a:t>
                      </a:r>
                      <a:r>
                        <a:rPr lang="pl-PL" sz="2000" b="1" dirty="0">
                          <a:latin typeface="Times New Roman"/>
                          <a:ea typeface="Times New Roman"/>
                        </a:rPr>
                        <a:t>, które pokazywałyby efektywność spółdzielczości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</a:rPr>
                        <a:t>39,4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 fontScale="62500" lnSpcReduction="20000"/>
          </a:bodyPr>
          <a:lstStyle/>
          <a:p>
            <a:pPr marL="582930" indent="-514350">
              <a:buAutoNum type="arabicPeriod"/>
            </a:pPr>
            <a:r>
              <a:rPr lang="pl-PL" sz="3200" b="1" dirty="0" smtClean="0"/>
              <a:t>Rolnicy-spółdzielców (</a:t>
            </a:r>
            <a:r>
              <a:rPr lang="pl-PL" sz="3200" b="1" u="sng" dirty="0" smtClean="0"/>
              <a:t>kapitał kulturowy</a:t>
            </a:r>
            <a:r>
              <a:rPr lang="pl-PL" sz="3200" b="1" dirty="0" smtClean="0"/>
              <a:t>):</a:t>
            </a:r>
          </a:p>
          <a:p>
            <a:pPr marL="582930" indent="-514350">
              <a:buAutoNum type="arabicPeriod"/>
            </a:pPr>
            <a:endParaRPr lang="pl-PL" sz="3200" b="1" dirty="0" smtClean="0"/>
          </a:p>
          <a:p>
            <a:pPr marL="582930" indent="-514350">
              <a:buFontTx/>
              <a:buChar char="-"/>
            </a:pPr>
            <a:r>
              <a:rPr lang="pl-PL" sz="3200" b="1" dirty="0" smtClean="0"/>
              <a:t>tak kobiety, jak mężczyźni</a:t>
            </a:r>
          </a:p>
          <a:p>
            <a:pPr marL="582930" indent="-514350">
              <a:buFontTx/>
              <a:buChar char="-"/>
            </a:pPr>
            <a:endParaRPr lang="pl-PL" sz="3200" b="1" dirty="0" smtClean="0"/>
          </a:p>
          <a:p>
            <a:pPr marL="582930" indent="-514350">
              <a:buFontTx/>
              <a:buChar char="-"/>
            </a:pPr>
            <a:r>
              <a:rPr lang="pl-PL" sz="3200" b="1" dirty="0" smtClean="0"/>
              <a:t>przeważają osoby powyżej 45 lat, ale </a:t>
            </a:r>
            <a:r>
              <a:rPr lang="pl-PL" sz="3200" b="1" u="sng" dirty="0" smtClean="0"/>
              <a:t>młodsi</a:t>
            </a:r>
            <a:r>
              <a:rPr lang="pl-PL" sz="3200" b="1" dirty="0" smtClean="0"/>
              <a:t> (do 45 lat)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stanowią </a:t>
            </a:r>
            <a:r>
              <a:rPr lang="pl-PL" sz="3200" b="1" u="sng" dirty="0" smtClean="0"/>
              <a:t>40%</a:t>
            </a:r>
            <a:r>
              <a:rPr lang="pl-PL" sz="3200" b="1" dirty="0" smtClean="0"/>
              <a:t> </a:t>
            </a:r>
          </a:p>
          <a:p>
            <a:pPr marL="582930" indent="-514350">
              <a:buFontTx/>
              <a:buChar char="-"/>
            </a:pPr>
            <a:endParaRPr lang="pl-PL" sz="3200" b="1" dirty="0" smtClean="0"/>
          </a:p>
          <a:p>
            <a:pPr marL="582930" indent="-514350">
              <a:buFontTx/>
              <a:buChar char="-"/>
            </a:pPr>
            <a:r>
              <a:rPr lang="pl-PL" sz="3200" b="1" dirty="0" smtClean="0"/>
              <a:t>dobrze wykształceni – co najmniej </a:t>
            </a:r>
            <a:r>
              <a:rPr lang="pl-PL" sz="3200" b="1" u="sng" dirty="0" smtClean="0"/>
              <a:t>średnie</a:t>
            </a:r>
            <a:r>
              <a:rPr lang="pl-PL" sz="3200" b="1" dirty="0" smtClean="0"/>
              <a:t> wykształcenie ma  prawie </a:t>
            </a:r>
            <a:r>
              <a:rPr lang="pl-PL" sz="3200" b="1" u="sng" dirty="0" smtClean="0"/>
              <a:t>dwie trzecie, a ponad połowa  wykształcenie rolnicze</a:t>
            </a:r>
          </a:p>
          <a:p>
            <a:pPr marL="582930" indent="-514350">
              <a:buFontTx/>
              <a:buChar char="-"/>
            </a:pPr>
            <a:endParaRPr lang="pl-PL" sz="3200" b="1" dirty="0" smtClean="0"/>
          </a:p>
          <a:p>
            <a:pPr marL="582930" indent="-514350">
              <a:buFontTx/>
              <a:buChar char="-"/>
            </a:pPr>
            <a:r>
              <a:rPr lang="pl-PL" sz="3200" b="1" u="sng" dirty="0" smtClean="0"/>
              <a:t>trzy czwarte pracuje „na swoim”, a dwie trzecie tylko jako rolnicy</a:t>
            </a:r>
          </a:p>
          <a:p>
            <a:pPr marL="582930" indent="-514350">
              <a:buFontTx/>
              <a:buChar char="-"/>
            </a:pPr>
            <a:endParaRPr lang="pl-PL" sz="3200" b="1" u="sng" dirty="0" smtClean="0"/>
          </a:p>
          <a:p>
            <a:pPr marL="582930" indent="-514350">
              <a:buFontTx/>
              <a:buChar char="-"/>
            </a:pPr>
            <a:r>
              <a:rPr lang="pl-PL" sz="3200" b="1" u="sng" dirty="0" smtClean="0"/>
              <a:t>raczej posiadają gospodarstwa średnie (połowa 10-50 ha) i małe (ponad jedna trzecia – do 10 ha)</a:t>
            </a:r>
          </a:p>
          <a:p>
            <a:pPr marL="582930" indent="-514350">
              <a:buFontTx/>
              <a:buChar char="-"/>
            </a:pPr>
            <a:endParaRPr lang="pl-PL" sz="3200" b="1" u="sng" dirty="0" smtClean="0"/>
          </a:p>
          <a:p>
            <a:pPr marL="582930" indent="-514350">
              <a:buFontTx/>
              <a:buChar char="-"/>
            </a:pPr>
            <a:r>
              <a:rPr lang="pl-PL" sz="3200" b="1" u="sng" dirty="0" smtClean="0"/>
              <a:t>mają różny staż spółdzielczy i różne  doświadczenie  (są wśród nich spółdzielcy „starzy”, „przedakcesyjni</a:t>
            </a:r>
            <a:r>
              <a:rPr lang="pl-PL" sz="2800" b="1" u="sng" dirty="0" smtClean="0"/>
              <a:t>”  i „poakcesyjni”</a:t>
            </a:r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12680"/>
          </a:xfrm>
        </p:spPr>
        <p:txBody>
          <a:bodyPr/>
          <a:lstStyle/>
          <a:p>
            <a:pPr algn="ctr"/>
            <a:r>
              <a:rPr lang="pl-PL" sz="2400" dirty="0" smtClean="0"/>
              <a:t>Cele badania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pl-PL" b="1" dirty="0" smtClean="0"/>
              <a:t>Czy rolnicy chcą być spółdzielcami?</a:t>
            </a:r>
          </a:p>
          <a:p>
            <a:pPr algn="ctr">
              <a:spcBef>
                <a:spcPts val="0"/>
              </a:spcBef>
              <a:buNone/>
            </a:pPr>
            <a:endParaRPr lang="pl-PL" b="1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2400" b="1" dirty="0" smtClean="0"/>
              <a:t>(czy zasadne jest pytać o to rolników-spółdzielców?)</a:t>
            </a:r>
          </a:p>
          <a:p>
            <a:pPr algn="ctr">
              <a:spcBef>
                <a:spcPts val="0"/>
              </a:spcBef>
              <a:buNone/>
            </a:pPr>
            <a:endParaRPr lang="pl-PL" b="1" dirty="0" smtClean="0"/>
          </a:p>
          <a:p>
            <a:pPr algn="ctr">
              <a:spcBef>
                <a:spcPts val="0"/>
              </a:spcBef>
              <a:buNone/>
            </a:pPr>
            <a:endParaRPr lang="pl-PL" b="1" dirty="0" smtClean="0"/>
          </a:p>
          <a:p>
            <a:pPr algn="ctr">
              <a:spcBef>
                <a:spcPts val="0"/>
              </a:spcBef>
              <a:buNone/>
            </a:pPr>
            <a:r>
              <a:rPr lang="pl-PL" sz="2600" b="1" dirty="0" smtClean="0"/>
              <a:t>Jak postrzegają spółdzielnie </a:t>
            </a:r>
          </a:p>
          <a:p>
            <a:pPr algn="ctr">
              <a:spcBef>
                <a:spcPts val="0"/>
              </a:spcBef>
              <a:buNone/>
            </a:pPr>
            <a:r>
              <a:rPr lang="pl-PL" sz="2600" b="1" dirty="0" smtClean="0"/>
              <a:t>(w kategoriach ekonomicznych, czy społecznych)?</a:t>
            </a:r>
          </a:p>
          <a:p>
            <a:pPr algn="just">
              <a:spcBef>
                <a:spcPts val="0"/>
              </a:spcBef>
              <a:buNone/>
            </a:pPr>
            <a:endParaRPr lang="pl-PL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 fontScale="85000" lnSpcReduction="20000"/>
          </a:bodyPr>
          <a:lstStyle/>
          <a:p>
            <a:pPr marL="582930" indent="-514350">
              <a:buNone/>
            </a:pPr>
            <a:r>
              <a:rPr lang="pl-PL" sz="2800" b="1" dirty="0" smtClean="0"/>
              <a:t>2. Cele spółdzielni, motywy wstąpienia do spółdzielni, korzyści uzyskane dzięki członkostwu definiują przede wszystkim w </a:t>
            </a:r>
            <a:r>
              <a:rPr lang="pl-PL" sz="2800" b="1" u="sng" dirty="0" smtClean="0"/>
              <a:t>kategoriach ekonomicznych,</a:t>
            </a:r>
            <a:r>
              <a:rPr lang="pl-PL" sz="2800" b="1" dirty="0" smtClean="0"/>
              <a:t> sfera pozaekonomiczna ma dla nich znaczenie drugorzędne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AutoNum type="arabicPeriod" startAt="3"/>
            </a:pPr>
            <a:r>
              <a:rPr lang="pl-PL" sz="2800" b="1" u="sng" dirty="0" smtClean="0"/>
              <a:t>Zmieniły się formy aktywności pozaekonomicznej </a:t>
            </a:r>
            <a:r>
              <a:rPr lang="pl-PL" sz="2800" b="1" dirty="0" smtClean="0"/>
              <a:t>spółdzielni – ze stałych, całorocznych na okresowe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lub </a:t>
            </a:r>
            <a:r>
              <a:rPr lang="pl-PL" sz="2800" b="1" dirty="0" smtClean="0"/>
              <a:t>jednorazowe </a:t>
            </a:r>
          </a:p>
          <a:p>
            <a:pPr marL="582930" indent="-514350">
              <a:buAutoNum type="arabicPeriod" startAt="3"/>
            </a:pPr>
            <a:endParaRPr lang="pl-PL" sz="2800" b="1" dirty="0" smtClean="0"/>
          </a:p>
          <a:p>
            <a:pPr marL="582930" indent="-514350">
              <a:buAutoNum type="arabicPeriod" startAt="3"/>
            </a:pPr>
            <a:r>
              <a:rPr lang="pl-PL" sz="2800" b="1" dirty="0" smtClean="0"/>
              <a:t>  Podstawową formą aktywności spółdzielców jest udział w </a:t>
            </a:r>
            <a:r>
              <a:rPr lang="pl-PL" sz="2800" b="1" u="sng" dirty="0" smtClean="0"/>
              <a:t>Zgromadzeniu Walnym </a:t>
            </a:r>
            <a:r>
              <a:rPr lang="pl-PL" sz="2800" b="1" dirty="0" smtClean="0"/>
              <a:t>spółdzielni, inne,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tak </a:t>
            </a:r>
            <a:r>
              <a:rPr lang="pl-PL" sz="2800" b="1" dirty="0" smtClean="0"/>
              <a:t>w przedsięwzięciach gospodarczych i społeczno-kulturalnych są rzadkie</a:t>
            </a:r>
          </a:p>
          <a:p>
            <a:pPr marL="582930" indent="-514350">
              <a:buAutoNum type="arabicPeriod" startAt="3"/>
            </a:pPr>
            <a:endParaRPr lang="pl-PL" sz="2800" b="1" dirty="0" smtClean="0"/>
          </a:p>
          <a:p>
            <a:pPr marL="582930" indent="-514350">
              <a:buAutoNum type="arabicPeriod" startAt="3"/>
            </a:pPr>
            <a:r>
              <a:rPr lang="pl-PL" sz="2800" b="1" dirty="0" smtClean="0"/>
              <a:t>Tylko mniejszość spółdzielców (</a:t>
            </a:r>
            <a:r>
              <a:rPr lang="pl-PL" sz="2800" b="1" u="sng" dirty="0" smtClean="0"/>
              <a:t>około 20%) </a:t>
            </a:r>
            <a:r>
              <a:rPr lang="pl-PL" sz="2800" b="1" dirty="0" smtClean="0"/>
              <a:t>byłaby chętna bardziej się </a:t>
            </a:r>
            <a:r>
              <a:rPr lang="pl-PL" sz="2800" b="1" u="sng" dirty="0" smtClean="0"/>
              <a:t>zaktywizować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None/>
            </a:pPr>
            <a:r>
              <a:rPr lang="pl-PL" sz="2800" b="1" dirty="0" smtClean="0"/>
              <a:t>6. Poszukują różnych źródeł wiedzy o spółdzielczości, ale przede wszystkim poszukują </a:t>
            </a:r>
            <a:r>
              <a:rPr lang="pl-PL" sz="2800" b="1" u="sng" dirty="0" smtClean="0"/>
              <a:t>informacji konkretnych i fachowych </a:t>
            </a:r>
            <a:r>
              <a:rPr lang="pl-PL" sz="2800" b="1" dirty="0" smtClean="0"/>
              <a:t>(u doradców ODR,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 smtClean="0"/>
              <a:t>czasopismach i internecie)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AutoNum type="arabicPeriod" startAt="7"/>
            </a:pPr>
            <a:r>
              <a:rPr lang="pl-PL" sz="2800" b="1" u="sng" dirty="0" smtClean="0"/>
              <a:t>Rozwój spółdzielni </a:t>
            </a:r>
            <a:r>
              <a:rPr lang="pl-PL" sz="2800" b="1" dirty="0" smtClean="0"/>
              <a:t>uzależniają tak od pracy władz, jak postaw spółdzielców i sytuacji gospodarczo-politycznej, wskazując jednak w pierwszej kolejności na  </a:t>
            </a:r>
            <a:r>
              <a:rPr lang="pl-PL" sz="2800" b="1" u="sng" dirty="0" smtClean="0"/>
              <a:t>władzę i sytuację gospodarczo-polityczną </a:t>
            </a:r>
            <a:r>
              <a:rPr lang="pl-PL" sz="2800" b="1" dirty="0" smtClean="0"/>
              <a:t>(rynek, pomoc finansowa z UE)</a:t>
            </a:r>
          </a:p>
          <a:p>
            <a:pPr marL="582930" indent="-514350">
              <a:buAutoNum type="arabicPeriod" startAt="7"/>
            </a:pPr>
            <a:endParaRPr lang="pl-PL" sz="2800" b="1" dirty="0" smtClean="0"/>
          </a:p>
          <a:p>
            <a:pPr marL="582930" indent="-514350">
              <a:buAutoNum type="arabicPeriod" startAt="7"/>
            </a:pPr>
            <a:r>
              <a:rPr lang="pl-PL" sz="2800" b="1" dirty="0" smtClean="0"/>
              <a:t>Oceniają </a:t>
            </a:r>
            <a:r>
              <a:rPr lang="pl-PL" sz="2800" b="1" u="sng" dirty="0" smtClean="0"/>
              <a:t>lepiej prace władz </a:t>
            </a:r>
            <a:r>
              <a:rPr lang="pl-PL" sz="2800" b="1" dirty="0" smtClean="0"/>
              <a:t>spółdzielni </a:t>
            </a:r>
            <a:r>
              <a:rPr lang="pl-PL" sz="2800" b="1" u="sng" dirty="0" smtClean="0"/>
              <a:t>niż aktywność spółdzielców</a:t>
            </a:r>
            <a:r>
              <a:rPr lang="pl-PL" sz="2800" b="1" dirty="0" smtClean="0"/>
              <a:t>, dając tym pierwszym ocenę dostateczną z plusem, a tym drugim słaby dostateczny</a:t>
            </a:r>
          </a:p>
          <a:p>
            <a:pPr marL="582930" indent="-514350">
              <a:buAutoNum type="arabicPeriod" startAt="7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/>
          </a:bodyPr>
          <a:lstStyle/>
          <a:p>
            <a:pPr marL="582930" indent="-514350">
              <a:buAutoNum type="arabicPeriod" startAt="10"/>
            </a:pPr>
            <a:r>
              <a:rPr lang="pl-PL" sz="2800" b="1" dirty="0" smtClean="0"/>
              <a:t>Dostrzegają:</a:t>
            </a:r>
          </a:p>
          <a:p>
            <a:pPr>
              <a:buFontTx/>
              <a:buChar char="-"/>
            </a:pPr>
            <a:r>
              <a:rPr lang="pl-PL" sz="2800" b="1" dirty="0" smtClean="0"/>
              <a:t>istotny </a:t>
            </a:r>
            <a:r>
              <a:rPr lang="pl-PL" sz="2800" b="1" u="sng" dirty="0" smtClean="0"/>
              <a:t>wpływ</a:t>
            </a:r>
            <a:r>
              <a:rPr lang="pl-PL" sz="2800" b="1" dirty="0" smtClean="0"/>
              <a:t> spółdzielni na rozwój </a:t>
            </a:r>
            <a:r>
              <a:rPr lang="pl-PL" sz="2800" b="1" u="sng" dirty="0" smtClean="0"/>
              <a:t>przedsiębiorczości</a:t>
            </a:r>
            <a:r>
              <a:rPr lang="pl-PL" sz="2800" b="1" dirty="0" smtClean="0"/>
              <a:t> w społecznościach wiejskich</a:t>
            </a:r>
          </a:p>
          <a:p>
            <a:pPr>
              <a:buFontTx/>
              <a:buChar char="-"/>
            </a:pPr>
            <a:endParaRPr lang="pl-PL" sz="2800" b="1" dirty="0" smtClean="0"/>
          </a:p>
          <a:p>
            <a:pPr>
              <a:buFontTx/>
              <a:buChar char="-"/>
            </a:pPr>
            <a:r>
              <a:rPr lang="pl-PL" sz="2800" b="1" dirty="0" smtClean="0"/>
              <a:t>ponad połowa ocenia </a:t>
            </a:r>
            <a:r>
              <a:rPr lang="pl-PL" sz="2800" b="1" u="sng" dirty="0" smtClean="0"/>
              <a:t>pozytywnie ideę spółdzielczości</a:t>
            </a:r>
          </a:p>
          <a:p>
            <a:pPr>
              <a:buFontTx/>
              <a:buChar char="-"/>
            </a:pPr>
            <a:endParaRPr lang="pl-PL" sz="2800" b="1" u="sng" dirty="0" smtClean="0"/>
          </a:p>
          <a:p>
            <a:pPr>
              <a:buFontTx/>
              <a:buChar char="-"/>
            </a:pPr>
            <a:r>
              <a:rPr lang="pl-PL" sz="2800" b="1" dirty="0" smtClean="0"/>
              <a:t>jednak ponad połowa uznaje też, że </a:t>
            </a:r>
            <a:r>
              <a:rPr lang="pl-PL" sz="2800" b="1" u="sng" dirty="0" smtClean="0"/>
              <a:t>rolnicy nie są chętni wstępować do spółdzielni</a:t>
            </a:r>
          </a:p>
          <a:p>
            <a:pPr marL="68580" indent="0">
              <a:buNone/>
            </a:pPr>
            <a:r>
              <a:rPr lang="pl-PL" sz="2800" b="1" dirty="0" smtClean="0"/>
              <a:t> 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sz="2800" b="1" dirty="0" smtClean="0"/>
              <a:t>11. Zauważając </a:t>
            </a:r>
            <a:r>
              <a:rPr lang="pl-PL" sz="2800" b="1" u="sng" dirty="0" smtClean="0"/>
              <a:t>czynnik świadomościowych </a:t>
            </a:r>
            <a:r>
              <a:rPr lang="pl-PL" sz="2800" b="1" dirty="0" smtClean="0"/>
              <a:t>(niechęć do współpracy i brak zaufania wynikające z negatywnych doświadczeń historycznych), najistotniejsze bariery rozwoju spółdzielczości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 smtClean="0"/>
              <a:t>Polsce lokują jednak w sferze:</a:t>
            </a:r>
          </a:p>
          <a:p>
            <a:pPr>
              <a:buFontTx/>
              <a:buChar char="-"/>
            </a:pPr>
            <a:r>
              <a:rPr lang="pl-PL" sz="2800" b="1" u="sng" dirty="0" smtClean="0"/>
              <a:t>edukacyjne</a:t>
            </a:r>
            <a:r>
              <a:rPr lang="pl-PL" sz="2800" b="1" dirty="0" smtClean="0"/>
              <a:t>j (niezrozumiałość przepisów), </a:t>
            </a:r>
          </a:p>
          <a:p>
            <a:pPr>
              <a:buFontTx/>
              <a:buChar char="-"/>
            </a:pPr>
            <a:r>
              <a:rPr lang="pl-PL" sz="2800" b="1" u="sng" dirty="0" smtClean="0"/>
              <a:t>politycznej</a:t>
            </a:r>
            <a:r>
              <a:rPr lang="pl-PL" sz="2800" b="1" dirty="0" smtClean="0"/>
              <a:t> (biurokracja, brak wsparcia ze strony władz lokalnych), </a:t>
            </a:r>
          </a:p>
          <a:p>
            <a:pPr>
              <a:buFontTx/>
              <a:buChar char="-"/>
            </a:pPr>
            <a:r>
              <a:rPr lang="pl-PL" sz="2800" b="1" u="sng" dirty="0" smtClean="0"/>
              <a:t>finansowe</a:t>
            </a:r>
            <a:r>
              <a:rPr lang="pl-PL" sz="2800" b="1" dirty="0" smtClean="0"/>
              <a:t>j (brak środków na inwestycje)</a:t>
            </a:r>
          </a:p>
          <a:p>
            <a:pPr>
              <a:buFontTx/>
              <a:buChar char="-"/>
            </a:pPr>
            <a:r>
              <a:rPr lang="pl-PL" sz="2800" b="1" dirty="0" smtClean="0"/>
              <a:t> </a:t>
            </a:r>
            <a:r>
              <a:rPr lang="pl-PL" sz="2800" b="1" u="sng" dirty="0" smtClean="0"/>
              <a:t>i społecznej </a:t>
            </a:r>
            <a:r>
              <a:rPr lang="pl-PL" sz="2800" b="1" dirty="0" smtClean="0"/>
              <a:t>(brak liderów wśród rolników) 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92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Podsumowanie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760640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None/>
            </a:pPr>
            <a:r>
              <a:rPr lang="pl-PL" sz="2800" dirty="0" smtClean="0"/>
              <a:t>Wydaje się, że najlepszym sposobem na rozwój idei spółdzielczości na obszarach wiejskich jest </a:t>
            </a:r>
            <a:r>
              <a:rPr lang="pl-PL" sz="2800" u="sng" dirty="0" smtClean="0"/>
              <a:t>kompleksowe i systematyczne działanie </a:t>
            </a:r>
            <a:r>
              <a:rPr lang="pl-PL" sz="2800" u="sng" dirty="0" smtClean="0"/>
              <a:t/>
            </a:r>
            <a:br>
              <a:rPr lang="pl-PL" sz="2800" u="sng" dirty="0" smtClean="0"/>
            </a:br>
            <a:r>
              <a:rPr lang="pl-PL" sz="2800" u="sng" dirty="0" smtClean="0"/>
              <a:t>o </a:t>
            </a:r>
            <a:r>
              <a:rPr lang="pl-PL" sz="2800" u="sng" dirty="0" smtClean="0"/>
              <a:t>charakterze edukacyjno-politycznym</a:t>
            </a:r>
            <a:r>
              <a:rPr lang="pl-PL" sz="2800" dirty="0" smtClean="0"/>
              <a:t>:</a:t>
            </a:r>
          </a:p>
          <a:p>
            <a:pPr marL="582930" indent="-514350">
              <a:buNone/>
            </a:pPr>
            <a:endParaRPr lang="pl-PL" sz="2800" dirty="0" smtClean="0"/>
          </a:p>
          <a:p>
            <a:pPr marL="582930" indent="-514350">
              <a:buNone/>
            </a:pPr>
            <a:r>
              <a:rPr lang="pl-PL" sz="2800" dirty="0" smtClean="0"/>
              <a:t>	1. powrót na różnych szczeblach nauczania rolniczego do edukacji na temat spółdzielczości</a:t>
            </a:r>
          </a:p>
          <a:p>
            <a:pPr marL="582930" indent="-514350">
              <a:buNone/>
            </a:pPr>
            <a:endParaRPr lang="pl-PL" sz="2800" dirty="0" smtClean="0"/>
          </a:p>
          <a:p>
            <a:pPr marL="582930" indent="-514350">
              <a:buNone/>
            </a:pPr>
            <a:r>
              <a:rPr lang="pl-PL" sz="2800" dirty="0" smtClean="0"/>
              <a:t>	2. wyszukiwanie, szkolenie i wspomaganie </a:t>
            </a:r>
            <a:r>
              <a:rPr lang="pl-PL" sz="2800" u="sng" dirty="0" smtClean="0"/>
              <a:t>młodych lokalnych liderów gospodarczych </a:t>
            </a:r>
            <a:r>
              <a:rPr lang="pl-PL" sz="2800" dirty="0" smtClean="0"/>
              <a:t>(rolników), którzy mogą </a:t>
            </a:r>
            <a:r>
              <a:rPr lang="pl-PL" sz="2800" u="sng" dirty="0" smtClean="0"/>
              <a:t>"zarazić swoim pomysłem na spółdzielczość</a:t>
            </a:r>
            <a:r>
              <a:rPr lang="pl-PL" sz="2800" dirty="0" smtClean="0"/>
              <a:t>" innych. Jak się wydaje, wśród obecnych spółdzielców-rolników wielu takich już jest i należy ich wspomóc.</a:t>
            </a:r>
          </a:p>
          <a:p>
            <a:pPr marL="582930" indent="-514350">
              <a:buNone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u="sng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FontTx/>
              <a:buChar char="-"/>
            </a:pPr>
            <a:endParaRPr lang="pl-PL" sz="2800" b="1" dirty="0" smtClean="0"/>
          </a:p>
          <a:p>
            <a:pPr marL="582930" indent="-514350">
              <a:buNone/>
            </a:pP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 smtClean="0">
                <a:latin typeface="Arial Rounded MT Bold" panose="020F0704030504030204" pitchFamily="34" charset="0"/>
              </a:rPr>
              <a:t>Dziękuję za uwagę</a:t>
            </a:r>
            <a:endParaRPr lang="pl-PL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3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12680"/>
          </a:xfrm>
        </p:spPr>
        <p:txBody>
          <a:bodyPr/>
          <a:lstStyle/>
          <a:p>
            <a:pPr algn="ctr"/>
            <a:r>
              <a:rPr lang="pl-PL" sz="2400" dirty="0" smtClean="0"/>
              <a:t>Cele badania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  <a:solidFill>
            <a:schemeClr val="bg1"/>
          </a:solidFill>
        </p:spPr>
        <p:txBody>
          <a:bodyPr/>
          <a:lstStyle/>
          <a:p>
            <a:pPr marL="525780" indent="-457200">
              <a:spcBef>
                <a:spcPts val="0"/>
              </a:spcBef>
              <a:buAutoNum type="arabicPeriod"/>
            </a:pPr>
            <a:r>
              <a:rPr lang="pl-PL" sz="2400" b="1" dirty="0" smtClean="0"/>
              <a:t>Cele spółdzielni</a:t>
            </a:r>
          </a:p>
          <a:p>
            <a:pPr marL="525780" indent="-457200">
              <a:spcBef>
                <a:spcPts val="0"/>
              </a:spcBef>
              <a:buAutoNum type="arabicPeriod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/>
            </a:pPr>
            <a:r>
              <a:rPr lang="pl-PL" sz="2400" b="1" dirty="0" smtClean="0"/>
              <a:t>Motywy wstąpienia do spółdzielni</a:t>
            </a:r>
          </a:p>
          <a:p>
            <a:pPr marL="525780" indent="-457200">
              <a:spcBef>
                <a:spcPts val="0"/>
              </a:spcBef>
              <a:buAutoNum type="arabicPeriod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/>
            </a:pPr>
            <a:r>
              <a:rPr lang="pl-PL" sz="2400" b="1" dirty="0" smtClean="0"/>
              <a:t>Czy spółdzielnie pełnią funkcje pozaekonomiczne?</a:t>
            </a:r>
          </a:p>
          <a:p>
            <a:pPr marL="525780" indent="-457200">
              <a:spcBef>
                <a:spcPts val="0"/>
              </a:spcBef>
              <a:buAutoNum type="arabicPeriod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/>
            </a:pPr>
            <a:r>
              <a:rPr lang="pl-PL" sz="2400" b="1" dirty="0" smtClean="0"/>
              <a:t>Kto wpływa na rozwój spółdzielni (władze, członkowie, zewnętrzne czynniki) </a:t>
            </a:r>
          </a:p>
          <a:p>
            <a:pPr marL="854964" lvl="1" indent="-457200">
              <a:spcBef>
                <a:spcPts val="0"/>
              </a:spcBef>
              <a:buNone/>
            </a:pPr>
            <a:endParaRPr lang="pl-PL" sz="2000" b="1" dirty="0" smtClean="0"/>
          </a:p>
          <a:p>
            <a:pPr marL="854964" lvl="1" indent="-457200">
              <a:spcBef>
                <a:spcPts val="0"/>
              </a:spcBef>
              <a:buNone/>
            </a:pPr>
            <a:r>
              <a:rPr lang="pl-PL" sz="2000" b="1" dirty="0" smtClean="0"/>
              <a:t>4a.  Ocena prac władz</a:t>
            </a:r>
          </a:p>
          <a:p>
            <a:pPr marL="854964" lvl="1" indent="-457200">
              <a:spcBef>
                <a:spcPts val="0"/>
              </a:spcBef>
              <a:buNone/>
            </a:pPr>
            <a:r>
              <a:rPr lang="pl-PL" sz="2000" b="1" dirty="0" smtClean="0"/>
              <a:t>4b. Ocena aktywności  członków</a:t>
            </a:r>
          </a:p>
          <a:p>
            <a:pPr marL="854964" lvl="1" indent="-457200">
              <a:spcBef>
                <a:spcPts val="0"/>
              </a:spcBef>
              <a:buNone/>
            </a:pPr>
            <a:r>
              <a:rPr lang="pl-PL" sz="2000" b="1" dirty="0" smtClean="0"/>
              <a:t>4c. Własna aktywności i plany na przyszłość </a:t>
            </a:r>
          </a:p>
          <a:p>
            <a:pPr marL="854964" lvl="1" indent="-457200">
              <a:spcBef>
                <a:spcPts val="0"/>
              </a:spcBef>
              <a:buNone/>
            </a:pPr>
            <a:r>
              <a:rPr lang="pl-PL" sz="2000" b="1" dirty="0" smtClean="0"/>
              <a:t>4d. Źródła wiedzy o spółdzielczości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12680"/>
          </a:xfrm>
        </p:spPr>
        <p:txBody>
          <a:bodyPr/>
          <a:lstStyle/>
          <a:p>
            <a:pPr algn="ctr"/>
            <a:r>
              <a:rPr lang="pl-PL" sz="2400" dirty="0" smtClean="0"/>
              <a:t>Cele badania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  <a:solidFill>
            <a:schemeClr val="bg1"/>
          </a:solidFill>
        </p:spPr>
        <p:txBody>
          <a:bodyPr/>
          <a:lstStyle/>
          <a:p>
            <a:pPr marL="525780" indent="-457200">
              <a:spcBef>
                <a:spcPts val="0"/>
              </a:spcBef>
              <a:buAutoNum type="arabicPeriod" startAt="5"/>
            </a:pPr>
            <a:r>
              <a:rPr lang="pl-PL" sz="2400" b="1" dirty="0" smtClean="0"/>
              <a:t>Wpływ spółdzielni na rozwój przedsiębiorczości  wiejskiej</a:t>
            </a:r>
          </a:p>
          <a:p>
            <a:pPr marL="525780" indent="-457200">
              <a:spcBef>
                <a:spcPts val="0"/>
              </a:spcBef>
              <a:buAutoNum type="arabicPeriod" startAt="5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 startAt="5"/>
            </a:pPr>
            <a:r>
              <a:rPr lang="pl-PL" sz="2400" b="1" dirty="0" smtClean="0"/>
              <a:t>Ocena idei spółdzielczości</a:t>
            </a:r>
          </a:p>
          <a:p>
            <a:pPr marL="525780" indent="-457200">
              <a:spcBef>
                <a:spcPts val="0"/>
              </a:spcBef>
              <a:buAutoNum type="arabicPeriod" startAt="5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 startAt="5"/>
            </a:pPr>
            <a:r>
              <a:rPr lang="pl-PL" sz="2400" b="1" dirty="0" smtClean="0"/>
              <a:t>Czy rolnicy zainteresowani wstępowaniem do (zakładaniem) spółdzielni?</a:t>
            </a:r>
          </a:p>
          <a:p>
            <a:pPr marL="525780" indent="-457200">
              <a:spcBef>
                <a:spcPts val="0"/>
              </a:spcBef>
              <a:buAutoNum type="arabicPeriod" startAt="5"/>
            </a:pPr>
            <a:endParaRPr lang="pl-PL" sz="2400" b="1" dirty="0" smtClean="0"/>
          </a:p>
          <a:p>
            <a:pPr marL="525780" indent="-457200">
              <a:spcBef>
                <a:spcPts val="0"/>
              </a:spcBef>
              <a:buAutoNum type="arabicPeriod" startAt="5"/>
            </a:pPr>
            <a:r>
              <a:rPr lang="pl-PL" sz="2400" b="1" dirty="0" smtClean="0"/>
              <a:t>Bariery rozwoju spółdzielczości </a:t>
            </a:r>
          </a:p>
          <a:p>
            <a:pPr marL="525780" indent="-457200" algn="just">
              <a:spcBef>
                <a:spcPts val="0"/>
              </a:spcBef>
              <a:buAutoNum type="arabicPeriod" startAt="5"/>
            </a:pPr>
            <a:endParaRPr lang="pl-PL" sz="2000" b="1" dirty="0" smtClean="0"/>
          </a:p>
          <a:p>
            <a:pPr marL="525780" indent="-457200" algn="just">
              <a:spcBef>
                <a:spcPts val="0"/>
              </a:spcBef>
              <a:buAutoNum type="arabicPeriod" startAt="5"/>
            </a:pPr>
            <a:endParaRPr lang="pl-PL" sz="2000" b="1" dirty="0" smtClean="0"/>
          </a:p>
          <a:p>
            <a:pPr marL="525780" indent="-457200" algn="just">
              <a:spcBef>
                <a:spcPts val="0"/>
              </a:spcBef>
              <a:buAutoNum type="arabicPeriod" startAt="5"/>
            </a:pPr>
            <a:endParaRPr lang="pl-PL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Charakterystyka badanych w % (analiza 210 z 246)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692699"/>
          <a:ext cx="7693896" cy="56906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09728"/>
                <a:gridCol w="2884168"/>
              </a:tblGrid>
              <a:tr h="45897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kobiety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45,6</a:t>
                      </a:r>
                      <a:endParaRPr lang="pl-PL" b="1" dirty="0"/>
                    </a:p>
                  </a:txBody>
                  <a:tcPr/>
                </a:tc>
              </a:tr>
              <a:tr h="166551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wiek:</a:t>
                      </a:r>
                    </a:p>
                    <a:p>
                      <a:r>
                        <a:rPr lang="pl-PL" b="1" dirty="0" smtClean="0"/>
                        <a:t>do 35 lat</a:t>
                      </a:r>
                    </a:p>
                    <a:p>
                      <a:r>
                        <a:rPr lang="pl-PL" b="1" baseline="0" dirty="0" smtClean="0"/>
                        <a:t>36-45 lat </a:t>
                      </a:r>
                    </a:p>
                    <a:p>
                      <a:r>
                        <a:rPr lang="pl-PL" b="1" baseline="0" dirty="0" smtClean="0"/>
                        <a:t>46-55 lat</a:t>
                      </a:r>
                    </a:p>
                    <a:p>
                      <a:r>
                        <a:rPr lang="pl-PL" b="1" baseline="0" dirty="0" smtClean="0"/>
                        <a:t>powyżej 55 lat 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20,5</a:t>
                      </a:r>
                    </a:p>
                    <a:p>
                      <a:pPr algn="ctr"/>
                      <a:r>
                        <a:rPr lang="pl-PL" b="1" dirty="0" smtClean="0"/>
                        <a:t>18,0</a:t>
                      </a:r>
                    </a:p>
                    <a:p>
                      <a:pPr algn="ctr"/>
                      <a:r>
                        <a:rPr lang="pl-PL" b="1" dirty="0" smtClean="0"/>
                        <a:t>30,2</a:t>
                      </a:r>
                    </a:p>
                    <a:p>
                      <a:pPr algn="ctr"/>
                      <a:r>
                        <a:rPr lang="pl-PL" b="1" dirty="0" smtClean="0"/>
                        <a:t>31,3</a:t>
                      </a:r>
                      <a:endParaRPr lang="pl-PL" b="1" dirty="0"/>
                    </a:p>
                  </a:txBody>
                  <a:tcPr/>
                </a:tc>
              </a:tr>
              <a:tr h="1979961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wykształcenie:</a:t>
                      </a:r>
                    </a:p>
                    <a:p>
                      <a:r>
                        <a:rPr lang="pl-PL" b="1" dirty="0" smtClean="0"/>
                        <a:t>podstawowe</a:t>
                      </a:r>
                    </a:p>
                    <a:p>
                      <a:r>
                        <a:rPr lang="pl-PL" b="1" dirty="0" smtClean="0"/>
                        <a:t>zasadnicze</a:t>
                      </a:r>
                    </a:p>
                    <a:p>
                      <a:r>
                        <a:rPr lang="pl-PL" b="1" dirty="0" smtClean="0"/>
                        <a:t>średnie</a:t>
                      </a:r>
                    </a:p>
                    <a:p>
                      <a:r>
                        <a:rPr lang="pl-PL" b="1" dirty="0" smtClean="0"/>
                        <a:t>powyżej średniego</a:t>
                      </a:r>
                    </a:p>
                    <a:p>
                      <a:endParaRPr lang="pl-PL" b="1" dirty="0" smtClean="0"/>
                    </a:p>
                    <a:p>
                      <a:r>
                        <a:rPr lang="pl-PL" b="1" dirty="0" smtClean="0"/>
                        <a:t>wykształcenie rolnicze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5,4 (16)</a:t>
                      </a:r>
                    </a:p>
                    <a:p>
                      <a:pPr algn="ctr"/>
                      <a:r>
                        <a:rPr lang="pl-PL" b="1" dirty="0" smtClean="0"/>
                        <a:t>29,7 (29)</a:t>
                      </a:r>
                    </a:p>
                    <a:p>
                      <a:pPr algn="ctr"/>
                      <a:r>
                        <a:rPr lang="pl-PL" b="1" dirty="0" smtClean="0"/>
                        <a:t>43,4 (36)</a:t>
                      </a:r>
                    </a:p>
                    <a:p>
                      <a:pPr algn="ctr"/>
                      <a:r>
                        <a:rPr lang="pl-PL" b="1" dirty="0" smtClean="0"/>
                        <a:t>21,5 (19)</a:t>
                      </a:r>
                    </a:p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56,6</a:t>
                      </a:r>
                      <a:endParaRPr lang="pl-PL" b="1" dirty="0"/>
                    </a:p>
                  </a:txBody>
                  <a:tcPr/>
                </a:tc>
              </a:tr>
              <a:tr h="472337">
                <a:tc>
                  <a:txBody>
                    <a:bodyPr/>
                    <a:lstStyle/>
                    <a:p>
                      <a:r>
                        <a:rPr lang="pl-PL" b="1" dirty="0" smtClean="0"/>
                        <a:t>nie wykonuje dodatkowej pracy </a:t>
                      </a:r>
                    </a:p>
                    <a:p>
                      <a:r>
                        <a:rPr lang="pl-PL" b="1" dirty="0" smtClean="0"/>
                        <a:t>własna firma</a:t>
                      </a:r>
                      <a:r>
                        <a:rPr lang="pl-PL" b="1" baseline="0" dirty="0" smtClean="0"/>
                        <a:t> poza rolnictwem</a:t>
                      </a: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65,0</a:t>
                      </a:r>
                    </a:p>
                    <a:p>
                      <a:pPr algn="ctr"/>
                      <a:r>
                        <a:rPr lang="pl-PL" b="1" dirty="0" smtClean="0"/>
                        <a:t>10,8</a:t>
                      </a:r>
                      <a:endParaRPr lang="pl-PL" b="1" dirty="0"/>
                    </a:p>
                  </a:txBody>
                  <a:tcPr/>
                </a:tc>
              </a:tr>
              <a:tr h="904385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powierzchnia gospodarstw w ha:</a:t>
                      </a:r>
                    </a:p>
                    <a:p>
                      <a:r>
                        <a:rPr lang="pl-PL" b="1" dirty="0" smtClean="0"/>
                        <a:t>do 10 ha</a:t>
                      </a:r>
                    </a:p>
                    <a:p>
                      <a:r>
                        <a:rPr lang="pl-PL" b="1" dirty="0" smtClean="0"/>
                        <a:t>powyżej 50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36,7</a:t>
                      </a:r>
                    </a:p>
                    <a:p>
                      <a:pPr algn="ctr"/>
                      <a:r>
                        <a:rPr lang="pl-PL" b="1" dirty="0" smtClean="0"/>
                        <a:t>13,1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Charakterystyka badanych w % (analiza 210 z 246)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692699"/>
          <a:ext cx="7693896" cy="352838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09728"/>
                <a:gridCol w="2884168"/>
              </a:tblGrid>
              <a:tr h="832961">
                <a:tc>
                  <a:txBody>
                    <a:bodyPr/>
                    <a:lstStyle/>
                    <a:p>
                      <a:r>
                        <a:rPr lang="pl-PL" b="1" dirty="0" smtClean="0"/>
                        <a:t>należy</a:t>
                      </a:r>
                      <a:r>
                        <a:rPr lang="pl-PL" b="1" baseline="0" dirty="0" smtClean="0"/>
                        <a:t> do więcej niż jednej spółdzielni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17,2</a:t>
                      </a:r>
                      <a:endParaRPr lang="pl-PL" b="1" dirty="0"/>
                    </a:p>
                  </a:txBody>
                  <a:tcPr/>
                </a:tc>
              </a:tr>
              <a:tr h="2695428">
                <a:tc>
                  <a:txBody>
                    <a:bodyPr/>
                    <a:lstStyle/>
                    <a:p>
                      <a:r>
                        <a:rPr lang="pl-PL" b="1" dirty="0" smtClean="0"/>
                        <a:t>lata</a:t>
                      </a:r>
                      <a:r>
                        <a:rPr lang="pl-PL" b="1" baseline="0" dirty="0" smtClean="0"/>
                        <a:t> wstąpienia do (pierwszej) spółdzielni</a:t>
                      </a:r>
                      <a:r>
                        <a:rPr lang="pl-PL" b="1" dirty="0" smtClean="0"/>
                        <a:t>:</a:t>
                      </a:r>
                    </a:p>
                    <a:p>
                      <a:endParaRPr lang="pl-PL" b="1" dirty="0" smtClean="0"/>
                    </a:p>
                    <a:p>
                      <a:endParaRPr lang="pl-PL" b="1" dirty="0" smtClean="0"/>
                    </a:p>
                    <a:p>
                      <a:r>
                        <a:rPr lang="pl-PL" b="1" dirty="0" smtClean="0"/>
                        <a:t>do 1989 (starzy)</a:t>
                      </a:r>
                    </a:p>
                    <a:p>
                      <a:r>
                        <a:rPr lang="pl-PL" b="1" baseline="0" dirty="0" smtClean="0"/>
                        <a:t>lata  1990 - 2003  (przedakcesyjni)</a:t>
                      </a:r>
                    </a:p>
                    <a:p>
                      <a:r>
                        <a:rPr lang="pl-PL" b="1" baseline="0" dirty="0" smtClean="0"/>
                        <a:t>po 2003 (poakcesyjni)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endParaRPr lang="pl-PL" b="1" dirty="0" smtClean="0"/>
                    </a:p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34,9</a:t>
                      </a:r>
                    </a:p>
                    <a:p>
                      <a:pPr algn="ctr"/>
                      <a:r>
                        <a:rPr lang="pl-PL" b="1" dirty="0" smtClean="0"/>
                        <a:t>39,7</a:t>
                      </a:r>
                    </a:p>
                    <a:p>
                      <a:pPr algn="ctr"/>
                      <a:r>
                        <a:rPr lang="pl-PL" b="1" dirty="0" smtClean="0"/>
                        <a:t>25,4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pPr algn="ctr"/>
            <a:r>
              <a:rPr lang="pl-PL" sz="2000" dirty="0" smtClean="0"/>
              <a:t>Najważniejsze cele spółdzielni i motywy rolników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980728"/>
          <a:ext cx="7772400" cy="5550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37520"/>
                <a:gridCol w="948680"/>
                <a:gridCol w="3011760"/>
                <a:gridCol w="87444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Cele spółdzielni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%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Motywy przystąpienia</a:t>
                      </a:r>
                      <a:r>
                        <a:rPr lang="pl-PL" sz="1600" baseline="0" dirty="0" smtClean="0"/>
                        <a:t> do spółdzielni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dirty="0" smtClean="0"/>
                        <a:t>%</a:t>
                      </a:r>
                      <a:endParaRPr lang="pl-PL" sz="1600" dirty="0"/>
                    </a:p>
                  </a:txBody>
                  <a:tcPr/>
                </a:tc>
              </a:tr>
              <a:tr h="730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. Zapewnienie </a:t>
                      </a:r>
                      <a:r>
                        <a:rPr lang="pl-PL" sz="1800" b="1" u="sng" dirty="0">
                          <a:latin typeface="Times New Roman"/>
                          <a:ea typeface="Times New Roman"/>
                        </a:rPr>
                        <a:t>stabilnej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 pozycji gospodarstw członków spółdzielni na rynku produktów rolnych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75,4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Chęć zwiększenia </a:t>
                      </a:r>
                      <a:r>
                        <a:rPr lang="pl-PL" sz="1800" b="1" u="sng" dirty="0">
                          <a:latin typeface="Times New Roman"/>
                          <a:ea typeface="Times New Roman"/>
                        </a:rPr>
                        <a:t>dochodów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 gospodarstwa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50,3</a:t>
                      </a:r>
                    </a:p>
                  </a:txBody>
                  <a:tcPr marL="68580" marR="68580" marT="0" marB="0" anchor="ctr"/>
                </a:tc>
              </a:tr>
              <a:tr h="925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Zwiększenie </a:t>
                      </a:r>
                      <a:r>
                        <a:rPr lang="pl-PL" sz="1800" b="1" u="sng" dirty="0">
                          <a:latin typeface="Times New Roman"/>
                          <a:ea typeface="Times New Roman"/>
                        </a:rPr>
                        <a:t>dochodów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 gospodarstwa członków spółdzielni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</a:rPr>
                        <a:t>73,5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. Chęć zapewnienia </a:t>
                      </a:r>
                      <a:r>
                        <a:rPr lang="pl-PL" sz="1800" b="1" u="sng" dirty="0">
                          <a:latin typeface="Times New Roman"/>
                          <a:ea typeface="Times New Roman"/>
                        </a:rPr>
                        <a:t>stabilnej</a:t>
                      </a:r>
                      <a:r>
                        <a:rPr lang="pl-PL" sz="1800" b="1" dirty="0">
                          <a:latin typeface="Times New Roman"/>
                          <a:ea typeface="Times New Roman"/>
                        </a:rPr>
                        <a:t> pozycji gospodarstwa na rynku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50,0</a:t>
                      </a:r>
                    </a:p>
                  </a:txBody>
                  <a:tcPr marL="68580" marR="68580" marT="0" marB="0" anchor="ctr"/>
                </a:tc>
              </a:tr>
              <a:tr h="925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3. Organizacja </a:t>
                      </a:r>
                      <a:r>
                        <a:rPr lang="pl-PL" sz="1800" u="sng" dirty="0">
                          <a:latin typeface="Times New Roman"/>
                          <a:ea typeface="Times New Roman"/>
                        </a:rPr>
                        <a:t>współpracy </a:t>
                      </a: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rolników w sferze produkcji </a:t>
                      </a:r>
                      <a:r>
                        <a:rPr lang="pl-PL" sz="1800" u="sng" dirty="0">
                          <a:latin typeface="Times New Roman"/>
                          <a:ea typeface="Times New Roman"/>
                        </a:rPr>
                        <a:t>rolne</a:t>
                      </a: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latin typeface="Calibri"/>
                          <a:ea typeface="Times New Roman"/>
                        </a:rPr>
                        <a:t>56,5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3. Chęć </a:t>
                      </a:r>
                      <a:r>
                        <a:rPr lang="pl-PL" sz="1800" u="sng" dirty="0">
                          <a:latin typeface="Times New Roman"/>
                          <a:ea typeface="Times New Roman"/>
                        </a:rPr>
                        <a:t>wspólnego</a:t>
                      </a: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 działania </a:t>
                      </a:r>
                      <a:br>
                        <a:rPr lang="pl-PL" sz="1800" dirty="0">
                          <a:latin typeface="Times New Roman"/>
                          <a:ea typeface="Times New Roman"/>
                        </a:rPr>
                      </a:b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z innymi rolnikami w sferze produkcji </a:t>
                      </a:r>
                      <a:r>
                        <a:rPr lang="pl-PL" sz="1800" u="sng" dirty="0">
                          <a:latin typeface="Times New Roman"/>
                          <a:ea typeface="Times New Roman"/>
                        </a:rPr>
                        <a:t>rolnej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28,1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925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800" i="0" dirty="0">
                          <a:latin typeface="Times New Roman"/>
                          <a:ea typeface="Times New Roman"/>
                        </a:rPr>
                        <a:t>4. Organizacja współpracy rolników w sferze </a:t>
                      </a:r>
                      <a:r>
                        <a:rPr lang="pl-PL" sz="1800" i="0" u="sng" dirty="0">
                          <a:latin typeface="Times New Roman"/>
                          <a:ea typeface="Times New Roman"/>
                        </a:rPr>
                        <a:t>społeczno-kulturalnej 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i="0">
                          <a:latin typeface="Calibri"/>
                          <a:ea typeface="Times New Roman"/>
                        </a:rPr>
                        <a:t>33,1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i="0" dirty="0">
                          <a:latin typeface="Times New Roman"/>
                          <a:ea typeface="Times New Roman"/>
                        </a:rPr>
                        <a:t>4. Chęć wspólnego działania </a:t>
                      </a:r>
                      <a:br>
                        <a:rPr lang="pl-PL" sz="1800" i="0" dirty="0">
                          <a:latin typeface="Times New Roman"/>
                          <a:ea typeface="Times New Roman"/>
                        </a:rPr>
                      </a:br>
                      <a:r>
                        <a:rPr lang="pl-PL" sz="1800" i="0" dirty="0">
                          <a:latin typeface="Times New Roman"/>
                          <a:ea typeface="Times New Roman"/>
                        </a:rPr>
                        <a:t>z innymi rolnikami w sferze </a:t>
                      </a:r>
                      <a:r>
                        <a:rPr lang="pl-PL" sz="1800" i="0" u="sng" dirty="0">
                          <a:latin typeface="Times New Roman"/>
                          <a:ea typeface="Times New Roman"/>
                        </a:rPr>
                        <a:t>społeczno-kulturalnej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i="0" dirty="0">
                          <a:latin typeface="Calibri"/>
                          <a:ea typeface="Times New Roman"/>
                        </a:rPr>
                        <a:t>25,6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992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800">
                          <a:latin typeface="Times New Roman"/>
                          <a:ea typeface="Times New Roman"/>
                        </a:rPr>
                        <a:t>5. Organizacja współpracy rolników w innych sferach gospodarczych (poza sferą  produkcji rolnej)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27,2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5. Chęć wspólnego działania </a:t>
                      </a:r>
                      <a:br>
                        <a:rPr lang="pl-PL" sz="1800" dirty="0">
                          <a:latin typeface="Times New Roman"/>
                          <a:ea typeface="Times New Roman"/>
                        </a:rPr>
                      </a:b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z innymi rolnikami w innych sferach gospodarki (poza sferą  produkcji rolnej)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Times New Roman"/>
                        </a:rPr>
                        <a:t>22,8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pPr algn="ctr"/>
            <a:r>
              <a:rPr lang="pl-PL" sz="1800" dirty="0" smtClean="0"/>
              <a:t>Najważniejsza korzyść z członkostwa w spółdzielni (%)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196752"/>
          <a:ext cx="7772400" cy="48573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17840"/>
                <a:gridCol w="1954560"/>
              </a:tblGrid>
              <a:tr h="1952904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Korzyści indywidualne</a:t>
                      </a:r>
                      <a:r>
                        <a:rPr lang="pl-PL" sz="2400" b="1" baseline="0" dirty="0" smtClean="0"/>
                        <a:t> o charakterze </a:t>
                      </a:r>
                      <a:r>
                        <a:rPr lang="pl-PL" sz="2400" b="1" u="sng" baseline="0" dirty="0" smtClean="0"/>
                        <a:t>ekonomiczno-finansowym</a:t>
                      </a:r>
                      <a:r>
                        <a:rPr lang="pl-PL" sz="2400" b="1" baseline="0" dirty="0" smtClean="0"/>
                        <a:t> (opisywane w kategoriach własnego gospodarstwa lub własnej pozycji finansowej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62,0</a:t>
                      </a:r>
                      <a:endParaRPr lang="pl-PL" sz="2400" b="1" dirty="0"/>
                    </a:p>
                  </a:txBody>
                  <a:tcPr/>
                </a:tc>
              </a:tr>
              <a:tr h="145221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Korzyści wynikające ze </a:t>
                      </a:r>
                      <a:r>
                        <a:rPr lang="pl-PL" sz="2400" b="1" u="sng" dirty="0" smtClean="0"/>
                        <a:t>współpracy</a:t>
                      </a:r>
                      <a:r>
                        <a:rPr lang="pl-PL" sz="2400" b="1" u="sng" baseline="0" dirty="0" smtClean="0"/>
                        <a:t> w sferze gospodarczej</a:t>
                      </a:r>
                      <a:endParaRPr lang="pl-PL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26,0</a:t>
                      </a:r>
                      <a:endParaRPr lang="pl-PL" sz="2400" b="1" dirty="0"/>
                    </a:p>
                  </a:txBody>
                  <a:tcPr/>
                </a:tc>
              </a:tr>
              <a:tr h="145221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Korzyści wynikające z aktywności </a:t>
                      </a:r>
                      <a:r>
                        <a:rPr lang="pl-PL" sz="2400" b="1" u="sng" dirty="0" smtClean="0"/>
                        <a:t>w sferze społeczno-kulturalnej</a:t>
                      </a:r>
                      <a:endParaRPr lang="pl-PL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12,0</a:t>
                      </a:r>
                      <a:endParaRPr lang="pl-PL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pPr algn="ctr"/>
            <a:r>
              <a:rPr lang="pl-PL" sz="1800" dirty="0" smtClean="0"/>
              <a:t>Aktywność pozaekonomiczna spółdzielni i uczestnictwo spółdzielców w ostatnich pięciu latach 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480223"/>
          <a:ext cx="7772400" cy="48290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643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</a:rPr>
                        <a:t>Forma działalności: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</a:rPr>
                        <a:t>Spółdzielnia  (%)</a:t>
                      </a:r>
                      <a:endParaRPr lang="pl-PL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latin typeface="Calibri"/>
                          <a:ea typeface="Times New Roman"/>
                        </a:rPr>
                        <a:t>Spółdzielcy  (%)</a:t>
                      </a:r>
                      <a:endParaRPr lang="pl-PL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1. festyny, dożynki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51,9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41,4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2. kursy i szkolenia dla dorosłych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41,4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31,9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3. promocyjne imprezy plenerowe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35,2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28,6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4. zorganizowany wypoczynek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19,0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13,3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5. zajęcia edukacyjne dla dzieci i młodzieży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17,6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11,4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6. świetlice dla dzieci </a:t>
                      </a:r>
                      <a:br>
                        <a:rPr lang="pl-PL" sz="1800" b="1">
                          <a:latin typeface="Times New Roman"/>
                          <a:ea typeface="Times New Roman"/>
                        </a:rPr>
                      </a:br>
                      <a:r>
                        <a:rPr lang="pl-PL" sz="1800" b="1">
                          <a:latin typeface="Times New Roman"/>
                          <a:ea typeface="Times New Roman"/>
                        </a:rPr>
                        <a:t>i młodzieży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8,1</a:t>
                      </a:r>
                    </a:p>
                  </a:txBody>
                  <a:tcPr marL="68580" marR="68580" marT="0" marB="0" anchor="ctr"/>
                </a:tc>
              </a:tr>
              <a:tr h="5477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7. czytelnie, biblioteki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Calibri"/>
                          <a:ea typeface="Times New Roman"/>
                        </a:rPr>
                        <a:t>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4.3</a:t>
                      </a:r>
                    </a:p>
                  </a:txBody>
                  <a:tcPr marL="68580" marR="68580" marT="0" marB="0" anchor="ctr"/>
                </a:tc>
              </a:tr>
              <a:tr h="3466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>
                          <a:latin typeface="Times New Roman"/>
                          <a:ea typeface="Times New Roman"/>
                        </a:rPr>
                        <a:t>8. kluby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latin typeface="Calibri"/>
                          <a:ea typeface="Times New Roman"/>
                        </a:rPr>
                        <a:t>1,9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1282</Words>
  <Application>Microsoft Office PowerPoint</Application>
  <PresentationFormat>Pokaz na ekranie (4:3)</PresentationFormat>
  <Paragraphs>364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Stan i perspektywy  spółdzielczości wiejskiej w Polsce</vt:lpstr>
      <vt:lpstr>Cele badania</vt:lpstr>
      <vt:lpstr>Cele badania</vt:lpstr>
      <vt:lpstr>Cele badania</vt:lpstr>
      <vt:lpstr>Charakterystyka badanych w % (analiza 210 z 246)</vt:lpstr>
      <vt:lpstr>Charakterystyka badanych w % (analiza 210 z 246)</vt:lpstr>
      <vt:lpstr>Najważniejsze cele spółdzielni i motywy rolników</vt:lpstr>
      <vt:lpstr>Najważniejsza korzyść z członkostwa w spółdzielni (%)</vt:lpstr>
      <vt:lpstr>Aktywność pozaekonomiczna spółdzielni i uczestnictwo spółdzielców w ostatnich pięciu latach </vt:lpstr>
      <vt:lpstr>Aktywność rolników-spółdzielców w ostatnich pięciu latach</vt:lpstr>
      <vt:lpstr>Źródła wiedzy o spółdzielczości</vt:lpstr>
      <vt:lpstr>Plany na przyszłość związane z członkostwem</vt:lpstr>
      <vt:lpstr>Czynniki mające decydujący wpływ na rozwój spółdzielni  (%)</vt:lpstr>
      <vt:lpstr>Czynniki mające decydujący wpływ na rozwój spółdzielni – ocena pracy władz i aktywności spółdzielców</vt:lpstr>
      <vt:lpstr>Formy wpływu spółdzielni na rozwój przedsiębiorczości na obszarach wiejskich</vt:lpstr>
      <vt:lpstr>Ocena idei przedsiębiorczości (%)</vt:lpstr>
      <vt:lpstr>Czy rolnicy są chętni do wstępowania do spółdzielni? (%)</vt:lpstr>
      <vt:lpstr>Bariery rozwoju spółdzielczości w Polsce</vt:lpstr>
      <vt:lpstr>Podsumowanie</vt:lpstr>
      <vt:lpstr>Podsumowanie</vt:lpstr>
      <vt:lpstr>Podsumowanie</vt:lpstr>
      <vt:lpstr>Podsumowanie</vt:lpstr>
      <vt:lpstr>Podsumowanie</vt:lpstr>
      <vt:lpstr>Podsumowanie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i perspektywy  spółdzielczości wiejskiej w Polsce</dc:title>
  <dc:creator>Z</dc:creator>
  <cp:lastModifiedBy>Klaudiusz Markiewski</cp:lastModifiedBy>
  <cp:revision>38</cp:revision>
  <dcterms:created xsi:type="dcterms:W3CDTF">2015-04-12T19:31:59Z</dcterms:created>
  <dcterms:modified xsi:type="dcterms:W3CDTF">2015-04-30T10:35:56Z</dcterms:modified>
</cp:coreProperties>
</file>