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327" r:id="rId3"/>
    <p:sldId id="315" r:id="rId4"/>
    <p:sldId id="329" r:id="rId5"/>
    <p:sldId id="330" r:id="rId6"/>
    <p:sldId id="331" r:id="rId7"/>
    <p:sldId id="332" r:id="rId8"/>
    <p:sldId id="333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62" r:id="rId17"/>
    <p:sldId id="342" r:id="rId18"/>
    <p:sldId id="343" r:id="rId19"/>
    <p:sldId id="344" r:id="rId20"/>
    <p:sldId id="350" r:id="rId21"/>
    <p:sldId id="352" r:id="rId22"/>
    <p:sldId id="353" r:id="rId23"/>
    <p:sldId id="354" r:id="rId24"/>
    <p:sldId id="355" r:id="rId25"/>
    <p:sldId id="356" r:id="rId26"/>
    <p:sldId id="357" r:id="rId27"/>
    <p:sldId id="358" r:id="rId28"/>
    <p:sldId id="359" r:id="rId29"/>
    <p:sldId id="360" r:id="rId30"/>
    <p:sldId id="361" r:id="rId31"/>
    <p:sldId id="294" r:id="rId32"/>
  </p:sldIdLst>
  <p:sldSz cx="9144000" cy="6858000" type="screen4x3"/>
  <p:notesSz cx="9906000" cy="6784975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66FF"/>
    <a:srgbClr val="FF00FF"/>
    <a:srgbClr val="FFCCFF"/>
    <a:srgbClr val="FF0000"/>
    <a:srgbClr val="3333FF"/>
    <a:srgbClr val="CC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9218" autoAdjust="0"/>
  </p:normalViewPr>
  <p:slideViewPr>
    <p:cSldViewPr>
      <p:cViewPr>
        <p:scale>
          <a:sx n="80" d="100"/>
          <a:sy n="80" d="100"/>
        </p:scale>
        <p:origin x="-1522" y="-2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4188" cy="339725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10225" y="0"/>
            <a:ext cx="4294188" cy="339725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r">
              <a:defRPr sz="1200"/>
            </a:lvl1pPr>
          </a:lstStyle>
          <a:p>
            <a:pPr>
              <a:defRPr/>
            </a:pPr>
            <a:fld id="{5C448C8D-9DEB-4D89-8309-BC75A736C48F}" type="datetimeFigureOut">
              <a:rPr lang="pl-PL"/>
              <a:pPr>
                <a:defRPr/>
              </a:pPr>
              <a:t>2015-04-30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443663"/>
            <a:ext cx="4294188" cy="339725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10225" y="6443663"/>
            <a:ext cx="4294188" cy="339725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r">
              <a:defRPr sz="1200"/>
            </a:lvl1pPr>
          </a:lstStyle>
          <a:p>
            <a:pPr>
              <a:defRPr/>
            </a:pPr>
            <a:fld id="{BC375E71-E686-4C7C-A07B-168628E5E9F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3711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4188" cy="339725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10225" y="0"/>
            <a:ext cx="4294188" cy="339725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6486FF-FFDF-4665-8368-1E072E00B01C}" type="datetimeFigureOut">
              <a:rPr lang="pl-PL"/>
              <a:pPr>
                <a:defRPr/>
              </a:pPr>
              <a:t>2015-04-30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257550" y="508000"/>
            <a:ext cx="3390900" cy="25447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7" tIns="45629" rIns="91257" bIns="45629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0600" y="3222625"/>
            <a:ext cx="7924800" cy="3052763"/>
          </a:xfrm>
          <a:prstGeom prst="rect">
            <a:avLst/>
          </a:prstGeom>
        </p:spPr>
        <p:txBody>
          <a:bodyPr vert="horz" lIns="91257" tIns="45629" rIns="91257" bIns="45629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6443663"/>
            <a:ext cx="4294188" cy="339725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10225" y="6443663"/>
            <a:ext cx="4294188" cy="339725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FE4E640-6DC0-4F08-9A91-A5C7CA5AEF0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33981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1" descr="01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12" descr="Obraz3.png"/>
          <p:cNvPicPr>
            <a:picLocks noChangeAspect="1"/>
          </p:cNvPicPr>
          <p:nvPr userDrawn="1"/>
        </p:nvPicPr>
        <p:blipFill>
          <a:blip r:embed="rId3"/>
          <a:srcRect l="4399" t="5661" r="15160" b="3773"/>
          <a:stretch>
            <a:fillRect/>
          </a:stretch>
        </p:blipFill>
        <p:spPr bwMode="auto">
          <a:xfrm>
            <a:off x="36513" y="36513"/>
            <a:ext cx="9023350" cy="676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13" descr="Obraz1.png"/>
          <p:cNvPicPr>
            <a:picLocks noChangeAspect="1"/>
          </p:cNvPicPr>
          <p:nvPr userDrawn="1"/>
        </p:nvPicPr>
        <p:blipFill>
          <a:blip r:embed="rId4"/>
          <a:srcRect l="4362" t="4951" r="1587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628FB-4DDD-4E5B-BEE8-A31ADCC4887D}" type="datetime1">
              <a:rPr lang="pl-PL"/>
              <a:pPr>
                <a:defRPr/>
              </a:pPr>
              <a:t>2015-04-30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47925" cy="365125"/>
          </a:xfrm>
        </p:spPr>
        <p:txBody>
          <a:bodyPr/>
          <a:lstStyle>
            <a:lvl1pPr>
              <a:defRPr lang="pl-PL" sz="2000" kern="1200">
                <a:solidFill>
                  <a:schemeClr val="bg2">
                    <a:lumMod val="10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3EB70D9-7472-47DF-9F89-5101748BA173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8E7AA-A978-497B-8834-CA3D63EC69AD}" type="datetime1">
              <a:rPr lang="pl-PL"/>
              <a:pPr>
                <a:defRPr/>
              </a:pPr>
              <a:t>2015-04-30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47925" cy="365125"/>
          </a:xfrm>
        </p:spPr>
        <p:txBody>
          <a:bodyPr/>
          <a:lstStyle>
            <a:lvl1pPr>
              <a:defRPr sz="2000">
                <a:solidFill>
                  <a:schemeClr val="bg2">
                    <a:lumMod val="10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E5A10932-70A2-4905-B0E3-7B9CE8530D8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az 9" descr="03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az 10" descr="Obraz3.png"/>
          <p:cNvPicPr>
            <a:picLocks/>
          </p:cNvPicPr>
          <p:nvPr userDrawn="1"/>
        </p:nvPicPr>
        <p:blipFill>
          <a:blip r:embed="rId5"/>
          <a:srcRect l="4671" t="40239" r="19966" b="18896"/>
          <a:stretch>
            <a:fillRect/>
          </a:stretch>
        </p:blipFill>
        <p:spPr bwMode="auto">
          <a:xfrm>
            <a:off x="36513" y="1071563"/>
            <a:ext cx="9061450" cy="565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9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57B71A-F065-4844-9648-680B1517D119}" type="datetime1">
              <a:rPr lang="pl-PL"/>
              <a:pPr>
                <a:defRPr/>
              </a:pPr>
              <a:t>2015-04-30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DD61D5-124F-4B37-AF9D-57864BACA02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1" name="Prostokąt 10"/>
          <p:cNvSpPr/>
          <p:nvPr userDrawn="1"/>
        </p:nvSpPr>
        <p:spPr>
          <a:xfrm>
            <a:off x="36513" y="1143000"/>
            <a:ext cx="9061450" cy="5508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sch.pl/krakow/images/logo2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88297" y="3429000"/>
            <a:ext cx="7947025" cy="2507170"/>
          </a:xfrm>
        </p:spPr>
        <p:txBody>
          <a:bodyPr>
            <a:noAutofit/>
          </a:bodyPr>
          <a:lstStyle/>
          <a:p>
            <a:pPr eaLnBrk="1" hangingPunct="1"/>
            <a:r>
              <a:rPr lang="pl-PL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BADANIA FOKUSOWE </a:t>
            </a:r>
            <a:br>
              <a:rPr lang="pl-PL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</a:br>
            <a:r>
              <a:rPr lang="pl-PL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I WYWIADY POGŁĘBIONE.</a:t>
            </a:r>
            <a:br>
              <a:rPr lang="pl-PL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</a:br>
            <a:r>
              <a:rPr lang="pl-PL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WYNIKI</a:t>
            </a:r>
          </a:p>
        </p:txBody>
      </p:sp>
      <p:sp>
        <p:nvSpPr>
          <p:cNvPr id="6146" name="Podtytuł 2"/>
          <p:cNvSpPr>
            <a:spLocks noGrp="1"/>
          </p:cNvSpPr>
          <p:nvPr>
            <p:ph type="subTitle" idx="1"/>
          </p:nvPr>
        </p:nvSpPr>
        <p:spPr>
          <a:xfrm>
            <a:off x="1259632" y="5805264"/>
            <a:ext cx="6400800" cy="64295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pl-PL" sz="2800" dirty="0" smtClean="0">
                <a:solidFill>
                  <a:srgbClr val="6B6B6B"/>
                </a:solidFill>
                <a:latin typeface="Trebuchet MS" pitchFamily="34" charset="0"/>
              </a:rPr>
              <a:t>dr Barbara Kiełbasa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217446-C131-40DA-80FE-C17AC58B4C86}" type="slidenum">
              <a:rPr/>
              <a:pPr>
                <a:defRPr/>
              </a:pPr>
              <a:t>1</a:t>
            </a:fld>
            <a:endParaRPr/>
          </a:p>
        </p:txBody>
      </p:sp>
      <p:sp>
        <p:nvSpPr>
          <p:cNvPr id="6" name="pole tekstowe 5"/>
          <p:cNvSpPr txBox="1"/>
          <p:nvPr/>
        </p:nvSpPr>
        <p:spPr>
          <a:xfrm>
            <a:off x="323528" y="2564904"/>
            <a:ext cx="8286808" cy="936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"/>
              </a:spcAft>
            </a:pPr>
            <a:r>
              <a:rPr lang="pl-PL" i="1" dirty="0" smtClean="0">
                <a:latin typeface="Trebuchet MS" pitchFamily="34" charset="0"/>
              </a:rPr>
              <a:t>Spotkanie audytoryjne podsumowujące badania pt. „Stan i perspektywy rozwoju spółdzielczości wiejskiej w  Polsce”</a:t>
            </a:r>
          </a:p>
          <a:p>
            <a:pPr algn="ctr">
              <a:spcAft>
                <a:spcPts val="120"/>
              </a:spcAft>
            </a:pPr>
            <a:r>
              <a:rPr lang="pl-PL" i="1" dirty="0" smtClean="0">
                <a:latin typeface="Trebuchet MS" pitchFamily="34" charset="0"/>
              </a:rPr>
              <a:t>13 kwietnia 2015 r. Centrum Doradztwa Rolniczego o/Kraków</a:t>
            </a:r>
            <a:endParaRPr lang="pl-PL" i="1" dirty="0">
              <a:latin typeface="Trebuchet MS" pitchFamily="34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632700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3579-2C2F-40B7-B61D-2843217B7AA3}" type="slidenum">
              <a:rPr lang="pl-PL"/>
              <a:pPr>
                <a:defRPr/>
              </a:pPr>
              <a:t>10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214313" y="0"/>
            <a:ext cx="8715375" cy="1143000"/>
          </a:xfrm>
        </p:spPr>
        <p:txBody>
          <a:bodyPr>
            <a:noAutofit/>
          </a:bodyPr>
          <a:lstStyle/>
          <a:p>
            <a:pPr eaLnBrk="1" hangingPunct="1"/>
            <a:r>
              <a:rPr lang="pl-PL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BADANIA FOKUSOWE - WYNIKI</a:t>
            </a:r>
          </a:p>
        </p:txBody>
      </p:sp>
      <p:sp>
        <p:nvSpPr>
          <p:cNvPr id="8195" name="Tytuł 1"/>
          <p:cNvSpPr txBox="1">
            <a:spLocks/>
          </p:cNvSpPr>
          <p:nvPr/>
        </p:nvSpPr>
        <p:spPr bwMode="auto">
          <a:xfrm>
            <a:off x="250825" y="1341438"/>
            <a:ext cx="8642350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rIns="72000"/>
          <a:lstStyle/>
          <a:p>
            <a:r>
              <a:rPr lang="pl-PL" sz="2400" b="1" dirty="0" smtClean="0">
                <a:solidFill>
                  <a:srgbClr val="C00000"/>
                </a:solidFill>
                <a:latin typeface="Trebuchet MS" pitchFamily="34" charset="0"/>
              </a:rPr>
              <a:t>W czym głównie przejawia się ta aktywność?</a:t>
            </a:r>
          </a:p>
          <a:p>
            <a:endParaRPr lang="pl-PL" sz="2400" b="1" dirty="0" smtClean="0">
              <a:solidFill>
                <a:srgbClr val="C00000"/>
              </a:solidFill>
              <a:latin typeface="Trebuchet MS" pitchFamily="34" charset="0"/>
            </a:endParaRPr>
          </a:p>
          <a:p>
            <a:pPr>
              <a:spcAft>
                <a:spcPts val="13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200" dirty="0" smtClean="0">
                <a:latin typeface="Trebuchet MS" pitchFamily="34" charset="0"/>
              </a:rPr>
              <a:t> Obecność na walnych zgromadzeniach i głosowanie</a:t>
            </a:r>
          </a:p>
          <a:p>
            <a:pPr>
              <a:spcAft>
                <a:spcPts val="13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200" dirty="0" smtClean="0">
                <a:latin typeface="Trebuchet MS" pitchFamily="34" charset="0"/>
              </a:rPr>
              <a:t> Uczestniczenie w spotkaniach branżowych i szkoleniach</a:t>
            </a:r>
          </a:p>
          <a:p>
            <a:pPr>
              <a:spcAft>
                <a:spcPts val="13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200" dirty="0" smtClean="0">
                <a:latin typeface="Trebuchet MS" pitchFamily="34" charset="0"/>
              </a:rPr>
              <a:t> Pomaganie innym rolnikom-członkom spółdzielni</a:t>
            </a:r>
          </a:p>
          <a:p>
            <a:pPr>
              <a:spcAft>
                <a:spcPts val="130"/>
              </a:spcAft>
            </a:pPr>
            <a:endParaRPr lang="pl-PL" sz="2200" dirty="0" smtClean="0">
              <a:latin typeface="Trebuchet MS" pitchFamily="34" charset="0"/>
            </a:endParaRPr>
          </a:p>
          <a:p>
            <a:pPr>
              <a:spcAft>
                <a:spcPts val="130"/>
              </a:spcAft>
            </a:pPr>
            <a:r>
              <a:rPr lang="pl-PL" sz="2200" dirty="0" smtClean="0">
                <a:latin typeface="Trebuchet MS" pitchFamily="34" charset="0"/>
              </a:rPr>
              <a:t>Większość badanych stwierdziła, iż w zasadzie aktywność członków poza uczestnictwem na walnym zgromadzeniu </a:t>
            </a:r>
            <a:r>
              <a:rPr lang="pl-PL" sz="2200" dirty="0" smtClean="0">
                <a:solidFill>
                  <a:srgbClr val="C00000"/>
                </a:solidFill>
                <a:latin typeface="Trebuchet MS" pitchFamily="34" charset="0"/>
              </a:rPr>
              <a:t>nie występuje </a:t>
            </a:r>
            <a:r>
              <a:rPr lang="pl-PL" sz="2200" dirty="0" smtClean="0">
                <a:latin typeface="Trebuchet MS" pitchFamily="34" charset="0"/>
              </a:rPr>
              <a:t>(nie licząc członków spółdzielni socjalnej i grup producenckich, którzy są zobligowani do wspólnej pracy i spotkań). </a:t>
            </a:r>
          </a:p>
          <a:p>
            <a:endParaRPr lang="sk-SK" sz="2400" dirty="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3579-2C2F-40B7-B61D-2843217B7AA3}" type="slidenum">
              <a:rPr lang="pl-PL"/>
              <a:pPr>
                <a:defRPr/>
              </a:pPr>
              <a:t>11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214313" y="0"/>
            <a:ext cx="8715375" cy="1143000"/>
          </a:xfrm>
        </p:spPr>
        <p:txBody>
          <a:bodyPr>
            <a:noAutofit/>
          </a:bodyPr>
          <a:lstStyle/>
          <a:p>
            <a:pPr eaLnBrk="1" hangingPunct="1"/>
            <a:r>
              <a:rPr lang="pl-PL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BADANIA FOKUSOWE - WYNIKI</a:t>
            </a:r>
          </a:p>
        </p:txBody>
      </p:sp>
      <p:sp>
        <p:nvSpPr>
          <p:cNvPr id="8195" name="Tytuł 1"/>
          <p:cNvSpPr txBox="1">
            <a:spLocks/>
          </p:cNvSpPr>
          <p:nvPr/>
        </p:nvSpPr>
        <p:spPr bwMode="auto">
          <a:xfrm>
            <a:off x="250825" y="1341438"/>
            <a:ext cx="8642350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rIns="72000"/>
          <a:lstStyle/>
          <a:p>
            <a:r>
              <a:rPr lang="pl-PL" sz="2400" b="1" dirty="0" smtClean="0">
                <a:solidFill>
                  <a:srgbClr val="C00000"/>
                </a:solidFill>
                <a:latin typeface="Trebuchet MS" pitchFamily="34" charset="0"/>
              </a:rPr>
              <a:t>Jaka jest fluktuacja członków spółdzielni? </a:t>
            </a:r>
          </a:p>
          <a:p>
            <a:endParaRPr lang="pl-PL" sz="2400" b="1" dirty="0" smtClean="0">
              <a:solidFill>
                <a:srgbClr val="C00000"/>
              </a:solidFill>
              <a:latin typeface="Trebuchet MS" pitchFamily="34" charset="0"/>
            </a:endParaRPr>
          </a:p>
          <a:p>
            <a:pPr>
              <a:spcAft>
                <a:spcPts val="130"/>
              </a:spcAft>
            </a:pPr>
            <a:r>
              <a:rPr lang="pl-PL" sz="2200" dirty="0" smtClean="0">
                <a:latin typeface="Trebuchet MS" pitchFamily="34" charset="0"/>
              </a:rPr>
              <a:t>Badane spółdzielnie należały do małych organizacji, licząc najczęściej mniej niż 50 członków. Przed transformacją ustrojową spółdzielnie te były liczniejsze (kilkaset nawet do ponad 1000 członków)</a:t>
            </a:r>
          </a:p>
          <a:p>
            <a:pPr>
              <a:spcAft>
                <a:spcPts val="130"/>
              </a:spcAft>
            </a:pPr>
            <a:endParaRPr lang="pl-PL" sz="2200" dirty="0" smtClean="0">
              <a:latin typeface="Trebuchet MS" pitchFamily="34" charset="0"/>
            </a:endParaRPr>
          </a:p>
          <a:p>
            <a:pPr>
              <a:spcAft>
                <a:spcPts val="130"/>
              </a:spcAft>
            </a:pPr>
            <a:r>
              <a:rPr lang="pl-PL" sz="2200" dirty="0" smtClean="0">
                <a:latin typeface="Trebuchet MS" pitchFamily="34" charset="0"/>
              </a:rPr>
              <a:t>Zdecydowana większość badanych stwierdziła, iż transformacja ustrojowa miała istotny wpływ na </a:t>
            </a:r>
            <a:r>
              <a:rPr lang="pl-PL" sz="2200" dirty="0" smtClean="0">
                <a:solidFill>
                  <a:srgbClr val="C00000"/>
                </a:solidFill>
                <a:latin typeface="Trebuchet MS" pitchFamily="34" charset="0"/>
              </a:rPr>
              <a:t>zmniejszenie</a:t>
            </a:r>
            <a:r>
              <a:rPr lang="pl-PL" sz="2200" dirty="0" smtClean="0">
                <a:latin typeface="Trebuchet MS" pitchFamily="34" charset="0"/>
              </a:rPr>
              <a:t> liczby członków spółdzielni</a:t>
            </a:r>
          </a:p>
          <a:p>
            <a:pPr>
              <a:spcAft>
                <a:spcPts val="130"/>
              </a:spcAft>
            </a:pPr>
            <a:endParaRPr lang="pl-PL" sz="2200" dirty="0" smtClean="0">
              <a:latin typeface="Trebuchet MS" pitchFamily="34" charset="0"/>
            </a:endParaRPr>
          </a:p>
          <a:p>
            <a:pPr>
              <a:spcAft>
                <a:spcPts val="130"/>
              </a:spcAft>
            </a:pPr>
            <a:r>
              <a:rPr lang="pl-PL" sz="2200" dirty="0" smtClean="0">
                <a:latin typeface="Trebuchet MS" pitchFamily="34" charset="0"/>
              </a:rPr>
              <a:t>Obecnie fluktuacja jest niewielka, występują z reguły „</a:t>
            </a:r>
            <a:r>
              <a:rPr lang="pl-PL" sz="2200" dirty="0" smtClean="0">
                <a:solidFill>
                  <a:srgbClr val="C00000"/>
                </a:solidFill>
                <a:latin typeface="Trebuchet MS" pitchFamily="34" charset="0"/>
              </a:rPr>
              <a:t>naturalne odejścia</a:t>
            </a:r>
            <a:r>
              <a:rPr lang="pl-PL" sz="2200" dirty="0" smtClean="0">
                <a:latin typeface="Trebuchet MS" pitchFamily="34" charset="0"/>
              </a:rPr>
              <a:t>” (odejście na emeryturę, rentę, śmierć członka). </a:t>
            </a:r>
            <a:endParaRPr lang="pl-PL" sz="2200" b="1" dirty="0" smtClean="0"/>
          </a:p>
          <a:p>
            <a:endParaRPr lang="sk-SK" sz="2400" dirty="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3579-2C2F-40B7-B61D-2843217B7AA3}" type="slidenum">
              <a:rPr lang="pl-PL"/>
              <a:pPr>
                <a:defRPr/>
              </a:pPr>
              <a:t>12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214313" y="0"/>
            <a:ext cx="8715375" cy="1143000"/>
          </a:xfrm>
        </p:spPr>
        <p:txBody>
          <a:bodyPr>
            <a:noAutofit/>
          </a:bodyPr>
          <a:lstStyle/>
          <a:p>
            <a:pPr eaLnBrk="1" hangingPunct="1"/>
            <a:r>
              <a:rPr lang="pl-PL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BADANIA FOKUSOWE - WYNIKI</a:t>
            </a:r>
          </a:p>
        </p:txBody>
      </p:sp>
      <p:sp>
        <p:nvSpPr>
          <p:cNvPr id="8195" name="Tytuł 1"/>
          <p:cNvSpPr txBox="1">
            <a:spLocks/>
          </p:cNvSpPr>
          <p:nvPr/>
        </p:nvSpPr>
        <p:spPr bwMode="auto">
          <a:xfrm>
            <a:off x="250825" y="1341438"/>
            <a:ext cx="8642350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rIns="72000"/>
          <a:lstStyle/>
          <a:p>
            <a:r>
              <a:rPr lang="pl-PL" sz="2400" b="1" dirty="0" smtClean="0">
                <a:solidFill>
                  <a:srgbClr val="C00000"/>
                </a:solidFill>
                <a:latin typeface="Trebuchet MS" pitchFamily="34" charset="0"/>
              </a:rPr>
              <a:t>Czy rolnicy posiadają wiedzę na temat spółdzielczości, jej zasad, podstaw prawnych i zadań – i jak głęboka jest ta wiedza?</a:t>
            </a:r>
          </a:p>
          <a:p>
            <a:endParaRPr lang="pl-PL" sz="2400" b="1" dirty="0" smtClean="0">
              <a:solidFill>
                <a:srgbClr val="C00000"/>
              </a:solidFill>
              <a:latin typeface="Trebuchet MS" pitchFamily="34" charset="0"/>
            </a:endParaRPr>
          </a:p>
          <a:p>
            <a:r>
              <a:rPr lang="pl-PL" sz="2200" dirty="0" smtClean="0">
                <a:latin typeface="Trebuchet MS" pitchFamily="34" charset="0"/>
              </a:rPr>
              <a:t>Większość badanych była zdania, że poziom wiedzy rolników </a:t>
            </a:r>
            <a:br>
              <a:rPr lang="pl-PL" sz="2200" dirty="0" smtClean="0">
                <a:latin typeface="Trebuchet MS" pitchFamily="34" charset="0"/>
              </a:rPr>
            </a:br>
            <a:r>
              <a:rPr lang="pl-PL" sz="2200" dirty="0" smtClean="0">
                <a:latin typeface="Trebuchet MS" pitchFamily="34" charset="0"/>
              </a:rPr>
              <a:t>i mieszkańców wsi o idei spółdzielczości jest „</a:t>
            </a:r>
            <a:r>
              <a:rPr lang="pl-PL" sz="2200" dirty="0" smtClean="0">
                <a:solidFill>
                  <a:srgbClr val="C00000"/>
                </a:solidFill>
                <a:latin typeface="Trebuchet MS" pitchFamily="34" charset="0"/>
              </a:rPr>
              <a:t>niski</a:t>
            </a:r>
            <a:r>
              <a:rPr lang="pl-PL" sz="2200" dirty="0" smtClean="0">
                <a:latin typeface="Trebuchet MS" pitchFamily="34" charset="0"/>
              </a:rPr>
              <a:t>” lub „</a:t>
            </a:r>
            <a:r>
              <a:rPr lang="pl-PL" sz="2200" dirty="0" smtClean="0">
                <a:solidFill>
                  <a:srgbClr val="C00000"/>
                </a:solidFill>
                <a:latin typeface="Trebuchet MS" pitchFamily="34" charset="0"/>
              </a:rPr>
              <a:t>raczej niski</a:t>
            </a:r>
            <a:r>
              <a:rPr lang="pl-PL" sz="2200" dirty="0" smtClean="0">
                <a:latin typeface="Trebuchet MS" pitchFamily="34" charset="0"/>
              </a:rPr>
              <a:t>”</a:t>
            </a:r>
          </a:p>
          <a:p>
            <a:endParaRPr lang="pl-PL" sz="2200" dirty="0" smtClean="0">
              <a:latin typeface="Trebuchet MS" pitchFamily="34" charset="0"/>
            </a:endParaRPr>
          </a:p>
          <a:p>
            <a:r>
              <a:rPr lang="pl-PL" sz="2200" dirty="0" smtClean="0">
                <a:latin typeface="Trebuchet MS" pitchFamily="34" charset="0"/>
              </a:rPr>
              <a:t>Jedynie </a:t>
            </a:r>
            <a:r>
              <a:rPr lang="pl-PL" sz="2200" dirty="0" smtClean="0">
                <a:solidFill>
                  <a:srgbClr val="C00000"/>
                </a:solidFill>
                <a:latin typeface="Trebuchet MS" pitchFamily="34" charset="0"/>
              </a:rPr>
              <a:t>niewielka liczba uczestników badania </a:t>
            </a:r>
            <a:r>
              <a:rPr lang="pl-PL" sz="2200" dirty="0" smtClean="0">
                <a:latin typeface="Trebuchet MS" pitchFamily="34" charset="0"/>
              </a:rPr>
              <a:t>uznała, że rolnicy posiadają </a:t>
            </a:r>
            <a:r>
              <a:rPr lang="pl-PL" sz="2200" dirty="0" smtClean="0">
                <a:solidFill>
                  <a:srgbClr val="C00000"/>
                </a:solidFill>
                <a:latin typeface="Trebuchet MS" pitchFamily="34" charset="0"/>
              </a:rPr>
              <a:t>dużą wiedzę</a:t>
            </a:r>
            <a:r>
              <a:rPr lang="pl-PL" sz="2200" dirty="0" smtClean="0">
                <a:latin typeface="Trebuchet MS" pitchFamily="34" charset="0"/>
              </a:rPr>
              <a:t>, w zakresie: zasad działania spółdzielni, podstaw prawnych jej funkcjonowania, zadań wynikających </a:t>
            </a:r>
            <a:br>
              <a:rPr lang="pl-PL" sz="2200" dirty="0" smtClean="0">
                <a:latin typeface="Trebuchet MS" pitchFamily="34" charset="0"/>
              </a:rPr>
            </a:br>
            <a:r>
              <a:rPr lang="pl-PL" sz="2200" dirty="0" smtClean="0">
                <a:latin typeface="Trebuchet MS" pitchFamily="34" charset="0"/>
              </a:rPr>
              <a:t>z członkostwa w spółdzielni oraz możliwych korzyści.</a:t>
            </a:r>
          </a:p>
          <a:p>
            <a:endParaRPr lang="pl-PL" sz="2400" b="1" dirty="0" smtClean="0"/>
          </a:p>
          <a:p>
            <a:endParaRPr lang="sk-SK" sz="2400" dirty="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3579-2C2F-40B7-B61D-2843217B7AA3}" type="slidenum">
              <a:rPr lang="pl-PL"/>
              <a:pPr>
                <a:defRPr/>
              </a:pPr>
              <a:t>13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214313" y="0"/>
            <a:ext cx="8715375" cy="1143000"/>
          </a:xfrm>
        </p:spPr>
        <p:txBody>
          <a:bodyPr>
            <a:noAutofit/>
          </a:bodyPr>
          <a:lstStyle/>
          <a:p>
            <a:pPr eaLnBrk="1" hangingPunct="1"/>
            <a:r>
              <a:rPr lang="pl-PL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BADANIA FOKUSOWE - WYNIKI</a:t>
            </a:r>
          </a:p>
        </p:txBody>
      </p:sp>
      <p:sp>
        <p:nvSpPr>
          <p:cNvPr id="8195" name="Tytuł 1"/>
          <p:cNvSpPr txBox="1">
            <a:spLocks/>
          </p:cNvSpPr>
          <p:nvPr/>
        </p:nvSpPr>
        <p:spPr bwMode="auto">
          <a:xfrm>
            <a:off x="250825" y="1500174"/>
            <a:ext cx="8642350" cy="3929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rIns="72000"/>
          <a:lstStyle/>
          <a:p>
            <a:r>
              <a:rPr lang="pl-PL" sz="2400" b="1" dirty="0" smtClean="0">
                <a:solidFill>
                  <a:srgbClr val="C00000"/>
                </a:solidFill>
                <a:latin typeface="Trebuchet MS" pitchFamily="34" charset="0"/>
              </a:rPr>
              <a:t>Jakie problemy występują w zarządzaniu spółdzielniami?</a:t>
            </a:r>
          </a:p>
          <a:p>
            <a:endParaRPr lang="pl-PL" sz="2400" b="1" dirty="0" smtClean="0">
              <a:solidFill>
                <a:srgbClr val="C00000"/>
              </a:solidFill>
              <a:latin typeface="Trebuchet MS" pitchFamily="34" charset="0"/>
            </a:endParaRPr>
          </a:p>
          <a:p>
            <a:pPr>
              <a:spcAft>
                <a:spcPts val="130"/>
              </a:spcAft>
            </a:pPr>
            <a:r>
              <a:rPr lang="pl-PL" sz="2200" dirty="0" smtClean="0">
                <a:latin typeface="Trebuchet MS" pitchFamily="34" charset="0"/>
              </a:rPr>
              <a:t>Największy problem to </a:t>
            </a:r>
            <a:r>
              <a:rPr lang="pl-PL" sz="2200" dirty="0" smtClean="0">
                <a:solidFill>
                  <a:srgbClr val="C00000"/>
                </a:solidFill>
                <a:latin typeface="Trebuchet MS" pitchFamily="34" charset="0"/>
              </a:rPr>
              <a:t>niewystarczające wsparcie dla spółdzielczości na poziomie krajowym</a:t>
            </a:r>
            <a:r>
              <a:rPr lang="pl-PL" sz="2200" dirty="0" smtClean="0">
                <a:latin typeface="Trebuchet MS" pitchFamily="34" charset="0"/>
              </a:rPr>
              <a:t>, a także:</a:t>
            </a:r>
          </a:p>
          <a:p>
            <a:pPr>
              <a:spcAft>
                <a:spcPts val="13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200" dirty="0" smtClean="0">
                <a:latin typeface="Trebuchet MS" pitchFamily="34" charset="0"/>
              </a:rPr>
              <a:t> Brak spójnej polityki rządu</a:t>
            </a:r>
          </a:p>
          <a:p>
            <a:pPr>
              <a:spcAft>
                <a:spcPts val="13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200" dirty="0" smtClean="0">
                <a:latin typeface="Trebuchet MS" pitchFamily="34" charset="0"/>
              </a:rPr>
              <a:t> Niestabilność przepisów prawa (bariery administracyjne)</a:t>
            </a:r>
          </a:p>
          <a:p>
            <a:pPr>
              <a:spcAft>
                <a:spcPts val="13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200" dirty="0" smtClean="0">
                <a:latin typeface="Trebuchet MS" pitchFamily="34" charset="0"/>
              </a:rPr>
              <a:t> Zła sytuacja ekonomiczna spółdzielni</a:t>
            </a:r>
          </a:p>
          <a:p>
            <a:pPr>
              <a:spcAft>
                <a:spcPts val="130"/>
              </a:spcAft>
            </a:pPr>
            <a:endParaRPr lang="pl-PL" sz="2200" dirty="0" smtClean="0">
              <a:latin typeface="Trebuchet MS" pitchFamily="34" charset="0"/>
            </a:endParaRPr>
          </a:p>
          <a:p>
            <a:pPr>
              <a:spcAft>
                <a:spcPts val="130"/>
              </a:spcAft>
            </a:pPr>
            <a:r>
              <a:rPr lang="pl-PL" sz="2200" dirty="0" smtClean="0">
                <a:latin typeface="Trebuchet MS" pitchFamily="34" charset="0"/>
              </a:rPr>
              <a:t>W opinii wielu badanych problemy w zarządzaniu spółdzielnią </a:t>
            </a:r>
            <a:r>
              <a:rPr lang="pl-PL" sz="2200" dirty="0" smtClean="0">
                <a:solidFill>
                  <a:srgbClr val="C00000"/>
                </a:solidFill>
                <a:latin typeface="Trebuchet MS" pitchFamily="34" charset="0"/>
              </a:rPr>
              <a:t>najczęściej wynikają z czynników zewnętrznych.</a:t>
            </a:r>
          </a:p>
          <a:p>
            <a:endParaRPr lang="pl-PL" sz="2400" b="1" dirty="0" smtClean="0"/>
          </a:p>
          <a:p>
            <a:endParaRPr lang="sk-SK" sz="2400" dirty="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3579-2C2F-40B7-B61D-2843217B7AA3}" type="slidenum">
              <a:rPr lang="pl-PL"/>
              <a:pPr>
                <a:defRPr/>
              </a:pPr>
              <a:t>14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214313" y="0"/>
            <a:ext cx="8715375" cy="1143000"/>
          </a:xfrm>
        </p:spPr>
        <p:txBody>
          <a:bodyPr>
            <a:noAutofit/>
          </a:bodyPr>
          <a:lstStyle/>
          <a:p>
            <a:pPr eaLnBrk="1" hangingPunct="1"/>
            <a:r>
              <a:rPr lang="pl-PL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BADANIA FOKUSOWE - WYNIKI</a:t>
            </a:r>
          </a:p>
        </p:txBody>
      </p:sp>
      <p:sp>
        <p:nvSpPr>
          <p:cNvPr id="8195" name="Tytuł 1"/>
          <p:cNvSpPr txBox="1">
            <a:spLocks/>
          </p:cNvSpPr>
          <p:nvPr/>
        </p:nvSpPr>
        <p:spPr bwMode="auto">
          <a:xfrm>
            <a:off x="250825" y="1341438"/>
            <a:ext cx="8642350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rIns="72000"/>
          <a:lstStyle/>
          <a:p>
            <a:r>
              <a:rPr lang="pl-PL" sz="2400" b="1" dirty="0" smtClean="0">
                <a:solidFill>
                  <a:srgbClr val="C00000"/>
                </a:solidFill>
                <a:latin typeface="Trebuchet MS" pitchFamily="34" charset="0"/>
              </a:rPr>
              <a:t>Czy rolnicy są gotowi do podejmowania działalności gospodarczej w formie spółdzielni?</a:t>
            </a:r>
          </a:p>
          <a:p>
            <a:endParaRPr lang="pl-PL" sz="2400" b="1" dirty="0" smtClean="0">
              <a:solidFill>
                <a:srgbClr val="C00000"/>
              </a:solidFill>
              <a:latin typeface="Trebuchet MS" pitchFamily="34" charset="0"/>
            </a:endParaRPr>
          </a:p>
          <a:p>
            <a:r>
              <a:rPr lang="pl-PL" sz="2200" dirty="0" smtClean="0">
                <a:latin typeface="Trebuchet MS" pitchFamily="34" charset="0"/>
              </a:rPr>
              <a:t>W opinii badanych rolnicy </a:t>
            </a:r>
            <a:r>
              <a:rPr lang="pl-PL" sz="2200" dirty="0" smtClean="0">
                <a:solidFill>
                  <a:srgbClr val="C00000"/>
                </a:solidFill>
                <a:latin typeface="Trebuchet MS" pitchFamily="34" charset="0"/>
              </a:rPr>
              <a:t>nie są gotowi </a:t>
            </a:r>
            <a:r>
              <a:rPr lang="pl-PL" sz="2200" dirty="0" smtClean="0">
                <a:latin typeface="Trebuchet MS" pitchFamily="34" charset="0"/>
              </a:rPr>
              <a:t>do podejmowania działalności gospodarczej w formie spółdzielni („raczej nie”, „zdecydowanie nie”)</a:t>
            </a:r>
          </a:p>
          <a:p>
            <a:endParaRPr lang="pl-PL" sz="2200" dirty="0" smtClean="0">
              <a:latin typeface="Trebuchet MS" pitchFamily="34" charset="0"/>
            </a:endParaRPr>
          </a:p>
          <a:p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</a:rPr>
              <a:t>Powody: </a:t>
            </a:r>
            <a:r>
              <a:rPr lang="pl-PL" sz="2200" dirty="0" smtClean="0">
                <a:latin typeface="Trebuchet MS" pitchFamily="34" charset="0"/>
              </a:rPr>
              <a:t>brak wiedzy o korzyściach płynących ze współpracy, brak motywacji, zbyt duże poświęcenie.</a:t>
            </a:r>
          </a:p>
          <a:p>
            <a:endParaRPr lang="pl-PL" sz="2200" dirty="0" smtClean="0">
              <a:latin typeface="Trebuchet MS" pitchFamily="34" charset="0"/>
            </a:endParaRPr>
          </a:p>
          <a:p>
            <a:r>
              <a:rPr lang="pl-PL" sz="2200" dirty="0" smtClean="0">
                <a:latin typeface="Trebuchet MS" pitchFamily="34" charset="0"/>
              </a:rPr>
              <a:t>Jedynie niewielka grupa uczestników badania stwierdziła, iż </a:t>
            </a:r>
            <a:r>
              <a:rPr lang="pl-PL" sz="2200" dirty="0" smtClean="0">
                <a:solidFill>
                  <a:srgbClr val="C00000"/>
                </a:solidFill>
                <a:latin typeface="Trebuchet MS" pitchFamily="34" charset="0"/>
              </a:rPr>
              <a:t>rolnicy są przygotowani</a:t>
            </a:r>
            <a:r>
              <a:rPr lang="pl-PL" sz="2200" dirty="0" smtClean="0">
                <a:latin typeface="Trebuchet MS" pitchFamily="34" charset="0"/>
              </a:rPr>
              <a:t> do podejmowania takiej działalności.</a:t>
            </a:r>
          </a:p>
          <a:p>
            <a:endParaRPr lang="pl-PL" sz="2400" b="1" dirty="0" smtClean="0"/>
          </a:p>
          <a:p>
            <a:endParaRPr lang="sk-SK" sz="2400" dirty="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3579-2C2F-40B7-B61D-2843217B7AA3}" type="slidenum">
              <a:rPr lang="pl-PL"/>
              <a:pPr>
                <a:defRPr/>
              </a:pPr>
              <a:t>15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214313" y="0"/>
            <a:ext cx="8715375" cy="1143000"/>
          </a:xfrm>
        </p:spPr>
        <p:txBody>
          <a:bodyPr>
            <a:noAutofit/>
          </a:bodyPr>
          <a:lstStyle/>
          <a:p>
            <a:pPr eaLnBrk="1" hangingPunct="1"/>
            <a:r>
              <a:rPr lang="pl-PL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BADANIA FOKUSOWE - WYNIKI</a:t>
            </a:r>
          </a:p>
        </p:txBody>
      </p:sp>
      <p:sp>
        <p:nvSpPr>
          <p:cNvPr id="8195" name="Tytuł 1"/>
          <p:cNvSpPr txBox="1">
            <a:spLocks/>
          </p:cNvSpPr>
          <p:nvPr/>
        </p:nvSpPr>
        <p:spPr bwMode="auto">
          <a:xfrm>
            <a:off x="250825" y="1341438"/>
            <a:ext cx="8642350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rIns="72000"/>
          <a:lstStyle/>
          <a:p>
            <a:r>
              <a:rPr lang="pl-PL" sz="2400" b="1" dirty="0" smtClean="0">
                <a:solidFill>
                  <a:srgbClr val="C00000"/>
                </a:solidFill>
                <a:latin typeface="Trebuchet MS" pitchFamily="34" charset="0"/>
              </a:rPr>
              <a:t>Jakie są główne bariery rozwoju spółdzielczości?</a:t>
            </a:r>
          </a:p>
          <a:p>
            <a:endParaRPr lang="pl-PL" sz="2400" b="1" dirty="0" smtClean="0">
              <a:solidFill>
                <a:srgbClr val="C00000"/>
              </a:solidFill>
              <a:latin typeface="Trebuchet MS" pitchFamily="34" charset="0"/>
            </a:endParaRPr>
          </a:p>
          <a:p>
            <a:pPr marL="457200" indent="-457200">
              <a:spcAft>
                <a:spcPts val="24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pl-PL" sz="2200" dirty="0" smtClean="0">
                <a:latin typeface="Trebuchet MS" pitchFamily="34" charset="0"/>
              </a:rPr>
              <a:t>Niewystarczające wsparcie dla spółdzielczości na poziomie krajowym </a:t>
            </a:r>
          </a:p>
          <a:p>
            <a:pPr marL="457200" indent="-457200">
              <a:spcAft>
                <a:spcPts val="24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pl-PL" sz="2200" dirty="0" smtClean="0">
                <a:latin typeface="Trebuchet MS" pitchFamily="34" charset="0"/>
              </a:rPr>
              <a:t>Niestabilność uregulowań prawnych </a:t>
            </a:r>
          </a:p>
          <a:p>
            <a:pPr marL="457200" indent="-457200">
              <a:spcAft>
                <a:spcPts val="24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pl-PL" sz="2200" dirty="0" smtClean="0">
                <a:latin typeface="Trebuchet MS" pitchFamily="34" charset="0"/>
              </a:rPr>
              <a:t>Brak wiedzy rolników na temat spółdzielczości</a:t>
            </a:r>
          </a:p>
          <a:p>
            <a:pPr marL="457200" indent="-457200">
              <a:spcAft>
                <a:spcPts val="24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pl-PL" sz="2200" dirty="0" smtClean="0">
                <a:latin typeface="Trebuchet MS" pitchFamily="34" charset="0"/>
              </a:rPr>
              <a:t>Brak środków finansowych  </a:t>
            </a:r>
          </a:p>
          <a:p>
            <a:pPr marL="457200" indent="-457200">
              <a:spcAft>
                <a:spcPts val="24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pl-PL" sz="2200" dirty="0" smtClean="0">
                <a:latin typeface="Trebuchet MS" pitchFamily="34" charset="0"/>
              </a:rPr>
              <a:t>Złe wspomnienia i skojarzenia związane ze spółdzielczością</a:t>
            </a:r>
          </a:p>
          <a:p>
            <a:pPr marL="457200" indent="-457200">
              <a:spcAft>
                <a:spcPts val="24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pl-PL" sz="2200" dirty="0" smtClean="0">
                <a:latin typeface="Trebuchet MS" pitchFamily="34" charset="0"/>
              </a:rPr>
              <a:t>Niechęć rolników do zrzeszania się i wspólnej pracy. </a:t>
            </a:r>
          </a:p>
          <a:p>
            <a:endParaRPr lang="pl-PL" sz="2400" b="1" dirty="0" smtClean="0"/>
          </a:p>
          <a:p>
            <a:endParaRPr lang="sk-SK" sz="2400" dirty="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3579-2C2F-40B7-B61D-2843217B7AA3}" type="slidenum">
              <a:rPr lang="pl-PL"/>
              <a:pPr>
                <a:defRPr/>
              </a:pPr>
              <a:t>16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214313" y="0"/>
            <a:ext cx="8715375" cy="1143000"/>
          </a:xfrm>
        </p:spPr>
        <p:txBody>
          <a:bodyPr>
            <a:noAutofit/>
          </a:bodyPr>
          <a:lstStyle/>
          <a:p>
            <a:pPr eaLnBrk="1" hangingPunct="1"/>
            <a:r>
              <a:rPr lang="pl-PL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BADANIA FOKUSOWE - WYNIKI</a:t>
            </a:r>
          </a:p>
        </p:txBody>
      </p:sp>
      <p:sp>
        <p:nvSpPr>
          <p:cNvPr id="8195" name="Tytuł 1"/>
          <p:cNvSpPr txBox="1">
            <a:spLocks/>
          </p:cNvSpPr>
          <p:nvPr/>
        </p:nvSpPr>
        <p:spPr bwMode="auto">
          <a:xfrm>
            <a:off x="250825" y="1341438"/>
            <a:ext cx="8642350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rIns="72000"/>
          <a:lstStyle/>
          <a:p>
            <a:r>
              <a:rPr lang="pl-PL" sz="2400" b="1" dirty="0" smtClean="0">
                <a:solidFill>
                  <a:srgbClr val="C00000"/>
                </a:solidFill>
                <a:latin typeface="Trebuchet MS" pitchFamily="34" charset="0"/>
              </a:rPr>
              <a:t>Jakie funkcje pozaekonomiczne realizują spółdzielnie?</a:t>
            </a:r>
          </a:p>
          <a:p>
            <a:endParaRPr lang="pl-PL" sz="2400" b="1" dirty="0" smtClean="0">
              <a:solidFill>
                <a:srgbClr val="C00000"/>
              </a:solidFill>
              <a:latin typeface="Trebuchet MS" pitchFamily="34" charset="0"/>
            </a:endParaRPr>
          </a:p>
          <a:p>
            <a:r>
              <a:rPr lang="pl-PL" sz="2200" dirty="0" smtClean="0">
                <a:latin typeface="Trebuchet MS" pitchFamily="34" charset="0"/>
              </a:rPr>
              <a:t>W opinii uczestników realizowanie funkcji pozaekonomicznych –</a:t>
            </a:r>
            <a:br>
              <a:rPr lang="pl-PL" sz="2200" dirty="0" smtClean="0">
                <a:latin typeface="Trebuchet MS" pitchFamily="34" charset="0"/>
              </a:rPr>
            </a:br>
            <a:r>
              <a:rPr lang="pl-PL" sz="2200" dirty="0" smtClean="0">
                <a:latin typeface="Trebuchet MS" pitchFamily="34" charset="0"/>
              </a:rPr>
              <a:t> w porównaniu z okresem sprzed 1989 r. - jest ograniczone</a:t>
            </a:r>
          </a:p>
          <a:p>
            <a:endParaRPr lang="pl-PL" sz="2200" dirty="0" smtClean="0">
              <a:latin typeface="Trebuchet MS" pitchFamily="34" charset="0"/>
            </a:endParaRPr>
          </a:p>
          <a:p>
            <a:r>
              <a:rPr lang="pl-PL" sz="2200" dirty="0" smtClean="0">
                <a:latin typeface="Trebuchet MS" pitchFamily="34" charset="0"/>
              </a:rPr>
              <a:t>Spółdzielnie dofinansowują doraźnie różne imprezy lokalne, takie jak dożynki, czy dzień strażaka, dofinansowują różne lokalne instytucje, bądź też organizują akcje na rzecz społeczności lokalnej, głównie dla dzieci</a:t>
            </a:r>
          </a:p>
          <a:p>
            <a:endParaRPr lang="pl-PL" sz="2200" dirty="0" smtClean="0">
              <a:latin typeface="Trebuchet MS" pitchFamily="34" charset="0"/>
            </a:endParaRPr>
          </a:p>
          <a:p>
            <a:r>
              <a:rPr lang="pl-PL" sz="2200" dirty="0" smtClean="0">
                <a:latin typeface="Trebuchet MS" pitchFamily="34" charset="0"/>
              </a:rPr>
              <a:t>Czasem prowadzi się działania na rzecz członków (szkolenia, kursy). </a:t>
            </a:r>
          </a:p>
          <a:p>
            <a:endParaRPr lang="sk-SK" sz="2400" dirty="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3579-2C2F-40B7-B61D-2843217B7AA3}" type="slidenum">
              <a:rPr lang="pl-PL"/>
              <a:pPr>
                <a:defRPr/>
              </a:pPr>
              <a:t>17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214313" y="0"/>
            <a:ext cx="8715375" cy="1143000"/>
          </a:xfrm>
        </p:spPr>
        <p:txBody>
          <a:bodyPr>
            <a:noAutofit/>
          </a:bodyPr>
          <a:lstStyle/>
          <a:p>
            <a:pPr eaLnBrk="1" hangingPunct="1"/>
            <a:r>
              <a:rPr lang="pl-PL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BADANIA FOKUSOWE - WYNIKI</a:t>
            </a:r>
          </a:p>
        </p:txBody>
      </p:sp>
      <p:sp>
        <p:nvSpPr>
          <p:cNvPr id="8195" name="Tytuł 1"/>
          <p:cNvSpPr txBox="1">
            <a:spLocks/>
          </p:cNvSpPr>
          <p:nvPr/>
        </p:nvSpPr>
        <p:spPr bwMode="auto">
          <a:xfrm>
            <a:off x="250825" y="1341438"/>
            <a:ext cx="8642350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rIns="72000"/>
          <a:lstStyle/>
          <a:p>
            <a:r>
              <a:rPr lang="pl-PL" sz="2200" b="1" dirty="0" smtClean="0">
                <a:solidFill>
                  <a:srgbClr val="C00000"/>
                </a:solidFill>
                <a:latin typeface="Trebuchet MS" pitchFamily="34" charset="0"/>
              </a:rPr>
              <a:t>Jakie jest oddziaływanie spółdzielni na lokalne środowisko społeczne, w którym funkcjonuje spółdzielnia?</a:t>
            </a:r>
          </a:p>
          <a:p>
            <a:endParaRPr lang="pl-PL" sz="2200" b="1" dirty="0" smtClean="0">
              <a:solidFill>
                <a:srgbClr val="C00000"/>
              </a:solidFill>
              <a:latin typeface="Trebuchet MS" pitchFamily="34" charset="0"/>
            </a:endParaRPr>
          </a:p>
          <a:p>
            <a:pPr>
              <a:spcAft>
                <a:spcPts val="130"/>
              </a:spcAft>
            </a:pPr>
            <a:r>
              <a:rPr lang="pl-PL" sz="2200" dirty="0" smtClean="0">
                <a:latin typeface="Trebuchet MS" pitchFamily="34" charset="0"/>
              </a:rPr>
              <a:t>W opinii badanych oddziaływanie spółdzielni na lokalne środowisko jest </a:t>
            </a:r>
            <a:r>
              <a:rPr lang="pl-PL" sz="2200" dirty="0" smtClean="0">
                <a:solidFill>
                  <a:srgbClr val="C00000"/>
                </a:solidFill>
                <a:latin typeface="Trebuchet MS" pitchFamily="34" charset="0"/>
              </a:rPr>
              <a:t>zauważalne</a:t>
            </a:r>
            <a:r>
              <a:rPr lang="pl-PL" sz="2200" dirty="0" smtClean="0">
                <a:latin typeface="Trebuchet MS" pitchFamily="34" charset="0"/>
              </a:rPr>
              <a:t>, przede wszystkim: w sferze kulturalno-społecznej </a:t>
            </a:r>
          </a:p>
          <a:p>
            <a:pPr>
              <a:spcAft>
                <a:spcPts val="130"/>
              </a:spcAft>
            </a:pPr>
            <a:r>
              <a:rPr lang="pl-PL" sz="2200" dirty="0" smtClean="0">
                <a:latin typeface="Trebuchet MS" pitchFamily="34" charset="0"/>
              </a:rPr>
              <a:t>w sferze politycznej, spółdzielnia tworzy miejsca pracy dla lokalnej społeczności, itd.</a:t>
            </a:r>
          </a:p>
          <a:p>
            <a:pPr>
              <a:spcAft>
                <a:spcPts val="130"/>
              </a:spcAft>
            </a:pPr>
            <a:endParaRPr lang="pl-PL" sz="2200" dirty="0" smtClean="0">
              <a:latin typeface="Trebuchet MS" pitchFamily="34" charset="0"/>
            </a:endParaRPr>
          </a:p>
          <a:p>
            <a:pPr>
              <a:spcAft>
                <a:spcPts val="130"/>
              </a:spcAft>
            </a:pPr>
            <a:r>
              <a:rPr lang="pl-PL" sz="2200" dirty="0" smtClean="0">
                <a:latin typeface="Trebuchet MS" pitchFamily="34" charset="0"/>
              </a:rPr>
              <a:t>Mimo wielu przykładów badani uznali, iż </a:t>
            </a:r>
            <a:r>
              <a:rPr lang="pl-PL" sz="2200" dirty="0" smtClean="0">
                <a:solidFill>
                  <a:srgbClr val="C00000"/>
                </a:solidFill>
                <a:latin typeface="Trebuchet MS" pitchFamily="34" charset="0"/>
              </a:rPr>
              <a:t>nie jest to duże </a:t>
            </a:r>
            <a:br>
              <a:rPr lang="pl-PL" sz="2200" dirty="0" smtClean="0">
                <a:solidFill>
                  <a:srgbClr val="C00000"/>
                </a:solidFill>
                <a:latin typeface="Trebuchet MS" pitchFamily="34" charset="0"/>
              </a:rPr>
            </a:br>
            <a:r>
              <a:rPr lang="pl-PL" sz="2200" dirty="0" smtClean="0">
                <a:solidFill>
                  <a:srgbClr val="C00000"/>
                </a:solidFill>
                <a:latin typeface="Trebuchet MS" pitchFamily="34" charset="0"/>
              </a:rPr>
              <a:t>i znaczące oddziaływanie. </a:t>
            </a:r>
          </a:p>
          <a:p>
            <a:endParaRPr lang="pl-PL" sz="2200" b="1" dirty="0" smtClean="0">
              <a:latin typeface="Trebuchet MS" pitchFamily="34" charset="0"/>
            </a:endParaRPr>
          </a:p>
          <a:p>
            <a:endParaRPr lang="sk-SK" sz="2200" dirty="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3579-2C2F-40B7-B61D-2843217B7AA3}" type="slidenum">
              <a:rPr lang="pl-PL"/>
              <a:pPr>
                <a:defRPr/>
              </a:pPr>
              <a:t>18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214313" y="0"/>
            <a:ext cx="8715375" cy="1143000"/>
          </a:xfrm>
        </p:spPr>
        <p:txBody>
          <a:bodyPr>
            <a:noAutofit/>
          </a:bodyPr>
          <a:lstStyle/>
          <a:p>
            <a:pPr eaLnBrk="1" hangingPunct="1"/>
            <a:r>
              <a:rPr lang="pl-PL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BADANIA FOKUSOWE - WYNIKI</a:t>
            </a:r>
          </a:p>
        </p:txBody>
      </p:sp>
      <p:sp>
        <p:nvSpPr>
          <p:cNvPr id="8195" name="Tytuł 1"/>
          <p:cNvSpPr txBox="1">
            <a:spLocks/>
          </p:cNvSpPr>
          <p:nvPr/>
        </p:nvSpPr>
        <p:spPr bwMode="auto">
          <a:xfrm>
            <a:off x="250825" y="1341438"/>
            <a:ext cx="8642350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rIns="72000"/>
          <a:lstStyle/>
          <a:p>
            <a:r>
              <a:rPr lang="pl-PL" sz="2400" b="1" dirty="0" smtClean="0">
                <a:solidFill>
                  <a:srgbClr val="C00000"/>
                </a:solidFill>
                <a:latin typeface="Trebuchet MS" pitchFamily="34" charset="0"/>
              </a:rPr>
              <a:t>Jaka jest perspektywa rozwoju spółdzielczości? Jakie rodzaje spółdzielni i w jakich branżach będą się w najbliższych latach rozwijać?</a:t>
            </a:r>
          </a:p>
          <a:p>
            <a:endParaRPr lang="pl-PL" sz="2400" b="1" dirty="0" smtClean="0">
              <a:solidFill>
                <a:srgbClr val="C00000"/>
              </a:solidFill>
              <a:latin typeface="Trebuchet MS" pitchFamily="34" charset="0"/>
            </a:endParaRPr>
          </a:p>
          <a:p>
            <a:r>
              <a:rPr lang="pl-PL" sz="2200" dirty="0" smtClean="0">
                <a:latin typeface="Trebuchet MS" pitchFamily="34" charset="0"/>
              </a:rPr>
              <a:t>W najlepszej kondycji są banki, grupy producentów  oraz spółdzielczość mieszkaniowa. Dobrze rozwija się spółdzielczość socjalna</a:t>
            </a:r>
          </a:p>
          <a:p>
            <a:r>
              <a:rPr lang="pl-PL" sz="2200" dirty="0" smtClean="0">
                <a:latin typeface="Trebuchet MS" pitchFamily="34" charset="0"/>
              </a:rPr>
              <a:t>O przetrwanie walczą kółka rolnicze, a w najgorszej kondycji </a:t>
            </a:r>
            <a:br>
              <a:rPr lang="pl-PL" sz="2200" dirty="0" smtClean="0">
                <a:latin typeface="Trebuchet MS" pitchFamily="34" charset="0"/>
              </a:rPr>
            </a:br>
            <a:r>
              <a:rPr lang="pl-PL" sz="2200" dirty="0" smtClean="0">
                <a:latin typeface="Trebuchet MS" pitchFamily="34" charset="0"/>
              </a:rPr>
              <a:t>są spółdzielnie handlowe</a:t>
            </a:r>
          </a:p>
          <a:p>
            <a:endParaRPr lang="pl-PL" sz="2200" dirty="0" smtClean="0">
              <a:latin typeface="Trebuchet MS" pitchFamily="34" charset="0"/>
            </a:endParaRPr>
          </a:p>
          <a:p>
            <a:r>
              <a:rPr lang="pl-PL" sz="2200" dirty="0" smtClean="0">
                <a:solidFill>
                  <a:srgbClr val="00B050"/>
                </a:solidFill>
                <a:latin typeface="Trebuchet MS" pitchFamily="34" charset="0"/>
              </a:rPr>
              <a:t>Zdaniem badanych ruch spółdzielczy ma w Polsce szanse i istnieją realne perspektywy jego rozwoju. </a:t>
            </a:r>
          </a:p>
          <a:p>
            <a:endParaRPr lang="pl-PL" sz="2400" b="1" dirty="0" smtClean="0"/>
          </a:p>
          <a:p>
            <a:endParaRPr lang="sk-SK" sz="2400" dirty="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3579-2C2F-40B7-B61D-2843217B7AA3}" type="slidenum">
              <a:rPr lang="pl-PL"/>
              <a:pPr>
                <a:defRPr/>
              </a:pPr>
              <a:t>19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214313" y="0"/>
            <a:ext cx="8715375" cy="1143000"/>
          </a:xfrm>
        </p:spPr>
        <p:txBody>
          <a:bodyPr>
            <a:noAutofit/>
          </a:bodyPr>
          <a:lstStyle/>
          <a:p>
            <a:pPr eaLnBrk="1" hangingPunct="1"/>
            <a:r>
              <a:rPr lang="pl-PL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INDYWIDUALNY WYWIAD POGŁĘBIONY WYNIKI</a:t>
            </a:r>
          </a:p>
        </p:txBody>
      </p:sp>
      <p:sp>
        <p:nvSpPr>
          <p:cNvPr id="8195" name="Tytuł 1"/>
          <p:cNvSpPr txBox="1">
            <a:spLocks/>
          </p:cNvSpPr>
          <p:nvPr/>
        </p:nvSpPr>
        <p:spPr bwMode="auto">
          <a:xfrm>
            <a:off x="250825" y="1341438"/>
            <a:ext cx="8642350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rIns="72000"/>
          <a:lstStyle/>
          <a:p>
            <a:r>
              <a:rPr lang="pl-PL" sz="2400" dirty="0" smtClean="0">
                <a:latin typeface="Trebuchet MS" pitchFamily="34" charset="0"/>
              </a:rPr>
              <a:t>Wywiady pogłębione przeprowadzono z prezesami spółdzielni (19) oraz prezesami związków rewizyjnych spółdzielni (4)</a:t>
            </a:r>
          </a:p>
          <a:p>
            <a:endParaRPr lang="pl-PL" sz="2400" dirty="0" smtClean="0">
              <a:latin typeface="Trebuchet MS" pitchFamily="34" charset="0"/>
            </a:endParaRPr>
          </a:p>
          <a:p>
            <a:r>
              <a:rPr lang="pl-PL" sz="2400" dirty="0" smtClean="0">
                <a:latin typeface="Trebuchet MS" pitchFamily="34" charset="0"/>
              </a:rPr>
              <a:t>W wywiadach pogłębionych z prezesami spółdzielni wzięło udział 75% mężczyzn i 25% kobiet. W grupie badanych związków rewizyjnych struktura płci wyglądała identycznie.</a:t>
            </a:r>
          </a:p>
          <a:p>
            <a:endParaRPr lang="pl-PL" sz="2400" b="1" dirty="0" smtClean="0"/>
          </a:p>
          <a:p>
            <a:endParaRPr lang="sk-SK" sz="2400" dirty="0" smtClean="0">
              <a:latin typeface="Trebuchet MS" pitchFamily="34" charset="0"/>
            </a:endParaRPr>
          </a:p>
        </p:txBody>
      </p:sp>
      <p:pic>
        <p:nvPicPr>
          <p:cNvPr id="12290" name="Picture 2" descr="http://www.sch.pl/krakow/images/logo2.jpg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714480" y="4429132"/>
            <a:ext cx="5630862" cy="171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3579-2C2F-40B7-B61D-2843217B7AA3}" type="slidenum">
              <a:rPr lang="pl-PL"/>
              <a:pPr>
                <a:defRPr/>
              </a:pPr>
              <a:t>2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214313" y="0"/>
            <a:ext cx="8715375" cy="1143000"/>
          </a:xfrm>
        </p:spPr>
        <p:txBody>
          <a:bodyPr>
            <a:noAutofit/>
          </a:bodyPr>
          <a:lstStyle/>
          <a:p>
            <a:pPr eaLnBrk="1" hangingPunct="1"/>
            <a:r>
              <a:rPr lang="pl-PL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BADANIA FOKUSOWE</a:t>
            </a:r>
          </a:p>
        </p:txBody>
      </p:sp>
      <p:sp>
        <p:nvSpPr>
          <p:cNvPr id="8195" name="Tytuł 1"/>
          <p:cNvSpPr txBox="1">
            <a:spLocks/>
          </p:cNvSpPr>
          <p:nvPr/>
        </p:nvSpPr>
        <p:spPr bwMode="auto">
          <a:xfrm>
            <a:off x="428596" y="1643050"/>
            <a:ext cx="8429684" cy="323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rIns="72000"/>
          <a:lstStyle/>
          <a:p>
            <a:pPr>
              <a:spcAft>
                <a:spcPts val="130"/>
              </a:spcAft>
            </a:pPr>
            <a:r>
              <a:rPr lang="pl-PL" sz="2400" dirty="0" smtClean="0">
                <a:latin typeface="Trebuchet MS" pitchFamily="34" charset="0"/>
              </a:rPr>
              <a:t>Dobór uczestników do badania techniką Zogniskowany Wywiad Grupowy (</a:t>
            </a:r>
            <a:r>
              <a:rPr lang="pl-PL" sz="2400" i="1" dirty="0" err="1" smtClean="0">
                <a:latin typeface="Trebuchet MS" pitchFamily="34" charset="0"/>
              </a:rPr>
              <a:t>focus</a:t>
            </a:r>
            <a:r>
              <a:rPr lang="pl-PL" sz="2400" i="1" dirty="0" smtClean="0">
                <a:latin typeface="Trebuchet MS" pitchFamily="34" charset="0"/>
              </a:rPr>
              <a:t> group interview</a:t>
            </a:r>
            <a:r>
              <a:rPr lang="pl-PL" sz="2400" dirty="0" smtClean="0">
                <a:latin typeface="Trebuchet MS" pitchFamily="34" charset="0"/>
              </a:rPr>
              <a:t> – FGI) został przeprowadzony przez WODR spośród spółdzielni, z którymi współpracują doradcy rolni</a:t>
            </a:r>
          </a:p>
          <a:p>
            <a:pPr>
              <a:spcAft>
                <a:spcPts val="130"/>
              </a:spcAft>
            </a:pPr>
            <a:endParaRPr lang="pl-PL" sz="2400" dirty="0" smtClean="0">
              <a:latin typeface="Trebuchet MS" pitchFamily="34" charset="0"/>
            </a:endParaRPr>
          </a:p>
          <a:p>
            <a:pPr>
              <a:spcAft>
                <a:spcPts val="130"/>
              </a:spcAft>
            </a:pPr>
            <a:r>
              <a:rPr lang="pl-PL" sz="2400" dirty="0" smtClean="0">
                <a:latin typeface="Trebuchet MS" pitchFamily="34" charset="0"/>
              </a:rPr>
              <a:t>Do badania zaproszono przewodniczących rad nadzorczych </a:t>
            </a:r>
            <a:br>
              <a:rPr lang="pl-PL" sz="2400" dirty="0" smtClean="0">
                <a:latin typeface="Trebuchet MS" pitchFamily="34" charset="0"/>
              </a:rPr>
            </a:br>
            <a:r>
              <a:rPr lang="pl-PL" sz="2400" dirty="0" smtClean="0">
                <a:latin typeface="Trebuchet MS" pitchFamily="34" charset="0"/>
              </a:rPr>
              <a:t>i członków zarządu, w liczbie 8-12 osób w każdym fokusie.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3579-2C2F-40B7-B61D-2843217B7AA3}" type="slidenum">
              <a:rPr lang="pl-PL"/>
              <a:pPr>
                <a:defRPr/>
              </a:pPr>
              <a:t>20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214313" y="0"/>
            <a:ext cx="8715375" cy="1143000"/>
          </a:xfrm>
        </p:spPr>
        <p:txBody>
          <a:bodyPr>
            <a:noAutofit/>
          </a:bodyPr>
          <a:lstStyle/>
          <a:p>
            <a:pPr eaLnBrk="1" hangingPunct="1"/>
            <a:r>
              <a:rPr lang="pl-PL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INDYWIDUALNY WYWIAD POGŁĘBIONY WYNIKI</a:t>
            </a:r>
          </a:p>
        </p:txBody>
      </p:sp>
      <p:sp>
        <p:nvSpPr>
          <p:cNvPr id="8195" name="Tytuł 1"/>
          <p:cNvSpPr txBox="1">
            <a:spLocks/>
          </p:cNvSpPr>
          <p:nvPr/>
        </p:nvSpPr>
        <p:spPr bwMode="auto">
          <a:xfrm>
            <a:off x="250825" y="1500174"/>
            <a:ext cx="8642350" cy="5024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rIns="72000"/>
          <a:lstStyle/>
          <a:p>
            <a:pPr>
              <a:spcAft>
                <a:spcPts val="130"/>
              </a:spcAft>
            </a:pPr>
            <a:r>
              <a:rPr lang="pl-PL" sz="2400" dirty="0" smtClean="0">
                <a:latin typeface="Trebuchet MS" pitchFamily="34" charset="0"/>
              </a:rPr>
              <a:t>W opinii </a:t>
            </a:r>
            <a:r>
              <a:rPr lang="pl-PL" sz="2400" dirty="0" smtClean="0">
                <a:solidFill>
                  <a:srgbClr val="C00000"/>
                </a:solidFill>
                <a:latin typeface="Trebuchet MS" pitchFamily="34" charset="0"/>
              </a:rPr>
              <a:t>badanych prezesów spółdzielni </a:t>
            </a:r>
            <a:r>
              <a:rPr lang="pl-PL" sz="2400" dirty="0" smtClean="0">
                <a:latin typeface="Trebuchet MS" pitchFamily="34" charset="0"/>
              </a:rPr>
              <a:t>głównym czynnikiem motywacyjnym, który przyczynia się do członkowstwa rolników w spółdzielniach to:</a:t>
            </a:r>
          </a:p>
          <a:p>
            <a:pPr>
              <a:spcAft>
                <a:spcPts val="130"/>
              </a:spcAft>
            </a:pPr>
            <a:endParaRPr lang="pl-PL" sz="2400" dirty="0" smtClean="0">
              <a:latin typeface="Trebuchet MS" pitchFamily="34" charset="0"/>
            </a:endParaRPr>
          </a:p>
          <a:p>
            <a:pPr marL="177800" indent="-177800">
              <a:spcAft>
                <a:spcPts val="13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400" dirty="0" smtClean="0">
                <a:latin typeface="Trebuchet MS" pitchFamily="34" charset="0"/>
              </a:rPr>
              <a:t>korzyści wynikające ze współpracy </a:t>
            </a:r>
          </a:p>
          <a:p>
            <a:pPr marL="177800" indent="-177800">
              <a:spcAft>
                <a:spcPts val="13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400" dirty="0" smtClean="0">
                <a:latin typeface="Trebuchet MS" pitchFamily="34" charset="0"/>
              </a:rPr>
              <a:t>szersze możliwości wynikające z działania w grupie</a:t>
            </a:r>
          </a:p>
          <a:p>
            <a:pPr marL="177800" indent="-177800">
              <a:spcAft>
                <a:spcPts val="13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400" dirty="0" smtClean="0">
                <a:latin typeface="Trebuchet MS" pitchFamily="34" charset="0"/>
              </a:rPr>
              <a:t>większe szanse na otrzymanie środków pomocowych z UE </a:t>
            </a:r>
          </a:p>
          <a:p>
            <a:pPr marL="177800" indent="-177800">
              <a:spcAft>
                <a:spcPts val="13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400" dirty="0" smtClean="0">
                <a:latin typeface="Trebuchet MS" pitchFamily="34" charset="0"/>
              </a:rPr>
              <a:t>dobre przykłady funkcjonowania innych spółdzielni</a:t>
            </a:r>
          </a:p>
          <a:p>
            <a:pPr marL="177800" indent="-177800">
              <a:spcAft>
                <a:spcPts val="130"/>
              </a:spcAft>
              <a:buClr>
                <a:srgbClr val="C00000"/>
              </a:buClr>
            </a:pPr>
            <a:endParaRPr lang="pl-PL" sz="2400" dirty="0" smtClean="0">
              <a:latin typeface="Trebuchet MS" pitchFamily="34" charset="0"/>
            </a:endParaRPr>
          </a:p>
          <a:p>
            <a:pPr marL="177800" indent="-177800">
              <a:spcAft>
                <a:spcPts val="130"/>
              </a:spcAft>
              <a:buClr>
                <a:srgbClr val="C00000"/>
              </a:buClr>
            </a:pPr>
            <a:r>
              <a:rPr lang="pl-PL" sz="2400" dirty="0" smtClean="0">
                <a:latin typeface="Trebuchet MS" pitchFamily="34" charset="0"/>
              </a:rPr>
              <a:t>	</a:t>
            </a:r>
            <a:r>
              <a:rPr lang="pl-PL" sz="2400" dirty="0" smtClean="0">
                <a:solidFill>
                  <a:srgbClr val="C00000"/>
                </a:solidFill>
                <a:latin typeface="Trebuchet MS" pitchFamily="34" charset="0"/>
              </a:rPr>
              <a:t>Prezesi związków rewizyjnych </a:t>
            </a:r>
            <a:r>
              <a:rPr lang="pl-PL" sz="2400" dirty="0" smtClean="0">
                <a:latin typeface="Trebuchet MS" pitchFamily="34" charset="0"/>
              </a:rPr>
              <a:t>stwierdzili, iż obecnie rolnicy wcale nie chcą być członkami spółdzielni, nie mają żadnej motywacji, aby stać się ich członkami. </a:t>
            </a:r>
          </a:p>
          <a:p>
            <a:pPr marL="177800" indent="-177800">
              <a:spcAft>
                <a:spcPts val="130"/>
              </a:spcAft>
              <a:buClr>
                <a:srgbClr val="C00000"/>
              </a:buClr>
            </a:pPr>
            <a:endParaRPr lang="pl-PL" sz="2400" dirty="0" smtClean="0">
              <a:latin typeface="Trebuchet MS" pitchFamily="34" charset="0"/>
            </a:endParaRPr>
          </a:p>
          <a:p>
            <a:endParaRPr lang="sk-SK" sz="2400" dirty="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3579-2C2F-40B7-B61D-2843217B7AA3}" type="slidenum">
              <a:rPr lang="pl-PL"/>
              <a:pPr>
                <a:defRPr/>
              </a:pPr>
              <a:t>21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214313" y="0"/>
            <a:ext cx="8715375" cy="1143000"/>
          </a:xfrm>
        </p:spPr>
        <p:txBody>
          <a:bodyPr>
            <a:noAutofit/>
          </a:bodyPr>
          <a:lstStyle/>
          <a:p>
            <a:pPr eaLnBrk="1" hangingPunct="1"/>
            <a:r>
              <a:rPr lang="pl-PL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INDYWIDUALNY WYWIAD POGŁĘBIONY WYNIKI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1607408"/>
            <a:ext cx="5736700" cy="5004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ytuł 1"/>
          <p:cNvSpPr txBox="1">
            <a:spLocks/>
          </p:cNvSpPr>
          <p:nvPr/>
        </p:nvSpPr>
        <p:spPr bwMode="auto">
          <a:xfrm>
            <a:off x="214282" y="1500174"/>
            <a:ext cx="800105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rIns="72000"/>
          <a:lstStyle/>
          <a:p>
            <a:pPr>
              <a:spcAft>
                <a:spcPts val="130"/>
              </a:spcAft>
            </a:pPr>
            <a:r>
              <a:rPr lang="pl-PL" dirty="0" smtClean="0">
                <a:latin typeface="Trebuchet MS" pitchFamily="34" charset="0"/>
              </a:rPr>
              <a:t>Rys. 1. Poziom aktywności rolników w spółdzielniach (w %)</a:t>
            </a:r>
            <a:endParaRPr lang="pl-PL" b="1" dirty="0" smtClean="0">
              <a:latin typeface="Trebuchet MS" pitchFamily="34" charset="0"/>
            </a:endParaRPr>
          </a:p>
          <a:p>
            <a:endParaRPr lang="pl-PL" sz="2400" b="1" dirty="0" smtClean="0"/>
          </a:p>
          <a:p>
            <a:endParaRPr lang="sk-SK" sz="2400" dirty="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3579-2C2F-40B7-B61D-2843217B7AA3}" type="slidenum">
              <a:rPr lang="pl-PL"/>
              <a:pPr>
                <a:defRPr/>
              </a:pPr>
              <a:t>22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214313" y="0"/>
            <a:ext cx="8715375" cy="1143000"/>
          </a:xfrm>
        </p:spPr>
        <p:txBody>
          <a:bodyPr>
            <a:noAutofit/>
          </a:bodyPr>
          <a:lstStyle/>
          <a:p>
            <a:pPr eaLnBrk="1" hangingPunct="1"/>
            <a:r>
              <a:rPr lang="pl-PL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INDYWIDUALNY WYWIAD POGŁĘBIONY WYNIKI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9632" y="1176765"/>
            <a:ext cx="7013229" cy="5538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ytuł 1"/>
          <p:cNvSpPr txBox="1">
            <a:spLocks/>
          </p:cNvSpPr>
          <p:nvPr/>
        </p:nvSpPr>
        <p:spPr bwMode="auto">
          <a:xfrm>
            <a:off x="71406" y="1071546"/>
            <a:ext cx="7715304" cy="71438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72000" rIns="72000"/>
          <a:lstStyle/>
          <a:p>
            <a:pPr>
              <a:spcAft>
                <a:spcPts val="130"/>
              </a:spcAft>
            </a:pPr>
            <a:r>
              <a:rPr lang="pl-PL" dirty="0" smtClean="0">
                <a:latin typeface="Trebuchet MS" pitchFamily="34" charset="0"/>
              </a:rPr>
              <a:t>Rys. 2. Najczęstsze problemy w zarządzaniu spółdzielnią  w opinii prezesów spółdzielni (w %)</a:t>
            </a:r>
            <a:endParaRPr lang="pl-PL" sz="2400" b="1" dirty="0" smtClean="0"/>
          </a:p>
          <a:p>
            <a:endParaRPr lang="sk-SK" sz="2400" dirty="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3579-2C2F-40B7-B61D-2843217B7AA3}" type="slidenum">
              <a:rPr lang="pl-PL"/>
              <a:pPr>
                <a:defRPr/>
              </a:pPr>
              <a:t>23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214313" y="0"/>
            <a:ext cx="8715375" cy="1143000"/>
          </a:xfrm>
        </p:spPr>
        <p:txBody>
          <a:bodyPr>
            <a:noAutofit/>
          </a:bodyPr>
          <a:lstStyle/>
          <a:p>
            <a:pPr eaLnBrk="1" hangingPunct="1"/>
            <a:r>
              <a:rPr lang="pl-PL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INDYWIDUALNY WYWIAD POGŁĘBIONY WYNIKI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600" y="1643050"/>
            <a:ext cx="7066995" cy="494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ytuł 1"/>
          <p:cNvSpPr txBox="1">
            <a:spLocks/>
          </p:cNvSpPr>
          <p:nvPr/>
        </p:nvSpPr>
        <p:spPr bwMode="auto">
          <a:xfrm>
            <a:off x="71406" y="1000108"/>
            <a:ext cx="7715304" cy="64294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72000" rIns="72000"/>
          <a:lstStyle/>
          <a:p>
            <a:pPr>
              <a:spcAft>
                <a:spcPts val="130"/>
              </a:spcAft>
            </a:pPr>
            <a:r>
              <a:rPr lang="pl-PL" dirty="0" smtClean="0">
                <a:latin typeface="Trebuchet MS" pitchFamily="34" charset="0"/>
              </a:rPr>
              <a:t>Rys. 3. Najczęstsze problemy w zarządzaniu spółdzielnią  w opinii prezesów związków rewizyjnych (w %)</a:t>
            </a:r>
          </a:p>
          <a:p>
            <a:endParaRPr lang="pl-PL" sz="2400" b="1" dirty="0" smtClean="0"/>
          </a:p>
          <a:p>
            <a:endParaRPr lang="sk-SK" sz="2400" dirty="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3579-2C2F-40B7-B61D-2843217B7AA3}" type="slidenum">
              <a:rPr lang="pl-PL"/>
              <a:pPr>
                <a:defRPr/>
              </a:pPr>
              <a:t>24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214313" y="0"/>
            <a:ext cx="8715375" cy="1143000"/>
          </a:xfrm>
        </p:spPr>
        <p:txBody>
          <a:bodyPr>
            <a:noAutofit/>
          </a:bodyPr>
          <a:lstStyle/>
          <a:p>
            <a:pPr eaLnBrk="1" hangingPunct="1"/>
            <a:r>
              <a:rPr lang="pl-PL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INDYWIDUALNY WYWIAD POGŁĘBIONY WYNIKI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3608" y="1772816"/>
            <a:ext cx="7003172" cy="4877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ytuł 1"/>
          <p:cNvSpPr txBox="1">
            <a:spLocks/>
          </p:cNvSpPr>
          <p:nvPr/>
        </p:nvSpPr>
        <p:spPr bwMode="auto">
          <a:xfrm>
            <a:off x="214282" y="1142984"/>
            <a:ext cx="7715304" cy="57150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72000" rIns="72000"/>
          <a:lstStyle/>
          <a:p>
            <a:pPr>
              <a:spcAft>
                <a:spcPts val="130"/>
              </a:spcAft>
            </a:pPr>
            <a:r>
              <a:rPr lang="pl-PL" dirty="0" smtClean="0">
                <a:latin typeface="Trebuchet MS" pitchFamily="34" charset="0"/>
              </a:rPr>
              <a:t>Rys.4. Czynniki wpływające na rozwój spółdzielczości na wsi według prezesów spółdzielni (w %)</a:t>
            </a:r>
          </a:p>
          <a:p>
            <a:endParaRPr lang="pl-PL" sz="2400" b="1" dirty="0" smtClean="0"/>
          </a:p>
          <a:p>
            <a:endParaRPr lang="sk-SK" sz="2400" dirty="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3579-2C2F-40B7-B61D-2843217B7AA3}" type="slidenum">
              <a:rPr lang="pl-PL"/>
              <a:pPr>
                <a:defRPr/>
              </a:pPr>
              <a:t>25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214313" y="0"/>
            <a:ext cx="8715375" cy="1143000"/>
          </a:xfrm>
        </p:spPr>
        <p:txBody>
          <a:bodyPr>
            <a:noAutofit/>
          </a:bodyPr>
          <a:lstStyle/>
          <a:p>
            <a:pPr eaLnBrk="1" hangingPunct="1"/>
            <a:r>
              <a:rPr lang="pl-PL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INDYWIDUALNY WYWIAD POGŁĘBIONY WYNIKI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9592" y="1844824"/>
            <a:ext cx="7128792" cy="4772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ytuł 1"/>
          <p:cNvSpPr txBox="1">
            <a:spLocks/>
          </p:cNvSpPr>
          <p:nvPr/>
        </p:nvSpPr>
        <p:spPr bwMode="auto">
          <a:xfrm>
            <a:off x="214282" y="1142984"/>
            <a:ext cx="7715304" cy="57150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72000" rIns="72000"/>
          <a:lstStyle/>
          <a:p>
            <a:pPr>
              <a:spcAft>
                <a:spcPts val="130"/>
              </a:spcAft>
            </a:pPr>
            <a:r>
              <a:rPr lang="pl-PL" dirty="0" smtClean="0">
                <a:latin typeface="Trebuchet MS" pitchFamily="34" charset="0"/>
              </a:rPr>
              <a:t>Rys. 5. Czynniki wpływają na rozwój spółdzielczości na wsi według prezesów związków rewizyjnych (w %)</a:t>
            </a:r>
          </a:p>
          <a:p>
            <a:endParaRPr lang="pl-PL" sz="2400" b="1" dirty="0" smtClean="0"/>
          </a:p>
          <a:p>
            <a:endParaRPr lang="sk-SK" sz="2400" dirty="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3579-2C2F-40B7-B61D-2843217B7AA3}" type="slidenum">
              <a:rPr lang="pl-PL"/>
              <a:pPr>
                <a:defRPr/>
              </a:pPr>
              <a:t>26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214313" y="0"/>
            <a:ext cx="8715375" cy="1143000"/>
          </a:xfrm>
        </p:spPr>
        <p:txBody>
          <a:bodyPr>
            <a:noAutofit/>
          </a:bodyPr>
          <a:lstStyle/>
          <a:p>
            <a:pPr eaLnBrk="1" hangingPunct="1"/>
            <a:r>
              <a:rPr lang="pl-PL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INDYWIDUALNY WYWIAD POGŁĘBIONY WYNIKI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4396" y="1700808"/>
            <a:ext cx="6929455" cy="4878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ytuł 1"/>
          <p:cNvSpPr txBox="1">
            <a:spLocks/>
          </p:cNvSpPr>
          <p:nvPr/>
        </p:nvSpPr>
        <p:spPr bwMode="auto">
          <a:xfrm>
            <a:off x="214282" y="1214422"/>
            <a:ext cx="8429684" cy="64294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72000" rIns="72000"/>
          <a:lstStyle/>
          <a:p>
            <a:pPr>
              <a:spcAft>
                <a:spcPts val="130"/>
              </a:spcAft>
            </a:pPr>
            <a:r>
              <a:rPr lang="pl-PL" dirty="0" smtClean="0">
                <a:latin typeface="Trebuchet MS" pitchFamily="34" charset="0"/>
              </a:rPr>
              <a:t>Rys. 6. Najistotniejsze bariery rozwoju spółdzielczości w opinii prezesów spółdzielni (w %)</a:t>
            </a:r>
          </a:p>
          <a:p>
            <a:endParaRPr lang="pl-PL" sz="2400" b="1" dirty="0" smtClean="0"/>
          </a:p>
          <a:p>
            <a:endParaRPr lang="sk-SK" sz="2400" dirty="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3579-2C2F-40B7-B61D-2843217B7AA3}" type="slidenum">
              <a:rPr lang="pl-PL"/>
              <a:pPr>
                <a:defRPr/>
              </a:pPr>
              <a:t>27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214313" y="0"/>
            <a:ext cx="8715375" cy="1143000"/>
          </a:xfrm>
        </p:spPr>
        <p:txBody>
          <a:bodyPr>
            <a:noAutofit/>
          </a:bodyPr>
          <a:lstStyle/>
          <a:p>
            <a:pPr eaLnBrk="1" hangingPunct="1"/>
            <a:r>
              <a:rPr lang="pl-PL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INDYWIDUALNY WYWIAD POGŁĘBIONY WYNIKI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5854" y="1857364"/>
            <a:ext cx="6772291" cy="4595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ytuł 1"/>
          <p:cNvSpPr txBox="1">
            <a:spLocks/>
          </p:cNvSpPr>
          <p:nvPr/>
        </p:nvSpPr>
        <p:spPr bwMode="auto">
          <a:xfrm>
            <a:off x="214282" y="1214422"/>
            <a:ext cx="8715436" cy="64294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72000" rIns="72000"/>
          <a:lstStyle/>
          <a:p>
            <a:pPr>
              <a:spcAft>
                <a:spcPts val="130"/>
              </a:spcAft>
            </a:pPr>
            <a:r>
              <a:rPr lang="pl-PL" dirty="0" smtClean="0">
                <a:latin typeface="Trebuchet MS" pitchFamily="34" charset="0"/>
              </a:rPr>
              <a:t>Rys. 7. Najistotniejsze bariery rozwoju spółdzielczości według prezesów związków rewizyjnych (w %)</a:t>
            </a:r>
          </a:p>
          <a:p>
            <a:endParaRPr lang="pl-PL" sz="2400" b="1" dirty="0" smtClean="0"/>
          </a:p>
          <a:p>
            <a:endParaRPr lang="sk-SK" sz="2400" dirty="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3579-2C2F-40B7-B61D-2843217B7AA3}" type="slidenum">
              <a:rPr lang="pl-PL"/>
              <a:pPr>
                <a:defRPr/>
              </a:pPr>
              <a:t>28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214313" y="0"/>
            <a:ext cx="8715375" cy="1143000"/>
          </a:xfrm>
        </p:spPr>
        <p:txBody>
          <a:bodyPr>
            <a:noAutofit/>
          </a:bodyPr>
          <a:lstStyle/>
          <a:p>
            <a:pPr eaLnBrk="1" hangingPunct="1"/>
            <a:r>
              <a:rPr lang="pl-PL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INDYWIDUALNY WYWIAD POGŁĘBIONY WYNIKI</a:t>
            </a:r>
          </a:p>
        </p:txBody>
      </p:sp>
      <p:pic>
        <p:nvPicPr>
          <p:cNvPr id="9218" name="Wykres 31"/>
          <p:cNvPicPr>
            <a:picLocks noChangeArrowheads="1"/>
          </p:cNvPicPr>
          <p:nvPr/>
        </p:nvPicPr>
        <p:blipFill>
          <a:blip r:embed="rId3"/>
          <a:srcRect l="-500" t="-1888" r="-2412" b="-6879"/>
          <a:stretch>
            <a:fillRect/>
          </a:stretch>
        </p:blipFill>
        <p:spPr bwMode="auto">
          <a:xfrm>
            <a:off x="827584" y="2276872"/>
            <a:ext cx="7272808" cy="429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ytuł 1"/>
          <p:cNvSpPr txBox="1">
            <a:spLocks/>
          </p:cNvSpPr>
          <p:nvPr/>
        </p:nvSpPr>
        <p:spPr bwMode="auto">
          <a:xfrm>
            <a:off x="214282" y="1357298"/>
            <a:ext cx="8072494" cy="64294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72000" rIns="72000"/>
          <a:lstStyle/>
          <a:p>
            <a:pPr>
              <a:spcAft>
                <a:spcPts val="130"/>
              </a:spcAft>
            </a:pPr>
            <a:r>
              <a:rPr lang="pl-PL" dirty="0" smtClean="0">
                <a:latin typeface="Trebuchet MS" pitchFamily="34" charset="0"/>
              </a:rPr>
              <a:t>Rys. 8. Opinia respondentów na temat gotowości rolników do podejmowania działalności gospodarczej w formie spółdzielni (w %)</a:t>
            </a:r>
          </a:p>
          <a:p>
            <a:endParaRPr lang="pl-PL" sz="2400" b="1" dirty="0" smtClean="0"/>
          </a:p>
          <a:p>
            <a:endParaRPr lang="sk-SK" sz="2400" dirty="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3579-2C2F-40B7-B61D-2843217B7AA3}" type="slidenum">
              <a:rPr lang="pl-PL"/>
              <a:pPr>
                <a:defRPr/>
              </a:pPr>
              <a:t>29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214313" y="0"/>
            <a:ext cx="8715375" cy="1143000"/>
          </a:xfrm>
        </p:spPr>
        <p:txBody>
          <a:bodyPr>
            <a:noAutofit/>
          </a:bodyPr>
          <a:lstStyle/>
          <a:p>
            <a:pPr eaLnBrk="1" hangingPunct="1"/>
            <a:r>
              <a:rPr lang="pl-PL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INDYWIDUALNY WYWIAD POGŁĘBIONY WYNIKI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584" y="2348880"/>
            <a:ext cx="7272808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ytuł 1"/>
          <p:cNvSpPr txBox="1">
            <a:spLocks/>
          </p:cNvSpPr>
          <p:nvPr/>
        </p:nvSpPr>
        <p:spPr bwMode="auto">
          <a:xfrm>
            <a:off x="214282" y="1500174"/>
            <a:ext cx="8072494" cy="64294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72000" rIns="72000"/>
          <a:lstStyle/>
          <a:p>
            <a:pPr>
              <a:spcAft>
                <a:spcPts val="130"/>
              </a:spcAft>
            </a:pPr>
            <a:r>
              <a:rPr lang="pl-PL" dirty="0" smtClean="0">
                <a:latin typeface="Trebuchet MS" pitchFamily="34" charset="0"/>
              </a:rPr>
              <a:t>Rys. 9. Opinia prezesów spółdzielni na temat tego jakie rodzaje spółdzielni będą się w najbliższych latach rozwijać (w %)</a:t>
            </a:r>
          </a:p>
          <a:p>
            <a:endParaRPr lang="pl-PL" sz="2400" b="1" dirty="0" smtClean="0"/>
          </a:p>
          <a:p>
            <a:endParaRPr lang="sk-SK" sz="2400" dirty="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3579-2C2F-40B7-B61D-2843217B7AA3}" type="slidenum">
              <a:rPr lang="pl-PL"/>
              <a:pPr>
                <a:defRPr/>
              </a:pPr>
              <a:t>3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214313" y="0"/>
            <a:ext cx="8715375" cy="1143000"/>
          </a:xfrm>
        </p:spPr>
        <p:txBody>
          <a:bodyPr>
            <a:noAutofit/>
          </a:bodyPr>
          <a:lstStyle/>
          <a:p>
            <a:pPr eaLnBrk="1" hangingPunct="1"/>
            <a:r>
              <a:rPr lang="pl-PL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BADANIA FOKUSOWE</a:t>
            </a:r>
          </a:p>
        </p:txBody>
      </p:sp>
      <p:sp>
        <p:nvSpPr>
          <p:cNvPr id="8195" name="Tytuł 1"/>
          <p:cNvSpPr txBox="1">
            <a:spLocks/>
          </p:cNvSpPr>
          <p:nvPr/>
        </p:nvSpPr>
        <p:spPr bwMode="auto">
          <a:xfrm>
            <a:off x="501682" y="1555752"/>
            <a:ext cx="8642350" cy="3516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rIns="72000"/>
          <a:lstStyle/>
          <a:p>
            <a:pPr>
              <a:spcAft>
                <a:spcPts val="160"/>
              </a:spcAft>
            </a:pPr>
            <a:r>
              <a:rPr lang="pl-PL" sz="2400" dirty="0" smtClean="0">
                <a:latin typeface="Trebuchet MS" pitchFamily="34" charset="0"/>
              </a:rPr>
              <a:t>Badania zrealizowano w sześciu województwach:</a:t>
            </a:r>
          </a:p>
          <a:p>
            <a:pPr>
              <a:spcAft>
                <a:spcPts val="160"/>
              </a:spcAft>
            </a:pPr>
            <a:r>
              <a:rPr lang="pl-PL" sz="2400" dirty="0" smtClean="0">
                <a:latin typeface="Trebuchet MS" pitchFamily="34" charset="0"/>
              </a:rPr>
              <a:t> </a:t>
            </a:r>
          </a:p>
          <a:p>
            <a:pPr>
              <a:spcAft>
                <a:spcPts val="16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pl-PL" sz="2400" dirty="0" smtClean="0">
                <a:latin typeface="Trebuchet MS" pitchFamily="34" charset="0"/>
              </a:rPr>
              <a:t> małopolskim </a:t>
            </a:r>
          </a:p>
          <a:p>
            <a:pPr>
              <a:spcAft>
                <a:spcPts val="16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pl-PL" sz="2400" dirty="0" smtClean="0">
                <a:latin typeface="Trebuchet MS" pitchFamily="34" charset="0"/>
              </a:rPr>
              <a:t> mazowieckim </a:t>
            </a:r>
          </a:p>
          <a:p>
            <a:pPr>
              <a:spcAft>
                <a:spcPts val="16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pl-PL" sz="2400" dirty="0" smtClean="0">
                <a:latin typeface="Trebuchet MS" pitchFamily="34" charset="0"/>
              </a:rPr>
              <a:t> opolskim </a:t>
            </a:r>
          </a:p>
          <a:p>
            <a:pPr>
              <a:spcAft>
                <a:spcPts val="16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pl-PL" sz="2400" dirty="0" smtClean="0">
                <a:latin typeface="Trebuchet MS" pitchFamily="34" charset="0"/>
              </a:rPr>
              <a:t> warmińsko-mazurskim</a:t>
            </a:r>
          </a:p>
          <a:p>
            <a:pPr>
              <a:spcAft>
                <a:spcPts val="16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pl-PL" sz="2400" dirty="0" smtClean="0">
                <a:latin typeface="Trebuchet MS" pitchFamily="34" charset="0"/>
              </a:rPr>
              <a:t> wielkopolskim</a:t>
            </a:r>
          </a:p>
          <a:p>
            <a:pPr>
              <a:spcAft>
                <a:spcPts val="16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pl-PL" sz="2400" dirty="0" smtClean="0">
                <a:latin typeface="Trebuchet MS" pitchFamily="34" charset="0"/>
              </a:rPr>
              <a:t> zachodniopomorskim.</a:t>
            </a:r>
            <a:endParaRPr lang="pl-PL" sz="2400" dirty="0">
              <a:latin typeface="Trebuchet MS" pitchFamily="34" charset="0"/>
            </a:endParaRPr>
          </a:p>
        </p:txBody>
      </p:sp>
      <p:pic>
        <p:nvPicPr>
          <p:cNvPr id="66562" name="Picture 2" descr="http://www.marketingwpolityce.zgora.pl/badania/foku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2571744"/>
            <a:ext cx="4353779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3579-2C2F-40B7-B61D-2843217B7AA3}" type="slidenum">
              <a:rPr lang="pl-PL"/>
              <a:pPr>
                <a:defRPr/>
              </a:pPr>
              <a:t>30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214313" y="0"/>
            <a:ext cx="8715375" cy="1143000"/>
          </a:xfrm>
        </p:spPr>
        <p:txBody>
          <a:bodyPr>
            <a:noAutofit/>
          </a:bodyPr>
          <a:lstStyle/>
          <a:p>
            <a:pPr eaLnBrk="1" hangingPunct="1"/>
            <a:r>
              <a:rPr lang="pl-PL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INDYWIDUALNY WYWIAD POGŁĘBIONY WYNIKI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9592" y="2132856"/>
            <a:ext cx="7200800" cy="4349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ytuł 1"/>
          <p:cNvSpPr txBox="1">
            <a:spLocks/>
          </p:cNvSpPr>
          <p:nvPr/>
        </p:nvSpPr>
        <p:spPr bwMode="auto">
          <a:xfrm>
            <a:off x="214282" y="1285860"/>
            <a:ext cx="8929718" cy="78581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72000" rIns="72000"/>
          <a:lstStyle/>
          <a:p>
            <a:pPr>
              <a:spcAft>
                <a:spcPts val="130"/>
              </a:spcAft>
            </a:pPr>
            <a:r>
              <a:rPr lang="pl-PL" dirty="0" smtClean="0">
                <a:latin typeface="Trebuchet MS" pitchFamily="34" charset="0"/>
              </a:rPr>
              <a:t>Rys. 10. Opinia prezesów związków rewizyjnych na temat tego jakie rodzaje spółdzielni będą się w najbliższych latach rozwijać (w %)</a:t>
            </a:r>
          </a:p>
          <a:p>
            <a:endParaRPr lang="pl-PL" sz="2400" b="1" dirty="0" smtClean="0"/>
          </a:p>
          <a:p>
            <a:endParaRPr lang="sk-SK" sz="2400" dirty="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38" y="1643063"/>
            <a:ext cx="7915275" cy="21431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pl-PL" sz="60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Dziękuję za uwagę!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9FDFEE-0E3A-411F-A6C5-D28AE89239FF}" type="slidenum">
              <a:rPr/>
              <a:pPr>
                <a:defRPr/>
              </a:pPr>
              <a:t>31</a:t>
            </a:fld>
            <a:endParaRPr/>
          </a:p>
        </p:txBody>
      </p:sp>
      <p:sp>
        <p:nvSpPr>
          <p:cNvPr id="30723" name="Podtytuł 2"/>
          <p:cNvSpPr txBox="1">
            <a:spLocks/>
          </p:cNvSpPr>
          <p:nvPr/>
        </p:nvSpPr>
        <p:spPr bwMode="auto">
          <a:xfrm>
            <a:off x="1357313" y="4857750"/>
            <a:ext cx="6400800" cy="125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l-PL" sz="2400" b="1" dirty="0">
                <a:solidFill>
                  <a:srgbClr val="6B6B6B"/>
                </a:solidFill>
                <a:latin typeface="Century Gothic" pitchFamily="34" charset="0"/>
              </a:rPr>
              <a:t>dr Barbara </a:t>
            </a:r>
            <a:r>
              <a:rPr lang="pl-PL" sz="2400" b="1" dirty="0" smtClean="0">
                <a:solidFill>
                  <a:srgbClr val="6B6B6B"/>
                </a:solidFill>
                <a:latin typeface="Century Gothic" pitchFamily="34" charset="0"/>
              </a:rPr>
              <a:t>Kiełbasa</a:t>
            </a:r>
            <a:endParaRPr lang="pl-PL" sz="2400" b="1" dirty="0">
              <a:solidFill>
                <a:srgbClr val="6B6B6B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3579-2C2F-40B7-B61D-2843217B7AA3}" type="slidenum">
              <a:rPr lang="pl-PL"/>
              <a:pPr>
                <a:defRPr/>
              </a:pPr>
              <a:t>4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214313" y="0"/>
            <a:ext cx="8715375" cy="1143000"/>
          </a:xfrm>
        </p:spPr>
        <p:txBody>
          <a:bodyPr>
            <a:noAutofit/>
          </a:bodyPr>
          <a:lstStyle/>
          <a:p>
            <a:pPr eaLnBrk="1" hangingPunct="1"/>
            <a:r>
              <a:rPr lang="pl-PL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BADANIA FOKUSOWE - WYNIKI</a:t>
            </a:r>
          </a:p>
        </p:txBody>
      </p:sp>
      <p:sp>
        <p:nvSpPr>
          <p:cNvPr id="8195" name="Tytuł 1"/>
          <p:cNvSpPr txBox="1">
            <a:spLocks/>
          </p:cNvSpPr>
          <p:nvPr/>
        </p:nvSpPr>
        <p:spPr bwMode="auto">
          <a:xfrm>
            <a:off x="71406" y="1341438"/>
            <a:ext cx="8642350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rIns="72000"/>
          <a:lstStyle/>
          <a:p>
            <a:pPr marL="450850" indent="-368300">
              <a:lnSpc>
                <a:spcPct val="130000"/>
              </a:lnSpc>
              <a:spcAft>
                <a:spcPts val="1200"/>
              </a:spcAft>
              <a:buClr>
                <a:srgbClr val="0066FF"/>
              </a:buClr>
              <a:buFont typeface="Wingdings" pitchFamily="2" charset="2"/>
              <a:buNone/>
            </a:pPr>
            <a:r>
              <a:rPr lang="pl-PL" sz="2400" b="1" dirty="0" smtClean="0">
                <a:solidFill>
                  <a:srgbClr val="C00000"/>
                </a:solidFill>
                <a:latin typeface="Trebuchet MS" pitchFamily="34" charset="0"/>
              </a:rPr>
              <a:t>	W jaki sposób struktury zrzeszające spółdzielnie wpływają na ich funkcjonowanie?</a:t>
            </a:r>
          </a:p>
          <a:p>
            <a:pPr marL="450850" indent="-368300">
              <a:lnSpc>
                <a:spcPct val="130000"/>
              </a:lnSpc>
              <a:spcAft>
                <a:spcPts val="130"/>
              </a:spcAft>
              <a:buClr>
                <a:srgbClr val="0066FF"/>
              </a:buClr>
            </a:pPr>
            <a:r>
              <a:rPr lang="pl-PL" sz="2200" dirty="0" smtClean="0">
                <a:latin typeface="Trebuchet MS" pitchFamily="34" charset="0"/>
              </a:rPr>
              <a:t>	</a:t>
            </a:r>
          </a:p>
          <a:p>
            <a:pPr marL="450850" indent="-368300">
              <a:lnSpc>
                <a:spcPct val="130000"/>
              </a:lnSpc>
              <a:spcAft>
                <a:spcPts val="130"/>
              </a:spcAft>
              <a:buClr>
                <a:srgbClr val="0066FF"/>
              </a:buClr>
            </a:pPr>
            <a:r>
              <a:rPr lang="pl-PL" sz="2200" dirty="0" smtClean="0">
                <a:latin typeface="Trebuchet MS" pitchFamily="34" charset="0"/>
              </a:rPr>
              <a:t>	Ocena pracy organizacji zrzeszających, kontrolujących </a:t>
            </a:r>
            <a:br>
              <a:rPr lang="pl-PL" sz="2200" dirty="0" smtClean="0">
                <a:latin typeface="Trebuchet MS" pitchFamily="34" charset="0"/>
              </a:rPr>
            </a:br>
            <a:r>
              <a:rPr lang="pl-PL" sz="2200" dirty="0" smtClean="0">
                <a:latin typeface="Trebuchet MS" pitchFamily="34" charset="0"/>
              </a:rPr>
              <a:t>i wspierających spółdzielnie była na ogół </a:t>
            </a:r>
            <a:r>
              <a:rPr lang="pl-PL" sz="2200" dirty="0" smtClean="0">
                <a:solidFill>
                  <a:srgbClr val="C00000"/>
                </a:solidFill>
                <a:latin typeface="Trebuchet MS" pitchFamily="34" charset="0"/>
              </a:rPr>
              <a:t>pozytywna</a:t>
            </a:r>
          </a:p>
          <a:p>
            <a:pPr marL="450850" indent="-368300">
              <a:lnSpc>
                <a:spcPct val="130000"/>
              </a:lnSpc>
              <a:spcAft>
                <a:spcPts val="130"/>
              </a:spcAft>
              <a:buClr>
                <a:srgbClr val="0066FF"/>
              </a:buClr>
            </a:pPr>
            <a:r>
              <a:rPr lang="pl-PL" sz="600" dirty="0" smtClean="0">
                <a:latin typeface="Trebuchet MS" pitchFamily="34" charset="0"/>
              </a:rPr>
              <a:t> </a:t>
            </a:r>
            <a:endParaRPr lang="pl-PL" sz="900" dirty="0" smtClean="0">
              <a:latin typeface="Trebuchet MS" pitchFamily="34" charset="0"/>
            </a:endParaRPr>
          </a:p>
          <a:p>
            <a:pPr marL="450850" indent="-368300">
              <a:lnSpc>
                <a:spcPct val="130000"/>
              </a:lnSpc>
              <a:spcAft>
                <a:spcPts val="130"/>
              </a:spcAft>
              <a:buClr>
                <a:srgbClr val="0066FF"/>
              </a:buClr>
            </a:pPr>
            <a:r>
              <a:rPr lang="pl-PL" sz="2200" dirty="0" smtClean="0">
                <a:latin typeface="Trebuchet MS" pitchFamily="34" charset="0"/>
              </a:rPr>
              <a:t>	Struktury do których należą spółdzielnie były często oceniane jako „</a:t>
            </a:r>
            <a:r>
              <a:rPr lang="pl-PL" sz="2200" dirty="0" smtClean="0">
                <a:solidFill>
                  <a:srgbClr val="C00000"/>
                </a:solidFill>
                <a:latin typeface="Trebuchet MS" pitchFamily="34" charset="0"/>
              </a:rPr>
              <a:t>raczej przydatne</a:t>
            </a:r>
            <a:r>
              <a:rPr lang="pl-PL" sz="2200" dirty="0" smtClean="0">
                <a:latin typeface="Trebuchet MS" pitchFamily="34" charset="0"/>
              </a:rPr>
              <a:t>”, np. w zakresie doradztwa prawnego lub organizowania konferencji. </a:t>
            </a:r>
          </a:p>
          <a:p>
            <a:pPr marL="450850" indent="-368300">
              <a:lnSpc>
                <a:spcPct val="130000"/>
              </a:lnSpc>
              <a:spcAft>
                <a:spcPts val="1200"/>
              </a:spcAft>
              <a:buClr>
                <a:srgbClr val="0066FF"/>
              </a:buClr>
              <a:buFont typeface="Wingdings" pitchFamily="2" charset="2"/>
              <a:buNone/>
            </a:pPr>
            <a:endParaRPr lang="sk-SK" sz="2400" dirty="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3579-2C2F-40B7-B61D-2843217B7AA3}" type="slidenum">
              <a:rPr lang="pl-PL"/>
              <a:pPr>
                <a:defRPr/>
              </a:pPr>
              <a:t>5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214313" y="0"/>
            <a:ext cx="8715375" cy="1143000"/>
          </a:xfrm>
        </p:spPr>
        <p:txBody>
          <a:bodyPr>
            <a:noAutofit/>
          </a:bodyPr>
          <a:lstStyle/>
          <a:p>
            <a:pPr eaLnBrk="1" hangingPunct="1"/>
            <a:r>
              <a:rPr lang="pl-PL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BADANIA FOKUSOWE - WYNIKI</a:t>
            </a:r>
          </a:p>
        </p:txBody>
      </p:sp>
      <p:sp>
        <p:nvSpPr>
          <p:cNvPr id="8195" name="Tytuł 1"/>
          <p:cNvSpPr txBox="1">
            <a:spLocks/>
          </p:cNvSpPr>
          <p:nvPr/>
        </p:nvSpPr>
        <p:spPr bwMode="auto">
          <a:xfrm>
            <a:off x="214282" y="1428736"/>
            <a:ext cx="8428068" cy="473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rIns="72000"/>
          <a:lstStyle/>
          <a:p>
            <a:pPr marL="450850" indent="-368300">
              <a:lnSpc>
                <a:spcPct val="130000"/>
              </a:lnSpc>
              <a:spcAft>
                <a:spcPts val="1200"/>
              </a:spcAft>
              <a:buClr>
                <a:srgbClr val="0066FF"/>
              </a:buClr>
              <a:buFont typeface="Wingdings" pitchFamily="2" charset="2"/>
              <a:buNone/>
            </a:pPr>
            <a:r>
              <a:rPr lang="pl-PL" sz="2400" b="1" dirty="0" smtClean="0">
                <a:solidFill>
                  <a:srgbClr val="C00000"/>
                </a:solidFill>
                <a:latin typeface="Trebuchet MS" pitchFamily="34" charset="0"/>
              </a:rPr>
              <a:t>	Co motywuje rolników do członkostwa w spółdzielni?</a:t>
            </a:r>
          </a:p>
          <a:p>
            <a:pPr marL="450850" indent="-368300">
              <a:lnSpc>
                <a:spcPct val="130000"/>
              </a:lnSpc>
              <a:spcAft>
                <a:spcPts val="130"/>
              </a:spcAft>
              <a:buClr>
                <a:srgbClr val="0066FF"/>
              </a:buClr>
            </a:pPr>
            <a:r>
              <a:rPr lang="pl-PL" sz="2200" dirty="0" smtClean="0">
                <a:latin typeface="Trebuchet MS" pitchFamily="34" charset="0"/>
              </a:rPr>
              <a:t>	Rolników motywują przede wszystkim </a:t>
            </a:r>
            <a:r>
              <a:rPr lang="pl-PL" sz="2200" dirty="0" smtClean="0">
                <a:solidFill>
                  <a:srgbClr val="C00000"/>
                </a:solidFill>
                <a:latin typeface="Trebuchet MS" pitchFamily="34" charset="0"/>
              </a:rPr>
              <a:t>korzyści ekonomiczne</a:t>
            </a:r>
            <a:r>
              <a:rPr lang="pl-PL" sz="2200" dirty="0" smtClean="0">
                <a:latin typeface="Trebuchet MS" pitchFamily="34" charset="0"/>
              </a:rPr>
              <a:t>, a także: </a:t>
            </a:r>
          </a:p>
          <a:p>
            <a:pPr marL="450850" indent="-368300">
              <a:lnSpc>
                <a:spcPct val="130000"/>
              </a:lnSpc>
              <a:spcAft>
                <a:spcPts val="13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pl-PL" sz="2200" dirty="0" smtClean="0">
                <a:latin typeface="Trebuchet MS" pitchFamily="34" charset="0"/>
              </a:rPr>
              <a:t>możliwość uczestniczenia w szkoleniach</a:t>
            </a:r>
          </a:p>
          <a:p>
            <a:pPr marL="450850" indent="-368300">
              <a:lnSpc>
                <a:spcPct val="130000"/>
              </a:lnSpc>
              <a:spcAft>
                <a:spcPts val="13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pl-PL" sz="2200" dirty="0" smtClean="0">
                <a:latin typeface="Trebuchet MS" pitchFamily="34" charset="0"/>
              </a:rPr>
              <a:t>możliwość korzystania z wiedzy i doświadczenia innych</a:t>
            </a:r>
          </a:p>
          <a:p>
            <a:pPr marL="450850" indent="-368300">
              <a:lnSpc>
                <a:spcPct val="130000"/>
              </a:lnSpc>
              <a:spcAft>
                <a:spcPts val="13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pl-PL" sz="2200" dirty="0" smtClean="0">
                <a:latin typeface="Trebuchet MS" pitchFamily="34" charset="0"/>
              </a:rPr>
              <a:t>możliwość współdziałania z innymi</a:t>
            </a:r>
          </a:p>
          <a:p>
            <a:pPr marL="450850" indent="-368300">
              <a:lnSpc>
                <a:spcPct val="130000"/>
              </a:lnSpc>
              <a:spcAft>
                <a:spcPts val="13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pl-PL" sz="2200" dirty="0" smtClean="0">
                <a:latin typeface="Trebuchet MS" pitchFamily="34" charset="0"/>
              </a:rPr>
              <a:t>możliwość dzielenia się odpowiedzialnością</a:t>
            </a:r>
          </a:p>
          <a:p>
            <a:pPr marL="450850" indent="-368300">
              <a:lnSpc>
                <a:spcPct val="130000"/>
              </a:lnSpc>
              <a:spcAft>
                <a:spcPts val="130"/>
              </a:spcAft>
              <a:buClr>
                <a:srgbClr val="0066FF"/>
              </a:buClr>
              <a:buFont typeface="Wingdings" pitchFamily="2" charset="2"/>
              <a:buNone/>
            </a:pPr>
            <a:endParaRPr lang="pl-PL" sz="2200" dirty="0" smtClean="0">
              <a:latin typeface="Trebuchet MS" pitchFamily="34" charset="0"/>
            </a:endParaRPr>
          </a:p>
          <a:p>
            <a:pPr marL="450850" indent="-368300">
              <a:lnSpc>
                <a:spcPct val="130000"/>
              </a:lnSpc>
              <a:spcAft>
                <a:spcPts val="130"/>
              </a:spcAft>
              <a:buClr>
                <a:srgbClr val="0066FF"/>
              </a:buClr>
              <a:buFont typeface="Wingdings" pitchFamily="2" charset="2"/>
              <a:buNone/>
            </a:pPr>
            <a:r>
              <a:rPr lang="pl-PL" sz="2200" dirty="0" smtClean="0">
                <a:latin typeface="Trebuchet MS" pitchFamily="34" charset="0"/>
              </a:rPr>
              <a:t>	Ogólnie jednak rolnicy raczej </a:t>
            </a:r>
            <a:r>
              <a:rPr lang="pl-PL" sz="2200" dirty="0" smtClean="0">
                <a:solidFill>
                  <a:srgbClr val="C00000"/>
                </a:solidFill>
                <a:latin typeface="Trebuchet MS" pitchFamily="34" charset="0"/>
              </a:rPr>
              <a:t>nie są chętni </a:t>
            </a:r>
            <a:r>
              <a:rPr lang="pl-PL" sz="2200" dirty="0" smtClean="0">
                <a:latin typeface="Trebuchet MS" pitchFamily="34" charset="0"/>
              </a:rPr>
              <a:t>do wstępowania do spółdzielni.</a:t>
            </a:r>
            <a:endParaRPr lang="sk-SK" sz="2200" dirty="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3579-2C2F-40B7-B61D-2843217B7AA3}" type="slidenum">
              <a:rPr lang="pl-PL"/>
              <a:pPr>
                <a:defRPr/>
              </a:pPr>
              <a:t>6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214313" y="0"/>
            <a:ext cx="8715375" cy="1143000"/>
          </a:xfrm>
        </p:spPr>
        <p:txBody>
          <a:bodyPr>
            <a:noAutofit/>
          </a:bodyPr>
          <a:lstStyle/>
          <a:p>
            <a:pPr eaLnBrk="1" hangingPunct="1"/>
            <a:r>
              <a:rPr lang="pl-PL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BADANIA FOKUSOWE - WYNIKI</a:t>
            </a:r>
          </a:p>
        </p:txBody>
      </p:sp>
      <p:sp>
        <p:nvSpPr>
          <p:cNvPr id="8195" name="Tytuł 1"/>
          <p:cNvSpPr txBox="1">
            <a:spLocks/>
          </p:cNvSpPr>
          <p:nvPr/>
        </p:nvSpPr>
        <p:spPr bwMode="auto">
          <a:xfrm>
            <a:off x="250825" y="1341438"/>
            <a:ext cx="8642350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rIns="72000"/>
          <a:lstStyle/>
          <a:p>
            <a:pPr marL="450850" indent="-368300">
              <a:lnSpc>
                <a:spcPct val="130000"/>
              </a:lnSpc>
              <a:spcAft>
                <a:spcPts val="1200"/>
              </a:spcAft>
              <a:buClr>
                <a:srgbClr val="0066FF"/>
              </a:buClr>
              <a:buFont typeface="Wingdings" pitchFamily="2" charset="2"/>
              <a:buNone/>
            </a:pPr>
            <a:r>
              <a:rPr lang="pl-PL" sz="2400" b="1" dirty="0" smtClean="0">
                <a:solidFill>
                  <a:srgbClr val="C00000"/>
                </a:solidFill>
                <a:latin typeface="Trebuchet MS" pitchFamily="34" charset="0"/>
              </a:rPr>
              <a:t>	W jaki sposób spółdzielnie wpływają na rozwój przedsiębiorczości na obszarach wiejskich?</a:t>
            </a:r>
          </a:p>
          <a:p>
            <a:pPr marL="450850" indent="-368300">
              <a:lnSpc>
                <a:spcPct val="130000"/>
              </a:lnSpc>
              <a:spcAft>
                <a:spcPts val="1200"/>
              </a:spcAft>
              <a:buClr>
                <a:srgbClr val="0066FF"/>
              </a:buClr>
              <a:buFont typeface="Wingdings" pitchFamily="2" charset="2"/>
              <a:buNone/>
            </a:pPr>
            <a:endParaRPr lang="pl-PL" sz="1200" b="1" dirty="0" smtClean="0">
              <a:solidFill>
                <a:srgbClr val="C00000"/>
              </a:solidFill>
              <a:latin typeface="Trebuchet MS" pitchFamily="34" charset="0"/>
            </a:endParaRPr>
          </a:p>
          <a:p>
            <a:pPr>
              <a:spcAft>
                <a:spcPts val="130"/>
              </a:spcAft>
            </a:pPr>
            <a:r>
              <a:rPr lang="pl-PL" sz="2200" dirty="0" smtClean="0">
                <a:latin typeface="Trebuchet MS" pitchFamily="34" charset="0"/>
              </a:rPr>
              <a:t>Przede wszystkim poprzez tworzenie miejsc pracy, płacenie podatków, partycypacje w realizacji lokalnych inwestycji (np. budowie i remontach dróg lokalnych)</a:t>
            </a:r>
          </a:p>
          <a:p>
            <a:pPr>
              <a:spcAft>
                <a:spcPts val="130"/>
              </a:spcAft>
            </a:pPr>
            <a:endParaRPr lang="pl-PL" sz="900" dirty="0" smtClean="0">
              <a:latin typeface="Trebuchet MS" pitchFamily="34" charset="0"/>
            </a:endParaRPr>
          </a:p>
          <a:p>
            <a:pPr>
              <a:spcAft>
                <a:spcPts val="130"/>
              </a:spcAft>
            </a:pPr>
            <a:r>
              <a:rPr lang="pl-PL" sz="2200" dirty="0" smtClean="0">
                <a:latin typeface="Trebuchet MS" pitchFamily="34" charset="0"/>
              </a:rPr>
              <a:t>Wedle rozmówców wpływ spółdzielni na przedsiębiorczość na wsi miał miejsce kiedyś. Dzisiaj spółdzielnie już tak nie oddziałują, wręcz same często korzystają z usług różnych zewnętrznych specjalistów, doradców, którzy szkolą i przekazują wiedzę ich członkom. </a:t>
            </a:r>
          </a:p>
          <a:p>
            <a:pPr marL="450850" indent="-368300">
              <a:lnSpc>
                <a:spcPct val="130000"/>
              </a:lnSpc>
              <a:spcAft>
                <a:spcPts val="1200"/>
              </a:spcAft>
              <a:buClr>
                <a:srgbClr val="0066FF"/>
              </a:buClr>
              <a:buFont typeface="Wingdings" pitchFamily="2" charset="2"/>
              <a:buNone/>
            </a:pPr>
            <a:endParaRPr lang="sk-SK" sz="2400" dirty="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3579-2C2F-40B7-B61D-2843217B7AA3}" type="slidenum">
              <a:rPr lang="pl-PL"/>
              <a:pPr>
                <a:defRPr/>
              </a:pPr>
              <a:t>7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214313" y="0"/>
            <a:ext cx="8715375" cy="1143000"/>
          </a:xfrm>
        </p:spPr>
        <p:txBody>
          <a:bodyPr>
            <a:noAutofit/>
          </a:bodyPr>
          <a:lstStyle/>
          <a:p>
            <a:pPr eaLnBrk="1" hangingPunct="1"/>
            <a:r>
              <a:rPr lang="pl-PL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BADANIA FOKUSOWE - WYNIKI</a:t>
            </a:r>
          </a:p>
        </p:txBody>
      </p:sp>
      <p:sp>
        <p:nvSpPr>
          <p:cNvPr id="8195" name="Tytuł 1"/>
          <p:cNvSpPr txBox="1">
            <a:spLocks/>
          </p:cNvSpPr>
          <p:nvPr/>
        </p:nvSpPr>
        <p:spPr bwMode="auto">
          <a:xfrm>
            <a:off x="250825" y="1341439"/>
            <a:ext cx="8642350" cy="473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rIns="72000"/>
          <a:lstStyle/>
          <a:p>
            <a:r>
              <a:rPr lang="pl-PL" sz="2400" b="1" dirty="0" smtClean="0">
                <a:solidFill>
                  <a:srgbClr val="C00000"/>
                </a:solidFill>
                <a:latin typeface="Trebuchet MS" pitchFamily="34" charset="0"/>
              </a:rPr>
              <a:t>Co decyduje o rozwoju spółdzielni?</a:t>
            </a:r>
          </a:p>
          <a:p>
            <a:endParaRPr lang="pl-PL" sz="2400" dirty="0" smtClean="0">
              <a:solidFill>
                <a:srgbClr val="C00000"/>
              </a:solidFill>
              <a:latin typeface="Trebuchet MS" pitchFamily="34" charset="0"/>
            </a:endParaRPr>
          </a:p>
          <a:p>
            <a:pPr marL="355600" indent="-355600">
              <a:spcAft>
                <a:spcPts val="12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pl-PL" sz="2200" dirty="0" smtClean="0">
                <a:latin typeface="Trebuchet MS" pitchFamily="34" charset="0"/>
              </a:rPr>
              <a:t>Posiadanie własnych środków finansowych</a:t>
            </a:r>
          </a:p>
          <a:p>
            <a:pPr marL="355600" indent="-355600">
              <a:spcAft>
                <a:spcPts val="12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pl-PL" sz="2200" dirty="0" smtClean="0">
                <a:latin typeface="Trebuchet MS" pitchFamily="34" charset="0"/>
              </a:rPr>
              <a:t>Duże rozdrobnienie rolnictwa i związana z tym konieczność łączenia się </a:t>
            </a:r>
          </a:p>
          <a:p>
            <a:pPr marL="355600" indent="-355600">
              <a:spcAft>
                <a:spcPts val="12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pl-PL" sz="2200" dirty="0" smtClean="0">
                <a:latin typeface="Trebuchet MS" pitchFamily="34" charset="0"/>
              </a:rPr>
              <a:t>Dostępne wsparcie zewnętrzne (np. dla spółdzielni socjalnych </a:t>
            </a:r>
            <a:br>
              <a:rPr lang="pl-PL" sz="2200" dirty="0" smtClean="0">
                <a:latin typeface="Trebuchet MS" pitchFamily="34" charset="0"/>
              </a:rPr>
            </a:br>
            <a:r>
              <a:rPr lang="pl-PL" sz="2200" dirty="0" smtClean="0">
                <a:latin typeface="Trebuchet MS" pitchFamily="34" charset="0"/>
              </a:rPr>
              <a:t>i spółdzielczych grup producenckich) </a:t>
            </a:r>
          </a:p>
          <a:p>
            <a:pPr marL="355600" indent="-355600">
              <a:spcAft>
                <a:spcPts val="12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pl-PL" sz="2200" dirty="0" smtClean="0">
                <a:latin typeface="Trebuchet MS" pitchFamily="34" charset="0"/>
              </a:rPr>
              <a:t>Rozwojowi sprzyjało by wprowadzenie pozytywnych zmian prawnych</a:t>
            </a:r>
          </a:p>
          <a:p>
            <a:pPr marL="355600" indent="-355600">
              <a:spcAft>
                <a:spcPts val="12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pl-PL" sz="2200" dirty="0" smtClean="0">
                <a:latin typeface="Trebuchet MS" pitchFamily="34" charset="0"/>
              </a:rPr>
              <a:t>To łatwa forma organizacyjna (łatwo ją założyć bo nie potrzeba dużego kapitału).</a:t>
            </a:r>
          </a:p>
          <a:p>
            <a:pPr indent="-368300">
              <a:spcAft>
                <a:spcPts val="120"/>
              </a:spcAft>
              <a:buClr>
                <a:srgbClr val="0066FF"/>
              </a:buClr>
            </a:pPr>
            <a:r>
              <a:rPr lang="pl-PL" sz="2200" dirty="0" smtClean="0">
                <a:latin typeface="Trebuchet MS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3579-2C2F-40B7-B61D-2843217B7AA3}" type="slidenum">
              <a:rPr lang="pl-PL"/>
              <a:pPr>
                <a:defRPr/>
              </a:pPr>
              <a:t>8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214313" y="0"/>
            <a:ext cx="8715375" cy="1143000"/>
          </a:xfrm>
        </p:spPr>
        <p:txBody>
          <a:bodyPr>
            <a:noAutofit/>
          </a:bodyPr>
          <a:lstStyle/>
          <a:p>
            <a:pPr eaLnBrk="1" hangingPunct="1"/>
            <a:r>
              <a:rPr lang="pl-PL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BADANIA FOKUSOWE - WYNIKI</a:t>
            </a:r>
          </a:p>
        </p:txBody>
      </p:sp>
      <p:sp>
        <p:nvSpPr>
          <p:cNvPr id="8195" name="Tytuł 1"/>
          <p:cNvSpPr txBox="1">
            <a:spLocks/>
          </p:cNvSpPr>
          <p:nvPr/>
        </p:nvSpPr>
        <p:spPr bwMode="auto">
          <a:xfrm>
            <a:off x="250825" y="1341438"/>
            <a:ext cx="8642350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rIns="72000"/>
          <a:lstStyle/>
          <a:p>
            <a:r>
              <a:rPr lang="pl-PL" sz="2200" b="1" dirty="0" smtClean="0">
                <a:solidFill>
                  <a:srgbClr val="C00000"/>
                </a:solidFill>
                <a:latin typeface="Trebuchet MS" pitchFamily="34" charset="0"/>
              </a:rPr>
              <a:t>Jakie działania podejmują zarządy spółdzielni by zaspokoić potrzeby swoich członków?</a:t>
            </a:r>
          </a:p>
          <a:p>
            <a:endParaRPr lang="pl-PL" sz="2200" b="1" dirty="0" smtClean="0">
              <a:solidFill>
                <a:srgbClr val="C00000"/>
              </a:solidFill>
              <a:latin typeface="Trebuchet MS" pitchFamily="34" charset="0"/>
            </a:endParaRPr>
          </a:p>
          <a:p>
            <a:pPr marL="177800" indent="-177800">
              <a:spcAft>
                <a:spcPts val="13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200" dirty="0" smtClean="0">
                <a:latin typeface="Trebuchet MS" pitchFamily="34" charset="0"/>
              </a:rPr>
              <a:t>Wprowadzanie w życie postulatów rolników, które są zgłaszane na walnych zgromadzeniach</a:t>
            </a:r>
          </a:p>
          <a:p>
            <a:pPr marL="177800" indent="-177800">
              <a:spcAft>
                <a:spcPts val="13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200" dirty="0" smtClean="0">
                <a:latin typeface="Trebuchet MS" pitchFamily="34" charset="0"/>
              </a:rPr>
              <a:t>Prowadzenie działalności społeczno-edukacyjnej dla członków spółdzielni i ich rodzin</a:t>
            </a:r>
          </a:p>
          <a:p>
            <a:pPr marL="177800" indent="-177800">
              <a:spcAft>
                <a:spcPts val="13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200" dirty="0" smtClean="0">
                <a:latin typeface="Trebuchet MS" pitchFamily="34" charset="0"/>
              </a:rPr>
              <a:t>Dbanie o majątek spółdzielni</a:t>
            </a:r>
          </a:p>
          <a:p>
            <a:pPr marL="177800" indent="-177800">
              <a:spcAft>
                <a:spcPts val="13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200" dirty="0" smtClean="0">
                <a:latin typeface="Trebuchet MS" pitchFamily="34" charset="0"/>
              </a:rPr>
              <a:t>Równe traktowanie członków</a:t>
            </a:r>
          </a:p>
          <a:p>
            <a:pPr marL="177800" indent="-177800">
              <a:spcAft>
                <a:spcPts val="13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200" dirty="0" smtClean="0">
                <a:latin typeface="Trebuchet MS" pitchFamily="34" charset="0"/>
              </a:rPr>
              <a:t>Efektywne kierowanie spółdzielnią</a:t>
            </a:r>
          </a:p>
          <a:p>
            <a:pPr marL="177800" indent="-177800">
              <a:spcAft>
                <a:spcPts val="13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200" dirty="0" smtClean="0">
                <a:latin typeface="Trebuchet MS" pitchFamily="34" charset="0"/>
              </a:rPr>
              <a:t>Organizowanie spotkań, imprez integracyjnych, szkoleń, </a:t>
            </a:r>
          </a:p>
          <a:p>
            <a:pPr marL="177800" indent="-177800">
              <a:spcAft>
                <a:spcPts val="13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pl-PL" sz="2200" dirty="0" smtClean="0">
                <a:latin typeface="Trebuchet MS" pitchFamily="34" charset="0"/>
              </a:rPr>
              <a:t>Udzielana pomocy finansowej w przypadku trudnej sytuacji materialnej członka.</a:t>
            </a:r>
          </a:p>
          <a:p>
            <a:endParaRPr lang="sk-SK" sz="2400" dirty="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3579-2C2F-40B7-B61D-2843217B7AA3}" type="slidenum">
              <a:rPr lang="pl-PL"/>
              <a:pPr>
                <a:defRPr/>
              </a:pPr>
              <a:t>9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214313" y="0"/>
            <a:ext cx="8715375" cy="1143000"/>
          </a:xfrm>
        </p:spPr>
        <p:txBody>
          <a:bodyPr>
            <a:noAutofit/>
          </a:bodyPr>
          <a:lstStyle/>
          <a:p>
            <a:pPr eaLnBrk="1" hangingPunct="1"/>
            <a:r>
              <a:rPr lang="pl-PL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BADANIA FOKUSOWE - WYNIKI</a:t>
            </a:r>
          </a:p>
        </p:txBody>
      </p:sp>
      <p:sp>
        <p:nvSpPr>
          <p:cNvPr id="8195" name="Tytuł 1"/>
          <p:cNvSpPr txBox="1">
            <a:spLocks/>
          </p:cNvSpPr>
          <p:nvPr/>
        </p:nvSpPr>
        <p:spPr bwMode="auto">
          <a:xfrm>
            <a:off x="250825" y="1341438"/>
            <a:ext cx="8642350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rIns="72000"/>
          <a:lstStyle/>
          <a:p>
            <a:r>
              <a:rPr lang="pl-PL" sz="2400" b="1" dirty="0" smtClean="0">
                <a:solidFill>
                  <a:srgbClr val="C00000"/>
                </a:solidFill>
                <a:latin typeface="Trebuchet MS" pitchFamily="34" charset="0"/>
              </a:rPr>
              <a:t>Jaki jest poziom aktywności członków spółdzielni?</a:t>
            </a:r>
          </a:p>
          <a:p>
            <a:pPr>
              <a:spcAft>
                <a:spcPts val="130"/>
              </a:spcAft>
            </a:pPr>
            <a:endParaRPr lang="pl-PL" sz="2400" dirty="0" smtClean="0">
              <a:solidFill>
                <a:srgbClr val="C00000"/>
              </a:solidFill>
              <a:latin typeface="Trebuchet MS" pitchFamily="34" charset="0"/>
            </a:endParaRPr>
          </a:p>
          <a:p>
            <a:pPr>
              <a:spcAft>
                <a:spcPts val="130"/>
              </a:spcAft>
            </a:pPr>
            <a:r>
              <a:rPr lang="pl-PL" sz="2200" dirty="0" smtClean="0">
                <a:latin typeface="Trebuchet MS" pitchFamily="34" charset="0"/>
              </a:rPr>
              <a:t>Większość badanych oceniła poziom aktywności rolników-członków spółdzielni jako „</a:t>
            </a:r>
            <a:r>
              <a:rPr lang="pl-PL" sz="2200" dirty="0" smtClean="0">
                <a:solidFill>
                  <a:srgbClr val="C00000"/>
                </a:solidFill>
                <a:latin typeface="Trebuchet MS" pitchFamily="34" charset="0"/>
              </a:rPr>
              <a:t>niski</a:t>
            </a:r>
            <a:r>
              <a:rPr lang="pl-PL" sz="2200" dirty="0" smtClean="0">
                <a:latin typeface="Trebuchet MS" pitchFamily="34" charset="0"/>
              </a:rPr>
              <a:t>” lub „</a:t>
            </a:r>
            <a:r>
              <a:rPr lang="pl-PL" sz="2200" dirty="0" smtClean="0">
                <a:solidFill>
                  <a:srgbClr val="C00000"/>
                </a:solidFill>
                <a:latin typeface="Trebuchet MS" pitchFamily="34" charset="0"/>
              </a:rPr>
              <a:t>średni</a:t>
            </a:r>
            <a:r>
              <a:rPr lang="pl-PL" sz="2200" dirty="0" smtClean="0">
                <a:latin typeface="Trebuchet MS" pitchFamily="34" charset="0"/>
              </a:rPr>
              <a:t>” (badani jednak </a:t>
            </a:r>
            <a:r>
              <a:rPr lang="pl-PL" sz="2200" dirty="0" err="1" smtClean="0">
                <a:latin typeface="Trebuchet MS" pitchFamily="34" charset="0"/>
              </a:rPr>
              <a:t>zauwazyli</a:t>
            </a:r>
            <a:r>
              <a:rPr lang="pl-PL" sz="2200" dirty="0" smtClean="0">
                <a:latin typeface="Trebuchet MS" pitchFamily="34" charset="0"/>
              </a:rPr>
              <a:t>, iż frekwencja na zebraniach jest coraz wyższa, sięgająca nawet 70%)</a:t>
            </a:r>
          </a:p>
          <a:p>
            <a:pPr>
              <a:spcAft>
                <a:spcPts val="130"/>
              </a:spcAft>
            </a:pPr>
            <a:endParaRPr lang="pl-PL" sz="2200" dirty="0" smtClean="0">
              <a:latin typeface="Trebuchet MS" pitchFamily="34" charset="0"/>
            </a:endParaRPr>
          </a:p>
          <a:p>
            <a:pPr>
              <a:spcAft>
                <a:spcPts val="130"/>
              </a:spcAft>
            </a:pP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</a:rPr>
              <a:t>Najniższą</a:t>
            </a:r>
            <a:r>
              <a:rPr lang="pl-PL" sz="2200" dirty="0" smtClean="0">
                <a:latin typeface="Trebuchet MS" pitchFamily="34" charset="0"/>
              </a:rPr>
              <a:t> aktywnością charakteryzują się członkowie kółek rolniczych oraz gminnych spółdzielni </a:t>
            </a:r>
            <a:r>
              <a:rPr lang="pl-PL" sz="2200" dirty="0" err="1" smtClean="0">
                <a:latin typeface="Trebuchet MS" pitchFamily="34" charset="0"/>
              </a:rPr>
              <a:t>SCh</a:t>
            </a:r>
            <a:endParaRPr lang="pl-PL" sz="2200" dirty="0" smtClean="0">
              <a:latin typeface="Trebuchet MS" pitchFamily="34" charset="0"/>
            </a:endParaRPr>
          </a:p>
          <a:p>
            <a:pPr>
              <a:spcAft>
                <a:spcPts val="130"/>
              </a:spcAft>
            </a:pPr>
            <a:r>
              <a:rPr lang="pl-PL" sz="2200" b="1" dirty="0" smtClean="0">
                <a:solidFill>
                  <a:srgbClr val="00B050"/>
                </a:solidFill>
                <a:latin typeface="Trebuchet MS" pitchFamily="34" charset="0"/>
              </a:rPr>
              <a:t>Najwyższą</a:t>
            </a:r>
            <a:r>
              <a:rPr lang="pl-PL" sz="2200" dirty="0" smtClean="0">
                <a:latin typeface="Trebuchet MS" pitchFamily="34" charset="0"/>
              </a:rPr>
              <a:t> wykazują członkowie spółdzielni socjalnych </a:t>
            </a:r>
            <a:br>
              <a:rPr lang="pl-PL" sz="2200" dirty="0" smtClean="0">
                <a:latin typeface="Trebuchet MS" pitchFamily="34" charset="0"/>
              </a:rPr>
            </a:br>
            <a:r>
              <a:rPr lang="pl-PL" sz="2200" dirty="0" smtClean="0">
                <a:latin typeface="Trebuchet MS" pitchFamily="34" charset="0"/>
              </a:rPr>
              <a:t>i spółdzielczych grup producentów.</a:t>
            </a:r>
            <a:endParaRPr lang="sk-SK" sz="2200" dirty="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2800</TotalTime>
  <Words>1081</Words>
  <Application>Microsoft Office PowerPoint</Application>
  <PresentationFormat>Pokaz na ekranie (4:3)</PresentationFormat>
  <Paragraphs>200</Paragraphs>
  <Slides>31</Slides>
  <Notes>31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2" baseType="lpstr">
      <vt:lpstr>Motyw pakietu Office</vt:lpstr>
      <vt:lpstr>BADANIA FOKUSOWE  I WYWIADY POGŁĘBIONE. WYNIKI</vt:lpstr>
      <vt:lpstr>BADANIA FOKUSOWE</vt:lpstr>
      <vt:lpstr>BADANIA FOKUSOWE</vt:lpstr>
      <vt:lpstr>BADANIA FOKUSOWE - WYNIKI</vt:lpstr>
      <vt:lpstr>BADANIA FOKUSOWE - WYNIKI</vt:lpstr>
      <vt:lpstr>BADANIA FOKUSOWE - WYNIKI</vt:lpstr>
      <vt:lpstr>BADANIA FOKUSOWE - WYNIKI</vt:lpstr>
      <vt:lpstr>BADANIA FOKUSOWE - WYNIKI</vt:lpstr>
      <vt:lpstr>BADANIA FOKUSOWE - WYNIKI</vt:lpstr>
      <vt:lpstr>BADANIA FOKUSOWE - WYNIKI</vt:lpstr>
      <vt:lpstr>BADANIA FOKUSOWE - WYNIKI</vt:lpstr>
      <vt:lpstr>BADANIA FOKUSOWE - WYNIKI</vt:lpstr>
      <vt:lpstr>BADANIA FOKUSOWE - WYNIKI</vt:lpstr>
      <vt:lpstr>BADANIA FOKUSOWE - WYNIKI</vt:lpstr>
      <vt:lpstr>BADANIA FOKUSOWE - WYNIKI</vt:lpstr>
      <vt:lpstr>BADANIA FOKUSOWE - WYNIKI</vt:lpstr>
      <vt:lpstr>BADANIA FOKUSOWE - WYNIKI</vt:lpstr>
      <vt:lpstr>BADANIA FOKUSOWE - WYNIKI</vt:lpstr>
      <vt:lpstr>INDYWIDUALNY WYWIAD POGŁĘBIONY WYNIKI</vt:lpstr>
      <vt:lpstr>INDYWIDUALNY WYWIAD POGŁĘBIONY WYNIKI</vt:lpstr>
      <vt:lpstr>INDYWIDUALNY WYWIAD POGŁĘBIONY WYNIKI</vt:lpstr>
      <vt:lpstr>INDYWIDUALNY WYWIAD POGŁĘBIONY WYNIKI</vt:lpstr>
      <vt:lpstr>INDYWIDUALNY WYWIAD POGŁĘBIONY WYNIKI</vt:lpstr>
      <vt:lpstr>INDYWIDUALNY WYWIAD POGŁĘBIONY WYNIKI</vt:lpstr>
      <vt:lpstr>INDYWIDUALNY WYWIAD POGŁĘBIONY WYNIKI</vt:lpstr>
      <vt:lpstr>INDYWIDUALNY WYWIAD POGŁĘBIONY WYNIKI</vt:lpstr>
      <vt:lpstr>INDYWIDUALNY WYWIAD POGŁĘBIONY WYNIKI</vt:lpstr>
      <vt:lpstr>INDYWIDUALNY WYWIAD POGŁĘBIONY WYNIKI</vt:lpstr>
      <vt:lpstr>INDYWIDUALNY WYWIAD POGŁĘBIONY WYNIKI</vt:lpstr>
      <vt:lpstr>INDYWIDUALNY WYWIAD POGŁĘBIONY WYNIKI</vt:lpstr>
      <vt:lpstr>Dziękuję za uwagę!</vt:lpstr>
    </vt:vector>
  </TitlesOfParts>
  <Company>DOMEK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Anezka</dc:creator>
  <cp:lastModifiedBy>Klaudiusz Markiewski</cp:lastModifiedBy>
  <cp:revision>388</cp:revision>
  <dcterms:created xsi:type="dcterms:W3CDTF">2010-11-18T19:19:14Z</dcterms:created>
  <dcterms:modified xsi:type="dcterms:W3CDTF">2015-04-30T10:45:05Z</dcterms:modified>
</cp:coreProperties>
</file>