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Layouts/slideLayout1.xml" ContentType="application/vnd.openxmlformats-officedocument.presentationml.slideLayout+xml"/>
  <Default Extension="docx" ContentType="application/vnd.openxmlformats-officedocument.wordprocessingml.document"/>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vml" ContentType="application/vnd.openxmlformats-officedocument.vmlDrawing"/>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9" r:id="rId1"/>
  </p:sldMasterIdLst>
  <p:sldIdLst>
    <p:sldId id="256" r:id="rId2"/>
    <p:sldId id="257" r:id="rId3"/>
    <p:sldId id="260" r:id="rId4"/>
    <p:sldId id="280" r:id="rId5"/>
    <p:sldId id="273" r:id="rId6"/>
    <p:sldId id="274" r:id="rId7"/>
    <p:sldId id="259" r:id="rId8"/>
    <p:sldId id="277" r:id="rId9"/>
    <p:sldId id="281" r:id="rId10"/>
    <p:sldId id="285" r:id="rId11"/>
    <p:sldId id="265" r:id="rId12"/>
    <p:sldId id="264" r:id="rId13"/>
    <p:sldId id="268" r:id="rId14"/>
    <p:sldId id="269" r:id="rId15"/>
    <p:sldId id="270" r:id="rId16"/>
    <p:sldId id="261" r:id="rId17"/>
    <p:sldId id="279" r:id="rId18"/>
    <p:sldId id="263" r:id="rId19"/>
    <p:sldId id="262" r:id="rId20"/>
    <p:sldId id="276" r:id="rId21"/>
    <p:sldId id="271" r:id="rId22"/>
    <p:sldId id="282" r:id="rId23"/>
    <p:sldId id="284" r:id="rId24"/>
    <p:sldId id="283" r:id="rId25"/>
    <p:sldId id="275" r:id="rId26"/>
    <p:sldId id="278" r:id="rId27"/>
    <p:sldId id="272" r:id="rId28"/>
  </p:sldIdLst>
  <p:sldSz cx="12192000" cy="6858000"/>
  <p:notesSz cx="6858000" cy="9144000"/>
  <p:defaultTex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Styl pośredni 2 — Ak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1" d="100"/>
          <a:sy n="61" d="100"/>
        </p:scale>
        <p:origin x="-78" y="-102"/>
      </p:cViewPr>
      <p:guideLst>
        <p:guide orient="horz" pos="2160"/>
        <p:guide pos="384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e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p:cNvSpPr>
            <a:spLocks noGrp="1"/>
          </p:cNvSpPr>
          <p:nvPr>
            <p:ph type="ctrTitle"/>
          </p:nvPr>
        </p:nvSpPr>
        <p:spPr>
          <a:xfrm>
            <a:off x="1524000" y="1122363"/>
            <a:ext cx="9144000" cy="2387600"/>
          </a:xfrm>
        </p:spPr>
        <p:txBody>
          <a:bodyPr anchor="b"/>
          <a:lstStyle>
            <a:lvl1pPr algn="ctr">
              <a:defRPr sz="6000"/>
            </a:lvl1pPr>
          </a:lstStyle>
          <a:p>
            <a:r>
              <a:rPr lang="pl-PL" smtClean="0"/>
              <a:t>Kliknij, aby edytować styl</a:t>
            </a:r>
            <a:endParaRPr lang="pl-PL"/>
          </a:p>
        </p:txBody>
      </p:sp>
      <p:sp>
        <p:nvSpPr>
          <p:cNvPr id="3" name="Podtytuł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l-PL" smtClean="0"/>
              <a:t>Kliknij, aby edytować styl wzorca podtytułu</a:t>
            </a:r>
            <a:endParaRPr lang="pl-PL"/>
          </a:p>
        </p:txBody>
      </p:sp>
      <p:sp>
        <p:nvSpPr>
          <p:cNvPr id="4" name="Symbol zastępczy daty 3"/>
          <p:cNvSpPr>
            <a:spLocks noGrp="1"/>
          </p:cNvSpPr>
          <p:nvPr>
            <p:ph type="dt" sz="half" idx="10"/>
          </p:nvPr>
        </p:nvSpPr>
        <p:spPr/>
        <p:txBody>
          <a:bodyPr/>
          <a:lstStyle/>
          <a:p>
            <a:fld id="{3872B5CA-5721-43E8-8B63-BDDFE51EA45F}" type="datetimeFigureOut">
              <a:rPr lang="pl-PL" smtClean="0"/>
              <a:pPr/>
              <a:t>2015-05-28</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9C0D6FAA-75A0-4F9C-901D-B05F7BF2B66E}" type="slidenum">
              <a:rPr lang="pl-PL" smtClean="0"/>
              <a:pPr/>
              <a:t>‹#›</a:t>
            </a:fld>
            <a:endParaRPr lang="pl-PL"/>
          </a:p>
        </p:txBody>
      </p:sp>
    </p:spTree>
    <p:extLst>
      <p:ext uri="{BB962C8B-B14F-4D97-AF65-F5344CB8AC3E}">
        <p14:creationId xmlns:p14="http://schemas.microsoft.com/office/powerpoint/2010/main" xmlns="" val="29943290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tytułu pionowego 2"/>
          <p:cNvSpPr>
            <a:spLocks noGrp="1"/>
          </p:cNvSpPr>
          <p:nvPr>
            <p:ph type="body" orient="vert" idx="1"/>
          </p:nvPr>
        </p:nvSpPr>
        <p:spPr/>
        <p:txBody>
          <a:bodyPr vert="eaVer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10"/>
          </p:nvPr>
        </p:nvSpPr>
        <p:spPr/>
        <p:txBody>
          <a:bodyPr/>
          <a:lstStyle/>
          <a:p>
            <a:fld id="{3872B5CA-5721-43E8-8B63-BDDFE51EA45F}" type="datetimeFigureOut">
              <a:rPr lang="pl-PL" smtClean="0"/>
              <a:pPr/>
              <a:t>2015-05-28</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9C0D6FAA-75A0-4F9C-901D-B05F7BF2B66E}" type="slidenum">
              <a:rPr lang="pl-PL" smtClean="0"/>
              <a:pPr/>
              <a:t>‹#›</a:t>
            </a:fld>
            <a:endParaRPr lang="pl-PL"/>
          </a:p>
        </p:txBody>
      </p:sp>
    </p:spTree>
    <p:extLst>
      <p:ext uri="{BB962C8B-B14F-4D97-AF65-F5344CB8AC3E}">
        <p14:creationId xmlns:p14="http://schemas.microsoft.com/office/powerpoint/2010/main" xmlns="" val="23620964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8724900" y="365125"/>
            <a:ext cx="2628900" cy="5811838"/>
          </a:xfrm>
        </p:spPr>
        <p:txBody>
          <a:bodyPr vert="eaVert"/>
          <a:lstStyle/>
          <a:p>
            <a:r>
              <a:rPr lang="pl-PL" smtClean="0"/>
              <a:t>Kliknij, aby edytować styl</a:t>
            </a:r>
            <a:endParaRPr lang="pl-PL"/>
          </a:p>
        </p:txBody>
      </p:sp>
      <p:sp>
        <p:nvSpPr>
          <p:cNvPr id="3" name="Symbol zastępczy tytułu pionowego 2"/>
          <p:cNvSpPr>
            <a:spLocks noGrp="1"/>
          </p:cNvSpPr>
          <p:nvPr>
            <p:ph type="body" orient="vert" idx="1"/>
          </p:nvPr>
        </p:nvSpPr>
        <p:spPr>
          <a:xfrm>
            <a:off x="838200" y="365125"/>
            <a:ext cx="7734300" cy="5811838"/>
          </a:xfrm>
        </p:spPr>
        <p:txBody>
          <a:bodyPr vert="eaVer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10"/>
          </p:nvPr>
        </p:nvSpPr>
        <p:spPr/>
        <p:txBody>
          <a:bodyPr/>
          <a:lstStyle/>
          <a:p>
            <a:fld id="{3872B5CA-5721-43E8-8B63-BDDFE51EA45F}" type="datetimeFigureOut">
              <a:rPr lang="pl-PL" smtClean="0"/>
              <a:pPr/>
              <a:t>2015-05-28</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9C0D6FAA-75A0-4F9C-901D-B05F7BF2B66E}" type="slidenum">
              <a:rPr lang="pl-PL" smtClean="0"/>
              <a:pPr/>
              <a:t>‹#›</a:t>
            </a:fld>
            <a:endParaRPr lang="pl-PL"/>
          </a:p>
        </p:txBody>
      </p:sp>
    </p:spTree>
    <p:extLst>
      <p:ext uri="{BB962C8B-B14F-4D97-AF65-F5344CB8AC3E}">
        <p14:creationId xmlns:p14="http://schemas.microsoft.com/office/powerpoint/2010/main" xmlns="" val="28933069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zawartości 2"/>
          <p:cNvSpPr>
            <a:spLocks noGrp="1"/>
          </p:cNvSpPr>
          <p:nvPr>
            <p:ph idx="1"/>
          </p:nvPr>
        </p:nvSpPr>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10"/>
          </p:nvPr>
        </p:nvSpPr>
        <p:spPr/>
        <p:txBody>
          <a:bodyPr/>
          <a:lstStyle/>
          <a:p>
            <a:fld id="{3872B5CA-5721-43E8-8B63-BDDFE51EA45F}" type="datetimeFigureOut">
              <a:rPr lang="pl-PL" smtClean="0"/>
              <a:pPr/>
              <a:t>2015-05-28</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9C0D6FAA-75A0-4F9C-901D-B05F7BF2B66E}" type="slidenum">
              <a:rPr lang="pl-PL" smtClean="0"/>
              <a:pPr/>
              <a:t>‹#›</a:t>
            </a:fld>
            <a:endParaRPr lang="pl-PL"/>
          </a:p>
        </p:txBody>
      </p:sp>
    </p:spTree>
    <p:extLst>
      <p:ext uri="{BB962C8B-B14F-4D97-AF65-F5344CB8AC3E}">
        <p14:creationId xmlns:p14="http://schemas.microsoft.com/office/powerpoint/2010/main" xmlns="" val="6750451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p:cNvSpPr>
            <a:spLocks noGrp="1"/>
          </p:cNvSpPr>
          <p:nvPr>
            <p:ph type="title"/>
          </p:nvPr>
        </p:nvSpPr>
        <p:spPr>
          <a:xfrm>
            <a:off x="831850" y="1709738"/>
            <a:ext cx="10515600" cy="2852737"/>
          </a:xfrm>
        </p:spPr>
        <p:txBody>
          <a:bodyPr anchor="b"/>
          <a:lstStyle>
            <a:lvl1pPr>
              <a:defRPr sz="6000"/>
            </a:lvl1pPr>
          </a:lstStyle>
          <a:p>
            <a:r>
              <a:rPr lang="pl-PL" smtClean="0"/>
              <a:t>Kliknij, aby edytować styl</a:t>
            </a:r>
            <a:endParaRPr lang="pl-PL"/>
          </a:p>
        </p:txBody>
      </p:sp>
      <p:sp>
        <p:nvSpPr>
          <p:cNvPr id="3" name="Symbol zastępczy tekstu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l-PL" smtClean="0"/>
              <a:t>Kliknij, aby edytować style wzorca tekstu</a:t>
            </a:r>
          </a:p>
        </p:txBody>
      </p:sp>
      <p:sp>
        <p:nvSpPr>
          <p:cNvPr id="4" name="Symbol zastępczy daty 3"/>
          <p:cNvSpPr>
            <a:spLocks noGrp="1"/>
          </p:cNvSpPr>
          <p:nvPr>
            <p:ph type="dt" sz="half" idx="10"/>
          </p:nvPr>
        </p:nvSpPr>
        <p:spPr/>
        <p:txBody>
          <a:bodyPr/>
          <a:lstStyle/>
          <a:p>
            <a:fld id="{3872B5CA-5721-43E8-8B63-BDDFE51EA45F}" type="datetimeFigureOut">
              <a:rPr lang="pl-PL" smtClean="0"/>
              <a:pPr/>
              <a:t>2015-05-28</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9C0D6FAA-75A0-4F9C-901D-B05F7BF2B66E}" type="slidenum">
              <a:rPr lang="pl-PL" smtClean="0"/>
              <a:pPr/>
              <a:t>‹#›</a:t>
            </a:fld>
            <a:endParaRPr lang="pl-PL"/>
          </a:p>
        </p:txBody>
      </p:sp>
    </p:spTree>
    <p:extLst>
      <p:ext uri="{BB962C8B-B14F-4D97-AF65-F5344CB8AC3E}">
        <p14:creationId xmlns:p14="http://schemas.microsoft.com/office/powerpoint/2010/main" xmlns="" val="28334607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zawartości 2"/>
          <p:cNvSpPr>
            <a:spLocks noGrp="1"/>
          </p:cNvSpPr>
          <p:nvPr>
            <p:ph sz="half" idx="1"/>
          </p:nvPr>
        </p:nvSpPr>
        <p:spPr>
          <a:xfrm>
            <a:off x="838200" y="1825625"/>
            <a:ext cx="5181600" cy="4351338"/>
          </a:xfrm>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zawartości 3"/>
          <p:cNvSpPr>
            <a:spLocks noGrp="1"/>
          </p:cNvSpPr>
          <p:nvPr>
            <p:ph sz="half" idx="2"/>
          </p:nvPr>
        </p:nvSpPr>
        <p:spPr>
          <a:xfrm>
            <a:off x="6172200" y="1825625"/>
            <a:ext cx="5181600" cy="4351338"/>
          </a:xfrm>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5" name="Symbol zastępczy daty 4"/>
          <p:cNvSpPr>
            <a:spLocks noGrp="1"/>
          </p:cNvSpPr>
          <p:nvPr>
            <p:ph type="dt" sz="half" idx="10"/>
          </p:nvPr>
        </p:nvSpPr>
        <p:spPr/>
        <p:txBody>
          <a:bodyPr/>
          <a:lstStyle/>
          <a:p>
            <a:fld id="{3872B5CA-5721-43E8-8B63-BDDFE51EA45F}" type="datetimeFigureOut">
              <a:rPr lang="pl-PL" smtClean="0"/>
              <a:pPr/>
              <a:t>2015-05-28</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9C0D6FAA-75A0-4F9C-901D-B05F7BF2B66E}" type="slidenum">
              <a:rPr lang="pl-PL" smtClean="0"/>
              <a:pPr/>
              <a:t>‹#›</a:t>
            </a:fld>
            <a:endParaRPr lang="pl-PL"/>
          </a:p>
        </p:txBody>
      </p:sp>
    </p:spTree>
    <p:extLst>
      <p:ext uri="{BB962C8B-B14F-4D97-AF65-F5344CB8AC3E}">
        <p14:creationId xmlns:p14="http://schemas.microsoft.com/office/powerpoint/2010/main" xmlns="" val="14560113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a:xfrm>
            <a:off x="839788" y="365125"/>
            <a:ext cx="10515600" cy="1325563"/>
          </a:xfrm>
        </p:spPr>
        <p:txBody>
          <a:bodyPr/>
          <a:lstStyle/>
          <a:p>
            <a:r>
              <a:rPr lang="pl-PL" smtClean="0"/>
              <a:t>Kliknij, aby edytować styl</a:t>
            </a:r>
            <a:endParaRPr lang="pl-PL"/>
          </a:p>
        </p:txBody>
      </p:sp>
      <p:sp>
        <p:nvSpPr>
          <p:cNvPr id="3" name="Symbol zastępczy tekst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4" name="Symbol zastępczy zawartości 3"/>
          <p:cNvSpPr>
            <a:spLocks noGrp="1"/>
          </p:cNvSpPr>
          <p:nvPr>
            <p:ph sz="half" idx="2"/>
          </p:nvPr>
        </p:nvSpPr>
        <p:spPr>
          <a:xfrm>
            <a:off x="839788" y="2505075"/>
            <a:ext cx="5157787" cy="3684588"/>
          </a:xfrm>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5" name="Symbol zastępczy tekst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6" name="Symbol zastępczy zawartości 5"/>
          <p:cNvSpPr>
            <a:spLocks noGrp="1"/>
          </p:cNvSpPr>
          <p:nvPr>
            <p:ph sz="quarter" idx="4"/>
          </p:nvPr>
        </p:nvSpPr>
        <p:spPr>
          <a:xfrm>
            <a:off x="6172200" y="2505075"/>
            <a:ext cx="5183188" cy="3684588"/>
          </a:xfrm>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7" name="Symbol zastępczy daty 6"/>
          <p:cNvSpPr>
            <a:spLocks noGrp="1"/>
          </p:cNvSpPr>
          <p:nvPr>
            <p:ph type="dt" sz="half" idx="10"/>
          </p:nvPr>
        </p:nvSpPr>
        <p:spPr/>
        <p:txBody>
          <a:bodyPr/>
          <a:lstStyle/>
          <a:p>
            <a:fld id="{3872B5CA-5721-43E8-8B63-BDDFE51EA45F}" type="datetimeFigureOut">
              <a:rPr lang="pl-PL" smtClean="0"/>
              <a:pPr/>
              <a:t>2015-05-28</a:t>
            </a:fld>
            <a:endParaRPr lang="pl-PL"/>
          </a:p>
        </p:txBody>
      </p:sp>
      <p:sp>
        <p:nvSpPr>
          <p:cNvPr id="8" name="Symbol zastępczy stopki 7"/>
          <p:cNvSpPr>
            <a:spLocks noGrp="1"/>
          </p:cNvSpPr>
          <p:nvPr>
            <p:ph type="ftr" sz="quarter" idx="11"/>
          </p:nvPr>
        </p:nvSpPr>
        <p:spPr/>
        <p:txBody>
          <a:bodyPr/>
          <a:lstStyle/>
          <a:p>
            <a:endParaRPr lang="pl-PL"/>
          </a:p>
        </p:txBody>
      </p:sp>
      <p:sp>
        <p:nvSpPr>
          <p:cNvPr id="9" name="Symbol zastępczy numeru slajdu 8"/>
          <p:cNvSpPr>
            <a:spLocks noGrp="1"/>
          </p:cNvSpPr>
          <p:nvPr>
            <p:ph type="sldNum" sz="quarter" idx="12"/>
          </p:nvPr>
        </p:nvSpPr>
        <p:spPr/>
        <p:txBody>
          <a:bodyPr/>
          <a:lstStyle/>
          <a:p>
            <a:fld id="{9C0D6FAA-75A0-4F9C-901D-B05F7BF2B66E}" type="slidenum">
              <a:rPr lang="pl-PL" smtClean="0"/>
              <a:pPr/>
              <a:t>‹#›</a:t>
            </a:fld>
            <a:endParaRPr lang="pl-PL"/>
          </a:p>
        </p:txBody>
      </p:sp>
    </p:spTree>
    <p:extLst>
      <p:ext uri="{BB962C8B-B14F-4D97-AF65-F5344CB8AC3E}">
        <p14:creationId xmlns:p14="http://schemas.microsoft.com/office/powerpoint/2010/main" xmlns="" val="22648742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daty 2"/>
          <p:cNvSpPr>
            <a:spLocks noGrp="1"/>
          </p:cNvSpPr>
          <p:nvPr>
            <p:ph type="dt" sz="half" idx="10"/>
          </p:nvPr>
        </p:nvSpPr>
        <p:spPr/>
        <p:txBody>
          <a:bodyPr/>
          <a:lstStyle/>
          <a:p>
            <a:fld id="{3872B5CA-5721-43E8-8B63-BDDFE51EA45F}" type="datetimeFigureOut">
              <a:rPr lang="pl-PL" smtClean="0"/>
              <a:pPr/>
              <a:t>2015-05-28</a:t>
            </a:fld>
            <a:endParaRPr lang="pl-PL"/>
          </a:p>
        </p:txBody>
      </p:sp>
      <p:sp>
        <p:nvSpPr>
          <p:cNvPr id="4" name="Symbol zastępczy stopki 3"/>
          <p:cNvSpPr>
            <a:spLocks noGrp="1"/>
          </p:cNvSpPr>
          <p:nvPr>
            <p:ph type="ftr" sz="quarter" idx="11"/>
          </p:nvPr>
        </p:nvSpPr>
        <p:spPr/>
        <p:txBody>
          <a:bodyPr/>
          <a:lstStyle/>
          <a:p>
            <a:endParaRPr lang="pl-PL"/>
          </a:p>
        </p:txBody>
      </p:sp>
      <p:sp>
        <p:nvSpPr>
          <p:cNvPr id="5" name="Symbol zastępczy numeru slajdu 4"/>
          <p:cNvSpPr>
            <a:spLocks noGrp="1"/>
          </p:cNvSpPr>
          <p:nvPr>
            <p:ph type="sldNum" sz="quarter" idx="12"/>
          </p:nvPr>
        </p:nvSpPr>
        <p:spPr/>
        <p:txBody>
          <a:bodyPr/>
          <a:lstStyle/>
          <a:p>
            <a:fld id="{9C0D6FAA-75A0-4F9C-901D-B05F7BF2B66E}" type="slidenum">
              <a:rPr lang="pl-PL" smtClean="0"/>
              <a:pPr/>
              <a:t>‹#›</a:t>
            </a:fld>
            <a:endParaRPr lang="pl-PL"/>
          </a:p>
        </p:txBody>
      </p:sp>
    </p:spTree>
    <p:extLst>
      <p:ext uri="{BB962C8B-B14F-4D97-AF65-F5344CB8AC3E}">
        <p14:creationId xmlns:p14="http://schemas.microsoft.com/office/powerpoint/2010/main" xmlns="" val="11946464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Symbol zastępczy daty 1"/>
          <p:cNvSpPr>
            <a:spLocks noGrp="1"/>
          </p:cNvSpPr>
          <p:nvPr>
            <p:ph type="dt" sz="half" idx="10"/>
          </p:nvPr>
        </p:nvSpPr>
        <p:spPr/>
        <p:txBody>
          <a:bodyPr/>
          <a:lstStyle/>
          <a:p>
            <a:fld id="{3872B5CA-5721-43E8-8B63-BDDFE51EA45F}" type="datetimeFigureOut">
              <a:rPr lang="pl-PL" smtClean="0"/>
              <a:pPr/>
              <a:t>2015-05-28</a:t>
            </a:fld>
            <a:endParaRPr lang="pl-PL"/>
          </a:p>
        </p:txBody>
      </p:sp>
      <p:sp>
        <p:nvSpPr>
          <p:cNvPr id="3" name="Symbol zastępczy stopki 2"/>
          <p:cNvSpPr>
            <a:spLocks noGrp="1"/>
          </p:cNvSpPr>
          <p:nvPr>
            <p:ph type="ftr" sz="quarter" idx="11"/>
          </p:nvPr>
        </p:nvSpPr>
        <p:spPr/>
        <p:txBody>
          <a:bodyPr/>
          <a:lstStyle/>
          <a:p>
            <a:endParaRPr lang="pl-PL"/>
          </a:p>
        </p:txBody>
      </p:sp>
      <p:sp>
        <p:nvSpPr>
          <p:cNvPr id="4" name="Symbol zastępczy numeru slajdu 3"/>
          <p:cNvSpPr>
            <a:spLocks noGrp="1"/>
          </p:cNvSpPr>
          <p:nvPr>
            <p:ph type="sldNum" sz="quarter" idx="12"/>
          </p:nvPr>
        </p:nvSpPr>
        <p:spPr/>
        <p:txBody>
          <a:bodyPr/>
          <a:lstStyle/>
          <a:p>
            <a:fld id="{9C0D6FAA-75A0-4F9C-901D-B05F7BF2B66E}" type="slidenum">
              <a:rPr lang="pl-PL" smtClean="0"/>
              <a:pPr/>
              <a:t>‹#›</a:t>
            </a:fld>
            <a:endParaRPr lang="pl-PL"/>
          </a:p>
        </p:txBody>
      </p:sp>
    </p:spTree>
    <p:extLst>
      <p:ext uri="{BB962C8B-B14F-4D97-AF65-F5344CB8AC3E}">
        <p14:creationId xmlns:p14="http://schemas.microsoft.com/office/powerpoint/2010/main" xmlns="" val="15042132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839788" y="457200"/>
            <a:ext cx="3932237" cy="1600200"/>
          </a:xfrm>
        </p:spPr>
        <p:txBody>
          <a:bodyPr anchor="b"/>
          <a:lstStyle>
            <a:lvl1pPr>
              <a:defRPr sz="3200"/>
            </a:lvl1pPr>
          </a:lstStyle>
          <a:p>
            <a:r>
              <a:rPr lang="pl-PL" smtClean="0"/>
              <a:t>Kliknij, aby edytować styl</a:t>
            </a:r>
            <a:endParaRPr lang="pl-PL"/>
          </a:p>
        </p:txBody>
      </p:sp>
      <p:sp>
        <p:nvSpPr>
          <p:cNvPr id="3" name="Symbol zastępczy zawartości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tekst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smtClean="0"/>
              <a:t>Kliknij, aby edytować style wzorca tekstu</a:t>
            </a:r>
          </a:p>
        </p:txBody>
      </p:sp>
      <p:sp>
        <p:nvSpPr>
          <p:cNvPr id="5" name="Symbol zastępczy daty 4"/>
          <p:cNvSpPr>
            <a:spLocks noGrp="1"/>
          </p:cNvSpPr>
          <p:nvPr>
            <p:ph type="dt" sz="half" idx="10"/>
          </p:nvPr>
        </p:nvSpPr>
        <p:spPr/>
        <p:txBody>
          <a:bodyPr/>
          <a:lstStyle/>
          <a:p>
            <a:fld id="{3872B5CA-5721-43E8-8B63-BDDFE51EA45F}" type="datetimeFigureOut">
              <a:rPr lang="pl-PL" smtClean="0"/>
              <a:pPr/>
              <a:t>2015-05-28</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9C0D6FAA-75A0-4F9C-901D-B05F7BF2B66E}" type="slidenum">
              <a:rPr lang="pl-PL" smtClean="0"/>
              <a:pPr/>
              <a:t>‹#›</a:t>
            </a:fld>
            <a:endParaRPr lang="pl-PL"/>
          </a:p>
        </p:txBody>
      </p:sp>
    </p:spTree>
    <p:extLst>
      <p:ext uri="{BB962C8B-B14F-4D97-AF65-F5344CB8AC3E}">
        <p14:creationId xmlns:p14="http://schemas.microsoft.com/office/powerpoint/2010/main" xmlns="" val="38510239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839788" y="457200"/>
            <a:ext cx="3932237" cy="1600200"/>
          </a:xfrm>
        </p:spPr>
        <p:txBody>
          <a:bodyPr anchor="b"/>
          <a:lstStyle>
            <a:lvl1pPr>
              <a:defRPr sz="3200"/>
            </a:lvl1pPr>
          </a:lstStyle>
          <a:p>
            <a:r>
              <a:rPr lang="pl-PL" smtClean="0"/>
              <a:t>Kliknij, aby edytować styl</a:t>
            </a:r>
            <a:endParaRPr lang="pl-PL"/>
          </a:p>
        </p:txBody>
      </p:sp>
      <p:sp>
        <p:nvSpPr>
          <p:cNvPr id="3" name="Symbol zastępczy obraz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l-PL"/>
          </a:p>
        </p:txBody>
      </p:sp>
      <p:sp>
        <p:nvSpPr>
          <p:cNvPr id="4" name="Symbol zastępczy tekst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smtClean="0"/>
              <a:t>Kliknij, aby edytować style wzorca tekstu</a:t>
            </a:r>
          </a:p>
        </p:txBody>
      </p:sp>
      <p:sp>
        <p:nvSpPr>
          <p:cNvPr id="5" name="Symbol zastępczy daty 4"/>
          <p:cNvSpPr>
            <a:spLocks noGrp="1"/>
          </p:cNvSpPr>
          <p:nvPr>
            <p:ph type="dt" sz="half" idx="10"/>
          </p:nvPr>
        </p:nvSpPr>
        <p:spPr/>
        <p:txBody>
          <a:bodyPr/>
          <a:lstStyle/>
          <a:p>
            <a:fld id="{3872B5CA-5721-43E8-8B63-BDDFE51EA45F}" type="datetimeFigureOut">
              <a:rPr lang="pl-PL" smtClean="0"/>
              <a:pPr/>
              <a:t>2015-05-28</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9C0D6FAA-75A0-4F9C-901D-B05F7BF2B66E}" type="slidenum">
              <a:rPr lang="pl-PL" smtClean="0"/>
              <a:pPr/>
              <a:t>‹#›</a:t>
            </a:fld>
            <a:endParaRPr lang="pl-PL"/>
          </a:p>
        </p:txBody>
      </p:sp>
    </p:spTree>
    <p:extLst>
      <p:ext uri="{BB962C8B-B14F-4D97-AF65-F5344CB8AC3E}">
        <p14:creationId xmlns:p14="http://schemas.microsoft.com/office/powerpoint/2010/main" xmlns="" val="31303031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tytuł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l-PL" smtClean="0"/>
              <a:t>Kliknij, aby edytować styl</a:t>
            </a:r>
            <a:endParaRPr lang="pl-PL"/>
          </a:p>
        </p:txBody>
      </p:sp>
      <p:sp>
        <p:nvSpPr>
          <p:cNvPr id="3" name="Symbol zastępczy tekst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872B5CA-5721-43E8-8B63-BDDFE51EA45F}" type="datetimeFigureOut">
              <a:rPr lang="pl-PL" smtClean="0"/>
              <a:pPr/>
              <a:t>2015-05-28</a:t>
            </a:fld>
            <a:endParaRPr lang="pl-PL"/>
          </a:p>
        </p:txBody>
      </p:sp>
      <p:sp>
        <p:nvSpPr>
          <p:cNvPr id="5" name="Symbol zastępczy stopki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l-PL"/>
          </a:p>
        </p:txBody>
      </p:sp>
      <p:sp>
        <p:nvSpPr>
          <p:cNvPr id="6" name="Symbol zastępczy numeru slajd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C0D6FAA-75A0-4F9C-901D-B05F7BF2B66E}" type="slidenum">
              <a:rPr lang="pl-PL" smtClean="0"/>
              <a:pPr/>
              <a:t>‹#›</a:t>
            </a:fld>
            <a:endParaRPr lang="pl-PL"/>
          </a:p>
        </p:txBody>
      </p:sp>
    </p:spTree>
    <p:extLst>
      <p:ext uri="{BB962C8B-B14F-4D97-AF65-F5344CB8AC3E}">
        <p14:creationId xmlns:p14="http://schemas.microsoft.com/office/powerpoint/2010/main" xmlns="" val="3092761881"/>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1.xml"/><Relationship Id="rId1" Type="http://schemas.openxmlformats.org/officeDocument/2006/relationships/vmlDrawing" Target="../drawings/vmlDrawing1.vml"/><Relationship Id="rId4" Type="http://schemas.openxmlformats.org/officeDocument/2006/relationships/package" Target="../embeddings/Dokument_programu_Microsoft_Office_Word1.docx"/></Relationships>
</file>

<file path=ppt/slides/_rels/slide10.xml.rels><?xml version="1.0" encoding="UTF-8" standalone="yes"?>
<Relationships xmlns="http://schemas.openxmlformats.org/package/2006/relationships"><Relationship Id="rId3" Type="http://schemas.openxmlformats.org/officeDocument/2006/relationships/package" Target="../embeddings/Dokument_programu_Microsoft_Office_Word10.docx"/><Relationship Id="rId2" Type="http://schemas.openxmlformats.org/officeDocument/2006/relationships/slideLayout" Target="../slideLayouts/slideLayout2.xml"/><Relationship Id="rId1" Type="http://schemas.openxmlformats.org/officeDocument/2006/relationships/vmlDrawing" Target="../drawings/vmlDrawing10.vml"/></Relationships>
</file>

<file path=ppt/slides/_rels/slide11.xml.rels><?xml version="1.0" encoding="UTF-8" standalone="yes"?>
<Relationships xmlns="http://schemas.openxmlformats.org/package/2006/relationships"><Relationship Id="rId3" Type="http://schemas.openxmlformats.org/officeDocument/2006/relationships/package" Target="../embeddings/Dokument_programu_Microsoft_Office_Word11.docx"/><Relationship Id="rId2" Type="http://schemas.openxmlformats.org/officeDocument/2006/relationships/slideLayout" Target="../slideLayouts/slideLayout2.xml"/><Relationship Id="rId1" Type="http://schemas.openxmlformats.org/officeDocument/2006/relationships/vmlDrawing" Target="../drawings/vmlDrawing11.vml"/></Relationships>
</file>

<file path=ppt/slides/_rels/slide1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slideLayout" Target="../slideLayouts/slideLayout2.xml"/><Relationship Id="rId1" Type="http://schemas.openxmlformats.org/officeDocument/2006/relationships/vmlDrawing" Target="../drawings/vmlDrawing12.vml"/><Relationship Id="rId4" Type="http://schemas.openxmlformats.org/officeDocument/2006/relationships/package" Target="../embeddings/Dokument_programu_Microsoft_Office_Word12.docx"/></Relationships>
</file>

<file path=ppt/slides/_rels/slide1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slideLayout" Target="../slideLayouts/slideLayout2.xml"/><Relationship Id="rId1" Type="http://schemas.openxmlformats.org/officeDocument/2006/relationships/vmlDrawing" Target="../drawings/vmlDrawing13.vml"/><Relationship Id="rId4" Type="http://schemas.openxmlformats.org/officeDocument/2006/relationships/package" Target="../embeddings/Dokument_programu_Microsoft_Office_Word13.docx"/></Relationships>
</file>

<file path=ppt/slides/_rels/slide1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slideLayout" Target="../slideLayouts/slideLayout2.xml"/><Relationship Id="rId1" Type="http://schemas.openxmlformats.org/officeDocument/2006/relationships/vmlDrawing" Target="../drawings/vmlDrawing14.vml"/><Relationship Id="rId4" Type="http://schemas.openxmlformats.org/officeDocument/2006/relationships/package" Target="../embeddings/Dokument_programu_Microsoft_Office_Word14.docx"/></Relationships>
</file>

<file path=ppt/slides/_rels/slide15.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slideLayout" Target="../slideLayouts/slideLayout2.xml"/><Relationship Id="rId1" Type="http://schemas.openxmlformats.org/officeDocument/2006/relationships/vmlDrawing" Target="../drawings/vmlDrawing15.vml"/><Relationship Id="rId4" Type="http://schemas.openxmlformats.org/officeDocument/2006/relationships/package" Target="../embeddings/Dokument_programu_Microsoft_Office_Word15.docx"/></Relationships>
</file>

<file path=ppt/slides/_rels/slide16.xml.rels><?xml version="1.0" encoding="UTF-8" standalone="yes"?>
<Relationships xmlns="http://schemas.openxmlformats.org/package/2006/relationships"><Relationship Id="rId3" Type="http://schemas.openxmlformats.org/officeDocument/2006/relationships/package" Target="../embeddings/Dokument_programu_Microsoft_Office_Word16.docx"/><Relationship Id="rId2" Type="http://schemas.openxmlformats.org/officeDocument/2006/relationships/slideLayout" Target="../slideLayouts/slideLayout2.xml"/><Relationship Id="rId1" Type="http://schemas.openxmlformats.org/officeDocument/2006/relationships/vmlDrawing" Target="../drawings/vmlDrawing16.vml"/></Relationships>
</file>

<file path=ppt/slides/_rels/slide17.xml.rels><?xml version="1.0" encoding="UTF-8" standalone="yes"?>
<Relationships xmlns="http://schemas.openxmlformats.org/package/2006/relationships"><Relationship Id="rId3" Type="http://schemas.openxmlformats.org/officeDocument/2006/relationships/package" Target="../embeddings/Dokument_programu_Microsoft_Office_Word17.docx"/><Relationship Id="rId2" Type="http://schemas.openxmlformats.org/officeDocument/2006/relationships/slideLayout" Target="../slideLayouts/slideLayout2.xml"/><Relationship Id="rId1" Type="http://schemas.openxmlformats.org/officeDocument/2006/relationships/vmlDrawing" Target="../drawings/vmlDrawing17.vml"/></Relationships>
</file>

<file path=ppt/slides/_rels/slide18.xml.rels><?xml version="1.0" encoding="UTF-8" standalone="yes"?>
<Relationships xmlns="http://schemas.openxmlformats.org/package/2006/relationships"><Relationship Id="rId3" Type="http://schemas.openxmlformats.org/officeDocument/2006/relationships/package" Target="../embeddings/Dokument_programu_Microsoft_Office_Word18.docx"/><Relationship Id="rId2" Type="http://schemas.openxmlformats.org/officeDocument/2006/relationships/slideLayout" Target="../slideLayouts/slideLayout2.xml"/><Relationship Id="rId1" Type="http://schemas.openxmlformats.org/officeDocument/2006/relationships/vmlDrawing" Target="../drawings/vmlDrawing18.vml"/></Relationships>
</file>

<file path=ppt/slides/_rels/slide19.xml.rels><?xml version="1.0" encoding="UTF-8" standalone="yes"?>
<Relationships xmlns="http://schemas.openxmlformats.org/package/2006/relationships"><Relationship Id="rId3" Type="http://schemas.openxmlformats.org/officeDocument/2006/relationships/package" Target="../embeddings/Dokument_programu_Microsoft_Office_Word19.docx"/><Relationship Id="rId2" Type="http://schemas.openxmlformats.org/officeDocument/2006/relationships/slideLayout" Target="../slideLayouts/slideLayout2.xml"/><Relationship Id="rId1" Type="http://schemas.openxmlformats.org/officeDocument/2006/relationships/vmlDrawing" Target="../drawings/vmlDrawing19.vml"/></Relationships>
</file>

<file path=ppt/slides/_rels/slide2.xml.rels><?xml version="1.0" encoding="UTF-8" standalone="yes"?>
<Relationships xmlns="http://schemas.openxmlformats.org/package/2006/relationships"><Relationship Id="rId3" Type="http://schemas.openxmlformats.org/officeDocument/2006/relationships/package" Target="../embeddings/Dokument_programu_Microsoft_Office_Word2.docx"/><Relationship Id="rId2" Type="http://schemas.openxmlformats.org/officeDocument/2006/relationships/slideLayout" Target="../slideLayouts/slideLayout2.xml"/><Relationship Id="rId1" Type="http://schemas.openxmlformats.org/officeDocument/2006/relationships/vmlDrawing" Target="../drawings/vmlDrawing2.vml"/></Relationships>
</file>

<file path=ppt/slides/_rels/slide20.xml.rels><?xml version="1.0" encoding="UTF-8" standalone="yes"?>
<Relationships xmlns="http://schemas.openxmlformats.org/package/2006/relationships"><Relationship Id="rId3" Type="http://schemas.openxmlformats.org/officeDocument/2006/relationships/package" Target="../embeddings/Dokument_programu_Microsoft_Office_Word20.docx"/><Relationship Id="rId2" Type="http://schemas.openxmlformats.org/officeDocument/2006/relationships/slideLayout" Target="../slideLayouts/slideLayout2.xml"/><Relationship Id="rId1" Type="http://schemas.openxmlformats.org/officeDocument/2006/relationships/vmlDrawing" Target="../drawings/vmlDrawing20.vml"/></Relationships>
</file>

<file path=ppt/slides/_rels/slide21.xml.rels><?xml version="1.0" encoding="UTF-8" standalone="yes"?>
<Relationships xmlns="http://schemas.openxmlformats.org/package/2006/relationships"><Relationship Id="rId3" Type="http://schemas.openxmlformats.org/officeDocument/2006/relationships/package" Target="../embeddings/Dokument_programu_Microsoft_Office_Word21.docx"/><Relationship Id="rId2" Type="http://schemas.openxmlformats.org/officeDocument/2006/relationships/slideLayout" Target="../slideLayouts/slideLayout2.xml"/><Relationship Id="rId1" Type="http://schemas.openxmlformats.org/officeDocument/2006/relationships/vmlDrawing" Target="../drawings/vmlDrawing21.vml"/></Relationships>
</file>

<file path=ppt/slides/_rels/slide22.xml.rels><?xml version="1.0" encoding="UTF-8" standalone="yes"?>
<Relationships xmlns="http://schemas.openxmlformats.org/package/2006/relationships"><Relationship Id="rId3" Type="http://schemas.openxmlformats.org/officeDocument/2006/relationships/package" Target="../embeddings/Dokument_programu_Microsoft_Office_Word22.docx"/><Relationship Id="rId2" Type="http://schemas.openxmlformats.org/officeDocument/2006/relationships/slideLayout" Target="../slideLayouts/slideLayout2.xml"/><Relationship Id="rId1" Type="http://schemas.openxmlformats.org/officeDocument/2006/relationships/vmlDrawing" Target="../drawings/vmlDrawing22.vml"/></Relationships>
</file>

<file path=ppt/slides/_rels/slide23.xml.rels><?xml version="1.0" encoding="UTF-8" standalone="yes"?>
<Relationships xmlns="http://schemas.openxmlformats.org/package/2006/relationships"><Relationship Id="rId3" Type="http://schemas.openxmlformats.org/officeDocument/2006/relationships/package" Target="../embeddings/Dokument_programu_Microsoft_Office_Word23.docx"/><Relationship Id="rId2" Type="http://schemas.openxmlformats.org/officeDocument/2006/relationships/slideLayout" Target="../slideLayouts/slideLayout2.xml"/><Relationship Id="rId1" Type="http://schemas.openxmlformats.org/officeDocument/2006/relationships/vmlDrawing" Target="../drawings/vmlDrawing23.vml"/></Relationships>
</file>

<file path=ppt/slides/_rels/slide2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Layout" Target="../slideLayouts/slideLayout2.xml"/><Relationship Id="rId1" Type="http://schemas.openxmlformats.org/officeDocument/2006/relationships/vmlDrawing" Target="../drawings/vmlDrawing24.vml"/><Relationship Id="rId5" Type="http://schemas.openxmlformats.org/officeDocument/2006/relationships/package" Target="../embeddings/Dokument_programu_Microsoft_Office_Word24.docx"/><Relationship Id="rId4" Type="http://schemas.openxmlformats.org/officeDocument/2006/relationships/image" Target="../media/image8.jpeg"/></Relationships>
</file>

<file path=ppt/slides/_rels/slide25.xml.rels><?xml version="1.0" encoding="UTF-8" standalone="yes"?>
<Relationships xmlns="http://schemas.openxmlformats.org/package/2006/relationships"><Relationship Id="rId3" Type="http://schemas.openxmlformats.org/officeDocument/2006/relationships/package" Target="../embeddings/Dokument_programu_Microsoft_Office_Word25.docx"/><Relationship Id="rId2" Type="http://schemas.openxmlformats.org/officeDocument/2006/relationships/slideLayout" Target="../slideLayouts/slideLayout2.xml"/><Relationship Id="rId1" Type="http://schemas.openxmlformats.org/officeDocument/2006/relationships/vmlDrawing" Target="../drawings/vmlDrawing25.vml"/></Relationships>
</file>

<file path=ppt/slides/_rels/slide26.xml.rels><?xml version="1.0" encoding="UTF-8" standalone="yes"?>
<Relationships xmlns="http://schemas.openxmlformats.org/package/2006/relationships"><Relationship Id="rId3" Type="http://schemas.openxmlformats.org/officeDocument/2006/relationships/package" Target="../embeddings/Dokument_programu_Microsoft_Office_Word26.docx"/><Relationship Id="rId2" Type="http://schemas.openxmlformats.org/officeDocument/2006/relationships/slideLayout" Target="../slideLayouts/slideLayout2.xml"/><Relationship Id="rId1" Type="http://schemas.openxmlformats.org/officeDocument/2006/relationships/vmlDrawing" Target="../drawings/vmlDrawing26.vml"/></Relationships>
</file>

<file path=ppt/slides/_rels/slide27.xml.rels><?xml version="1.0" encoding="UTF-8" standalone="yes"?>
<Relationships xmlns="http://schemas.openxmlformats.org/package/2006/relationships"><Relationship Id="rId3" Type="http://schemas.openxmlformats.org/officeDocument/2006/relationships/hyperlink" Target="mailto:kniec@umk.pl" TargetMode="External"/><Relationship Id="rId2" Type="http://schemas.openxmlformats.org/officeDocument/2006/relationships/slideLayout" Target="../slideLayouts/slideLayout1.xml"/><Relationship Id="rId1" Type="http://schemas.openxmlformats.org/officeDocument/2006/relationships/vmlDrawing" Target="../drawings/vmlDrawing27.vml"/><Relationship Id="rId4" Type="http://schemas.openxmlformats.org/officeDocument/2006/relationships/package" Target="../embeddings/Dokument_programu_Microsoft_Office_Word27.docx"/></Relationships>
</file>

<file path=ppt/slides/_rels/slide3.xml.rels><?xml version="1.0" encoding="UTF-8" standalone="yes"?>
<Relationships xmlns="http://schemas.openxmlformats.org/package/2006/relationships"><Relationship Id="rId3" Type="http://schemas.openxmlformats.org/officeDocument/2006/relationships/package" Target="../embeddings/Dokument_programu_Microsoft_Office_Word3.docx"/><Relationship Id="rId2" Type="http://schemas.openxmlformats.org/officeDocument/2006/relationships/slideLayout" Target="../slideLayouts/slideLayout2.xml"/><Relationship Id="rId1" Type="http://schemas.openxmlformats.org/officeDocument/2006/relationships/vmlDrawing" Target="../drawings/vmlDrawing3.vml"/></Relationships>
</file>

<file path=ppt/slides/_rels/slide4.xml.rels><?xml version="1.0" encoding="UTF-8" standalone="yes"?>
<Relationships xmlns="http://schemas.openxmlformats.org/package/2006/relationships"><Relationship Id="rId3" Type="http://schemas.openxmlformats.org/officeDocument/2006/relationships/package" Target="../embeddings/Dokument_programu_Microsoft_Office_Word4.docx"/><Relationship Id="rId2" Type="http://schemas.openxmlformats.org/officeDocument/2006/relationships/slideLayout" Target="../slideLayouts/slideLayout2.xml"/><Relationship Id="rId1" Type="http://schemas.openxmlformats.org/officeDocument/2006/relationships/vmlDrawing" Target="../drawings/vmlDrawing4.vml"/></Relationships>
</file>

<file path=ppt/slides/_rels/slide5.xml.rels><?xml version="1.0" encoding="UTF-8" standalone="yes"?>
<Relationships xmlns="http://schemas.openxmlformats.org/package/2006/relationships"><Relationship Id="rId3" Type="http://schemas.openxmlformats.org/officeDocument/2006/relationships/package" Target="../embeddings/Dokument_programu_Microsoft_Office_Word5.docx"/><Relationship Id="rId2" Type="http://schemas.openxmlformats.org/officeDocument/2006/relationships/slideLayout" Target="../slideLayouts/slideLayout2.xml"/><Relationship Id="rId1" Type="http://schemas.openxmlformats.org/officeDocument/2006/relationships/vmlDrawing" Target="../drawings/vmlDrawing5.vml"/></Relationships>
</file>

<file path=ppt/slides/_rels/slide6.xml.rels><?xml version="1.0" encoding="UTF-8" standalone="yes"?>
<Relationships xmlns="http://schemas.openxmlformats.org/package/2006/relationships"><Relationship Id="rId3" Type="http://schemas.openxmlformats.org/officeDocument/2006/relationships/package" Target="../embeddings/Dokument_programu_Microsoft_Office_Word6.docx"/><Relationship Id="rId2" Type="http://schemas.openxmlformats.org/officeDocument/2006/relationships/slideLayout" Target="../slideLayouts/slideLayout2.xml"/><Relationship Id="rId1" Type="http://schemas.openxmlformats.org/officeDocument/2006/relationships/vmlDrawing" Target="../drawings/vmlDrawing6.vml"/></Relationships>
</file>

<file path=ppt/slides/_rels/slide7.xml.rels><?xml version="1.0" encoding="UTF-8" standalone="yes"?>
<Relationships xmlns="http://schemas.openxmlformats.org/package/2006/relationships"><Relationship Id="rId3" Type="http://schemas.openxmlformats.org/officeDocument/2006/relationships/package" Target="../embeddings/Dokument_programu_Microsoft_Office_Word7.docx"/><Relationship Id="rId2" Type="http://schemas.openxmlformats.org/officeDocument/2006/relationships/slideLayout" Target="../slideLayouts/slideLayout2.xml"/><Relationship Id="rId1" Type="http://schemas.openxmlformats.org/officeDocument/2006/relationships/vmlDrawing" Target="../drawings/vmlDrawing7.vml"/></Relationships>
</file>

<file path=ppt/slides/_rels/slide8.xml.rels><?xml version="1.0" encoding="UTF-8" standalone="yes"?>
<Relationships xmlns="http://schemas.openxmlformats.org/package/2006/relationships"><Relationship Id="rId3" Type="http://schemas.openxmlformats.org/officeDocument/2006/relationships/package" Target="../embeddings/Dokument_programu_Microsoft_Office_Word8.docx"/><Relationship Id="rId2" Type="http://schemas.openxmlformats.org/officeDocument/2006/relationships/slideLayout" Target="../slideLayouts/slideLayout2.xml"/><Relationship Id="rId1" Type="http://schemas.openxmlformats.org/officeDocument/2006/relationships/vmlDrawing" Target="../drawings/vmlDrawing8.vml"/></Relationships>
</file>

<file path=ppt/slides/_rels/slide9.xml.rels><?xml version="1.0" encoding="UTF-8" standalone="yes"?>
<Relationships xmlns="http://schemas.openxmlformats.org/package/2006/relationships"><Relationship Id="rId3" Type="http://schemas.openxmlformats.org/officeDocument/2006/relationships/package" Target="../embeddings/Dokument_programu_Microsoft_Office_Word9.docx"/><Relationship Id="rId2" Type="http://schemas.openxmlformats.org/officeDocument/2006/relationships/slideLayout" Target="../slideLayouts/slideLayout2.xml"/><Relationship Id="rId1" Type="http://schemas.openxmlformats.org/officeDocument/2006/relationships/vmlDrawing" Target="../drawings/vmlDrawing9.v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ctrTitle"/>
          </p:nvPr>
        </p:nvSpPr>
        <p:spPr/>
        <p:txBody>
          <a:bodyPr>
            <a:normAutofit/>
          </a:bodyPr>
          <a:lstStyle/>
          <a:p>
            <a:r>
              <a:rPr lang="pl-PL" sz="3600" i="1" dirty="0"/>
              <a:t>Młodzież wiejska wobec przedsiębiorczości - postawy, doświadczenia,</a:t>
            </a:r>
            <a:br>
              <a:rPr lang="pl-PL" sz="3600" i="1" dirty="0"/>
            </a:br>
            <a:r>
              <a:rPr lang="pl-PL" sz="3600" i="1" dirty="0"/>
              <a:t>skutki dla rozwoju wsi i rolnictwa</a:t>
            </a:r>
            <a:r>
              <a:rPr lang="pl-PL" sz="3600" dirty="0"/>
              <a:t> </a:t>
            </a:r>
          </a:p>
        </p:txBody>
      </p:sp>
      <p:sp>
        <p:nvSpPr>
          <p:cNvPr id="3" name="Podtytuł 2"/>
          <p:cNvSpPr>
            <a:spLocks noGrp="1"/>
          </p:cNvSpPr>
          <p:nvPr>
            <p:ph type="subTitle" idx="1"/>
          </p:nvPr>
        </p:nvSpPr>
        <p:spPr/>
        <p:txBody>
          <a:bodyPr>
            <a:noAutofit/>
          </a:bodyPr>
          <a:lstStyle/>
          <a:p>
            <a:r>
              <a:rPr lang="pl-PL" sz="2000" b="1" dirty="0" smtClean="0"/>
              <a:t>Dr hab. Wojciech Knieć</a:t>
            </a:r>
          </a:p>
          <a:p>
            <a:r>
              <a:rPr lang="pl-PL" sz="2000" b="1" dirty="0" smtClean="0"/>
              <a:t>Zakład Socjologii Obszarów Rustykalnych</a:t>
            </a:r>
          </a:p>
          <a:p>
            <a:r>
              <a:rPr lang="pl-PL" sz="2000" b="1" dirty="0" smtClean="0"/>
              <a:t>Instytut Socjologii</a:t>
            </a:r>
          </a:p>
          <a:p>
            <a:r>
              <a:rPr lang="pl-PL" sz="2000" b="1" dirty="0" smtClean="0"/>
              <a:t>UMK w Toruniu </a:t>
            </a:r>
            <a:endParaRPr lang="pl-PL" sz="2000" b="1" dirty="0"/>
          </a:p>
        </p:txBody>
      </p:sp>
      <p:pic>
        <p:nvPicPr>
          <p:cNvPr id="1026" name="Picture 2" descr="http://8k.com.pl/blog/wp-content/uploads/2015/04/nowe-logo-umk.pn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48343" y="331757"/>
            <a:ext cx="1985554" cy="1692432"/>
          </a:xfrm>
          <a:prstGeom prst="rect">
            <a:avLst/>
          </a:prstGeom>
          <a:noFill/>
          <a:extLst>
            <a:ext uri="{909E8E84-426E-40DD-AFC4-6F175D3DCCD1}">
              <a14:hiddenFill xmlns:a14="http://schemas.microsoft.com/office/drawing/2010/main" xmlns="">
                <a:solidFill>
                  <a:srgbClr val="FFFFFF"/>
                </a:solidFill>
              </a14:hiddenFill>
            </a:ext>
          </a:extLst>
        </p:spPr>
      </p:pic>
      <p:graphicFrame>
        <p:nvGraphicFramePr>
          <p:cNvPr id="5" name="Obiekt 4"/>
          <p:cNvGraphicFramePr>
            <a:graphicFrameLocks noChangeAspect="1"/>
          </p:cNvGraphicFramePr>
          <p:nvPr>
            <p:extLst>
              <p:ext uri="{D42A27DB-BD31-4B8C-83A1-F6EECF244321}">
                <p14:modId xmlns:p14="http://schemas.microsoft.com/office/powerpoint/2010/main" xmlns="" val="822523501"/>
              </p:ext>
            </p:extLst>
          </p:nvPr>
        </p:nvGraphicFramePr>
        <p:xfrm>
          <a:off x="2916736" y="5599203"/>
          <a:ext cx="5973763" cy="1074737"/>
        </p:xfrm>
        <a:graphic>
          <a:graphicData uri="http://schemas.openxmlformats.org/presentationml/2006/ole">
            <p:oleObj spid="_x0000_s2062" name="Document" r:id="rId4" imgW="5973071" imgH="1075388" progId="Word.Document.12">
              <p:embed/>
            </p:oleObj>
          </a:graphicData>
        </a:graphic>
      </p:graphicFrame>
    </p:spTree>
    <p:extLst>
      <p:ext uri="{BB962C8B-B14F-4D97-AF65-F5344CB8AC3E}">
        <p14:creationId xmlns:p14="http://schemas.microsoft.com/office/powerpoint/2010/main" xmlns="" val="210010825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smtClean="0"/>
              <a:t>Baza edukacyjna</a:t>
            </a:r>
            <a:endParaRPr lang="pl-PL" dirty="0"/>
          </a:p>
        </p:txBody>
      </p:sp>
      <p:sp>
        <p:nvSpPr>
          <p:cNvPr id="3" name="Symbol zastępczy zawartości 2"/>
          <p:cNvSpPr>
            <a:spLocks noGrp="1"/>
          </p:cNvSpPr>
          <p:nvPr>
            <p:ph idx="1"/>
          </p:nvPr>
        </p:nvSpPr>
        <p:spPr/>
        <p:txBody>
          <a:bodyPr>
            <a:normAutofit fontScale="92500" lnSpcReduction="20000"/>
          </a:bodyPr>
          <a:lstStyle/>
          <a:p>
            <a:r>
              <a:rPr lang="pl-PL" dirty="0" smtClean="0"/>
              <a:t>Młodzież wiejska posiada obiektywnie rzecz biorąc niezłe (znacznie lepsze, niż dwie dekady temu) charakterystyki edukacyjne, jednak ich jakość jest gorsza, aniżeli młodzieży miejskiej </a:t>
            </a:r>
          </a:p>
          <a:p>
            <a:r>
              <a:rPr lang="pl-PL" dirty="0" smtClean="0"/>
              <a:t>Częściej wybiera szkoły, a potem uczelnie łatwiej dostępne, o niskiej renomie. Dość konwencjonalnie patrzy na swoją przyszłość zawodową. </a:t>
            </a:r>
          </a:p>
          <a:p>
            <a:r>
              <a:rPr lang="pl-PL" dirty="0"/>
              <a:t>Kiedy rynek pracy nie jest w stanie zaoferować gotowych miejsc pracy, przedsiębiorczość jest być może rozwiązaniem „ratunkowym”. Ludzie skazani są na to, by sami organizować sobie miejsca pracy. Młodzież wiejska, mimo tego, że ma pewne cechy, które są w tej roli niezbędne (zdolność odraczania gratyfikacji, mniejsza zachłanność na szybki zysk niż w przypadku miejskiej młodzieży), nie jest dobrym materiałem dla przedsiębiorczości: bardzo niechętnie podejmuje ryzyko, szuka pracy bezpiecznej, ustabilizowanej, rozwiązań konwencjonalnych i sprawdzonych (Szafraniec </a:t>
            </a:r>
            <a:r>
              <a:rPr lang="pl-PL" dirty="0" smtClean="0"/>
              <a:t>2012) </a:t>
            </a:r>
            <a:endParaRPr lang="pl-PL" dirty="0"/>
          </a:p>
          <a:p>
            <a:endParaRPr lang="pl-PL" dirty="0"/>
          </a:p>
        </p:txBody>
      </p:sp>
      <p:graphicFrame>
        <p:nvGraphicFramePr>
          <p:cNvPr id="22530" name="Object 2"/>
          <p:cNvGraphicFramePr>
            <a:graphicFrameLocks noChangeAspect="1"/>
          </p:cNvGraphicFramePr>
          <p:nvPr/>
        </p:nvGraphicFramePr>
        <p:xfrm>
          <a:off x="3389313" y="6056313"/>
          <a:ext cx="4483100" cy="801687"/>
        </p:xfrm>
        <a:graphic>
          <a:graphicData uri="http://schemas.openxmlformats.org/presentationml/2006/ole">
            <p:oleObj spid="_x0000_s22530" name="Document" r:id="rId3" imgW="5973071" imgH="1075388" progId="Word.Document.12">
              <p:embed/>
            </p:oleObj>
          </a:graphicData>
        </a:graphic>
      </p:graphicFrame>
    </p:spTree>
    <p:extLst>
      <p:ext uri="{BB962C8B-B14F-4D97-AF65-F5344CB8AC3E}">
        <p14:creationId xmlns:p14="http://schemas.microsoft.com/office/powerpoint/2010/main" xmlns="" val="125822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smtClean="0"/>
              <a:t>Młodzi rolnicy</a:t>
            </a:r>
            <a:endParaRPr lang="pl-PL" dirty="0"/>
          </a:p>
        </p:txBody>
      </p:sp>
      <p:sp>
        <p:nvSpPr>
          <p:cNvPr id="3" name="Symbol zastępczy zawartości 2"/>
          <p:cNvSpPr>
            <a:spLocks noGrp="1"/>
          </p:cNvSpPr>
          <p:nvPr>
            <p:ph idx="1"/>
          </p:nvPr>
        </p:nvSpPr>
        <p:spPr/>
        <p:txBody>
          <a:bodyPr/>
          <a:lstStyle/>
          <a:p>
            <a:endParaRPr lang="pl-PL"/>
          </a:p>
        </p:txBody>
      </p:sp>
      <p:graphicFrame>
        <p:nvGraphicFramePr>
          <p:cNvPr id="23554" name="Object 2"/>
          <p:cNvGraphicFramePr>
            <a:graphicFrameLocks noChangeAspect="1"/>
          </p:cNvGraphicFramePr>
          <p:nvPr/>
        </p:nvGraphicFramePr>
        <p:xfrm>
          <a:off x="3389313" y="6056313"/>
          <a:ext cx="4483100" cy="801687"/>
        </p:xfrm>
        <a:graphic>
          <a:graphicData uri="http://schemas.openxmlformats.org/presentationml/2006/ole">
            <p:oleObj spid="_x0000_s23554" name="Document" r:id="rId3" imgW="5973071" imgH="1075388" progId="Word.Document.12">
              <p:embed/>
            </p:oleObj>
          </a:graphicData>
        </a:graphic>
      </p:graphicFrame>
    </p:spTree>
    <p:extLst>
      <p:ext uri="{BB962C8B-B14F-4D97-AF65-F5344CB8AC3E}">
        <p14:creationId xmlns:p14="http://schemas.microsoft.com/office/powerpoint/2010/main" xmlns="" val="243724090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a:t>Przymus ekonomiczny głównym motorem dywersyfikacji dochodów </a:t>
            </a:r>
          </a:p>
        </p:txBody>
      </p:sp>
      <p:pic>
        <p:nvPicPr>
          <p:cNvPr id="4" name="Symbol zastępczy zawartości 3"/>
          <p:cNvPicPr>
            <a:picLocks noGrp="1" noChangeAspect="1"/>
          </p:cNvPicPr>
          <p:nvPr>
            <p:ph idx="1"/>
          </p:nvPr>
        </p:nvPicPr>
        <p:blipFill>
          <a:blip r:embed="rId3" cstate="print"/>
          <a:stretch>
            <a:fillRect/>
          </a:stretch>
        </p:blipFill>
        <p:spPr>
          <a:xfrm>
            <a:off x="908624" y="2688094"/>
            <a:ext cx="10374751" cy="2626400"/>
          </a:xfrm>
          <a:prstGeom prst="rect">
            <a:avLst/>
          </a:prstGeom>
        </p:spPr>
      </p:pic>
      <p:graphicFrame>
        <p:nvGraphicFramePr>
          <p:cNvPr id="24578" name="Object 2"/>
          <p:cNvGraphicFramePr>
            <a:graphicFrameLocks noChangeAspect="1"/>
          </p:cNvGraphicFramePr>
          <p:nvPr/>
        </p:nvGraphicFramePr>
        <p:xfrm>
          <a:off x="3389313" y="6056313"/>
          <a:ext cx="4483100" cy="801687"/>
        </p:xfrm>
        <a:graphic>
          <a:graphicData uri="http://schemas.openxmlformats.org/presentationml/2006/ole">
            <p:oleObj spid="_x0000_s24578" name="Document" r:id="rId4" imgW="5973071" imgH="1075388" progId="Word.Document.12">
              <p:embed/>
            </p:oleObj>
          </a:graphicData>
        </a:graphic>
      </p:graphicFrame>
    </p:spTree>
    <p:extLst>
      <p:ext uri="{BB962C8B-B14F-4D97-AF65-F5344CB8AC3E}">
        <p14:creationId xmlns:p14="http://schemas.microsoft.com/office/powerpoint/2010/main" xmlns="" val="55294342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smtClean="0"/>
              <a:t>Przymus ekonomiczny głównym motorem dywersyfikacji dochodów </a:t>
            </a:r>
            <a:endParaRPr lang="pl-PL" dirty="0"/>
          </a:p>
        </p:txBody>
      </p:sp>
      <p:pic>
        <p:nvPicPr>
          <p:cNvPr id="4" name="Symbol zastępczy zawartości 3"/>
          <p:cNvPicPr>
            <a:picLocks noGrp="1" noChangeAspect="1"/>
          </p:cNvPicPr>
          <p:nvPr>
            <p:ph idx="1"/>
          </p:nvPr>
        </p:nvPicPr>
        <p:blipFill>
          <a:blip r:embed="rId3" cstate="print"/>
          <a:stretch>
            <a:fillRect/>
          </a:stretch>
        </p:blipFill>
        <p:spPr>
          <a:xfrm>
            <a:off x="1713562" y="2848894"/>
            <a:ext cx="8764876" cy="2304800"/>
          </a:xfrm>
          <a:prstGeom prst="rect">
            <a:avLst/>
          </a:prstGeom>
        </p:spPr>
      </p:pic>
      <p:graphicFrame>
        <p:nvGraphicFramePr>
          <p:cNvPr id="25602" name="Object 2"/>
          <p:cNvGraphicFramePr>
            <a:graphicFrameLocks noChangeAspect="1"/>
          </p:cNvGraphicFramePr>
          <p:nvPr/>
        </p:nvGraphicFramePr>
        <p:xfrm>
          <a:off x="3389313" y="6056313"/>
          <a:ext cx="4483100" cy="801687"/>
        </p:xfrm>
        <a:graphic>
          <a:graphicData uri="http://schemas.openxmlformats.org/presentationml/2006/ole">
            <p:oleObj spid="_x0000_s25602" name="Document" r:id="rId4" imgW="5973071" imgH="1075388" progId="Word.Document.12">
              <p:embed/>
            </p:oleObj>
          </a:graphicData>
        </a:graphic>
      </p:graphicFrame>
    </p:spTree>
    <p:extLst>
      <p:ext uri="{BB962C8B-B14F-4D97-AF65-F5344CB8AC3E}">
        <p14:creationId xmlns:p14="http://schemas.microsoft.com/office/powerpoint/2010/main" xmlns="" val="137112659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smtClean="0"/>
              <a:t>Potencjał przedsiębiorczości wśród rolników i domowników</a:t>
            </a:r>
            <a:endParaRPr lang="pl-PL" dirty="0"/>
          </a:p>
        </p:txBody>
      </p:sp>
      <p:pic>
        <p:nvPicPr>
          <p:cNvPr id="4" name="Symbol zastępczy zawartości 3"/>
          <p:cNvPicPr>
            <a:picLocks noGrp="1" noChangeAspect="1"/>
          </p:cNvPicPr>
          <p:nvPr>
            <p:ph idx="1"/>
          </p:nvPr>
        </p:nvPicPr>
        <p:blipFill>
          <a:blip r:embed="rId3" cstate="print"/>
          <a:stretch>
            <a:fillRect/>
          </a:stretch>
        </p:blipFill>
        <p:spPr>
          <a:xfrm>
            <a:off x="2536387" y="2254827"/>
            <a:ext cx="7119226" cy="3492934"/>
          </a:xfrm>
          <a:prstGeom prst="rect">
            <a:avLst/>
          </a:prstGeom>
        </p:spPr>
      </p:pic>
      <p:graphicFrame>
        <p:nvGraphicFramePr>
          <p:cNvPr id="26626" name="Object 2"/>
          <p:cNvGraphicFramePr>
            <a:graphicFrameLocks noChangeAspect="1"/>
          </p:cNvGraphicFramePr>
          <p:nvPr/>
        </p:nvGraphicFramePr>
        <p:xfrm>
          <a:off x="3389313" y="6056313"/>
          <a:ext cx="4483100" cy="801687"/>
        </p:xfrm>
        <a:graphic>
          <a:graphicData uri="http://schemas.openxmlformats.org/presentationml/2006/ole">
            <p:oleObj spid="_x0000_s26626" name="Document" r:id="rId4" imgW="5973071" imgH="1075388" progId="Word.Document.12">
              <p:embed/>
            </p:oleObj>
          </a:graphicData>
        </a:graphic>
      </p:graphicFrame>
    </p:spTree>
    <p:extLst>
      <p:ext uri="{BB962C8B-B14F-4D97-AF65-F5344CB8AC3E}">
        <p14:creationId xmlns:p14="http://schemas.microsoft.com/office/powerpoint/2010/main" xmlns="" val="17082111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smtClean="0"/>
              <a:t>Potencjał przedsiębiorczy w zależności od wieku rolników</a:t>
            </a:r>
            <a:endParaRPr lang="pl-PL" dirty="0"/>
          </a:p>
        </p:txBody>
      </p:sp>
      <p:pic>
        <p:nvPicPr>
          <p:cNvPr id="4" name="Symbol zastępczy zawartości 3"/>
          <p:cNvPicPr>
            <a:picLocks noGrp="1" noChangeAspect="1"/>
          </p:cNvPicPr>
          <p:nvPr>
            <p:ph idx="1"/>
          </p:nvPr>
        </p:nvPicPr>
        <p:blipFill>
          <a:blip r:embed="rId3" cstate="print"/>
          <a:stretch>
            <a:fillRect/>
          </a:stretch>
        </p:blipFill>
        <p:spPr>
          <a:xfrm>
            <a:off x="1427362" y="2446894"/>
            <a:ext cx="9337276" cy="3108800"/>
          </a:xfrm>
          <a:prstGeom prst="rect">
            <a:avLst/>
          </a:prstGeom>
        </p:spPr>
      </p:pic>
      <p:graphicFrame>
        <p:nvGraphicFramePr>
          <p:cNvPr id="27650" name="Object 2"/>
          <p:cNvGraphicFramePr>
            <a:graphicFrameLocks noChangeAspect="1"/>
          </p:cNvGraphicFramePr>
          <p:nvPr/>
        </p:nvGraphicFramePr>
        <p:xfrm>
          <a:off x="3389313" y="6056313"/>
          <a:ext cx="4483100" cy="801687"/>
        </p:xfrm>
        <a:graphic>
          <a:graphicData uri="http://schemas.openxmlformats.org/presentationml/2006/ole">
            <p:oleObj spid="_x0000_s27650" name="Document" r:id="rId4" imgW="5973071" imgH="1075388" progId="Word.Document.12">
              <p:embed/>
            </p:oleObj>
          </a:graphicData>
        </a:graphic>
      </p:graphicFrame>
    </p:spTree>
    <p:extLst>
      <p:ext uri="{BB962C8B-B14F-4D97-AF65-F5344CB8AC3E}">
        <p14:creationId xmlns:p14="http://schemas.microsoft.com/office/powerpoint/2010/main" xmlns="" val="68548299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smtClean="0"/>
              <a:t>Postawy wobec przedsiębiorczości jako wartości wśród młodych rolników </a:t>
            </a:r>
            <a:endParaRPr lang="pl-PL" dirty="0"/>
          </a:p>
        </p:txBody>
      </p:sp>
      <p:sp>
        <p:nvSpPr>
          <p:cNvPr id="3" name="Symbol zastępczy zawartości 2"/>
          <p:cNvSpPr>
            <a:spLocks noGrp="1"/>
          </p:cNvSpPr>
          <p:nvPr>
            <p:ph idx="1"/>
          </p:nvPr>
        </p:nvSpPr>
        <p:spPr/>
        <p:txBody>
          <a:bodyPr>
            <a:normAutofit/>
          </a:bodyPr>
          <a:lstStyle/>
          <a:p>
            <a:r>
              <a:rPr lang="pl-PL" dirty="0" smtClean="0"/>
              <a:t>Badania własne –2008, 2010, 2013 (młodzi rolnicy 18-35 lat prowadzący gospodarstwa rolne) </a:t>
            </a:r>
          </a:p>
          <a:p>
            <a:r>
              <a:rPr lang="pl-PL" dirty="0" smtClean="0"/>
              <a:t>Prowadzenie gospodarstwa rolnego to w ich opinii </a:t>
            </a:r>
            <a:r>
              <a:rPr lang="pl-PL" b="1" dirty="0" smtClean="0"/>
              <a:t>jest </a:t>
            </a:r>
            <a:r>
              <a:rPr lang="pl-PL" dirty="0" smtClean="0"/>
              <a:t>przedsiębiorczość (70%) </a:t>
            </a:r>
          </a:p>
          <a:p>
            <a:r>
              <a:rPr lang="pl-PL" dirty="0" smtClean="0"/>
              <a:t>W ich rozumieniu przedsiębiorczy rolnik to profesjonalista (posiadający wielowymiarowe kompetencje – nie tylko najnowszą wiedzę rolniczą, ale i np. marketingowe, obrabianie informacji itp.), innowator, nastawiony pro-towarowo</a:t>
            </a:r>
          </a:p>
        </p:txBody>
      </p:sp>
      <p:graphicFrame>
        <p:nvGraphicFramePr>
          <p:cNvPr id="28674" name="Object 2"/>
          <p:cNvGraphicFramePr>
            <a:graphicFrameLocks noChangeAspect="1"/>
          </p:cNvGraphicFramePr>
          <p:nvPr/>
        </p:nvGraphicFramePr>
        <p:xfrm>
          <a:off x="3389313" y="6056313"/>
          <a:ext cx="4483100" cy="801687"/>
        </p:xfrm>
        <a:graphic>
          <a:graphicData uri="http://schemas.openxmlformats.org/presentationml/2006/ole">
            <p:oleObj spid="_x0000_s28674" name="Document" r:id="rId3" imgW="5973071" imgH="1075388" progId="Word.Document.12">
              <p:embed/>
            </p:oleObj>
          </a:graphicData>
        </a:graphic>
      </p:graphicFrame>
    </p:spTree>
    <p:extLst>
      <p:ext uri="{BB962C8B-B14F-4D97-AF65-F5344CB8AC3E}">
        <p14:creationId xmlns:p14="http://schemas.microsoft.com/office/powerpoint/2010/main" xmlns="" val="415402869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smtClean="0"/>
              <a:t>Potencjał dywersyfikacyjny</a:t>
            </a:r>
            <a:endParaRPr lang="pl-PL" dirty="0"/>
          </a:p>
        </p:txBody>
      </p:sp>
      <p:sp>
        <p:nvSpPr>
          <p:cNvPr id="3" name="Symbol zastępczy zawartości 2"/>
          <p:cNvSpPr>
            <a:spLocks noGrp="1"/>
          </p:cNvSpPr>
          <p:nvPr>
            <p:ph idx="1"/>
          </p:nvPr>
        </p:nvSpPr>
        <p:spPr/>
        <p:txBody>
          <a:bodyPr/>
          <a:lstStyle/>
          <a:p>
            <a:r>
              <a:rPr lang="pl-PL" dirty="0"/>
              <a:t>Dywersyfikacja dochodów w oparciu o przedsiębiorczość pozarolniczą i jednocześnie zasoby własnego gospodarstwa stanowi </a:t>
            </a:r>
            <a:r>
              <a:rPr lang="pl-PL" dirty="0" smtClean="0"/>
              <a:t>dla samych rolników </a:t>
            </a:r>
            <a:r>
              <a:rPr lang="pl-PL" b="1" dirty="0" smtClean="0"/>
              <a:t>„wyższy </a:t>
            </a:r>
            <a:r>
              <a:rPr lang="pl-PL" b="1" dirty="0"/>
              <a:t>poziom” bycia przedsiębiorczym </a:t>
            </a:r>
          </a:p>
          <a:p>
            <a:r>
              <a:rPr lang="pl-PL" dirty="0"/>
              <a:t>W 2008 r. 9% młodych rolników rozważało rezygnację z prowadzenia gospodarstwa, w 2010- 8%, w 2013 – 8% </a:t>
            </a:r>
          </a:p>
          <a:p>
            <a:r>
              <a:rPr lang="pl-PL" dirty="0"/>
              <a:t>W tej grupie własna działalność gospodarcza jest najważniejszą z opcji życiowych dla 19% (2008), </a:t>
            </a:r>
            <a:r>
              <a:rPr lang="pl-PL" dirty="0" smtClean="0"/>
              <a:t>22% </a:t>
            </a:r>
            <a:r>
              <a:rPr lang="pl-PL" dirty="0"/>
              <a:t>(2010), </a:t>
            </a:r>
            <a:r>
              <a:rPr lang="pl-PL" dirty="0" smtClean="0"/>
              <a:t>23% </a:t>
            </a:r>
            <a:r>
              <a:rPr lang="pl-PL" dirty="0"/>
              <a:t>(2013) z nich </a:t>
            </a:r>
          </a:p>
          <a:p>
            <a:endParaRPr lang="pl-PL" dirty="0"/>
          </a:p>
        </p:txBody>
      </p:sp>
      <p:graphicFrame>
        <p:nvGraphicFramePr>
          <p:cNvPr id="29698" name="Object 2"/>
          <p:cNvGraphicFramePr>
            <a:graphicFrameLocks noChangeAspect="1"/>
          </p:cNvGraphicFramePr>
          <p:nvPr/>
        </p:nvGraphicFramePr>
        <p:xfrm>
          <a:off x="3389313" y="6056313"/>
          <a:ext cx="4483100" cy="801687"/>
        </p:xfrm>
        <a:graphic>
          <a:graphicData uri="http://schemas.openxmlformats.org/presentationml/2006/ole">
            <p:oleObj spid="_x0000_s29698" name="Document" r:id="rId3" imgW="5973071" imgH="1075388" progId="Word.Document.12">
              <p:embed/>
            </p:oleObj>
          </a:graphicData>
        </a:graphic>
      </p:graphicFrame>
    </p:spTree>
    <p:extLst>
      <p:ext uri="{BB962C8B-B14F-4D97-AF65-F5344CB8AC3E}">
        <p14:creationId xmlns:p14="http://schemas.microsoft.com/office/powerpoint/2010/main" xmlns="" val="30279733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fontScale="90000"/>
          </a:bodyPr>
          <a:lstStyle/>
          <a:p>
            <a:r>
              <a:rPr lang="pl-PL" dirty="0" smtClean="0"/>
              <a:t>Młodzi rolnicy – doświadczenia związane z prowadzeniem własnej działalności gospodarczej poza rolnictwem </a:t>
            </a:r>
            <a:endParaRPr lang="pl-PL" dirty="0"/>
          </a:p>
        </p:txBody>
      </p:sp>
      <p:sp>
        <p:nvSpPr>
          <p:cNvPr id="3" name="Symbol zastępczy zawartości 2"/>
          <p:cNvSpPr>
            <a:spLocks noGrp="1"/>
          </p:cNvSpPr>
          <p:nvPr>
            <p:ph idx="1"/>
          </p:nvPr>
        </p:nvSpPr>
        <p:spPr/>
        <p:txBody>
          <a:bodyPr>
            <a:normAutofit fontScale="92500" lnSpcReduction="20000"/>
          </a:bodyPr>
          <a:lstStyle/>
          <a:p>
            <a:r>
              <a:rPr lang="pl-PL" dirty="0" smtClean="0"/>
              <a:t>Doświadczenia własne są nikłe (11%), lecz zauważyć trzeba pozytywne wartościowanie przedsiębiorczości w ogóle – „własny biznes” to synonim zaradności, sprytu</a:t>
            </a:r>
          </a:p>
          <a:p>
            <a:r>
              <a:rPr lang="pl-PL" dirty="0" smtClean="0"/>
              <a:t>Pojawia się tu jednakże dychotomiczne spojrzenie na przedsiębiorczość - zjawisko krytycznego stosunku do „lokalnych ludzi sukcesu” – niechęć, zazdrość, zawiść </a:t>
            </a:r>
          </a:p>
          <a:p>
            <a:r>
              <a:rPr lang="pl-PL" dirty="0" smtClean="0"/>
              <a:t>Chęć dywersyfikacji dochodów rolniczych deklarowało w 2008 r. 11% rolników, w 2013 r. – 10% z nich </a:t>
            </a:r>
          </a:p>
          <a:p>
            <a:r>
              <a:rPr lang="pl-PL" dirty="0" smtClean="0"/>
              <a:t>Wola ta jest skorelowana z wielkością ekonomiczną gospodarstwa – do 4 ESU jest niska, w przedziale 4-10 ESU jest wysoka. Jednak najbardziej zainteresowani dodatkowymi dochodami spoza rolnictwa są właściciele dużych gospodarstw rolnych </a:t>
            </a:r>
          </a:p>
          <a:p>
            <a:r>
              <a:rPr lang="pl-PL" dirty="0" smtClean="0"/>
              <a:t>Różne podłoże edukacyjne</a:t>
            </a:r>
            <a:endParaRPr lang="pl-PL" dirty="0"/>
          </a:p>
        </p:txBody>
      </p:sp>
      <p:graphicFrame>
        <p:nvGraphicFramePr>
          <p:cNvPr id="30722" name="Object 2"/>
          <p:cNvGraphicFramePr>
            <a:graphicFrameLocks noChangeAspect="1"/>
          </p:cNvGraphicFramePr>
          <p:nvPr/>
        </p:nvGraphicFramePr>
        <p:xfrm>
          <a:off x="3389313" y="6056313"/>
          <a:ext cx="4483100" cy="801687"/>
        </p:xfrm>
        <a:graphic>
          <a:graphicData uri="http://schemas.openxmlformats.org/presentationml/2006/ole">
            <p:oleObj spid="_x0000_s30722" name="Document" r:id="rId3" imgW="5973071" imgH="1075388" progId="Word.Document.12">
              <p:embed/>
            </p:oleObj>
          </a:graphicData>
        </a:graphic>
      </p:graphicFrame>
    </p:spTree>
    <p:extLst>
      <p:ext uri="{BB962C8B-B14F-4D97-AF65-F5344CB8AC3E}">
        <p14:creationId xmlns:p14="http://schemas.microsoft.com/office/powerpoint/2010/main" xmlns="" val="153467805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smtClean="0"/>
              <a:t>Postawy powracających z emigracji młodych mieszkańców wsi </a:t>
            </a:r>
            <a:endParaRPr lang="pl-PL" dirty="0"/>
          </a:p>
        </p:txBody>
      </p:sp>
      <p:sp>
        <p:nvSpPr>
          <p:cNvPr id="3" name="Symbol zastępczy zawartości 2"/>
          <p:cNvSpPr>
            <a:spLocks noGrp="1"/>
          </p:cNvSpPr>
          <p:nvPr>
            <p:ph idx="1"/>
          </p:nvPr>
        </p:nvSpPr>
        <p:spPr/>
        <p:txBody>
          <a:bodyPr>
            <a:normAutofit/>
          </a:bodyPr>
          <a:lstStyle/>
          <a:p>
            <a:r>
              <a:rPr lang="pl-PL" dirty="0"/>
              <a:t>(Drobny) kapitał własny i niechęć do </a:t>
            </a:r>
            <a:r>
              <a:rPr lang="pl-PL" dirty="0" smtClean="0"/>
              <a:t>brania kredytów </a:t>
            </a:r>
          </a:p>
          <a:p>
            <a:r>
              <a:rPr lang="pl-PL" dirty="0" smtClean="0"/>
              <a:t>Pozytywne wzorce, innowacyjne pomysły, odnajdywanie nisz rynkowych </a:t>
            </a:r>
          </a:p>
          <a:p>
            <a:r>
              <a:rPr lang="pl-PL" dirty="0"/>
              <a:t>Znaczenie </a:t>
            </a:r>
            <a:r>
              <a:rPr lang="pl-PL" b="1" dirty="0"/>
              <a:t>importu kulturowego w rozwoju </a:t>
            </a:r>
            <a:r>
              <a:rPr lang="pl-PL" dirty="0"/>
              <a:t>przedsiębiorczości na wsi (Hryniewicz 2000</a:t>
            </a:r>
            <a:r>
              <a:rPr lang="pl-PL" dirty="0" smtClean="0"/>
              <a:t>)</a:t>
            </a:r>
            <a:endParaRPr lang="pl-PL" dirty="0"/>
          </a:p>
          <a:p>
            <a:r>
              <a:rPr lang="pl-PL" dirty="0" smtClean="0"/>
              <a:t>Wyższy poziom gotowości do podejmowania ryzyka związanego z własną działalnością gospodarczą</a:t>
            </a:r>
          </a:p>
          <a:p>
            <a:r>
              <a:rPr lang="pl-PL" dirty="0" smtClean="0"/>
              <a:t>Zniechęcenie i liczne decyzje o ponownej emigracji </a:t>
            </a:r>
          </a:p>
          <a:p>
            <a:r>
              <a:rPr lang="pl-PL" dirty="0" smtClean="0"/>
              <a:t>Kolektywna przedsiębiorczość na emigracji (Zbiczno) </a:t>
            </a:r>
          </a:p>
          <a:p>
            <a:endParaRPr lang="pl-PL" dirty="0" smtClean="0"/>
          </a:p>
          <a:p>
            <a:pPr>
              <a:buNone/>
            </a:pPr>
            <a:endParaRPr lang="pl-PL" dirty="0"/>
          </a:p>
        </p:txBody>
      </p:sp>
      <p:graphicFrame>
        <p:nvGraphicFramePr>
          <p:cNvPr id="31746" name="Object 2"/>
          <p:cNvGraphicFramePr>
            <a:graphicFrameLocks noChangeAspect="1"/>
          </p:cNvGraphicFramePr>
          <p:nvPr/>
        </p:nvGraphicFramePr>
        <p:xfrm>
          <a:off x="3389313" y="6056313"/>
          <a:ext cx="4483100" cy="801687"/>
        </p:xfrm>
        <a:graphic>
          <a:graphicData uri="http://schemas.openxmlformats.org/presentationml/2006/ole">
            <p:oleObj spid="_x0000_s31746" name="Document" r:id="rId3" imgW="5973071" imgH="1075388" progId="Word.Document.12">
              <p:embed/>
            </p:oleObj>
          </a:graphicData>
        </a:graphic>
      </p:graphicFrame>
    </p:spTree>
    <p:extLst>
      <p:ext uri="{BB962C8B-B14F-4D97-AF65-F5344CB8AC3E}">
        <p14:creationId xmlns:p14="http://schemas.microsoft.com/office/powerpoint/2010/main" xmlns="" val="228589737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smtClean="0"/>
              <a:t>Młodzież wiejska w badaniach socjologicznych </a:t>
            </a:r>
            <a:endParaRPr lang="pl-PL" dirty="0"/>
          </a:p>
        </p:txBody>
      </p:sp>
      <p:sp>
        <p:nvSpPr>
          <p:cNvPr id="3" name="Symbol zastępczy zawartości 2"/>
          <p:cNvSpPr>
            <a:spLocks noGrp="1"/>
          </p:cNvSpPr>
          <p:nvPr>
            <p:ph idx="1"/>
          </p:nvPr>
        </p:nvSpPr>
        <p:spPr/>
        <p:txBody>
          <a:bodyPr/>
          <a:lstStyle/>
          <a:p>
            <a:r>
              <a:rPr lang="pl-PL" dirty="0" smtClean="0"/>
              <a:t>W ciągu ostatnich trzydziestu lat na gruncie socjologii </a:t>
            </a:r>
            <a:r>
              <a:rPr lang="pl-PL" dirty="0"/>
              <a:t>wśród mieszkańców polskiej wsi młodzież </a:t>
            </a:r>
            <a:r>
              <a:rPr lang="pl-PL" dirty="0" smtClean="0"/>
              <a:t>stanowi jedną z najbardziej eksplorowanych kategorii społecznych (czego nie da się powiedzieć o socjologii zachodnioeuropejskiej) </a:t>
            </a:r>
          </a:p>
          <a:p>
            <a:r>
              <a:rPr lang="pl-PL" dirty="0" smtClean="0"/>
              <a:t>W badaniach nad młodzieżą wiejską jej stosunek do pracy jako wartości, jej miejsca w aspiracjach życiowych oraz stosunek do przedsiębiorczości jest często powtarzającym się wątkiem </a:t>
            </a:r>
          </a:p>
          <a:p>
            <a:r>
              <a:rPr lang="pl-PL" dirty="0" smtClean="0"/>
              <a:t>Badania nad przedsiębiorczością mieszkańców wsi w mniejszym stopniu zwracają osobną uwagę na przedsiębiorczość młodzieży </a:t>
            </a:r>
          </a:p>
          <a:p>
            <a:endParaRPr lang="pl-PL" dirty="0"/>
          </a:p>
        </p:txBody>
      </p:sp>
      <p:graphicFrame>
        <p:nvGraphicFramePr>
          <p:cNvPr id="15362" name="Object 2"/>
          <p:cNvGraphicFramePr>
            <a:graphicFrameLocks noChangeAspect="1"/>
          </p:cNvGraphicFramePr>
          <p:nvPr/>
        </p:nvGraphicFramePr>
        <p:xfrm>
          <a:off x="2908300" y="5588000"/>
          <a:ext cx="5969000" cy="1066800"/>
        </p:xfrm>
        <a:graphic>
          <a:graphicData uri="http://schemas.openxmlformats.org/presentationml/2006/ole">
            <p:oleObj spid="_x0000_s15362" name="Document" r:id="rId3" imgW="5973071" imgH="1075388" progId="Word.Document.12">
              <p:embed/>
            </p:oleObj>
          </a:graphicData>
        </a:graphic>
      </p:graphicFrame>
    </p:spTree>
    <p:extLst>
      <p:ext uri="{BB962C8B-B14F-4D97-AF65-F5344CB8AC3E}">
        <p14:creationId xmlns:p14="http://schemas.microsoft.com/office/powerpoint/2010/main" xmlns="" val="45877087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smtClean="0"/>
              <a:t>Młodzi </a:t>
            </a:r>
            <a:r>
              <a:rPr lang="pl-PL" b="1" dirty="0" smtClean="0"/>
              <a:t>przedsiębiorczy i przedsiębiorcy</a:t>
            </a:r>
            <a:r>
              <a:rPr lang="pl-PL" dirty="0" smtClean="0"/>
              <a:t> a środku unijne</a:t>
            </a:r>
            <a:endParaRPr lang="pl-PL" dirty="0"/>
          </a:p>
        </p:txBody>
      </p:sp>
      <p:sp>
        <p:nvSpPr>
          <p:cNvPr id="3" name="Symbol zastępczy zawartości 2"/>
          <p:cNvSpPr>
            <a:spLocks noGrp="1"/>
          </p:cNvSpPr>
          <p:nvPr>
            <p:ph idx="1"/>
          </p:nvPr>
        </p:nvSpPr>
        <p:spPr/>
        <p:txBody>
          <a:bodyPr/>
          <a:lstStyle/>
          <a:p>
            <a:r>
              <a:rPr lang="pl-PL" dirty="0" smtClean="0"/>
              <a:t>Tworzenie i rozwój mikroprzedsiębiorstw</a:t>
            </a:r>
          </a:p>
          <a:p>
            <a:r>
              <a:rPr lang="pl-PL" dirty="0" smtClean="0"/>
              <a:t>Różnicowanie działalności pozarolniczej</a:t>
            </a:r>
          </a:p>
          <a:p>
            <a:r>
              <a:rPr lang="pl-PL" dirty="0" smtClean="0"/>
              <a:t>Środki dla bezrobotnych </a:t>
            </a:r>
          </a:p>
          <a:p>
            <a:r>
              <a:rPr lang="pl-PL" dirty="0" smtClean="0"/>
              <a:t>Brak oferty skrojonej pod potrzeby młodych, przedsiębiorczych o skromnych potrzebach inwestycyjnych </a:t>
            </a:r>
            <a:endParaRPr lang="pl-PL" dirty="0"/>
          </a:p>
        </p:txBody>
      </p:sp>
      <p:graphicFrame>
        <p:nvGraphicFramePr>
          <p:cNvPr id="32770" name="Object 2"/>
          <p:cNvGraphicFramePr>
            <a:graphicFrameLocks noChangeAspect="1"/>
          </p:cNvGraphicFramePr>
          <p:nvPr/>
        </p:nvGraphicFramePr>
        <p:xfrm>
          <a:off x="3389313" y="6056313"/>
          <a:ext cx="4483100" cy="801687"/>
        </p:xfrm>
        <a:graphic>
          <a:graphicData uri="http://schemas.openxmlformats.org/presentationml/2006/ole">
            <p:oleObj spid="_x0000_s32770" name="Document" r:id="rId3" imgW="5973071" imgH="1075388" progId="Word.Document.12">
              <p:embed/>
            </p:oleObj>
          </a:graphicData>
        </a:graphic>
      </p:graphicFrame>
    </p:spTree>
    <p:extLst>
      <p:ext uri="{BB962C8B-B14F-4D97-AF65-F5344CB8AC3E}">
        <p14:creationId xmlns:p14="http://schemas.microsoft.com/office/powerpoint/2010/main" xmlns="" val="370313350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smtClean="0"/>
              <a:t>Walidacja umiejętności nieformalnych </a:t>
            </a:r>
            <a:endParaRPr lang="pl-PL" dirty="0"/>
          </a:p>
        </p:txBody>
      </p:sp>
      <p:sp>
        <p:nvSpPr>
          <p:cNvPr id="3" name="Symbol zastępczy zawartości 2"/>
          <p:cNvSpPr>
            <a:spLocks noGrp="1"/>
          </p:cNvSpPr>
          <p:nvPr>
            <p:ph idx="1"/>
          </p:nvPr>
        </p:nvSpPr>
        <p:spPr/>
        <p:txBody>
          <a:bodyPr>
            <a:normAutofit fontScale="92500" lnSpcReduction="10000"/>
          </a:bodyPr>
          <a:lstStyle/>
          <a:p>
            <a:r>
              <a:rPr lang="pl-PL" dirty="0" smtClean="0"/>
              <a:t>Walidowanie umiejętności i kompetencji nabytych poza oficjalnym systemem edukacji </a:t>
            </a:r>
          </a:p>
          <a:p>
            <a:pPr lvl="0" hangingPunct="0"/>
            <a:r>
              <a:rPr lang="pl-PL" dirty="0" smtClean="0"/>
              <a:t>Decyzja Rady UE z 2012 r. wzywająca </a:t>
            </a:r>
            <a:r>
              <a:rPr lang="pl-PL" dirty="0"/>
              <a:t>państwa członkowskie do ustanowienia zasad </a:t>
            </a:r>
            <a:r>
              <a:rPr lang="pl-PL" dirty="0" smtClean="0"/>
              <a:t>walidacji </a:t>
            </a:r>
            <a:r>
              <a:rPr lang="pl-PL" dirty="0"/>
              <a:t>powiązanych z narodowymi ramami kwalifikacji oraz – w zgodzie z europejskimi ramami kwalifikacji – umożliwiających uzyskanie pełnych lub częściowych kwalifikacji nabytych podczas uczenia się </a:t>
            </a:r>
            <a:r>
              <a:rPr lang="pl-PL" dirty="0" err="1"/>
              <a:t>pozaformalnego</a:t>
            </a:r>
            <a:r>
              <a:rPr lang="pl-PL" dirty="0"/>
              <a:t> i nieformalnego. </a:t>
            </a:r>
            <a:endParaRPr lang="pl-PL" dirty="0" smtClean="0"/>
          </a:p>
          <a:p>
            <a:pPr lvl="0" hangingPunct="0"/>
            <a:r>
              <a:rPr lang="pl-PL" dirty="0" smtClean="0"/>
              <a:t>Aż 92% badanych w 2006 r. podlaskich rolników i domowników deklaruje posiadanie takowych umiejętności, 86% w kujawsko-pomorskim </a:t>
            </a:r>
          </a:p>
          <a:p>
            <a:pPr lvl="0" hangingPunct="0"/>
            <a:r>
              <a:rPr lang="pl-PL" dirty="0" smtClean="0"/>
              <a:t>Olbrzymia szansa na rozwój przedsiębiorczości – 17% badanych młodych rolników i domowników uważa, że uzyskawszy potwierdzenie kwalifikacji poważnie rozważałoby otwarcie własnej firmy (23% kobiet, 14% mężczyzn). </a:t>
            </a:r>
            <a:endParaRPr lang="pl-PL" dirty="0"/>
          </a:p>
        </p:txBody>
      </p:sp>
      <p:graphicFrame>
        <p:nvGraphicFramePr>
          <p:cNvPr id="33794" name="Object 2"/>
          <p:cNvGraphicFramePr>
            <a:graphicFrameLocks noChangeAspect="1"/>
          </p:cNvGraphicFramePr>
          <p:nvPr/>
        </p:nvGraphicFramePr>
        <p:xfrm>
          <a:off x="3311822" y="6056313"/>
          <a:ext cx="4483100" cy="801687"/>
        </p:xfrm>
        <a:graphic>
          <a:graphicData uri="http://schemas.openxmlformats.org/presentationml/2006/ole">
            <p:oleObj spid="_x0000_s33794" name="Document" r:id="rId3" imgW="5973071" imgH="1075388" progId="Word.Document.12">
              <p:embed/>
            </p:oleObj>
          </a:graphicData>
        </a:graphic>
      </p:graphicFrame>
    </p:spTree>
    <p:extLst>
      <p:ext uri="{BB962C8B-B14F-4D97-AF65-F5344CB8AC3E}">
        <p14:creationId xmlns:p14="http://schemas.microsoft.com/office/powerpoint/2010/main" xmlns="" val="61115195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smtClean="0"/>
              <a:t>Przypadek 1: Adam, 29 lat, Sadłowo</a:t>
            </a:r>
            <a:endParaRPr lang="pl-PL" dirty="0"/>
          </a:p>
        </p:txBody>
      </p:sp>
      <p:sp>
        <p:nvSpPr>
          <p:cNvPr id="3" name="Symbol zastępczy zawartości 2"/>
          <p:cNvSpPr>
            <a:spLocks noGrp="1"/>
          </p:cNvSpPr>
          <p:nvPr>
            <p:ph idx="1"/>
          </p:nvPr>
        </p:nvSpPr>
        <p:spPr/>
        <p:txBody>
          <a:bodyPr/>
          <a:lstStyle/>
          <a:p>
            <a:r>
              <a:rPr lang="pl-PL" dirty="0" smtClean="0"/>
              <a:t>Inteligencja wiejska </a:t>
            </a:r>
          </a:p>
          <a:p>
            <a:r>
              <a:rPr lang="pl-PL" dirty="0" smtClean="0"/>
              <a:t>Potrzebuje 15-20 tys. na rozwój firmy świadczącej usługi doradztwa podatkowego</a:t>
            </a:r>
          </a:p>
          <a:p>
            <a:r>
              <a:rPr lang="pl-PL" dirty="0" smtClean="0"/>
              <a:t>Pozytywne wzorce z domu, wysoki poziom motywacji </a:t>
            </a:r>
          </a:p>
          <a:p>
            <a:r>
              <a:rPr lang="pl-PL" dirty="0" smtClean="0"/>
              <a:t>Brak oferty ze środków unijnych – nie wpasował się w kryteria naborów </a:t>
            </a:r>
          </a:p>
          <a:p>
            <a:r>
              <a:rPr lang="pl-PL" dirty="0" smtClean="0"/>
              <a:t>Przejście do „szarej strefy”</a:t>
            </a:r>
          </a:p>
          <a:p>
            <a:r>
              <a:rPr lang="pl-PL" dirty="0" smtClean="0"/>
              <a:t>Oferta pracy w firmie </a:t>
            </a:r>
            <a:r>
              <a:rPr lang="pl-PL" dirty="0" err="1" smtClean="0"/>
              <a:t>Neuca</a:t>
            </a:r>
            <a:r>
              <a:rPr lang="pl-PL" dirty="0" smtClean="0"/>
              <a:t> w Toruniu, emigracja do Torunia </a:t>
            </a:r>
          </a:p>
          <a:p>
            <a:endParaRPr lang="pl-PL" dirty="0"/>
          </a:p>
        </p:txBody>
      </p:sp>
      <p:graphicFrame>
        <p:nvGraphicFramePr>
          <p:cNvPr id="34818" name="Object 2"/>
          <p:cNvGraphicFramePr>
            <a:graphicFrameLocks noChangeAspect="1"/>
          </p:cNvGraphicFramePr>
          <p:nvPr/>
        </p:nvGraphicFramePr>
        <p:xfrm>
          <a:off x="3389313" y="6056313"/>
          <a:ext cx="4483100" cy="801687"/>
        </p:xfrm>
        <a:graphic>
          <a:graphicData uri="http://schemas.openxmlformats.org/presentationml/2006/ole">
            <p:oleObj spid="_x0000_s34818" name="Document" r:id="rId3" imgW="5973071" imgH="1075388" progId="Word.Document.12">
              <p:embed/>
            </p:oleObj>
          </a:graphicData>
        </a:graphic>
      </p:graphicFrame>
    </p:spTree>
    <p:extLst>
      <p:ext uri="{BB962C8B-B14F-4D97-AF65-F5344CB8AC3E}">
        <p14:creationId xmlns:p14="http://schemas.microsoft.com/office/powerpoint/2010/main" xmlns="" val="84374480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smtClean="0"/>
              <a:t>Przypadek 2: Wojciech, 34 lata, Górzno </a:t>
            </a:r>
            <a:endParaRPr lang="pl-PL" dirty="0"/>
          </a:p>
        </p:txBody>
      </p:sp>
      <p:sp>
        <p:nvSpPr>
          <p:cNvPr id="3" name="Symbol zastępczy zawartości 2"/>
          <p:cNvSpPr>
            <a:spLocks noGrp="1"/>
          </p:cNvSpPr>
          <p:nvPr>
            <p:ph idx="1"/>
          </p:nvPr>
        </p:nvSpPr>
        <p:spPr/>
        <p:txBody>
          <a:bodyPr/>
          <a:lstStyle/>
          <a:p>
            <a:r>
              <a:rPr lang="pl-PL" dirty="0" smtClean="0"/>
              <a:t>Wpojone wartości pro-przedsiębiorcze przez ojca, właściciela sporej firmy</a:t>
            </a:r>
          </a:p>
          <a:p>
            <a:r>
              <a:rPr lang="pl-PL" dirty="0" smtClean="0"/>
              <a:t>Nieudane początki w biznesie – upadłość własnej firmy, emigracja zarobkowa do Irlandii </a:t>
            </a:r>
          </a:p>
          <a:p>
            <a:r>
              <a:rPr lang="pl-PL" dirty="0" smtClean="0"/>
              <a:t>Powrót z kapitałem w postaci zarobionych pieniędzy, otwiera bar w Górznie </a:t>
            </a:r>
          </a:p>
          <a:p>
            <a:r>
              <a:rPr lang="pl-PL" dirty="0" smtClean="0"/>
              <a:t>Firma próbuje przetrwać, zyski niewielkie, próba podpalenia </a:t>
            </a:r>
          </a:p>
          <a:p>
            <a:r>
              <a:rPr lang="pl-PL" dirty="0" smtClean="0"/>
              <a:t>Rozważa powrót do Irlandii </a:t>
            </a:r>
            <a:endParaRPr lang="pl-PL" dirty="0"/>
          </a:p>
        </p:txBody>
      </p:sp>
      <p:graphicFrame>
        <p:nvGraphicFramePr>
          <p:cNvPr id="35842" name="Object 2"/>
          <p:cNvGraphicFramePr>
            <a:graphicFrameLocks noChangeAspect="1"/>
          </p:cNvGraphicFramePr>
          <p:nvPr/>
        </p:nvGraphicFramePr>
        <p:xfrm>
          <a:off x="3389313" y="6056313"/>
          <a:ext cx="4483100" cy="801687"/>
        </p:xfrm>
        <a:graphic>
          <a:graphicData uri="http://schemas.openxmlformats.org/presentationml/2006/ole">
            <p:oleObj spid="_x0000_s35842" name="Document" r:id="rId3" imgW="5973071" imgH="1075388" progId="Word.Document.12">
              <p:embed/>
            </p:oleObj>
          </a:graphicData>
        </a:graphic>
      </p:graphicFrame>
    </p:spTree>
    <p:extLst>
      <p:ext uri="{BB962C8B-B14F-4D97-AF65-F5344CB8AC3E}">
        <p14:creationId xmlns:p14="http://schemas.microsoft.com/office/powerpoint/2010/main" xmlns="" val="103401931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smtClean="0"/>
              <a:t>Przypadek 3: Adriana, 32 lata,  Dobrzyń n. Wisłą</a:t>
            </a:r>
            <a:endParaRPr lang="pl-PL" dirty="0"/>
          </a:p>
        </p:txBody>
      </p:sp>
      <p:sp>
        <p:nvSpPr>
          <p:cNvPr id="3" name="Symbol zastępczy zawartości 2"/>
          <p:cNvSpPr>
            <a:spLocks noGrp="1"/>
          </p:cNvSpPr>
          <p:nvPr>
            <p:ph idx="1"/>
          </p:nvPr>
        </p:nvSpPr>
        <p:spPr/>
        <p:txBody>
          <a:bodyPr>
            <a:normAutofit fontScale="77500" lnSpcReduction="20000"/>
          </a:bodyPr>
          <a:lstStyle/>
          <a:p>
            <a:r>
              <a:rPr lang="pl-PL" dirty="0"/>
              <a:t>Niewielkie gospodarstwo rolne, </a:t>
            </a:r>
          </a:p>
          <a:p>
            <a:r>
              <a:rPr lang="pl-PL" dirty="0"/>
              <a:t>Przejmuje je młoda dziewczyna, studentka </a:t>
            </a:r>
            <a:endParaRPr lang="pl-PL" dirty="0" smtClean="0"/>
          </a:p>
          <a:p>
            <a:r>
              <a:rPr lang="pl-PL" dirty="0" smtClean="0"/>
              <a:t>Przestawia </a:t>
            </a:r>
            <a:r>
              <a:rPr lang="pl-PL" dirty="0"/>
              <a:t>produkcję z tradycyjnej na warzywa, zioła </a:t>
            </a:r>
          </a:p>
          <a:p>
            <a:r>
              <a:rPr lang="pl-PL" dirty="0"/>
              <a:t>Oferta paczki dla konkretnego konsumenta </a:t>
            </a:r>
          </a:p>
          <a:p>
            <a:r>
              <a:rPr lang="pl-PL" dirty="0"/>
              <a:t>Konsumenci wspólnie z rolnikiem planują strukturę upraw  - bo zamawiają na wiosnę produkty na cały sezon do października</a:t>
            </a:r>
          </a:p>
          <a:p>
            <a:r>
              <a:rPr lang="pl-PL" dirty="0"/>
              <a:t>Płacą z góry rolnikowi </a:t>
            </a:r>
          </a:p>
          <a:p>
            <a:r>
              <a:rPr lang="pl-PL" dirty="0"/>
              <a:t>Przekazanie towaru odbywa się w mieście, określony dzień i godzina</a:t>
            </a:r>
          </a:p>
          <a:p>
            <a:r>
              <a:rPr lang="pl-PL" dirty="0" smtClean="0"/>
              <a:t>Tworzy sieć łączącą jej gospodarstwo rolne z 40 konsumentami z Torunia i Warszawy </a:t>
            </a:r>
          </a:p>
          <a:p>
            <a:r>
              <a:rPr lang="pl-PL" dirty="0" smtClean="0"/>
              <a:t>Systematyczny rozwój gospodarstwa rolnego</a:t>
            </a:r>
          </a:p>
          <a:p>
            <a:r>
              <a:rPr lang="pl-PL" dirty="0" smtClean="0"/>
              <a:t>Wysoki stopień motywacji ideowej </a:t>
            </a:r>
          </a:p>
          <a:p>
            <a:r>
              <a:rPr lang="pl-PL" dirty="0" smtClean="0"/>
              <a:t>Za jej przykładem w promieniu 100 km powstają cztery kolejne gospodarstwa tego typu </a:t>
            </a:r>
          </a:p>
          <a:p>
            <a:endParaRPr lang="pl-PL" dirty="0"/>
          </a:p>
        </p:txBody>
      </p:sp>
      <p:pic>
        <p:nvPicPr>
          <p:cNvPr id="4" name="Picture 2" descr="RWS Dobrzyń nad Wisłą"/>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457678" y="975360"/>
            <a:ext cx="1370511" cy="1370511"/>
          </a:xfrm>
          <a:prstGeom prst="rect">
            <a:avLst/>
          </a:prstGeom>
          <a:noFill/>
          <a:extLst>
            <a:ext uri="{909E8E84-426E-40DD-AFC4-6F175D3DCCD1}">
              <a14:hiddenFill xmlns:a14="http://schemas.microsoft.com/office/drawing/2010/main" xmlns="">
                <a:solidFill>
                  <a:srgbClr val="FFFFFF"/>
                </a:solidFill>
              </a14:hiddenFill>
            </a:ext>
          </a:extLst>
        </p:spPr>
      </p:pic>
      <p:pic>
        <p:nvPicPr>
          <p:cNvPr id="5" name="Picture 4" descr="https://scontent-fra.xx.fbcdn.net/hphotos-xfa1/v/t1.0-9/1779722_1493674997573640_8361527865012113054_n.jpg?oh=a9939b1b8c74a6d1e2fd85b59a7e47f4&amp;oe=5595D4E6"/>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9048221" y="1028076"/>
            <a:ext cx="2485193" cy="1863895"/>
          </a:xfrm>
          <a:prstGeom prst="rect">
            <a:avLst/>
          </a:prstGeom>
          <a:noFill/>
          <a:extLst>
            <a:ext uri="{909E8E84-426E-40DD-AFC4-6F175D3DCCD1}">
              <a14:hiddenFill xmlns:a14="http://schemas.microsoft.com/office/drawing/2010/main" xmlns="">
                <a:solidFill>
                  <a:srgbClr val="FFFFFF"/>
                </a:solidFill>
              </a14:hiddenFill>
            </a:ext>
          </a:extLst>
        </p:spPr>
      </p:pic>
      <p:graphicFrame>
        <p:nvGraphicFramePr>
          <p:cNvPr id="36866" name="Object 2"/>
          <p:cNvGraphicFramePr>
            <a:graphicFrameLocks noChangeAspect="1"/>
          </p:cNvGraphicFramePr>
          <p:nvPr/>
        </p:nvGraphicFramePr>
        <p:xfrm>
          <a:off x="3389313" y="6056313"/>
          <a:ext cx="4483100" cy="801687"/>
        </p:xfrm>
        <a:graphic>
          <a:graphicData uri="http://schemas.openxmlformats.org/presentationml/2006/ole">
            <p:oleObj spid="_x0000_s36866" name="Document" r:id="rId5" imgW="5973071" imgH="1075388" progId="Word.Document.12">
              <p:embed/>
            </p:oleObj>
          </a:graphicData>
        </a:graphic>
      </p:graphicFrame>
    </p:spTree>
    <p:extLst>
      <p:ext uri="{BB962C8B-B14F-4D97-AF65-F5344CB8AC3E}">
        <p14:creationId xmlns:p14="http://schemas.microsoft.com/office/powerpoint/2010/main" xmlns="" val="304102088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smtClean="0"/>
              <a:t>Wnioski dla przyszłości wsi i rolnictwa</a:t>
            </a:r>
            <a:endParaRPr lang="pl-PL" dirty="0"/>
          </a:p>
        </p:txBody>
      </p:sp>
      <p:sp>
        <p:nvSpPr>
          <p:cNvPr id="3" name="Symbol zastępczy zawartości 2"/>
          <p:cNvSpPr>
            <a:spLocks noGrp="1"/>
          </p:cNvSpPr>
          <p:nvPr>
            <p:ph idx="1"/>
          </p:nvPr>
        </p:nvSpPr>
        <p:spPr/>
        <p:txBody>
          <a:bodyPr>
            <a:normAutofit fontScale="92500" lnSpcReduction="20000"/>
          </a:bodyPr>
          <a:lstStyle/>
          <a:p>
            <a:r>
              <a:rPr lang="pl-PL" dirty="0" smtClean="0"/>
              <a:t>W uniwersum aksjologicznym młodzieży wiejskiej przedsiębiorczość posiada wysoką wartość, jednak gotowość do przedsiębiorczości własnej jest niska, intencjonalna</a:t>
            </a:r>
          </a:p>
          <a:p>
            <a:r>
              <a:rPr lang="pl-PL" dirty="0" smtClean="0"/>
              <a:t>W trajektoriach życiowych młodzieży wiejskiej dominują raczej strategie zachowawcze; ważne znaczenie opcji emigracyjnej, co ma związek m.in. ze skromnymi zasobami edukacyjnymi oraz nikłym doświadczeniem w zakresie prowadzenia biznesu </a:t>
            </a:r>
          </a:p>
          <a:p>
            <a:r>
              <a:rPr lang="pl-PL" dirty="0" smtClean="0"/>
              <a:t>Klimat do rozwoju przedsiębiorczości wiejskiej ma </a:t>
            </a:r>
            <a:r>
              <a:rPr lang="pl-PL" dirty="0" err="1" smtClean="0"/>
              <a:t>ambiwalenenty</a:t>
            </a:r>
            <a:r>
              <a:rPr lang="pl-PL" dirty="0" smtClean="0"/>
              <a:t> charakter (aktywizm vs podejrzliwość oparta o niski kapitał społeczny) </a:t>
            </a:r>
          </a:p>
          <a:p>
            <a:r>
              <a:rPr lang="pl-PL" dirty="0" smtClean="0"/>
              <a:t>Młodzi rolnicy częściej, niż inni mieszkańcy wsi pozytywnie postrzegają przedsiębiorców i częściej rozważają podjęcie własnej działalności pozarolniczej </a:t>
            </a:r>
          </a:p>
          <a:p>
            <a:r>
              <a:rPr lang="pl-PL" dirty="0" smtClean="0"/>
              <a:t>„Aktywni chcą być bardziej aktywni” </a:t>
            </a:r>
          </a:p>
          <a:p>
            <a:endParaRPr lang="pl-PL" dirty="0"/>
          </a:p>
        </p:txBody>
      </p:sp>
      <p:graphicFrame>
        <p:nvGraphicFramePr>
          <p:cNvPr id="37890" name="Object 2"/>
          <p:cNvGraphicFramePr>
            <a:graphicFrameLocks noChangeAspect="1"/>
          </p:cNvGraphicFramePr>
          <p:nvPr/>
        </p:nvGraphicFramePr>
        <p:xfrm>
          <a:off x="3389313" y="6056313"/>
          <a:ext cx="4483100" cy="801687"/>
        </p:xfrm>
        <a:graphic>
          <a:graphicData uri="http://schemas.openxmlformats.org/presentationml/2006/ole">
            <p:oleObj spid="_x0000_s37890" name="Document" r:id="rId3" imgW="5973071" imgH="1075388" progId="Word.Document.12">
              <p:embed/>
            </p:oleObj>
          </a:graphicData>
        </a:graphic>
      </p:graphicFrame>
    </p:spTree>
    <p:extLst>
      <p:ext uri="{BB962C8B-B14F-4D97-AF65-F5344CB8AC3E}">
        <p14:creationId xmlns:p14="http://schemas.microsoft.com/office/powerpoint/2010/main" xmlns="" val="94818176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smtClean="0"/>
              <a:t>Wnioski</a:t>
            </a:r>
            <a:endParaRPr lang="pl-PL" dirty="0"/>
          </a:p>
        </p:txBody>
      </p:sp>
      <p:sp>
        <p:nvSpPr>
          <p:cNvPr id="3" name="Symbol zastępczy zawartości 2"/>
          <p:cNvSpPr>
            <a:spLocks noGrp="1"/>
          </p:cNvSpPr>
          <p:nvPr>
            <p:ph idx="1"/>
          </p:nvPr>
        </p:nvSpPr>
        <p:spPr/>
        <p:txBody>
          <a:bodyPr>
            <a:normAutofit lnSpcReduction="10000"/>
          </a:bodyPr>
          <a:lstStyle/>
          <a:p>
            <a:r>
              <a:rPr lang="pl-PL" b="1" dirty="0"/>
              <a:t>Młodzi-przedsiębiorczy stanowią fundament rozwoju </a:t>
            </a:r>
            <a:r>
              <a:rPr lang="pl-PL" dirty="0"/>
              <a:t>obszarów wiejskich, w ogromnej mierze to od nich właśnie zależy, czy wieś (lokalnie, </a:t>
            </a:r>
            <a:r>
              <a:rPr lang="pl-PL" dirty="0" smtClean="0"/>
              <a:t>konkretnie, ale i per </a:t>
            </a:r>
            <a:r>
              <a:rPr lang="pl-PL" dirty="0"/>
              <a:t>saldo) będzie się rozwijała, czy podlegać będzie </a:t>
            </a:r>
            <a:r>
              <a:rPr lang="pl-PL" dirty="0" smtClean="0"/>
              <a:t>gospodarczej i społecznej petryfikacji </a:t>
            </a:r>
            <a:r>
              <a:rPr lang="pl-PL" dirty="0"/>
              <a:t>i stagnacji </a:t>
            </a:r>
          </a:p>
          <a:p>
            <a:r>
              <a:rPr lang="pl-PL" dirty="0" smtClean="0"/>
              <a:t>Obiektywnie, jak i subiektywnie (we własnej opinii) młodzi pro-przedsiębiorczy </a:t>
            </a:r>
            <a:r>
              <a:rPr lang="pl-PL" b="1" dirty="0" smtClean="0"/>
              <a:t>są w gorszej sytuacji, niż ich rówieśnicy miejscy</a:t>
            </a:r>
          </a:p>
          <a:p>
            <a:r>
              <a:rPr lang="pl-PL" b="1" dirty="0" smtClean="0"/>
              <a:t>Ukryty potencjał </a:t>
            </a:r>
            <a:r>
              <a:rPr lang="pl-PL" dirty="0" smtClean="0"/>
              <a:t>młodych na wsi: paleta niesformalizowanych kompetencji, import kulturowy re-emigrantów </a:t>
            </a:r>
          </a:p>
          <a:p>
            <a:r>
              <a:rPr lang="pl-PL" dirty="0" smtClean="0"/>
              <a:t>Biorąc powyższe stwierdzenia pod uwagę oczywistym jest </a:t>
            </a:r>
            <a:r>
              <a:rPr lang="pl-PL" b="1" dirty="0" smtClean="0"/>
              <a:t>konieczność wspierania ich ze środków publicznych </a:t>
            </a:r>
            <a:r>
              <a:rPr lang="pl-PL" dirty="0" smtClean="0"/>
              <a:t>przez odpowiednio skrojone instrumenty</a:t>
            </a:r>
            <a:endParaRPr lang="pl-PL" dirty="0"/>
          </a:p>
        </p:txBody>
      </p:sp>
      <p:graphicFrame>
        <p:nvGraphicFramePr>
          <p:cNvPr id="38914" name="Object 2"/>
          <p:cNvGraphicFramePr>
            <a:graphicFrameLocks noChangeAspect="1"/>
          </p:cNvGraphicFramePr>
          <p:nvPr/>
        </p:nvGraphicFramePr>
        <p:xfrm>
          <a:off x="3389313" y="6056313"/>
          <a:ext cx="4483100" cy="801687"/>
        </p:xfrm>
        <a:graphic>
          <a:graphicData uri="http://schemas.openxmlformats.org/presentationml/2006/ole">
            <p:oleObj spid="_x0000_s38914" name="Document" r:id="rId3" imgW="5973071" imgH="1075388" progId="Word.Document.12">
              <p:embed/>
            </p:oleObj>
          </a:graphicData>
        </a:graphic>
      </p:graphicFrame>
    </p:spTree>
    <p:extLst>
      <p:ext uri="{BB962C8B-B14F-4D97-AF65-F5344CB8AC3E}">
        <p14:creationId xmlns:p14="http://schemas.microsoft.com/office/powerpoint/2010/main" xmlns="" val="87800363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ytuł 3"/>
          <p:cNvSpPr>
            <a:spLocks noGrp="1"/>
          </p:cNvSpPr>
          <p:nvPr>
            <p:ph type="ctrTitle"/>
          </p:nvPr>
        </p:nvSpPr>
        <p:spPr/>
        <p:txBody>
          <a:bodyPr/>
          <a:lstStyle/>
          <a:p>
            <a:r>
              <a:rPr lang="pl-PL" dirty="0" smtClean="0"/>
              <a:t>Dziękuję za uwagę!</a:t>
            </a:r>
            <a:endParaRPr lang="pl-PL" dirty="0"/>
          </a:p>
        </p:txBody>
      </p:sp>
      <p:sp>
        <p:nvSpPr>
          <p:cNvPr id="5" name="Podtytuł 4"/>
          <p:cNvSpPr>
            <a:spLocks noGrp="1"/>
          </p:cNvSpPr>
          <p:nvPr>
            <p:ph type="subTitle" idx="1"/>
          </p:nvPr>
        </p:nvSpPr>
        <p:spPr/>
        <p:txBody>
          <a:bodyPr/>
          <a:lstStyle/>
          <a:p>
            <a:r>
              <a:rPr lang="pl-PL" dirty="0" smtClean="0">
                <a:hlinkClick r:id="rId3"/>
              </a:rPr>
              <a:t>kniec@umk.pl</a:t>
            </a:r>
            <a:r>
              <a:rPr lang="pl-PL" dirty="0" smtClean="0"/>
              <a:t> </a:t>
            </a:r>
            <a:endParaRPr lang="pl-PL" dirty="0"/>
          </a:p>
        </p:txBody>
      </p:sp>
      <p:graphicFrame>
        <p:nvGraphicFramePr>
          <p:cNvPr id="39938" name="Object 2"/>
          <p:cNvGraphicFramePr>
            <a:graphicFrameLocks noChangeAspect="1"/>
          </p:cNvGraphicFramePr>
          <p:nvPr/>
        </p:nvGraphicFramePr>
        <p:xfrm>
          <a:off x="3389313" y="6056313"/>
          <a:ext cx="4483100" cy="801687"/>
        </p:xfrm>
        <a:graphic>
          <a:graphicData uri="http://schemas.openxmlformats.org/presentationml/2006/ole">
            <p:oleObj spid="_x0000_s39938" name="Document" r:id="rId4" imgW="5973071" imgH="1075388" progId="Word.Document.12">
              <p:embed/>
            </p:oleObj>
          </a:graphicData>
        </a:graphic>
      </p:graphicFrame>
    </p:spTree>
    <p:extLst>
      <p:ext uri="{BB962C8B-B14F-4D97-AF65-F5344CB8AC3E}">
        <p14:creationId xmlns:p14="http://schemas.microsoft.com/office/powerpoint/2010/main" xmlns="" val="351118150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smtClean="0"/>
              <a:t>Młodzież wiejska </a:t>
            </a:r>
            <a:endParaRPr lang="pl-PL" dirty="0"/>
          </a:p>
        </p:txBody>
      </p:sp>
      <p:sp>
        <p:nvSpPr>
          <p:cNvPr id="3" name="Symbol zastępczy zawartości 2"/>
          <p:cNvSpPr>
            <a:spLocks noGrp="1"/>
          </p:cNvSpPr>
          <p:nvPr>
            <p:ph idx="1"/>
          </p:nvPr>
        </p:nvSpPr>
        <p:spPr/>
        <p:txBody>
          <a:bodyPr/>
          <a:lstStyle/>
          <a:p>
            <a:r>
              <a:rPr lang="pl-PL" dirty="0" smtClean="0"/>
              <a:t>K. Szafraniec akcentuje znaczenie „bezzębnego optymizmu” tej grupy oraz jej wysokiej gotowości do bycia mobilnym na rynku pracy </a:t>
            </a:r>
          </a:p>
          <a:p>
            <a:r>
              <a:rPr lang="pl-PL" dirty="0" smtClean="0"/>
              <a:t>K. Szafraniec – wracający na wieś po zakończeniu edukacji w mieście: a. niezagospodarowani przez miejski rynek pracy b. dobrze wykształceni, ze świadomością wyboru „gorszej drogi” c. „</a:t>
            </a:r>
            <a:r>
              <a:rPr lang="pl-PL" dirty="0" err="1" smtClean="0"/>
              <a:t>gniazdownicy</a:t>
            </a:r>
            <a:r>
              <a:rPr lang="pl-PL" dirty="0" smtClean="0"/>
              <a:t>” d. nowi mieszkańcy wsi </a:t>
            </a:r>
          </a:p>
          <a:p>
            <a:endParaRPr lang="pl-PL" dirty="0" smtClean="0"/>
          </a:p>
          <a:p>
            <a:endParaRPr lang="pl-PL" dirty="0" smtClean="0"/>
          </a:p>
          <a:p>
            <a:endParaRPr lang="pl-PL" dirty="0"/>
          </a:p>
        </p:txBody>
      </p:sp>
      <p:graphicFrame>
        <p:nvGraphicFramePr>
          <p:cNvPr id="16386" name="Object 2"/>
          <p:cNvGraphicFramePr>
            <a:graphicFrameLocks noChangeAspect="1"/>
          </p:cNvGraphicFramePr>
          <p:nvPr/>
        </p:nvGraphicFramePr>
        <p:xfrm>
          <a:off x="2908300" y="5588000"/>
          <a:ext cx="5969000" cy="1066800"/>
        </p:xfrm>
        <a:graphic>
          <a:graphicData uri="http://schemas.openxmlformats.org/presentationml/2006/ole">
            <p:oleObj spid="_x0000_s16386" name="Document" r:id="rId3" imgW="5973071" imgH="1075388" progId="Word.Document.12">
              <p:embed/>
            </p:oleObj>
          </a:graphicData>
        </a:graphic>
      </p:graphicFrame>
    </p:spTree>
    <p:extLst>
      <p:ext uri="{BB962C8B-B14F-4D97-AF65-F5344CB8AC3E}">
        <p14:creationId xmlns:p14="http://schemas.microsoft.com/office/powerpoint/2010/main" xmlns="" val="19134472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smtClean="0"/>
              <a:t>Przedsiębiorczość na wsi – dwa ujęcia (E. Psyk-Piotrowska) </a:t>
            </a:r>
            <a:endParaRPr lang="pl-PL" dirty="0"/>
          </a:p>
        </p:txBody>
      </p:sp>
      <p:sp>
        <p:nvSpPr>
          <p:cNvPr id="3" name="Symbol zastępczy zawartości 2"/>
          <p:cNvSpPr>
            <a:spLocks noGrp="1"/>
          </p:cNvSpPr>
          <p:nvPr>
            <p:ph idx="1"/>
          </p:nvPr>
        </p:nvSpPr>
        <p:spPr/>
        <p:txBody>
          <a:bodyPr/>
          <a:lstStyle/>
          <a:p>
            <a:r>
              <a:rPr lang="pl-PL" dirty="0" smtClean="0"/>
              <a:t>Ujęcie przedmiotowe – przedsiębiorczość jako cecha strukturalna </a:t>
            </a:r>
          </a:p>
          <a:p>
            <a:pPr marL="0" indent="0">
              <a:buNone/>
            </a:pPr>
            <a:r>
              <a:rPr lang="pl-PL" dirty="0"/>
              <a:t> </a:t>
            </a:r>
            <a:r>
              <a:rPr lang="pl-PL" dirty="0" smtClean="0"/>
              <a:t>- przedsiębiorczość rolników w rolnictwie</a:t>
            </a:r>
          </a:p>
          <a:p>
            <a:pPr>
              <a:buFontTx/>
              <a:buChar char="-"/>
            </a:pPr>
            <a:r>
              <a:rPr lang="pl-PL" dirty="0" smtClean="0"/>
              <a:t>przedsiębiorczość pozarolnicza rolników i domowników</a:t>
            </a:r>
          </a:p>
          <a:p>
            <a:pPr>
              <a:buFontTx/>
              <a:buChar char="-"/>
            </a:pPr>
            <a:r>
              <a:rPr lang="pl-PL" dirty="0"/>
              <a:t> </a:t>
            </a:r>
            <a:r>
              <a:rPr lang="pl-PL" dirty="0" smtClean="0"/>
              <a:t>przedsiębiorczość wiejska osób nie będących rolnikami </a:t>
            </a:r>
          </a:p>
          <a:p>
            <a:r>
              <a:rPr lang="pl-PL" dirty="0" smtClean="0"/>
              <a:t>Ujęcie podmiotowe  - co to znaczy być osobą przedsiębiorczą </a:t>
            </a:r>
            <a:endParaRPr lang="pl-PL" dirty="0"/>
          </a:p>
        </p:txBody>
      </p:sp>
      <p:graphicFrame>
        <p:nvGraphicFramePr>
          <p:cNvPr id="17410" name="Object 2"/>
          <p:cNvGraphicFramePr>
            <a:graphicFrameLocks noChangeAspect="1"/>
          </p:cNvGraphicFramePr>
          <p:nvPr/>
        </p:nvGraphicFramePr>
        <p:xfrm>
          <a:off x="2908300" y="5588000"/>
          <a:ext cx="5969000" cy="1066800"/>
        </p:xfrm>
        <a:graphic>
          <a:graphicData uri="http://schemas.openxmlformats.org/presentationml/2006/ole">
            <p:oleObj spid="_x0000_s17410" name="Document" r:id="rId3" imgW="5973071" imgH="1075388" progId="Word.Document.12">
              <p:embed/>
            </p:oleObj>
          </a:graphicData>
        </a:graphic>
      </p:graphicFrame>
    </p:spTree>
    <p:extLst>
      <p:ext uri="{BB962C8B-B14F-4D97-AF65-F5344CB8AC3E}">
        <p14:creationId xmlns:p14="http://schemas.microsoft.com/office/powerpoint/2010/main" xmlns="" val="301283919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smtClean="0"/>
              <a:t>Przedsiębiorczość wiejska</a:t>
            </a:r>
            <a:endParaRPr lang="pl-PL" dirty="0"/>
          </a:p>
        </p:txBody>
      </p:sp>
      <p:sp>
        <p:nvSpPr>
          <p:cNvPr id="3" name="Symbol zastępczy zawartości 2"/>
          <p:cNvSpPr>
            <a:spLocks noGrp="1"/>
          </p:cNvSpPr>
          <p:nvPr>
            <p:ph idx="1"/>
          </p:nvPr>
        </p:nvSpPr>
        <p:spPr>
          <a:xfrm>
            <a:off x="838200" y="1428206"/>
            <a:ext cx="10515600" cy="5036140"/>
          </a:xfrm>
        </p:spPr>
        <p:txBody>
          <a:bodyPr>
            <a:normAutofit fontScale="77500" lnSpcReduction="20000"/>
          </a:bodyPr>
          <a:lstStyle/>
          <a:p>
            <a:r>
              <a:rPr lang="pl-PL" dirty="0"/>
              <a:t>W przypadku prac na temat przedsiębiorczości wiejskiej podkreśla się jej znaczenie w </a:t>
            </a:r>
            <a:r>
              <a:rPr lang="pl-PL" b="1" dirty="0"/>
              <a:t>wielofunkcyjnym rozwoju obszarów wiejskich</a:t>
            </a:r>
            <a:r>
              <a:rPr lang="pl-PL" dirty="0"/>
              <a:t>, stopniowej transformacji z przestrzeni rolniczej w kierunku bardziej zróżnicowanej funkcjonalnie. </a:t>
            </a:r>
            <a:endParaRPr lang="pl-PL" dirty="0" smtClean="0"/>
          </a:p>
          <a:p>
            <a:r>
              <a:rPr lang="pl-PL" dirty="0" smtClean="0"/>
              <a:t>Przedsiębiorcy </a:t>
            </a:r>
            <a:r>
              <a:rPr lang="pl-PL" dirty="0"/>
              <a:t>wiejscy oraz ich firmy stają się </a:t>
            </a:r>
            <a:r>
              <a:rPr lang="pl-PL" b="1" dirty="0"/>
              <a:t>kluczowym czynnikiem rozwoju lokalnego </a:t>
            </a:r>
            <a:r>
              <a:rPr lang="pl-PL" dirty="0"/>
              <a:t>(Kłodziński, 2006, 2009; Szopiński, 2004). </a:t>
            </a:r>
            <a:endParaRPr lang="pl-PL" dirty="0" smtClean="0"/>
          </a:p>
          <a:p>
            <a:r>
              <a:rPr lang="pl-PL" dirty="0" smtClean="0"/>
              <a:t>Podkreśla </a:t>
            </a:r>
            <a:r>
              <a:rPr lang="pl-PL" dirty="0"/>
              <a:t>się, że przedsiębiorczość wiejska stanowi </a:t>
            </a:r>
            <a:r>
              <a:rPr lang="pl-PL" b="1" dirty="0"/>
              <a:t>szansę pozarolniczego rozwoju wsi </a:t>
            </a:r>
            <a:r>
              <a:rPr lang="pl-PL" dirty="0"/>
              <a:t>(Matysiak, Żmija, 1996), stanowić może skuteczny czynnik </a:t>
            </a:r>
            <a:r>
              <a:rPr lang="pl-PL" b="1" dirty="0"/>
              <a:t>w walce z bezrobociem </a:t>
            </a:r>
            <a:r>
              <a:rPr lang="pl-PL" dirty="0"/>
              <a:t>(Wojewoda 2002), </a:t>
            </a:r>
            <a:r>
              <a:rPr lang="pl-PL" b="1" dirty="0"/>
              <a:t>rozwijana jest przede wszystkim w oparciu o własne zasoby siły rodzinnej </a:t>
            </a:r>
            <a:r>
              <a:rPr lang="pl-PL" dirty="0"/>
              <a:t>(Sułkowski 2003), określa się znaczenie różnych czynników kształtujących poziom przedsiębiorczości na obszarach wiejskich, w tym </a:t>
            </a:r>
            <a:r>
              <a:rPr lang="pl-PL" b="1" dirty="0"/>
              <a:t>wpływ samorządów gminnych </a:t>
            </a:r>
            <a:r>
              <a:rPr lang="pl-PL" dirty="0"/>
              <a:t>(Leśniewski, 2010; Kata, Miś, 2005; </a:t>
            </a:r>
            <a:r>
              <a:rPr lang="pl-PL" dirty="0" err="1"/>
              <a:t>Haus</a:t>
            </a:r>
            <a:r>
              <a:rPr lang="pl-PL" dirty="0"/>
              <a:t>, 2003; Kochmańska, 2007; Słomińska, 2007; </a:t>
            </a:r>
            <a:r>
              <a:rPr lang="pl-PL" dirty="0" err="1"/>
              <a:t>Sztando</a:t>
            </a:r>
            <a:r>
              <a:rPr lang="pl-PL" dirty="0"/>
              <a:t>, 1999; </a:t>
            </a:r>
            <a:r>
              <a:rPr lang="pl-PL" dirty="0" err="1"/>
              <a:t>Pomianek</a:t>
            </a:r>
            <a:r>
              <a:rPr lang="pl-PL" dirty="0"/>
              <a:t>, Sawicka, 2010; </a:t>
            </a:r>
            <a:r>
              <a:rPr lang="pl-PL" dirty="0" err="1"/>
              <a:t>Kuczowiec</a:t>
            </a:r>
            <a:r>
              <a:rPr lang="pl-PL" dirty="0"/>
              <a:t>, 2003) oraz </a:t>
            </a:r>
            <a:r>
              <a:rPr lang="pl-PL" b="1" dirty="0"/>
              <a:t>znaczenie czynnika ludzkiego, postawy przedsiębiorczej i poziomu wykształcenia </a:t>
            </a:r>
            <a:r>
              <a:rPr lang="pl-PL" dirty="0"/>
              <a:t>osób prowadzących firmy (Gola, 2011; Stawicka, 2003; Tyrańska, 2007; Czapiewski, Janc, 2012; Leszczycka, 2012</a:t>
            </a:r>
            <a:r>
              <a:rPr lang="pl-PL" dirty="0" smtClean="0"/>
              <a:t>).</a:t>
            </a:r>
          </a:p>
          <a:p>
            <a:r>
              <a:rPr lang="pl-PL" dirty="0" smtClean="0"/>
              <a:t>Natomiast </a:t>
            </a:r>
            <a:r>
              <a:rPr lang="pl-PL" dirty="0"/>
              <a:t>ze względu na swoją odmienność i wyraźną „specyfikę wiejską” dużą popularnością badawczą cieszy się </a:t>
            </a:r>
            <a:r>
              <a:rPr lang="pl-PL" b="1" dirty="0"/>
              <a:t>agroturystyka</a:t>
            </a:r>
            <a:r>
              <a:rPr lang="pl-PL" dirty="0"/>
              <a:t> (Firlej, Niedziółka 2007; </a:t>
            </a:r>
            <a:r>
              <a:rPr lang="pl-PL" dirty="0" err="1"/>
              <a:t>Kosmaczewska</a:t>
            </a:r>
            <a:r>
              <a:rPr lang="pl-PL" dirty="0"/>
              <a:t> 2011; Szymańska 1996; </a:t>
            </a:r>
            <a:r>
              <a:rPr lang="pl-PL" dirty="0" err="1"/>
              <a:t>Feczko</a:t>
            </a:r>
            <a:r>
              <a:rPr lang="pl-PL" dirty="0"/>
              <a:t>, 2010; Bednarek-Szczepańska, 2010; Sikora, </a:t>
            </a:r>
            <a:r>
              <a:rPr lang="pl-PL" dirty="0" err="1"/>
              <a:t>Wartecka-Ważyńska</a:t>
            </a:r>
            <a:r>
              <a:rPr lang="pl-PL" dirty="0"/>
              <a:t>, </a:t>
            </a:r>
            <a:r>
              <a:rPr lang="pl-PL" dirty="0" smtClean="0"/>
              <a:t>2009, Foryś 2015).  </a:t>
            </a:r>
            <a:endParaRPr lang="pl-PL" dirty="0"/>
          </a:p>
        </p:txBody>
      </p:sp>
      <p:graphicFrame>
        <p:nvGraphicFramePr>
          <p:cNvPr id="18434" name="Object 2"/>
          <p:cNvGraphicFramePr>
            <a:graphicFrameLocks noChangeAspect="1"/>
          </p:cNvGraphicFramePr>
          <p:nvPr/>
        </p:nvGraphicFramePr>
        <p:xfrm>
          <a:off x="3388748" y="6056534"/>
          <a:ext cx="4484391" cy="801465"/>
        </p:xfrm>
        <a:graphic>
          <a:graphicData uri="http://schemas.openxmlformats.org/presentationml/2006/ole">
            <p:oleObj spid="_x0000_s18434" name="Document" r:id="rId3" imgW="5973071" imgH="1075388" progId="Word.Document.12">
              <p:embed/>
            </p:oleObj>
          </a:graphicData>
        </a:graphic>
      </p:graphicFrame>
    </p:spTree>
    <p:extLst>
      <p:ext uri="{BB962C8B-B14F-4D97-AF65-F5344CB8AC3E}">
        <p14:creationId xmlns:p14="http://schemas.microsoft.com/office/powerpoint/2010/main" xmlns="" val="40267927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a:t>Przedsiębiorczość wiejska</a:t>
            </a:r>
          </a:p>
        </p:txBody>
      </p:sp>
      <p:sp>
        <p:nvSpPr>
          <p:cNvPr id="3" name="Symbol zastępczy zawartości 2"/>
          <p:cNvSpPr>
            <a:spLocks noGrp="1"/>
          </p:cNvSpPr>
          <p:nvPr>
            <p:ph idx="1"/>
          </p:nvPr>
        </p:nvSpPr>
        <p:spPr/>
        <p:txBody>
          <a:bodyPr>
            <a:normAutofit fontScale="85000" lnSpcReduction="20000"/>
          </a:bodyPr>
          <a:lstStyle/>
          <a:p>
            <a:pPr marL="0" indent="0">
              <a:buNone/>
            </a:pPr>
            <a:r>
              <a:rPr lang="pl-PL" dirty="0"/>
              <a:t>O</a:t>
            </a:r>
            <a:r>
              <a:rPr lang="pl-PL" dirty="0" smtClean="0"/>
              <a:t>braz </a:t>
            </a:r>
            <a:r>
              <a:rPr lang="pl-PL" dirty="0"/>
              <a:t>przedsiębiorczości wiejskiej widzianej przez pryzmat dyskursu naukowego (</a:t>
            </a:r>
            <a:r>
              <a:rPr lang="pl-PL" dirty="0" err="1"/>
              <a:t>Halamska</a:t>
            </a:r>
            <a:r>
              <a:rPr lang="pl-PL" dirty="0"/>
              <a:t>, 2013; Bański 2015). </a:t>
            </a:r>
            <a:endParaRPr lang="pl-PL" dirty="0" smtClean="0"/>
          </a:p>
          <a:p>
            <a:r>
              <a:rPr lang="pl-PL" dirty="0" smtClean="0"/>
              <a:t>są </a:t>
            </a:r>
            <a:r>
              <a:rPr lang="pl-PL" dirty="0"/>
              <a:t>to podmioty bardzo niewielkie, przede wszystkim mikroprzedsiębiorstwa, bazujące na samozatrudnieniu</a:t>
            </a:r>
            <a:r>
              <a:rPr lang="pl-PL" dirty="0" smtClean="0"/>
              <a:t>;</a:t>
            </a:r>
          </a:p>
          <a:p>
            <a:r>
              <a:rPr lang="pl-PL" dirty="0" smtClean="0"/>
              <a:t> </a:t>
            </a:r>
            <a:r>
              <a:rPr lang="pl-PL" dirty="0"/>
              <a:t>z dużym udziałem „szarej strefy</a:t>
            </a:r>
            <a:r>
              <a:rPr lang="pl-PL" dirty="0" smtClean="0"/>
              <a:t>” (Hałasiewicz 1999) </a:t>
            </a:r>
          </a:p>
          <a:p>
            <a:r>
              <a:rPr lang="pl-PL" dirty="0" smtClean="0"/>
              <a:t>o </a:t>
            </a:r>
            <a:r>
              <a:rPr lang="pl-PL" dirty="0"/>
              <a:t>wysokim stopniu elastyczności i umiejętności przekwalifikowania się wraz ze zmieniającym się popytem; </a:t>
            </a:r>
            <a:endParaRPr lang="pl-PL" dirty="0" smtClean="0"/>
          </a:p>
          <a:p>
            <a:r>
              <a:rPr lang="pl-PL" dirty="0" smtClean="0"/>
              <a:t>obok </a:t>
            </a:r>
            <a:r>
              <a:rPr lang="pl-PL" dirty="0"/>
              <a:t>ekonomicznych równie ważne są korzyści społeczne i psychologiczne – posiadanie jakiejś pracy i zabezpieczenie zbędnej siły w rolnictwie; </a:t>
            </a:r>
            <a:endParaRPr lang="pl-PL" dirty="0" smtClean="0"/>
          </a:p>
          <a:p>
            <a:r>
              <a:rPr lang="pl-PL" dirty="0" smtClean="0"/>
              <a:t>są </a:t>
            </a:r>
            <a:r>
              <a:rPr lang="pl-PL" dirty="0"/>
              <a:t>to podmioty funkcjonujące w czasie teraźniejszym, nie tworzące dalekosiężnych strategii rozwojowych, nie dbające o wysoki poziom konkurencyjności i niezainteresowane często dalszym rozwojem; </a:t>
            </a:r>
            <a:endParaRPr lang="pl-PL" dirty="0" smtClean="0"/>
          </a:p>
          <a:p>
            <a:r>
              <a:rPr lang="pl-PL" dirty="0" smtClean="0"/>
              <a:t>w </a:t>
            </a:r>
            <a:r>
              <a:rPr lang="pl-PL" dirty="0"/>
              <a:t>niewielkim stopniu współpracujące z innymi </a:t>
            </a:r>
            <a:r>
              <a:rPr lang="pl-PL" dirty="0" smtClean="0"/>
              <a:t>podmiotami</a:t>
            </a:r>
            <a:endParaRPr lang="pl-PL" dirty="0"/>
          </a:p>
        </p:txBody>
      </p:sp>
      <p:graphicFrame>
        <p:nvGraphicFramePr>
          <p:cNvPr id="19458" name="Object 2"/>
          <p:cNvGraphicFramePr>
            <a:graphicFrameLocks noChangeAspect="1"/>
          </p:cNvGraphicFramePr>
          <p:nvPr/>
        </p:nvGraphicFramePr>
        <p:xfrm>
          <a:off x="3389313" y="6056313"/>
          <a:ext cx="4483100" cy="801687"/>
        </p:xfrm>
        <a:graphic>
          <a:graphicData uri="http://schemas.openxmlformats.org/presentationml/2006/ole">
            <p:oleObj spid="_x0000_s19458" name="Document" r:id="rId3" imgW="5973071" imgH="1075388" progId="Word.Document.12">
              <p:embed/>
            </p:oleObj>
          </a:graphicData>
        </a:graphic>
      </p:graphicFrame>
    </p:spTree>
    <p:extLst>
      <p:ext uri="{BB962C8B-B14F-4D97-AF65-F5344CB8AC3E}">
        <p14:creationId xmlns:p14="http://schemas.microsoft.com/office/powerpoint/2010/main" xmlns="" val="363099167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smtClean="0"/>
              <a:t>Przedsiębiorczość mieszkańców wsi</a:t>
            </a:r>
            <a:endParaRPr lang="pl-PL" dirty="0"/>
          </a:p>
        </p:txBody>
      </p:sp>
      <p:sp>
        <p:nvSpPr>
          <p:cNvPr id="3" name="Symbol zastępczy zawartości 2"/>
          <p:cNvSpPr>
            <a:spLocks noGrp="1"/>
          </p:cNvSpPr>
          <p:nvPr>
            <p:ph idx="1"/>
          </p:nvPr>
        </p:nvSpPr>
        <p:spPr/>
        <p:txBody>
          <a:bodyPr>
            <a:normAutofit fontScale="92500" lnSpcReduction="20000"/>
          </a:bodyPr>
          <a:lstStyle/>
          <a:p>
            <a:r>
              <a:rPr lang="pl-PL" dirty="0" smtClean="0"/>
              <a:t>A. Kaleta (1996, 1999, 2015) zwraca uwagę na interesujące cechy specyficzne dla przedsiębiorczości wiejskiej </a:t>
            </a:r>
          </a:p>
          <a:p>
            <a:pPr marL="0" indent="0">
              <a:buNone/>
            </a:pPr>
            <a:r>
              <a:rPr lang="pl-PL" dirty="0"/>
              <a:t> </a:t>
            </a:r>
            <a:r>
              <a:rPr lang="pl-PL" dirty="0" smtClean="0"/>
              <a:t>- powszechność (ukrytej) dwuzawodowości lub szerzej – dywersyfikacji źródeł dochodów – wśród rolników </a:t>
            </a:r>
          </a:p>
          <a:p>
            <a:pPr marL="0" indent="0">
              <a:buNone/>
            </a:pPr>
            <a:r>
              <a:rPr lang="pl-PL" dirty="0"/>
              <a:t> </a:t>
            </a:r>
            <a:r>
              <a:rPr lang="pl-PL" dirty="0" smtClean="0"/>
              <a:t>- zawód rolnika jako przedsiębiorczość sensu stricte </a:t>
            </a:r>
          </a:p>
          <a:p>
            <a:r>
              <a:rPr lang="pl-PL" dirty="0" smtClean="0"/>
              <a:t>Zły klimat dla przedsiębiorczości wiejskiej (Raport FIR) – nieskuteczne, źle zaprojektowane oferty dla młodych przedsiębiorców wiejskich, brak przyjaznego otoczenia instytucjonalnego </a:t>
            </a:r>
          </a:p>
          <a:p>
            <a:r>
              <a:rPr lang="pl-PL" dirty="0" err="1" smtClean="0"/>
              <a:t>Klientelizm</a:t>
            </a:r>
            <a:r>
              <a:rPr lang="pl-PL" dirty="0" smtClean="0"/>
              <a:t>, klanowy charakter kapitału społecznego wsi nie sprzyjają klimatowi przedsiębiorczości (Goszczyński, Knieć 2014) </a:t>
            </a:r>
          </a:p>
          <a:p>
            <a:r>
              <a:rPr lang="pl-PL" dirty="0" smtClean="0"/>
              <a:t>Problemy strukturalne – niższy poziom rozwoju rynku wiejskiego (brak masy krytycznej dla rozwoju infrastruktury i usług), utrudnienia fizyczne, brak specjalistów </a:t>
            </a:r>
            <a:endParaRPr lang="pl-PL" dirty="0"/>
          </a:p>
        </p:txBody>
      </p:sp>
      <p:graphicFrame>
        <p:nvGraphicFramePr>
          <p:cNvPr id="20482" name="Object 2"/>
          <p:cNvGraphicFramePr>
            <a:graphicFrameLocks noChangeAspect="1"/>
          </p:cNvGraphicFramePr>
          <p:nvPr/>
        </p:nvGraphicFramePr>
        <p:xfrm>
          <a:off x="3389313" y="6056313"/>
          <a:ext cx="4483100" cy="801687"/>
        </p:xfrm>
        <a:graphic>
          <a:graphicData uri="http://schemas.openxmlformats.org/presentationml/2006/ole">
            <p:oleObj spid="_x0000_s20482" name="Document" r:id="rId3" imgW="5973071" imgH="1075388" progId="Word.Document.12">
              <p:embed/>
            </p:oleObj>
          </a:graphicData>
        </a:graphic>
      </p:graphicFrame>
    </p:spTree>
    <p:extLst>
      <p:ext uri="{BB962C8B-B14F-4D97-AF65-F5344CB8AC3E}">
        <p14:creationId xmlns:p14="http://schemas.microsoft.com/office/powerpoint/2010/main" xmlns="" val="346502339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smtClean="0"/>
              <a:t>Młodzi na wsi a przedsiębiorczość</a:t>
            </a:r>
            <a:endParaRPr lang="pl-PL" dirty="0"/>
          </a:p>
        </p:txBody>
      </p:sp>
      <p:sp>
        <p:nvSpPr>
          <p:cNvPr id="3" name="Symbol zastępczy zawartości 2"/>
          <p:cNvSpPr>
            <a:spLocks noGrp="1"/>
          </p:cNvSpPr>
          <p:nvPr>
            <p:ph idx="1"/>
          </p:nvPr>
        </p:nvSpPr>
        <p:spPr>
          <a:xfrm>
            <a:off x="838200" y="1825624"/>
            <a:ext cx="10515600" cy="4610009"/>
          </a:xfrm>
        </p:spPr>
        <p:txBody>
          <a:bodyPr>
            <a:normAutofit fontScale="70000" lnSpcReduction="20000"/>
          </a:bodyPr>
          <a:lstStyle/>
          <a:p>
            <a:r>
              <a:rPr lang="pl-PL" dirty="0"/>
              <a:t>Nie ma istotnych różnic w postawach młodych ludzi na wsi i w mieście wobec wyzwań, jakie generuje rynek pracy, w tym wobec mobilności zawodowej i </a:t>
            </a:r>
            <a:r>
              <a:rPr lang="pl-PL" dirty="0" smtClean="0"/>
              <a:t>przestrzennej</a:t>
            </a:r>
            <a:r>
              <a:rPr lang="pl-PL" dirty="0"/>
              <a:t> </a:t>
            </a:r>
            <a:r>
              <a:rPr lang="pl-PL" dirty="0" smtClean="0"/>
              <a:t>(Wasielewski 2012)</a:t>
            </a:r>
          </a:p>
          <a:p>
            <a:r>
              <a:rPr lang="pl-PL" dirty="0"/>
              <a:t>Wieś przestaje być „gorszym </a:t>
            </a:r>
            <a:r>
              <a:rPr lang="pl-PL" dirty="0" smtClean="0"/>
              <a:t>światem”. Aż </a:t>
            </a:r>
            <a:r>
              <a:rPr lang="pl-PL" dirty="0"/>
              <a:t>50% młodzieży wiejskiej i 13% młodzieży miejskiej deklaruje chęć zamieszkania na wsi</a:t>
            </a:r>
          </a:p>
          <a:p>
            <a:r>
              <a:rPr lang="pl-PL" dirty="0" smtClean="0"/>
              <a:t>Definiowanie osoby przedsiębiorczej przez młodzież:</a:t>
            </a:r>
          </a:p>
          <a:p>
            <a:pPr>
              <a:buFontTx/>
              <a:buChar char="-"/>
            </a:pPr>
            <a:r>
              <a:rPr lang="pl-PL" dirty="0" smtClean="0"/>
              <a:t>cechy typowe : pracowitość, pomysłowość, pewność siebie, upór, optymizm</a:t>
            </a:r>
          </a:p>
          <a:p>
            <a:pPr>
              <a:buFontTx/>
              <a:buChar char="-"/>
            </a:pPr>
            <a:r>
              <a:rPr lang="pl-PL" dirty="0"/>
              <a:t>c</a:t>
            </a:r>
            <a:r>
              <a:rPr lang="pl-PL" dirty="0" smtClean="0"/>
              <a:t>echy częściej wymieniane przez młodzież ze wsi: spryt, zaradność, odwaga, wyzysk </a:t>
            </a:r>
          </a:p>
          <a:p>
            <a:r>
              <a:rPr lang="pl-PL" dirty="0" smtClean="0"/>
              <a:t>W opinii badanych młodych mieszkańców wsi (np. raport Młodzi na wsi) głównymi problemami w rozwijaniu przez nich własnej działalności gospodarczej są: wątłość lokalnego rynku, koncentracja w skali mikro (wieś gminna dominuje), wszechobecność lokalnych intryg politycznych i </a:t>
            </a:r>
            <a:r>
              <a:rPr lang="pl-PL" dirty="0" err="1" smtClean="0"/>
              <a:t>klientelizmu</a:t>
            </a:r>
            <a:endParaRPr lang="pl-PL" dirty="0"/>
          </a:p>
          <a:p>
            <a:r>
              <a:rPr lang="pl-PL" dirty="0" smtClean="0"/>
              <a:t>Młodzi nastawieni pro-przedsiębiorczo zwykle rozważają otwarcie własnego biznesu w mieście, niż na wsi </a:t>
            </a:r>
          </a:p>
          <a:p>
            <a:r>
              <a:rPr lang="pl-PL" dirty="0" smtClean="0"/>
              <a:t>Są świadomi, że to właśnie osoby przedsiębiorcze (zarówno w sektorze rolnym, jak i obok niego, czy poza nim) stanowią główny potencjał wsi i decydują o jego rozwoju </a:t>
            </a:r>
          </a:p>
        </p:txBody>
      </p:sp>
      <p:graphicFrame>
        <p:nvGraphicFramePr>
          <p:cNvPr id="21506" name="Object 2"/>
          <p:cNvGraphicFramePr>
            <a:graphicFrameLocks noChangeAspect="1"/>
          </p:cNvGraphicFramePr>
          <p:nvPr/>
        </p:nvGraphicFramePr>
        <p:xfrm>
          <a:off x="3389313" y="6056313"/>
          <a:ext cx="4483100" cy="801687"/>
        </p:xfrm>
        <a:graphic>
          <a:graphicData uri="http://schemas.openxmlformats.org/presentationml/2006/ole">
            <p:oleObj spid="_x0000_s21506" name="Document" r:id="rId3" imgW="5973071" imgH="1075388" progId="Word.Document.12">
              <p:embed/>
            </p:oleObj>
          </a:graphicData>
        </a:graphic>
      </p:graphicFrame>
    </p:spTree>
    <p:extLst>
      <p:ext uri="{BB962C8B-B14F-4D97-AF65-F5344CB8AC3E}">
        <p14:creationId xmlns:p14="http://schemas.microsoft.com/office/powerpoint/2010/main" xmlns="" val="275466103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smtClean="0"/>
              <a:t>Intencje przedsiębiorcze młodzieży wiejskiej</a:t>
            </a:r>
            <a:endParaRPr lang="pl-PL" dirty="0"/>
          </a:p>
        </p:txBody>
      </p:sp>
      <p:sp>
        <p:nvSpPr>
          <p:cNvPr id="3" name="Symbol zastępczy zawartości 2"/>
          <p:cNvSpPr>
            <a:spLocks noGrp="1"/>
          </p:cNvSpPr>
          <p:nvPr>
            <p:ph idx="1"/>
          </p:nvPr>
        </p:nvSpPr>
        <p:spPr/>
        <p:txBody>
          <a:bodyPr>
            <a:normAutofit/>
          </a:bodyPr>
          <a:lstStyle/>
          <a:p>
            <a:r>
              <a:rPr lang="pl-PL" dirty="0" smtClean="0"/>
              <a:t>Wg J. </a:t>
            </a:r>
            <a:r>
              <a:rPr lang="pl-PL" dirty="0" err="1" smtClean="0"/>
              <a:t>Korpysa</a:t>
            </a:r>
            <a:r>
              <a:rPr lang="pl-PL" dirty="0" smtClean="0"/>
              <a:t> młodzież prezentuje intencje przedsiębiorcze, wyraźnie doceniając znaczenie wykształcenia, doświadczenia zawodowego, pracowitości i sumienności, znajomości języków obcych  </a:t>
            </a:r>
          </a:p>
          <a:p>
            <a:r>
              <a:rPr lang="pl-PL" dirty="0" smtClean="0"/>
              <a:t>Rzeczywiste działania, jakie ona podejmuje są dalekie od tychże intencji – tylko niewielka grupa z badanych próbowała aktywnie i świadomie nabywać powyższe kompetencje oraz rozwijać te cechy w celu ich wykorzystania dla np. rozwijania własnej działalności gospodarczej  </a:t>
            </a:r>
          </a:p>
        </p:txBody>
      </p:sp>
      <p:graphicFrame>
        <p:nvGraphicFramePr>
          <p:cNvPr id="40962" name="Object 2"/>
          <p:cNvGraphicFramePr>
            <a:graphicFrameLocks noChangeAspect="1"/>
          </p:cNvGraphicFramePr>
          <p:nvPr/>
        </p:nvGraphicFramePr>
        <p:xfrm>
          <a:off x="3389313" y="6056313"/>
          <a:ext cx="4483100" cy="801687"/>
        </p:xfrm>
        <a:graphic>
          <a:graphicData uri="http://schemas.openxmlformats.org/presentationml/2006/ole">
            <p:oleObj spid="_x0000_s40962" name="Document" r:id="rId3" imgW="5973071" imgH="1075388" progId="Word.Document.12">
              <p:embed/>
            </p:oleObj>
          </a:graphicData>
        </a:graphic>
      </p:graphicFrame>
    </p:spTree>
    <p:extLst>
      <p:ext uri="{BB962C8B-B14F-4D97-AF65-F5344CB8AC3E}">
        <p14:creationId xmlns:p14="http://schemas.microsoft.com/office/powerpoint/2010/main" xmlns="" val="2414248363"/>
      </p:ext>
    </p:extLst>
  </p:cSld>
  <p:clrMapOvr>
    <a:masterClrMapping/>
  </p:clrMapOvr>
  <p:timing>
    <p:tnLst>
      <p:par>
        <p:cTn id="1" dur="indefinite" restart="never" nodeType="tmRoot"/>
      </p:par>
    </p:tnLst>
  </p:timing>
</p:sld>
</file>

<file path=ppt/theme/theme1.xml><?xml version="1.0" encoding="utf-8"?>
<a:theme xmlns:a="http://schemas.openxmlformats.org/drawingml/2006/main" name="Motyw pakietu Office">
  <a:themeElements>
    <a:clrScheme name="Pakiet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Pakiet 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206</TotalTime>
  <Words>1889</Words>
  <Application>Microsoft Office PowerPoint</Application>
  <PresentationFormat>Niestandardowy</PresentationFormat>
  <Paragraphs>129</Paragraphs>
  <Slides>27</Slides>
  <Notes>0</Notes>
  <HiddenSlides>0</HiddenSlides>
  <MMClips>0</MMClips>
  <ScaleCrop>false</ScaleCrop>
  <HeadingPairs>
    <vt:vector size="6" baseType="variant">
      <vt:variant>
        <vt:lpstr>Motyw</vt:lpstr>
      </vt:variant>
      <vt:variant>
        <vt:i4>1</vt:i4>
      </vt:variant>
      <vt:variant>
        <vt:lpstr>Osadzone serwery OLE</vt:lpstr>
      </vt:variant>
      <vt:variant>
        <vt:i4>1</vt:i4>
      </vt:variant>
      <vt:variant>
        <vt:lpstr>Tytuły slajdów</vt:lpstr>
      </vt:variant>
      <vt:variant>
        <vt:i4>27</vt:i4>
      </vt:variant>
    </vt:vector>
  </HeadingPairs>
  <TitlesOfParts>
    <vt:vector size="29" baseType="lpstr">
      <vt:lpstr>Motyw pakietu Office</vt:lpstr>
      <vt:lpstr>Document</vt:lpstr>
      <vt:lpstr>Młodzież wiejska wobec przedsiębiorczości - postawy, doświadczenia, skutki dla rozwoju wsi i rolnictwa </vt:lpstr>
      <vt:lpstr>Młodzież wiejska w badaniach socjologicznych </vt:lpstr>
      <vt:lpstr>Młodzież wiejska </vt:lpstr>
      <vt:lpstr>Przedsiębiorczość na wsi – dwa ujęcia (E. Psyk-Piotrowska) </vt:lpstr>
      <vt:lpstr>Przedsiębiorczość wiejska</vt:lpstr>
      <vt:lpstr>Przedsiębiorczość wiejska</vt:lpstr>
      <vt:lpstr>Przedsiębiorczość mieszkańców wsi</vt:lpstr>
      <vt:lpstr>Młodzi na wsi a przedsiębiorczość</vt:lpstr>
      <vt:lpstr>Intencje przedsiębiorcze młodzieży wiejskiej</vt:lpstr>
      <vt:lpstr>Baza edukacyjna</vt:lpstr>
      <vt:lpstr>Młodzi rolnicy</vt:lpstr>
      <vt:lpstr>Przymus ekonomiczny głównym motorem dywersyfikacji dochodów </vt:lpstr>
      <vt:lpstr>Przymus ekonomiczny głównym motorem dywersyfikacji dochodów </vt:lpstr>
      <vt:lpstr>Potencjał przedsiębiorczości wśród rolników i domowników</vt:lpstr>
      <vt:lpstr>Potencjał przedsiębiorczy w zależności od wieku rolników</vt:lpstr>
      <vt:lpstr>Postawy wobec przedsiębiorczości jako wartości wśród młodych rolników </vt:lpstr>
      <vt:lpstr>Potencjał dywersyfikacyjny</vt:lpstr>
      <vt:lpstr>Młodzi rolnicy – doświadczenia związane z prowadzeniem własnej działalności gospodarczej poza rolnictwem </vt:lpstr>
      <vt:lpstr>Postawy powracających z emigracji młodych mieszkańców wsi </vt:lpstr>
      <vt:lpstr>Młodzi przedsiębiorczy i przedsiębiorcy a środku unijne</vt:lpstr>
      <vt:lpstr>Walidacja umiejętności nieformalnych </vt:lpstr>
      <vt:lpstr>Przypadek 1: Adam, 29 lat, Sadłowo</vt:lpstr>
      <vt:lpstr>Przypadek 2: Wojciech, 34 lata, Górzno </vt:lpstr>
      <vt:lpstr>Przypadek 3: Adriana, 32 lata,  Dobrzyń n. Wisłą</vt:lpstr>
      <vt:lpstr>Wnioski dla przyszłości wsi i rolnictwa</vt:lpstr>
      <vt:lpstr>Wnioski</vt:lpstr>
      <vt:lpstr>Dziękuję za uwagę!</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Młodzież wiejska wobec przedsiębiorczości - postawy, doświadczenia, skutki dla rozwoju wsi i rolnictwa </dc:title>
  <dc:creator>Komputer</dc:creator>
  <cp:lastModifiedBy>Jacek</cp:lastModifiedBy>
  <cp:revision>52</cp:revision>
  <dcterms:created xsi:type="dcterms:W3CDTF">2015-05-21T10:41:21Z</dcterms:created>
  <dcterms:modified xsi:type="dcterms:W3CDTF">2015-05-28T07:31:52Z</dcterms:modified>
</cp:coreProperties>
</file>