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  <p:sldMasterId id="2147483719" r:id="rId2"/>
    <p:sldMasterId id="2147483672" r:id="rId3"/>
    <p:sldMasterId id="2147483684" r:id="rId4"/>
  </p:sldMasterIdLst>
  <p:notesMasterIdLst>
    <p:notesMasterId r:id="rId29"/>
  </p:notesMasterIdLst>
  <p:sldIdLst>
    <p:sldId id="256" r:id="rId5"/>
    <p:sldId id="347" r:id="rId6"/>
    <p:sldId id="348" r:id="rId7"/>
    <p:sldId id="349" r:id="rId8"/>
    <p:sldId id="350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1" r:id="rId25"/>
    <p:sldId id="372" r:id="rId26"/>
    <p:sldId id="373" r:id="rId27"/>
    <p:sldId id="374" r:id="rId28"/>
  </p:sldIdLst>
  <p:sldSz cx="9144000" cy="6858000" type="screen4x3"/>
  <p:notesSz cx="6858000" cy="1001395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323" autoAdjust="0"/>
  </p:normalViewPr>
  <p:slideViewPr>
    <p:cSldViewPr>
      <p:cViewPr>
        <p:scale>
          <a:sx n="95" d="100"/>
          <a:sy n="95" d="100"/>
        </p:scale>
        <p:origin x="-9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3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2010</c:v>
                </c:pt>
                <c:pt idx="6">
                  <c:v>2015</c:v>
                </c:pt>
                <c:pt idx="7">
                  <c:v>2020</c:v>
                </c:pt>
                <c:pt idx="8">
                  <c:v>2025</c:v>
                </c:pt>
                <c:pt idx="9">
                  <c:v>2030</c:v>
                </c:pt>
                <c:pt idx="10">
                  <c:v>2035</c:v>
                </c:pt>
                <c:pt idx="11">
                  <c:v>2040</c:v>
                </c:pt>
                <c:pt idx="12">
                  <c:v>2045</c:v>
                </c:pt>
                <c:pt idx="13">
                  <c:v>2050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4.8</c:v>
                </c:pt>
                <c:pt idx="1">
                  <c:v>5.3</c:v>
                </c:pt>
                <c:pt idx="2">
                  <c:v>5.7</c:v>
                </c:pt>
                <c:pt idx="3">
                  <c:v>6.1</c:v>
                </c:pt>
                <c:pt idx="4">
                  <c:v>6.5</c:v>
                </c:pt>
                <c:pt idx="5">
                  <c:v>6.8</c:v>
                </c:pt>
                <c:pt idx="6">
                  <c:v>7.2</c:v>
                </c:pt>
                <c:pt idx="7">
                  <c:v>7.6</c:v>
                </c:pt>
                <c:pt idx="8">
                  <c:v>7.9</c:v>
                </c:pt>
                <c:pt idx="9">
                  <c:v>8.1999999999999993</c:v>
                </c:pt>
                <c:pt idx="10">
                  <c:v>8.5</c:v>
                </c:pt>
                <c:pt idx="11">
                  <c:v>8.6999999999999993</c:v>
                </c:pt>
                <c:pt idx="12">
                  <c:v>8.9</c:v>
                </c:pt>
                <c:pt idx="13">
                  <c:v>9.1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176704"/>
        <c:axId val="65690944"/>
      </c:lineChart>
      <c:catAx>
        <c:axId val="7917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5690944"/>
        <c:crosses val="autoZero"/>
        <c:auto val="1"/>
        <c:lblAlgn val="ctr"/>
        <c:lblOffset val="100"/>
        <c:noMultiLvlLbl val="0"/>
      </c:catAx>
      <c:valAx>
        <c:axId val="6569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9176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A878F96C-C547-4807-BF8C-4FD656245F04}" type="datetimeFigureOut">
              <a:rPr lang="pl-PL"/>
              <a:pPr>
                <a:defRPr/>
              </a:pPr>
              <a:t>2015-05-29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25513" y="750888"/>
            <a:ext cx="500697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756626"/>
            <a:ext cx="5486400" cy="450627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511514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9511514"/>
            <a:ext cx="2971800" cy="50069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52BC31-22C6-4DA6-B5B5-BBFE862FB0C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1181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FEB02-30C9-48F0-8F62-A12DA01C2FAA}" type="datetime1">
              <a:rPr lang="pl-PL"/>
              <a:pPr>
                <a:defRPr/>
              </a:pPr>
              <a:t>2015-05-29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0B1D7-3940-48D0-BE7A-B8A99530C27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01185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9F6B2-A0B5-401F-920D-5A0C83586DB5}" type="datetime1">
              <a:rPr lang="pl-PL"/>
              <a:pPr>
                <a:defRPr/>
              </a:pPr>
              <a:t>2015-05-29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4F1F3-82BC-46D4-93B1-0377CB2DF6C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8626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AE93A-E478-4A5C-B972-26236F8DE2BB}" type="datetime1">
              <a:rPr lang="pl-PL"/>
              <a:pPr>
                <a:defRPr/>
              </a:pPr>
              <a:t>2015-05-29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2FFEE-9AA9-4368-9E95-3491DB67556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02757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325B7-7C89-44F1-8067-4C73E2D2307F}" type="datetime1">
              <a:rPr lang="pl-PL"/>
              <a:pPr>
                <a:defRPr/>
              </a:pPr>
              <a:t>2015-05-29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2E991-7DA4-4675-B48A-20573B631B4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1061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CAD1-7734-4AB1-9420-0696F8F9BC61}" type="datetimeFigureOut">
              <a:rPr lang="cs-CZ" smtClean="0"/>
              <a:t>29.5.2015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3E0E-3E7B-43F0-B64B-220012F78E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41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CAD1-7734-4AB1-9420-0696F8F9BC61}" type="datetimeFigureOut">
              <a:rPr lang="cs-CZ" smtClean="0"/>
              <a:t>29.5.2015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3E0E-3E7B-43F0-B64B-220012F78E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970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CAD1-7734-4AB1-9420-0696F8F9BC61}" type="datetimeFigureOut">
              <a:rPr lang="cs-CZ" smtClean="0"/>
              <a:t>29.5.2015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3E0E-3E7B-43F0-B64B-220012F78E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8542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CAD1-7734-4AB1-9420-0696F8F9BC61}" type="datetimeFigureOut">
              <a:rPr lang="cs-CZ" smtClean="0"/>
              <a:t>29.5.2015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3E0E-3E7B-43F0-B64B-220012F78E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934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CAD1-7734-4AB1-9420-0696F8F9BC61}" type="datetimeFigureOut">
              <a:rPr lang="cs-CZ" smtClean="0"/>
              <a:t>29.5.2015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3E0E-3E7B-43F0-B64B-220012F78E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178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CAD1-7734-4AB1-9420-0696F8F9BC61}" type="datetimeFigureOut">
              <a:rPr lang="cs-CZ" smtClean="0"/>
              <a:t>29.5.2015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3E0E-3E7B-43F0-B64B-220012F78E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5034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CAD1-7734-4AB1-9420-0696F8F9BC61}" type="datetimeFigureOut">
              <a:rPr lang="cs-CZ" smtClean="0"/>
              <a:t>29.5.2015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3E0E-3E7B-43F0-B64B-220012F78E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13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2" y="250925"/>
            <a:ext cx="6624736" cy="1143000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B5144-1B08-4D57-B9D8-6D94CC1708E1}" type="datetime1">
              <a:rPr lang="pl-PL"/>
              <a:pPr>
                <a:defRPr/>
              </a:pPr>
              <a:t>2015-05-29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20353-45DD-413D-821E-CCEBA65C3BE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649979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CAD1-7734-4AB1-9420-0696F8F9BC61}" type="datetimeFigureOut">
              <a:rPr lang="cs-CZ" smtClean="0"/>
              <a:t>29.5.2015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3E0E-3E7B-43F0-B64B-220012F78E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145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CAD1-7734-4AB1-9420-0696F8F9BC61}" type="datetimeFigureOut">
              <a:rPr lang="cs-CZ" smtClean="0"/>
              <a:t>29.5.2015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3E0E-3E7B-43F0-B64B-220012F78E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1773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CAD1-7734-4AB1-9420-0696F8F9BC61}" type="datetimeFigureOut">
              <a:rPr lang="cs-CZ" smtClean="0"/>
              <a:t>29.5.2015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3E0E-3E7B-43F0-B64B-220012F78E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474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CAD1-7734-4AB1-9420-0696F8F9BC61}" type="datetimeFigureOut">
              <a:rPr lang="cs-CZ" smtClean="0"/>
              <a:t>29.5.2015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3E0E-3E7B-43F0-B64B-220012F78E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6693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A9FDD-F30F-447D-9B57-96AC2DE600BC}" type="datetime1">
              <a:rPr lang="pl-PL"/>
              <a:pPr>
                <a:defRPr/>
              </a:pPr>
              <a:t>2015-05-29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F860A-CC64-46C3-BAC4-0CB6AB2D036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830772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3F545-0872-4DE2-9F57-4E668D21437A}" type="datetime1">
              <a:rPr lang="pl-PL"/>
              <a:pPr>
                <a:defRPr/>
              </a:pPr>
              <a:t>2015-05-29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C4EE4-7BEC-46C3-80D7-DDB1682AB47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029425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41268-992E-4E33-B5CC-03A427362E1E}" type="datetime1">
              <a:rPr lang="pl-PL"/>
              <a:pPr>
                <a:defRPr/>
              </a:pPr>
              <a:t>2015-05-29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7A596-45C2-4D90-A143-BA72F7D99D9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66840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84FAE-8835-4738-AB2E-860F263A1DD1}" type="datetime1">
              <a:rPr lang="pl-PL"/>
              <a:pPr>
                <a:defRPr/>
              </a:pPr>
              <a:t>2015-05-29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BC83F-013D-4B50-A483-CDD791E825F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020252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C90B4-D5AD-4752-8B49-DA405C5E635E}" type="datetime1">
              <a:rPr lang="pl-PL"/>
              <a:pPr>
                <a:defRPr/>
              </a:pPr>
              <a:t>2015-05-29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252D7-300C-4656-9C3B-63BEF86A874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286694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1DE20-1B95-4D74-B541-C77B4A669580}" type="datetime1">
              <a:rPr lang="pl-PL"/>
              <a:pPr>
                <a:defRPr/>
              </a:pPr>
              <a:t>2015-05-29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1A380-0855-4CF5-AD41-47F1E8B8E31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7865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B5144-1B08-4D57-B9D8-6D94CC1708E1}" type="datetime1">
              <a:rPr lang="pl-PL"/>
              <a:pPr>
                <a:defRPr/>
              </a:pPr>
              <a:t>2015-05-29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20353-45DD-413D-821E-CCEBA65C3BE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12504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0FB2-5951-4415-BADE-C9881671F686}" type="datetime1">
              <a:rPr lang="pl-PL"/>
              <a:pPr>
                <a:defRPr/>
              </a:pPr>
              <a:t>2015-05-29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E279F-AEC6-42E1-90C2-87D7B098077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3938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99A64-911C-4CA0-8A96-6B4C9A9BB272}" type="datetime1">
              <a:rPr lang="pl-PL"/>
              <a:pPr>
                <a:defRPr/>
              </a:pPr>
              <a:t>2015-05-29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F53A6-C18D-40D1-B009-71D2F67964D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278444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E3C29-9613-4EF9-946B-3F72C8B56E61}" type="datetime1">
              <a:rPr lang="pl-PL"/>
              <a:pPr>
                <a:defRPr/>
              </a:pPr>
              <a:t>2015-05-29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C35C7-6DE1-4412-B731-956133D7A08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84978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5943D-E3E2-4F74-B559-8198548FC7A1}" type="datetime1">
              <a:rPr lang="pl-PL"/>
              <a:pPr>
                <a:defRPr/>
              </a:pPr>
              <a:t>2015-05-29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CD20D-BC5B-4FB0-929B-86D5783E690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183185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426F9-454D-4E1B-AA10-F9BC063B9518}" type="datetime1">
              <a:rPr lang="pl-PL"/>
              <a:pPr>
                <a:defRPr/>
              </a:pPr>
              <a:t>2015-05-29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F1B12-BD0A-4159-9040-3EB87E74B3C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8542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8ECAA-634E-4146-AD21-C7101FBA6DA5}" type="datetime1">
              <a:rPr lang="pl-PL"/>
              <a:pPr>
                <a:defRPr/>
              </a:pPr>
              <a:t>2015-05-29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450A9-CF8B-4AA4-B33A-938D89E0315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547948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284DA-BB40-4731-A6C0-99B035648FBB}" type="datetime1">
              <a:rPr lang="pl-PL"/>
              <a:pPr>
                <a:defRPr/>
              </a:pPr>
              <a:t>2015-05-29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0542B-F1F5-4723-B932-409E41707BE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052969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69803-4DFB-4E51-98E4-3314D093D2DD}" type="datetime1">
              <a:rPr lang="pl-PL"/>
              <a:pPr>
                <a:defRPr/>
              </a:pPr>
              <a:t>2015-05-29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8180B-D8F2-4A7C-B671-97FD62A2962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550440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91A77-8C39-4F1C-9E98-82029920BB6D}" type="datetime1">
              <a:rPr lang="pl-PL"/>
              <a:pPr>
                <a:defRPr/>
              </a:pPr>
              <a:t>2015-05-29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2C70B-6F05-4213-AF47-681524660D2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808596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8A6A5-364B-4294-89BF-055157148DC6}" type="datetime1">
              <a:rPr lang="pl-PL"/>
              <a:pPr>
                <a:defRPr/>
              </a:pPr>
              <a:t>2015-05-29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76832-DE17-45AF-BA85-8BD62F31330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9814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C6F17-5C28-4663-9C43-5AB8DB5A6FC6}" type="datetime1">
              <a:rPr lang="pl-PL"/>
              <a:pPr>
                <a:defRPr/>
              </a:pPr>
              <a:t>2015-05-29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D6D72-0977-48FE-83BB-11899DEAC09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670982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C1FAB-25E1-49B4-8988-0917BBDAF31B}" type="datetime1">
              <a:rPr lang="pl-PL"/>
              <a:pPr>
                <a:defRPr/>
              </a:pPr>
              <a:t>2015-05-29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61505-143D-40AB-A074-4DBFD5DBAA2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348752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FD967-712B-4A3B-9856-BC8EEB5BC23A}" type="datetime1">
              <a:rPr lang="pl-PL"/>
              <a:pPr>
                <a:defRPr/>
              </a:pPr>
              <a:t>2015-05-29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58E15-789F-43D2-B9E7-E8B05B53947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504626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4E76E-32F7-408A-8849-396A5E027CB9}" type="datetime1">
              <a:rPr lang="pl-PL"/>
              <a:pPr>
                <a:defRPr/>
              </a:pPr>
              <a:t>2015-05-29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C4790-04F8-44F3-B195-5328EC039E2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61858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2BCAA-1A11-4B15-AFBC-F025E38C983E}" type="datetime1">
              <a:rPr lang="pl-PL"/>
              <a:pPr>
                <a:defRPr/>
              </a:pPr>
              <a:t>2015-05-29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EC1E8-E10B-42EC-9CF9-E1DBB1C65CD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287391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726A1-E6B2-44B2-8740-5061A456893C}" type="datetime1">
              <a:rPr lang="pl-PL"/>
              <a:pPr>
                <a:defRPr/>
              </a:pPr>
              <a:t>2015-05-29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4B119-3CA6-4672-BCE7-F506F6A77E0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195763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A8248-9132-45EF-A142-B01FADD72A2D}" type="datetime1">
              <a:rPr lang="pl-PL"/>
              <a:pPr>
                <a:defRPr/>
              </a:pPr>
              <a:t>2015-05-29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3D6C1-A689-4062-BEE4-4BD9B9627CB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7444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E0C7D-DB3B-4898-9998-B76BE8CA9B10}" type="datetime1">
              <a:rPr lang="pl-PL"/>
              <a:pPr>
                <a:defRPr/>
              </a:pPr>
              <a:t>2015-05-29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30367-F657-4603-B0BA-94257D01CF6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73666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88F81-29E3-4379-B98A-04CFCCED7567}" type="datetime1">
              <a:rPr lang="pl-PL"/>
              <a:pPr>
                <a:defRPr/>
              </a:pPr>
              <a:t>2015-05-29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37679-05B1-4645-81E4-FF4A7A69942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3738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1158D-6E50-48B5-81D0-CEE5280DDFB1}" type="datetime1">
              <a:rPr lang="pl-PL"/>
              <a:pPr>
                <a:defRPr/>
              </a:pPr>
              <a:t>2015-05-29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67540-8FD5-4211-BCC9-2CF2CFC39E3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33370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294176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5D9FF-B1A1-489C-A37A-A549FCC73247}" type="datetime1">
              <a:rPr lang="pl-PL"/>
              <a:pPr>
                <a:defRPr/>
              </a:pPr>
              <a:t>2015-05-29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4D8A6-C7AC-4B0D-9750-6750BD5FE802}" type="slidenum">
              <a:rPr lang="pl-PL" altLang="pl-PL"/>
              <a:pPr/>
              <a:t>‹#›</a:t>
            </a:fld>
            <a:endParaRPr lang="pl-PL" altLang="pl-PL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979712" y="-27219"/>
            <a:ext cx="6624736" cy="1162050"/>
          </a:xfrm>
        </p:spPr>
        <p:txBody>
          <a:bodyPr anchor="ctr"/>
          <a:lstStyle>
            <a:lvl1pPr algn="ctr">
              <a:defRPr sz="2800" b="1" baseline="0">
                <a:solidFill>
                  <a:srgbClr val="006600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979613" y="1196975"/>
            <a:ext cx="6624637" cy="531025"/>
          </a:xfrm>
        </p:spPr>
        <p:txBody>
          <a:bodyPr/>
          <a:lstStyle>
            <a:lvl1pPr marL="0" indent="0" algn="ctr">
              <a:buNone/>
              <a:defRPr sz="2400" b="1" baseline="0">
                <a:solidFill>
                  <a:srgbClr val="006600"/>
                </a:solidFill>
              </a:defRPr>
            </a:lvl1pPr>
          </a:lstStyle>
          <a:p>
            <a:pPr lvl="0"/>
            <a:r>
              <a:rPr lang="en-US" dirty="0" smtClean="0"/>
              <a:t>Podtytul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979613" y="1728000"/>
            <a:ext cx="6624637" cy="4365296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X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16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9BD06-BA26-45A8-998D-666F13FA2501}" type="datetime1">
              <a:rPr lang="pl-PL"/>
              <a:pPr>
                <a:defRPr/>
              </a:pPr>
              <a:t>2015-05-29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C0C74-3972-4145-A1B2-E40C0DE10CF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78382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313937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77B86C-83F7-4E7F-93D6-B3243C254318}" type="datetime1">
              <a:rPr lang="pl-PL"/>
              <a:pPr>
                <a:defRPr/>
              </a:pPr>
              <a:t>2015-05-29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fld id="{6385E9A2-BAA4-4302-99DC-6B019231D543}" type="slidenum">
              <a:rPr lang="pl-PL" altLang="pl-PL"/>
              <a:pPr/>
              <a:t>‹#›</a:t>
            </a:fld>
            <a:endParaRPr lang="pl-PL" altLang="pl-PL"/>
          </a:p>
        </p:txBody>
      </p:sp>
      <p:pic>
        <p:nvPicPr>
          <p:cNvPr id="1031" name="Obraz 6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31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2CAD1-7734-4AB1-9420-0696F8F9BC61}" type="datetimeFigureOut">
              <a:rPr lang="cs-CZ" smtClean="0"/>
              <a:t>29.5.2015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23E0E-3E7B-43F0-B64B-220012F78E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0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4339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90A460-2EE8-48E2-A28F-164ADC3C9619}" type="datetime1">
              <a:rPr lang="pl-PL"/>
              <a:pPr>
                <a:defRPr/>
              </a:pPr>
              <a:t>2015-05-29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EF8FEF0-3DDA-4BBD-BA09-8D90A30CD57B}" type="slidenum">
              <a:rPr lang="pl-PL" altLang="pl-PL"/>
              <a:pPr/>
              <a:t>‹#›</a:t>
            </a:fld>
            <a:endParaRPr lang="pl-PL" altLang="pl-PL"/>
          </a:p>
        </p:txBody>
      </p:sp>
      <p:pic>
        <p:nvPicPr>
          <p:cNvPr id="14343" name="Obraz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"/>
          <a:stretch>
            <a:fillRect/>
          </a:stretch>
        </p:blipFill>
        <p:spPr bwMode="auto">
          <a:xfrm>
            <a:off x="-506413" y="0"/>
            <a:ext cx="96393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266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78AE7F-10B6-4928-BF45-D9161C15F2CB}" type="datetime1">
              <a:rPr lang="pl-PL"/>
              <a:pPr>
                <a:defRPr/>
              </a:pPr>
              <a:t>2015-05-29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81FA3DF-8BFB-49FA-BF03-018D790BD7AD}" type="slidenum">
              <a:rPr lang="pl-PL" altLang="pl-PL"/>
              <a:pPr/>
              <a:t>‹#›</a:t>
            </a:fld>
            <a:endParaRPr lang="pl-PL" altLang="pl-PL"/>
          </a:p>
        </p:txBody>
      </p:sp>
      <p:pic>
        <p:nvPicPr>
          <p:cNvPr id="26631" name="Obraz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633" b="1112"/>
          <a:stretch>
            <a:fillRect/>
          </a:stretch>
        </p:blipFill>
        <p:spPr bwMode="auto">
          <a:xfrm>
            <a:off x="0" y="0"/>
            <a:ext cx="9282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05917" y="2780928"/>
            <a:ext cx="6768752" cy="1649861"/>
          </a:xfrm>
          <a:noFill/>
          <a:ln>
            <a:miter lim="800000"/>
            <a:headEnd/>
            <a:tailEnd/>
          </a:ln>
          <a:effectLst>
            <a:outerShdw blurRad="50800" dist="38100" dir="5400000" algn="t" rotWithShape="0">
              <a:srgbClr val="92D05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 prstMaterial="dkEdge"/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b="1" dirty="0">
                <a:solidFill>
                  <a:srgbClr val="004C22"/>
                </a:solidFill>
              </a:rPr>
              <a:t>Europejskie  Partnerstwo Innowacyjne  na rzecz  zrównoważonego</a:t>
            </a:r>
            <a:br>
              <a:rPr lang="pl-PL" sz="3200" b="1" dirty="0">
                <a:solidFill>
                  <a:srgbClr val="004C22"/>
                </a:solidFill>
              </a:rPr>
            </a:br>
            <a:r>
              <a:rPr lang="pl-PL" sz="3200" b="1" dirty="0">
                <a:solidFill>
                  <a:srgbClr val="004C22"/>
                </a:solidFill>
              </a:rPr>
              <a:t> i wydajnego rolnictwa</a:t>
            </a:r>
            <a:endParaRPr lang="pl-PL" sz="3200" b="1" dirty="0" smtClean="0">
              <a:solidFill>
                <a:srgbClr val="006600"/>
              </a:solidFill>
            </a:endParaRPr>
          </a:p>
        </p:txBody>
      </p:sp>
      <p:cxnSp>
        <p:nvCxnSpPr>
          <p:cNvPr id="5" name="Łącznik prosty 5"/>
          <p:cNvCxnSpPr/>
          <p:nvPr/>
        </p:nvCxnSpPr>
        <p:spPr>
          <a:xfrm>
            <a:off x="2843213" y="5517232"/>
            <a:ext cx="4824412" cy="0"/>
          </a:xfrm>
          <a:prstGeom prst="line">
            <a:avLst/>
          </a:prstGeom>
          <a:ln w="349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45" name="Picture 9" descr="cdr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157788"/>
            <a:ext cx="8636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Prostokąt zaokrąglony 24"/>
          <p:cNvSpPr/>
          <p:nvPr/>
        </p:nvSpPr>
        <p:spPr>
          <a:xfrm>
            <a:off x="395288" y="404664"/>
            <a:ext cx="887889" cy="830497"/>
          </a:xfrm>
          <a:prstGeom prst="roundRect">
            <a:avLst/>
          </a:prstGeom>
          <a:solidFill>
            <a:srgbClr val="F8F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>
              <a:latin typeface="+mj-lt"/>
            </a:endParaRPr>
          </a:p>
        </p:txBody>
      </p:sp>
      <p:grpSp>
        <p:nvGrpSpPr>
          <p:cNvPr id="15" name="Grupa 20"/>
          <p:cNvGrpSpPr>
            <a:grpSpLocks/>
          </p:cNvGrpSpPr>
          <p:nvPr/>
        </p:nvGrpSpPr>
        <p:grpSpPr bwMode="auto">
          <a:xfrm>
            <a:off x="1765095" y="539154"/>
            <a:ext cx="6931025" cy="1443038"/>
            <a:chOff x="1501200" y="517843"/>
            <a:chExt cx="6931848" cy="1442202"/>
          </a:xfrm>
        </p:grpSpPr>
        <p:grpSp>
          <p:nvGrpSpPr>
            <p:cNvPr id="17" name="Grupa 19"/>
            <p:cNvGrpSpPr>
              <a:grpSpLocks/>
            </p:cNvGrpSpPr>
            <p:nvPr/>
          </p:nvGrpSpPr>
          <p:grpSpPr bwMode="auto">
            <a:xfrm>
              <a:off x="2150012" y="517843"/>
              <a:ext cx="5245864" cy="606901"/>
              <a:chOff x="2150012" y="517843"/>
              <a:chExt cx="5245864" cy="642905"/>
            </a:xfrm>
          </p:grpSpPr>
          <p:pic>
            <p:nvPicPr>
              <p:cNvPr id="22" name="Obraz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0012" y="579723"/>
                <a:ext cx="819150" cy="58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Obraz 3" descr="logo_Min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8490" y="542925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Obraz 4" descr="KSOW_tekst_transparent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8119" y="517843"/>
                <a:ext cx="1257300" cy="542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Obraz 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5307" y="525462"/>
                <a:ext cx="866775" cy="438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Obraz 5" descr="logo PROW 2007-2013 z tłem mniejsze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3226" y="542925"/>
                <a:ext cx="882650" cy="490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pole tekstowe 18"/>
            <p:cNvSpPr txBox="1">
              <a:spLocks noChangeArrowheads="1"/>
            </p:cNvSpPr>
            <p:nvPr/>
          </p:nvSpPr>
          <p:spPr bwMode="auto">
            <a:xfrm>
              <a:off x="1501200" y="1113659"/>
              <a:ext cx="6931848" cy="846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800">
                  <a:latin typeface="+mj-lt"/>
                </a:rPr>
                <a:t>„Europejski Fundusz Rolny na rzecz Rozwoju Obszarów Wiejskich: Europa inwestująca w obszary wiejskie.”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800">
                  <a:latin typeface="+mj-lt"/>
                </a:rPr>
                <a:t>Projekt opracowany przez Ministerstwo Rolnictwa i Rozwoju Wsi.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800">
                  <a:latin typeface="+mj-lt"/>
                </a:rPr>
                <a:t>Projekt współfinansowany ze środków Unii Europejskiej w ramach Pomocy Technicznej Programu Rozwoju Obszarów Wiejskich na lata 2007-2013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800">
                  <a:latin typeface="+mj-lt"/>
                </a:rPr>
                <a:t>Instytucja Zarządzająca Programem Rozwoju Obszarów Wiejskich  na lata 2007-2013 -</a:t>
              </a:r>
              <a:br>
                <a:rPr lang="pl-PL" altLang="pl-PL" sz="800">
                  <a:latin typeface="+mj-lt"/>
                </a:rPr>
              </a:br>
              <a:r>
                <a:rPr lang="pl-PL" altLang="pl-PL" sz="800">
                  <a:latin typeface="+mj-lt"/>
                </a:rPr>
                <a:t>Minister Rolnictwa i Rozwoju Wsi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900">
                <a:latin typeface="+mj-lt"/>
              </a:endParaRPr>
            </a:p>
          </p:txBody>
        </p:sp>
      </p:grpSp>
    </p:spTree>
  </p:cSld>
  <p:clrMapOvr>
    <a:masterClrMapping/>
  </p:clrMapOvr>
  <p:transition spd="slow" advTm="3995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CENTRUM DORADZTWA ROLNICZEGO W BRWINOWIE</a:t>
            </a:r>
            <a:endParaRPr lang="pl-P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D8A6-C7AC-4B0D-9750-6750BD5FE802}" type="slidenum">
              <a:rPr lang="pl-PL" altLang="pl-PL" smtClean="0"/>
              <a:pPr/>
              <a:t>10</a:t>
            </a:fld>
            <a:endParaRPr lang="pl-PL" alt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Pojęcie i cechy innowacji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>
                <a:latin typeface="+mj-lt"/>
              </a:rPr>
              <a:t>Proces powstawania </a:t>
            </a:r>
            <a:r>
              <a:rPr lang="cs-CZ" dirty="0" smtClean="0">
                <a:latin typeface="+mj-lt"/>
              </a:rPr>
              <a:t>innowacji</a:t>
            </a:r>
            <a:endParaRPr lang="cs-CZ" dirty="0">
              <a:latin typeface="+mj-lt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2484438" y="1773238"/>
            <a:ext cx="4183062" cy="8128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de-DE" altLang="pl-PL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909888" y="1841500"/>
            <a:ext cx="3357562" cy="60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000" tIns="118800" rIns="162000" bIns="118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l-PL" altLang="pl-PL" sz="2400" b="1">
                <a:solidFill>
                  <a:srgbClr val="FFFFFF"/>
                </a:solidFill>
                <a:latin typeface="+mj-lt"/>
                <a:ea typeface="ＭＳ Ｐゴシック" panose="020B0600070205080204" pitchFamily="34" charset="-128"/>
              </a:rPr>
              <a:t>Badania</a:t>
            </a:r>
            <a:endParaRPr lang="en-GB" altLang="pl-PL" sz="2400">
              <a:solidFill>
                <a:srgbClr val="FFFFFF"/>
              </a:solidFill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95288" y="5229225"/>
            <a:ext cx="3140075" cy="1006475"/>
          </a:xfrm>
          <a:prstGeom prst="ellipse">
            <a:avLst/>
          </a:prstGeom>
          <a:solidFill>
            <a:srgbClr val="339966"/>
          </a:solidFill>
          <a:ln w="9525" algn="ctr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de-DE" altLang="pl-PL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84213" y="5300663"/>
            <a:ext cx="2432050" cy="97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000" tIns="118800" rIns="162000" bIns="118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l-PL" altLang="pl-PL" sz="2400" b="1">
                <a:solidFill>
                  <a:srgbClr val="FFFFFF"/>
                </a:solidFill>
                <a:latin typeface="+mj-lt"/>
                <a:ea typeface="ＭＳ Ｐゴシック" panose="020B0600070205080204" pitchFamily="34" charset="-128"/>
              </a:rPr>
              <a:t>Praktyka rolnicza</a:t>
            </a:r>
            <a:endParaRPr lang="en-GB" altLang="pl-PL" sz="2400" b="1">
              <a:solidFill>
                <a:srgbClr val="FFFFFF"/>
              </a:solidFill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 rot="5400000">
            <a:off x="2609057" y="3612356"/>
            <a:ext cx="1798638" cy="1425575"/>
          </a:xfrm>
          <a:prstGeom prst="rightArrow">
            <a:avLst>
              <a:gd name="adj1" fmla="val 65519"/>
              <a:gd name="adj2" fmla="val 43990"/>
            </a:avLst>
          </a:prstGeom>
          <a:gradFill rotWithShape="1">
            <a:gsLst>
              <a:gs pos="0">
                <a:srgbClr val="FF8811"/>
              </a:gs>
              <a:gs pos="100000">
                <a:srgbClr val="8AFAAF"/>
              </a:gs>
            </a:gsLst>
            <a:lin ang="0" scaled="1"/>
          </a:gra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de-DE" altLang="pl-PL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 rot="5400000">
            <a:off x="2778126" y="4043362"/>
            <a:ext cx="1497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pl-PL" sz="2400" b="1">
                <a:solidFill>
                  <a:srgbClr val="990000"/>
                </a:solidFill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pl-PL" altLang="pl-PL" sz="2000" b="1">
                <a:solidFill>
                  <a:srgbClr val="990000"/>
                </a:solidFill>
                <a:latin typeface="+mj-lt"/>
                <a:ea typeface="ＭＳ Ｐゴシック" panose="020B0600070205080204" pitchFamily="34" charset="-128"/>
              </a:rPr>
              <a:t>Rezultaty</a:t>
            </a:r>
            <a:endParaRPr lang="en-GB" altLang="pl-PL" sz="2000" b="1">
              <a:solidFill>
                <a:srgbClr val="990000"/>
              </a:solidFill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 rot="16200000" flipV="1">
            <a:off x="4953794" y="3490119"/>
            <a:ext cx="1843087" cy="1425575"/>
          </a:xfrm>
          <a:prstGeom prst="rightArrow">
            <a:avLst>
              <a:gd name="adj1" fmla="val 65519"/>
              <a:gd name="adj2" fmla="val 43994"/>
            </a:avLst>
          </a:prstGeom>
          <a:gradFill rotWithShape="1">
            <a:gsLst>
              <a:gs pos="0">
                <a:srgbClr val="8AFAAF"/>
              </a:gs>
              <a:gs pos="100000">
                <a:srgbClr val="FF8811"/>
              </a:gs>
            </a:gsLst>
            <a:lin ang="0" scaled="1"/>
          </a:gra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de-DE" altLang="pl-PL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 rot="-5400000">
            <a:off x="5024438" y="3921125"/>
            <a:ext cx="1698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l-PL" altLang="pl-PL" sz="2000" b="1">
                <a:solidFill>
                  <a:srgbClr val="990000"/>
                </a:solidFill>
                <a:latin typeface="+mj-lt"/>
                <a:ea typeface="ＭＳ Ｐゴシック" panose="020B0600070205080204" pitchFamily="34" charset="-128"/>
              </a:rPr>
              <a:t>Mechanizm zwrotny</a:t>
            </a:r>
            <a:endParaRPr lang="en-GB" altLang="pl-PL" sz="2000" b="1">
              <a:solidFill>
                <a:srgbClr val="990000"/>
              </a:solidFill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15" name="Pfeil nach oben und unten 2"/>
          <p:cNvSpPr>
            <a:spLocks noChangeArrowheads="1"/>
          </p:cNvSpPr>
          <p:nvPr/>
        </p:nvSpPr>
        <p:spPr bwMode="auto">
          <a:xfrm>
            <a:off x="3757613" y="2646363"/>
            <a:ext cx="1870075" cy="2733675"/>
          </a:xfrm>
          <a:prstGeom prst="upDownArrow">
            <a:avLst>
              <a:gd name="adj1" fmla="val 64944"/>
              <a:gd name="adj2" fmla="val 37777"/>
            </a:avLst>
          </a:prstGeom>
          <a:gradFill rotWithShape="1">
            <a:gsLst>
              <a:gs pos="0">
                <a:srgbClr val="FF8811"/>
              </a:gs>
              <a:gs pos="100000">
                <a:srgbClr val="8AFAAF"/>
              </a:gs>
            </a:gsLst>
            <a:lin ang="0" scaled="1"/>
          </a:gra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de-DE" altLang="pl-PL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 rot="5400000">
            <a:off x="3728244" y="3869532"/>
            <a:ext cx="1962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altLang="pl-PL" sz="2400" b="1">
                <a:solidFill>
                  <a:srgbClr val="990000"/>
                </a:solidFill>
                <a:latin typeface="+mj-lt"/>
                <a:ea typeface="ＭＳ Ｐゴシック" panose="020B0600070205080204" pitchFamily="34" charset="-128"/>
              </a:rPr>
              <a:t>Współpraca</a:t>
            </a:r>
            <a:endParaRPr lang="en-GB" altLang="pl-PL" sz="2400" b="1">
              <a:solidFill>
                <a:srgbClr val="990000"/>
              </a:solidFill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5940425" y="5229225"/>
            <a:ext cx="3024188" cy="1028700"/>
          </a:xfrm>
          <a:prstGeom prst="ellipse">
            <a:avLst/>
          </a:prstGeom>
          <a:solidFill>
            <a:srgbClr val="339966"/>
          </a:solidFill>
          <a:ln w="9525" algn="ctr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de-DE" altLang="pl-PL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6156325" y="5229225"/>
            <a:ext cx="2430463" cy="97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000" tIns="118800" rIns="162000" bIns="118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l-PL" altLang="pl-PL" sz="2400" b="1">
                <a:solidFill>
                  <a:srgbClr val="FFFFFF"/>
                </a:solidFill>
                <a:latin typeface="+mj-lt"/>
                <a:ea typeface="ＭＳ Ｐゴシック" panose="020B0600070205080204" pitchFamily="34" charset="-128"/>
              </a:rPr>
              <a:t>Praktyka rolnicza</a:t>
            </a:r>
            <a:endParaRPr lang="en-GB" altLang="pl-PL" sz="2400" b="1">
              <a:solidFill>
                <a:srgbClr val="FFFFFF"/>
              </a:solidFill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19" name="Pfeil nach oben und unten 2"/>
          <p:cNvSpPr>
            <a:spLocks noChangeArrowheads="1"/>
          </p:cNvSpPr>
          <p:nvPr/>
        </p:nvSpPr>
        <p:spPr bwMode="auto">
          <a:xfrm rot="-5400000">
            <a:off x="4296569" y="4523582"/>
            <a:ext cx="781050" cy="2474912"/>
          </a:xfrm>
          <a:prstGeom prst="upDownArrow">
            <a:avLst>
              <a:gd name="adj1" fmla="val 64944"/>
              <a:gd name="adj2" fmla="val 37804"/>
            </a:avLst>
          </a:prstGeom>
          <a:gradFill rotWithShape="1">
            <a:gsLst>
              <a:gs pos="0">
                <a:srgbClr val="FF8811"/>
              </a:gs>
              <a:gs pos="100000">
                <a:srgbClr val="8AFAAF"/>
              </a:gs>
            </a:gsLst>
            <a:lin ang="0" scaled="1"/>
          </a:gra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de-DE" altLang="pl-PL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3900488" y="5581650"/>
            <a:ext cx="1776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altLang="pl-PL" sz="2000" b="1">
                <a:solidFill>
                  <a:srgbClr val="990000"/>
                </a:solidFill>
                <a:latin typeface="+mj-lt"/>
                <a:ea typeface="ＭＳ Ｐゴシック" panose="020B0600070205080204" pitchFamily="34" charset="-128"/>
              </a:rPr>
              <a:t>Współpraca</a:t>
            </a:r>
            <a:endParaRPr lang="en-GB" altLang="pl-PL" sz="2000" b="1">
              <a:solidFill>
                <a:srgbClr val="990000"/>
              </a:solidFill>
              <a:latin typeface="+mj-lt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732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CENTRUM DORADZTWA ROLNICZEGO W BRWINOWIE</a:t>
            </a:r>
            <a:endParaRPr lang="pl-P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D8A6-C7AC-4B0D-9750-6750BD5FE802}" type="slidenum">
              <a:rPr lang="pl-PL" altLang="pl-PL" smtClean="0"/>
              <a:pPr/>
              <a:t>11</a:t>
            </a:fld>
            <a:endParaRPr lang="pl-PL" alt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Pojęcie i cechy innowacji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>
                <a:latin typeface="+mj-lt"/>
              </a:rPr>
              <a:t>Dyfuzja (rozprzestrzenianie się) innowacji</a:t>
            </a:r>
          </a:p>
        </p:txBody>
      </p:sp>
      <p:grpSp>
        <p:nvGrpSpPr>
          <p:cNvPr id="21" name="Group 4"/>
          <p:cNvGrpSpPr>
            <a:grpSpLocks/>
          </p:cNvGrpSpPr>
          <p:nvPr/>
        </p:nvGrpSpPr>
        <p:grpSpPr bwMode="auto">
          <a:xfrm>
            <a:off x="4138612" y="1844824"/>
            <a:ext cx="3762375" cy="981075"/>
            <a:chOff x="1523" y="643"/>
            <a:chExt cx="2910" cy="856"/>
          </a:xfrm>
        </p:grpSpPr>
        <p:sp>
          <p:nvSpPr>
            <p:cNvPr id="22" name="Oval 5"/>
            <p:cNvSpPr>
              <a:spLocks noChangeArrowheads="1"/>
            </p:cNvSpPr>
            <p:nvPr/>
          </p:nvSpPr>
          <p:spPr bwMode="auto">
            <a:xfrm>
              <a:off x="1523" y="643"/>
              <a:ext cx="2910" cy="85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endParaRPr lang="de-DE" altLang="pl-PL">
                <a:solidFill>
                  <a:srgbClr val="000000"/>
                </a:solidFill>
              </a:endParaRPr>
            </a:p>
          </p:txBody>
        </p:sp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1810" y="827"/>
              <a:ext cx="233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2000" tIns="118800" rIns="162000" bIns="118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l-PL" altLang="pl-PL" sz="2400" b="1">
                  <a:solidFill>
                    <a:srgbClr val="FFFF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rPr>
                <a:t>Badania</a:t>
              </a:r>
              <a:endParaRPr lang="en-GB" altLang="pl-PL"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24" name="Oval 8"/>
          <p:cNvSpPr>
            <a:spLocks noChangeArrowheads="1"/>
          </p:cNvSpPr>
          <p:nvPr/>
        </p:nvSpPr>
        <p:spPr bwMode="auto">
          <a:xfrm>
            <a:off x="4117975" y="4900761"/>
            <a:ext cx="3952875" cy="1025525"/>
          </a:xfrm>
          <a:prstGeom prst="ellipse">
            <a:avLst/>
          </a:prstGeom>
          <a:solidFill>
            <a:srgbClr val="339966"/>
          </a:solidFill>
          <a:ln w="9525" algn="ctr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de-DE" altLang="pl-PL">
              <a:solidFill>
                <a:srgbClr val="000000"/>
              </a:solidFill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4881562" y="4937274"/>
            <a:ext cx="27686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000" tIns="118800" rIns="162000" bIns="118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l-PL" altLang="pl-PL" sz="2400" b="1">
                <a:solidFill>
                  <a:srgbClr val="FFFFFF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Praktyka rolnicza</a:t>
            </a:r>
            <a:endParaRPr lang="en-GB" altLang="pl-PL" sz="2400" b="1">
              <a:solidFill>
                <a:srgbClr val="FFFFFF"/>
              </a:solidFill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auto">
          <a:xfrm rot="5400000">
            <a:off x="4283868" y="3312468"/>
            <a:ext cx="1446213" cy="1282700"/>
          </a:xfrm>
          <a:prstGeom prst="rightArrow">
            <a:avLst>
              <a:gd name="adj1" fmla="val 65519"/>
              <a:gd name="adj2" fmla="val 43919"/>
            </a:avLst>
          </a:prstGeom>
          <a:gradFill rotWithShape="1">
            <a:gsLst>
              <a:gs pos="0">
                <a:srgbClr val="FF8811"/>
              </a:gs>
              <a:gs pos="100000">
                <a:srgbClr val="8AFAAF"/>
              </a:gs>
            </a:gsLst>
            <a:lin ang="0" scaled="1"/>
          </a:gra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de-DE" altLang="pl-PL">
              <a:solidFill>
                <a:srgbClr val="000000"/>
              </a:solidFill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 rot="5400000">
            <a:off x="4391025" y="3733948"/>
            <a:ext cx="1309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altLang="pl-PL" sz="2400" b="1">
                <a:solidFill>
                  <a:srgbClr val="99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pl-PL" altLang="pl-PL" sz="2200" b="1">
                <a:solidFill>
                  <a:srgbClr val="99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Wyniki</a:t>
            </a:r>
            <a:endParaRPr lang="en-GB" altLang="pl-PL" sz="2200" b="1">
              <a:solidFill>
                <a:srgbClr val="990000"/>
              </a:solidFill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 rot="16200000" flipV="1">
            <a:off x="6632575" y="3240236"/>
            <a:ext cx="1447800" cy="1282700"/>
          </a:xfrm>
          <a:prstGeom prst="rightArrow">
            <a:avLst>
              <a:gd name="adj1" fmla="val 65519"/>
              <a:gd name="adj2" fmla="val 43968"/>
            </a:avLst>
          </a:prstGeom>
          <a:gradFill rotWithShape="1">
            <a:gsLst>
              <a:gs pos="0">
                <a:srgbClr val="8AFAAF"/>
              </a:gs>
              <a:gs pos="100000">
                <a:srgbClr val="FF8811"/>
              </a:gs>
            </a:gsLst>
            <a:lin ang="0" scaled="1"/>
          </a:gra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de-DE" altLang="pl-PL">
              <a:solidFill>
                <a:srgbClr val="000000"/>
              </a:solidFill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 rot="-5400000">
            <a:off x="6534150" y="3610124"/>
            <a:ext cx="16430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pl-PL" sz="2200" b="1">
                <a:solidFill>
                  <a:srgbClr val="99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Feedback</a:t>
            </a:r>
            <a:endParaRPr lang="en-GB" altLang="pl-PL" sz="2200" b="1">
              <a:solidFill>
                <a:srgbClr val="990000"/>
              </a:solidFill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0" name="Pfeil nach oben und unten 2"/>
          <p:cNvSpPr>
            <a:spLocks noChangeArrowheads="1"/>
          </p:cNvSpPr>
          <p:nvPr/>
        </p:nvSpPr>
        <p:spPr bwMode="auto">
          <a:xfrm>
            <a:off x="5414962" y="2884636"/>
            <a:ext cx="1524000" cy="1973263"/>
          </a:xfrm>
          <a:prstGeom prst="upDownArrow">
            <a:avLst>
              <a:gd name="adj1" fmla="val 64944"/>
              <a:gd name="adj2" fmla="val 37741"/>
            </a:avLst>
          </a:prstGeom>
          <a:gradFill rotWithShape="1">
            <a:gsLst>
              <a:gs pos="0">
                <a:srgbClr val="FF8811"/>
              </a:gs>
              <a:gs pos="100000">
                <a:srgbClr val="8AFAAF"/>
              </a:gs>
            </a:gsLst>
            <a:lin ang="0" scaled="1"/>
          </a:gra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de-DE" altLang="pl-PL">
              <a:solidFill>
                <a:srgbClr val="000000"/>
              </a:solidFill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 rot="5400000">
            <a:off x="5336381" y="3793480"/>
            <a:ext cx="17033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altLang="pl-PL" sz="2200" b="1">
                <a:solidFill>
                  <a:srgbClr val="99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Interakcja</a:t>
            </a:r>
            <a:endParaRPr lang="en-GB" altLang="pl-PL" sz="2200" b="1">
              <a:solidFill>
                <a:srgbClr val="990000"/>
              </a:solidFill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32" name="Group 25"/>
          <p:cNvGrpSpPr>
            <a:grpSpLocks/>
          </p:cNvGrpSpPr>
          <p:nvPr/>
        </p:nvGrpSpPr>
        <p:grpSpPr bwMode="auto">
          <a:xfrm>
            <a:off x="2101850" y="3460899"/>
            <a:ext cx="2139950" cy="877887"/>
            <a:chOff x="1523" y="643"/>
            <a:chExt cx="2910" cy="856"/>
          </a:xfrm>
        </p:grpSpPr>
        <p:sp>
          <p:nvSpPr>
            <p:cNvPr id="33" name="Oval 26"/>
            <p:cNvSpPr>
              <a:spLocks noChangeArrowheads="1"/>
            </p:cNvSpPr>
            <p:nvPr/>
          </p:nvSpPr>
          <p:spPr bwMode="auto">
            <a:xfrm>
              <a:off x="1523" y="643"/>
              <a:ext cx="2910" cy="85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endParaRPr lang="pl-PL" altLang="pl-PL">
                <a:solidFill>
                  <a:srgbClr val="000000"/>
                </a:solidFill>
              </a:endParaRPr>
            </a:p>
          </p:txBody>
        </p:sp>
        <p:sp>
          <p:nvSpPr>
            <p:cNvPr id="34" name="Text Box 27"/>
            <p:cNvSpPr txBox="1">
              <a:spLocks noChangeArrowheads="1"/>
            </p:cNvSpPr>
            <p:nvPr/>
          </p:nvSpPr>
          <p:spPr bwMode="auto">
            <a:xfrm>
              <a:off x="1823" y="880"/>
              <a:ext cx="2336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2000" tIns="118800" rIns="162000" bIns="118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l-PL" altLang="pl-PL" sz="2400" b="1">
                  <a:solidFill>
                    <a:srgbClr val="00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rPr>
                <a:t>Doradcy</a:t>
              </a:r>
              <a:endParaRPr lang="en-GB" altLang="pl-PL"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176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CENTRUM DORADZTWA ROLNICZEGO W BRWINOWIE</a:t>
            </a:r>
            <a:endParaRPr lang="pl-P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D8A6-C7AC-4B0D-9750-6750BD5FE802}" type="slidenum">
              <a:rPr lang="pl-PL" altLang="pl-PL" smtClean="0"/>
              <a:pPr/>
              <a:t>12</a:t>
            </a:fld>
            <a:endParaRPr lang="pl-PL" alt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61724" y="-27219"/>
            <a:ext cx="6840760" cy="1162050"/>
          </a:xfrm>
        </p:spPr>
        <p:txBody>
          <a:bodyPr/>
          <a:lstStyle/>
          <a:p>
            <a:r>
              <a:rPr lang="pl-PL" dirty="0"/>
              <a:t>„Współpraca” w Programie Rozwoju Obszarów Wiejskich na lata 2014-2020</a:t>
            </a:r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547664" y="1484784"/>
            <a:ext cx="6624637" cy="4365296"/>
          </a:xfrm>
        </p:spPr>
        <p:txBody>
          <a:bodyPr/>
          <a:lstStyle/>
          <a:p>
            <a:pPr marL="0" indent="0">
              <a:buNone/>
            </a:pPr>
            <a:r>
              <a:rPr lang="pl-PL" sz="2000" b="1" dirty="0">
                <a:solidFill>
                  <a:srgbClr val="006600"/>
                </a:solidFill>
                <a:latin typeface="+mj-lt"/>
              </a:rPr>
              <a:t>Europejskie  Partnerstwo Innowacyjne  na rzecz  zrównoważonego i wydajnego rolnictwa: </a:t>
            </a:r>
          </a:p>
          <a:p>
            <a:pPr marL="0" indent="0">
              <a:buNone/>
            </a:pPr>
            <a:endParaRPr lang="pl-PL" sz="2000" b="1" dirty="0">
              <a:solidFill>
                <a:srgbClr val="006600"/>
              </a:solidFill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000" b="1" dirty="0">
                <a:solidFill>
                  <a:srgbClr val="006600"/>
                </a:solidFill>
                <a:latin typeface="+mj-lt"/>
              </a:rPr>
              <a:t>innowacyjność w politykach UE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000" b="1" dirty="0">
                <a:solidFill>
                  <a:srgbClr val="006600"/>
                </a:solidFill>
                <a:latin typeface="+mj-lt"/>
              </a:rPr>
              <a:t>pojęcie i rodzaje innowacji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000" b="1" dirty="0">
                <a:solidFill>
                  <a:srgbClr val="006600"/>
                </a:solidFill>
                <a:latin typeface="+mj-lt"/>
              </a:rPr>
              <a:t>Europejski Punkt Partnerstwa na rzecz Innowacji w rolnictwie (EIP)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000" b="1" dirty="0">
                <a:solidFill>
                  <a:srgbClr val="006600"/>
                </a:solidFill>
                <a:latin typeface="+mj-lt"/>
              </a:rPr>
              <a:t>finansowanie sieci tematycznych oraz projektów badawczych w ramach Horyzont 2020 </a:t>
            </a:r>
          </a:p>
          <a:p>
            <a:pPr marL="0" indent="0">
              <a:buNone/>
            </a:pPr>
            <a:endParaRPr lang="cs-CZ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148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CENTRUM DORADZTWA ROLNICZEGO W BRWINOWIE</a:t>
            </a:r>
            <a:endParaRPr lang="pl-P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D8A6-C7AC-4B0D-9750-6750BD5FE802}" type="slidenum">
              <a:rPr lang="pl-PL" altLang="pl-PL" smtClean="0"/>
              <a:pPr/>
              <a:t>13</a:t>
            </a:fld>
            <a:endParaRPr lang="pl-PL" alt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Europejskie  Partnerstwo Innowacyjne</a:t>
            </a:r>
            <a:br>
              <a:rPr lang="pl-PL" sz="2400" dirty="0"/>
            </a:br>
            <a:r>
              <a:rPr lang="pl-PL" sz="2400" dirty="0"/>
              <a:t>  na rzecz  zrównoważonego i wydajnego rolnictwa</a:t>
            </a:r>
            <a:endParaRPr lang="cs-CZ" sz="2400" dirty="0"/>
          </a:p>
        </p:txBody>
      </p:sp>
      <p:sp>
        <p:nvSpPr>
          <p:cNvPr id="7" name="Afgeronde rechthoek 8"/>
          <p:cNvSpPr>
            <a:spLocks noChangeArrowheads="1"/>
          </p:cNvSpPr>
          <p:nvPr/>
        </p:nvSpPr>
        <p:spPr bwMode="auto">
          <a:xfrm>
            <a:off x="1763688" y="1296541"/>
            <a:ext cx="7056462" cy="4652739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ct val="20000"/>
              </a:spcAft>
              <a:buClr>
                <a:srgbClr val="006666"/>
              </a:buClr>
              <a:buSzPct val="110000"/>
              <a:buFontTx/>
              <a:buNone/>
            </a:pPr>
            <a:r>
              <a:rPr lang="pl-PL" altLang="pl-PL" sz="2000" i="1">
                <a:solidFill>
                  <a:schemeClr val="bg1"/>
                </a:solidFill>
                <a:latin typeface="Century Gothic" panose="020B0502020202020204" pitchFamily="34" charset="0"/>
              </a:rPr>
              <a:t>„Nauka i umiejętności dopiero stają się użytecznymi, gdy są w praktyce do użytku publicznego zastosowane”</a:t>
            </a:r>
          </a:p>
          <a:p>
            <a:pPr algn="ctr" eaLnBrk="1" hangingPunct="1">
              <a:lnSpc>
                <a:spcPct val="80000"/>
              </a:lnSpc>
              <a:spcAft>
                <a:spcPct val="20000"/>
              </a:spcAft>
              <a:buClr>
                <a:srgbClr val="006666"/>
              </a:buClr>
              <a:buSzPct val="110000"/>
              <a:buFontTx/>
              <a:buNone/>
            </a:pPr>
            <a:endParaRPr lang="pl-PL" altLang="pl-PL" sz="2000" b="1" i="1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algn="r" eaLnBrk="1" hangingPunct="1">
              <a:lnSpc>
                <a:spcPct val="80000"/>
              </a:lnSpc>
              <a:spcAft>
                <a:spcPct val="20000"/>
              </a:spcAft>
              <a:buClr>
                <a:srgbClr val="006666"/>
              </a:buClr>
              <a:buSzPct val="110000"/>
              <a:buFontTx/>
              <a:buNone/>
            </a:pPr>
            <a:r>
              <a:rPr lang="pl-PL" altLang="pl-PL" sz="1800" i="1">
                <a:solidFill>
                  <a:schemeClr val="bg1"/>
                </a:solidFill>
                <a:latin typeface="Segoe Print" panose="02000600000000000000" pitchFamily="2" charset="0"/>
              </a:rPr>
              <a:t>Stanisław Staszic</a:t>
            </a:r>
          </a:p>
          <a:p>
            <a:pPr algn="r" eaLnBrk="1" hangingPunct="1">
              <a:lnSpc>
                <a:spcPct val="80000"/>
              </a:lnSpc>
              <a:spcAft>
                <a:spcPct val="20000"/>
              </a:spcAft>
              <a:buClr>
                <a:srgbClr val="006666"/>
              </a:buClr>
              <a:buSzPct val="110000"/>
              <a:buFontTx/>
              <a:buNone/>
            </a:pPr>
            <a:r>
              <a:rPr lang="pl-PL" altLang="pl-PL" sz="1800" i="1">
                <a:solidFill>
                  <a:schemeClr val="bg1"/>
                </a:solidFill>
                <a:latin typeface="Segoe Print" panose="02000600000000000000" pitchFamily="2" charset="0"/>
              </a:rPr>
              <a:t>Ród ludzki, 1820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000" i="1">
                <a:solidFill>
                  <a:srgbClr val="FFFFFF"/>
                </a:solidFill>
                <a:latin typeface="Calibri" panose="020F0502020204030204" pitchFamily="34" charset="0"/>
              </a:rPr>
              <a:t>“</a:t>
            </a:r>
            <a:r>
              <a:rPr lang="pl-PL" altLang="nl-BE" sz="2000" i="1">
                <a:solidFill>
                  <a:srgbClr val="FFFFFF"/>
                </a:solidFill>
                <a:latin typeface="Calibri" panose="020F0502020204030204" pitchFamily="34" charset="0"/>
              </a:rPr>
              <a:t>Wartość pomysłu znajduje się w jego użyciu</a:t>
            </a:r>
            <a:r>
              <a:rPr lang="nl-BE" altLang="nl-BE" sz="2000" i="1">
                <a:solidFill>
                  <a:srgbClr val="FFFFFF"/>
                </a:solidFill>
                <a:latin typeface="Calibri" panose="020F0502020204030204" pitchFamily="34" charset="0"/>
              </a:rPr>
              <a:t>.”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1800">
                <a:solidFill>
                  <a:srgbClr val="FFFFFF"/>
                </a:solidFill>
                <a:latin typeface="Verdana" panose="020B0604030504040204" pitchFamily="34" charset="0"/>
              </a:rPr>
              <a:t>	</a:t>
            </a:r>
            <a:r>
              <a:rPr lang="nl-BE" altLang="nl-BE" sz="1800">
                <a:solidFill>
                  <a:srgbClr val="FFFFFF"/>
                </a:solidFill>
                <a:latin typeface="Calibri" panose="020F0502020204030204" pitchFamily="34" charset="0"/>
              </a:rPr>
              <a:t>Thomas Alva Edison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1800">
                <a:solidFill>
                  <a:srgbClr val="FFFFFF"/>
                </a:solidFill>
                <a:latin typeface="Calibri" panose="020F0502020204030204" pitchFamily="34" charset="0"/>
              </a:rPr>
              <a:t>	(</a:t>
            </a:r>
            <a:r>
              <a:rPr lang="pl-PL" altLang="nl-BE" sz="1800">
                <a:solidFill>
                  <a:srgbClr val="FFFFFF"/>
                </a:solidFill>
                <a:latin typeface="Calibri" panose="020F0502020204030204" pitchFamily="34" charset="0"/>
              </a:rPr>
              <a:t>wynalazca żarówki</a:t>
            </a:r>
            <a:r>
              <a:rPr lang="nl-BE" altLang="nl-BE" sz="1800">
                <a:solidFill>
                  <a:srgbClr val="FFFFFF"/>
                </a:solidFill>
                <a:latin typeface="Calibri" panose="020F0502020204030204" pitchFamily="34" charset="0"/>
              </a:rPr>
              <a:t>)</a:t>
            </a:r>
            <a:endParaRPr lang="pl-PL" altLang="nl-BE" sz="1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410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CENTRUM DORADZTWA ROLNICZEGO W BRWINOWIE</a:t>
            </a:r>
            <a:endParaRPr lang="pl-P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D8A6-C7AC-4B0D-9750-6750BD5FE802}" type="slidenum">
              <a:rPr lang="pl-PL" altLang="pl-PL" smtClean="0"/>
              <a:pPr/>
              <a:t>14</a:t>
            </a:fld>
            <a:endParaRPr lang="pl-PL" alt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Europejskie Partnerstwo na rzecz Innowacji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>
                <a:latin typeface="+mj-lt"/>
              </a:rPr>
              <a:t>Funkcje sieci EIP</a:t>
            </a:r>
          </a:p>
          <a:p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Wzajemne działania polityki Rozwoju Obszarów Wiejskich oraz Europejskiego Programu na rzecz Badań i </a:t>
            </a:r>
            <a:r>
              <a:rPr lang="pl-PL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Innowacji </a:t>
            </a:r>
            <a:endParaRPr lang="pl-PL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Gromadzenie odpowiednich informacji (bazy danych, listy projektów, itp</a:t>
            </a:r>
            <a:r>
              <a:rPr lang="pl-PL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pl-PL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Zapewnienie skutecznego przepływu informacji i doradztwa w kwestii możliwości oferowanych przez polityki </a:t>
            </a:r>
            <a:r>
              <a:rPr lang="pl-PL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</a:t>
            </a:r>
            <a:endParaRPr lang="pl-PL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Wymiana najlepszych praktyk i badań </a:t>
            </a:r>
            <a:r>
              <a:rPr lang="pl-PL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towarzyszących</a:t>
            </a:r>
            <a:endParaRPr lang="pl-PL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Systematyczny przekaz oczekiwań (potrzeb) praktyki  do nauki;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Wymiana z Platformami Technologicznych (EPT), Sieciami Obszarów Badawczych (ERA-NET), Wspólnymi Inicjatywami Programowania, itp</a:t>
            </a:r>
            <a:r>
              <a:rPr lang="pl-PL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Współpraca z Komitetem Badań Rolniczych (SCAR</a:t>
            </a:r>
            <a:r>
              <a:rPr lang="pl-PL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106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CENTRUM DORADZTWA ROLNICZEGO W BRWINOWIE</a:t>
            </a:r>
            <a:endParaRPr lang="pl-P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D8A6-C7AC-4B0D-9750-6750BD5FE802}" type="slidenum">
              <a:rPr lang="pl-PL" altLang="pl-PL" smtClean="0"/>
              <a:pPr/>
              <a:t>15</a:t>
            </a:fld>
            <a:endParaRPr lang="pl-PL" alt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Europejskie Partnerstwo na rzecz </a:t>
            </a:r>
            <a:r>
              <a:rPr lang="pl-PL" dirty="0" smtClean="0"/>
              <a:t>Innowacji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Cele EIP wg Rozporządzenia w sprawie Rozwoju Obszarów Wiejskich (art. 61)</a:t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619672" y="1988840"/>
            <a:ext cx="6912768" cy="4365296"/>
          </a:xfrm>
        </p:spPr>
        <p:txBody>
          <a:bodyPr/>
          <a:lstStyle/>
          <a:p>
            <a:r>
              <a:rPr lang="pl-PL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Skuteczne, wydajne rolnictwo, przyjazne dla klimatu </a:t>
            </a:r>
            <a:br>
              <a:rPr lang="pl-PL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środowiska</a:t>
            </a:r>
            <a:endParaRPr lang="pl-PL" sz="20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Ciągłe dostarczanie żywności, paszy i biomateriałów,     zarówno istniejących, jak i </a:t>
            </a:r>
            <a:r>
              <a:rPr lang="pl-PL" sz="2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nowych</a:t>
            </a:r>
            <a:endParaRPr lang="pl-PL" sz="20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Usprawnienie procesów na rzecz ochrony środowiska, dostosowane do zmian klimatu i łagodzenia ich skutków.</a:t>
            </a:r>
          </a:p>
          <a:p>
            <a:r>
              <a:rPr lang="pl-PL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Budowanie współpracy między podmiotami naukowymi </a:t>
            </a:r>
            <a:br>
              <a:rPr lang="pl-PL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 technologicznymi a rolnikami, przedsiębiorcami </a:t>
            </a:r>
            <a:br>
              <a:rPr lang="pl-PL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doradcami</a:t>
            </a:r>
            <a:endParaRPr lang="pl-PL" sz="20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615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CENTRUM DORADZTWA ROLNICZEGO W BRWINOWIE</a:t>
            </a:r>
            <a:endParaRPr lang="pl-P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D8A6-C7AC-4B0D-9750-6750BD5FE802}" type="slidenum">
              <a:rPr lang="pl-PL" altLang="pl-PL" smtClean="0"/>
              <a:pPr/>
              <a:t>16</a:t>
            </a:fld>
            <a:endParaRPr lang="pl-PL" alt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Europejskie Partnerstwa na rzecz </a:t>
            </a:r>
            <a:r>
              <a:rPr lang="pl-PL" dirty="0" smtClean="0"/>
              <a:t>Innowacji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>
                <a:latin typeface="+mj-lt"/>
              </a:rPr>
              <a:t>Sieć EIP</a:t>
            </a:r>
          </a:p>
        </p:txBody>
      </p:sp>
      <p:pic>
        <p:nvPicPr>
          <p:cNvPr id="7" name="Symbol zastępczy zawartości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736" y="1731188"/>
            <a:ext cx="6120779" cy="499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CENTRUM DORADZTWA ROLNICZEGO W BRWINOWIE</a:t>
            </a:r>
            <a:endParaRPr lang="pl-P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D8A6-C7AC-4B0D-9750-6750BD5FE802}" type="slidenum">
              <a:rPr lang="pl-PL" altLang="pl-PL" smtClean="0"/>
              <a:pPr/>
              <a:t>17</a:t>
            </a:fld>
            <a:endParaRPr lang="pl-PL" alt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Europejskie Partnerstwa na rzecz </a:t>
            </a:r>
            <a:r>
              <a:rPr lang="pl-PL" dirty="0" smtClean="0"/>
              <a:t>Innowacji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Sieć EIP</a:t>
            </a:r>
          </a:p>
        </p:txBody>
      </p:sp>
      <p:pic>
        <p:nvPicPr>
          <p:cNvPr id="8" name="Symbol zastępczy zawartości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9859" y="1773238"/>
            <a:ext cx="5978525" cy="453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9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CENTRUM DORADZTWA ROLNICZEGO W BRWINOWIE</a:t>
            </a:r>
            <a:endParaRPr lang="pl-P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D8A6-C7AC-4B0D-9750-6750BD5FE802}" type="slidenum">
              <a:rPr lang="pl-PL" altLang="pl-PL" smtClean="0"/>
              <a:pPr/>
              <a:t>18</a:t>
            </a:fld>
            <a:endParaRPr lang="pl-PL" alt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Opis sieci tematycznych - Horyzont 2020:</a:t>
            </a:r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403648" y="1628800"/>
            <a:ext cx="7128594" cy="4365296"/>
          </a:xfrm>
        </p:spPr>
        <p:txBody>
          <a:bodyPr/>
          <a:lstStyle/>
          <a:p>
            <a:r>
              <a:rPr lang="pl-PL" sz="2000" dirty="0">
                <a:solidFill>
                  <a:srgbClr val="006600"/>
                </a:solidFill>
                <a:latin typeface="+mj-lt"/>
              </a:rPr>
              <a:t>Projekty z udziałem wszystkich zainteresowanych podmiotów (naukowcy, rolnicy, doradcy, przedsiębiorcy, naukowcy, organizacje pozarządowe, administracja, organy regulacyjne)</a:t>
            </a:r>
          </a:p>
          <a:p>
            <a:r>
              <a:rPr lang="pl-PL" sz="2000" dirty="0">
                <a:solidFill>
                  <a:srgbClr val="006600"/>
                </a:solidFill>
                <a:latin typeface="+mj-lt"/>
              </a:rPr>
              <a:t>Inwentaryzacja wiedzy i najlepszych praktyk</a:t>
            </a:r>
          </a:p>
          <a:p>
            <a:r>
              <a:rPr lang="pl-PL" sz="2000" dirty="0">
                <a:solidFill>
                  <a:srgbClr val="006600"/>
                </a:solidFill>
                <a:latin typeface="+mj-lt"/>
              </a:rPr>
              <a:t>Opracowanie materiału końcowego, rozpoczęcie powszechnej dyskusji na dany temat, upowszechnianie wiedzy</a:t>
            </a:r>
          </a:p>
          <a:p>
            <a:r>
              <a:rPr lang="pl-PL" sz="2000" dirty="0">
                <a:solidFill>
                  <a:srgbClr val="006600"/>
                </a:solidFill>
                <a:latin typeface="+mj-lt"/>
              </a:rPr>
              <a:t>Tematyka może być związana z sektorami, np. rośliny uprawne, owoce i warzywa, wieprzowina, lub zagadnieniami, np. płodozmian, praktyki rolne, energia, ekosystemy, usługi socjalne, produkty ekologiczne, itp.</a:t>
            </a:r>
          </a:p>
          <a:p>
            <a:endParaRPr lang="cs-CZ" sz="2000" dirty="0">
              <a:solidFill>
                <a:srgbClr val="0066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8503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CENTRUM DORADZTWA ROLNICZEGO W BRWINOWIE</a:t>
            </a:r>
            <a:endParaRPr lang="pl-P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D8A6-C7AC-4B0D-9750-6750BD5FE802}" type="slidenum">
              <a:rPr lang="pl-PL" altLang="pl-PL" smtClean="0"/>
              <a:pPr/>
              <a:t>19</a:t>
            </a:fld>
            <a:endParaRPr lang="pl-PL" alt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984776" cy="1162050"/>
          </a:xfrm>
        </p:spPr>
        <p:txBody>
          <a:bodyPr/>
          <a:lstStyle/>
          <a:p>
            <a:r>
              <a:rPr lang="pl-PL" dirty="0"/>
              <a:t>Projekty wielopodmiotowe w ramach </a:t>
            </a:r>
            <a:br>
              <a:rPr lang="pl-PL" dirty="0"/>
            </a:br>
            <a:r>
              <a:rPr lang="pl-PL" dirty="0"/>
              <a:t>„Horyzont 2020” – konkursy 2014-2015</a:t>
            </a:r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187624" y="1728000"/>
            <a:ext cx="7416627" cy="436529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000" dirty="0">
                <a:solidFill>
                  <a:srgbClr val="006600"/>
                </a:solidFill>
                <a:latin typeface="+mj-lt"/>
              </a:rPr>
              <a:t>Projekt wielopodmiotowy ma na celu szerokie rozpowszechnienie wyników i dotarcie do jak największej liczby interesariuszy. Podejście wielopodmiotowe współgra z koncepcją rozwoju obszarów wiejskich w ramach Grup Operacyjnych interaktywnego modelu innowacji </a:t>
            </a:r>
            <a:r>
              <a:rPr lang="pl-PL" sz="2000" dirty="0" smtClean="0">
                <a:solidFill>
                  <a:srgbClr val="006600"/>
                </a:solidFill>
                <a:latin typeface="+mj-lt"/>
              </a:rPr>
              <a:t>EIP</a:t>
            </a:r>
            <a:endParaRPr lang="pl-PL" sz="2000" dirty="0">
              <a:solidFill>
                <a:srgbClr val="006600"/>
              </a:solidFill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000" dirty="0">
                <a:solidFill>
                  <a:srgbClr val="006600"/>
                </a:solidFill>
                <a:latin typeface="+mj-lt"/>
              </a:rPr>
              <a:t>Podejście całościowe -  zdefiniowana rola różnych podmiotów w planie pracy:  od zdefiniowania problemu, planowania pracy, realizacji aż do czasu upowszechniania wyników oraz ewentualnej fazy </a:t>
            </a:r>
            <a:r>
              <a:rPr lang="pl-PL" sz="2000" dirty="0" smtClean="0">
                <a:solidFill>
                  <a:srgbClr val="006600"/>
                </a:solidFill>
                <a:latin typeface="+mj-lt"/>
              </a:rPr>
              <a:t>demonstracji</a:t>
            </a:r>
            <a:endParaRPr lang="pl-PL" sz="2000" dirty="0">
              <a:solidFill>
                <a:srgbClr val="006600"/>
              </a:solidFill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000" dirty="0">
                <a:solidFill>
                  <a:srgbClr val="006600"/>
                </a:solidFill>
                <a:latin typeface="+mj-lt"/>
              </a:rPr>
              <a:t>Propozycje projektów powinny przedstawiać działania mające na celu wymianę wiedzy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5667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CENTRUM DORADZTWA ROLNICZEGO W BRWINOWIE</a:t>
            </a:r>
            <a:endParaRPr lang="pl-P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D8A6-C7AC-4B0D-9750-6750BD5FE802}" type="slidenum">
              <a:rPr lang="pl-PL" altLang="pl-PL" smtClean="0"/>
              <a:pPr/>
              <a:t>2</a:t>
            </a:fld>
            <a:endParaRPr lang="pl-PL" alt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9712" y="116631"/>
            <a:ext cx="6624736" cy="1018199"/>
          </a:xfrm>
        </p:spPr>
        <p:txBody>
          <a:bodyPr/>
          <a:lstStyle/>
          <a:p>
            <a:r>
              <a:rPr lang="en-US" dirty="0" smtClean="0"/>
              <a:t>Plan </a:t>
            </a:r>
            <a:r>
              <a:rPr lang="en-US" dirty="0" err="1" smtClean="0"/>
              <a:t>prezentacji</a:t>
            </a:r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pl-PL" altLang="pl-PL" sz="2000" b="1" dirty="0">
                <a:solidFill>
                  <a:srgbClr val="006600"/>
                </a:solidFill>
                <a:latin typeface="+mj-lt"/>
              </a:rPr>
              <a:t>Wprowadzenie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pl-PL" altLang="pl-PL" sz="2000" b="1" dirty="0">
                <a:solidFill>
                  <a:srgbClr val="006600"/>
                </a:solidFill>
                <a:latin typeface="+mj-lt"/>
              </a:rPr>
              <a:t>Innowacyjność w politykach UE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pl-PL" altLang="pl-PL" sz="2000" b="1" dirty="0">
                <a:solidFill>
                  <a:srgbClr val="006600"/>
                </a:solidFill>
                <a:latin typeface="+mj-lt"/>
              </a:rPr>
              <a:t>Pojęcie i rodzaje innowacji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pl-PL" altLang="pl-PL" sz="2000" b="1" dirty="0">
                <a:solidFill>
                  <a:srgbClr val="006600"/>
                </a:solidFill>
                <a:latin typeface="+mj-lt"/>
              </a:rPr>
              <a:t>Europejski Punkt Partnerstwa ( EIP)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pl-PL" altLang="pl-PL" sz="2000" b="1" dirty="0">
                <a:solidFill>
                  <a:srgbClr val="006600"/>
                </a:solidFill>
                <a:latin typeface="+mj-lt"/>
              </a:rPr>
              <a:t>Finansowanie sieci tematycznych oraz projektów badawczych 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pl-PL" altLang="pl-PL" sz="2000" b="1" dirty="0">
                <a:solidFill>
                  <a:srgbClr val="006600"/>
                </a:solidFill>
                <a:latin typeface="+mj-lt"/>
              </a:rPr>
              <a:t>Horyzont 2020  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pl-PL" altLang="pl-PL" sz="2000" b="1" dirty="0">
                <a:solidFill>
                  <a:srgbClr val="006600"/>
                </a:solidFill>
                <a:latin typeface="+mj-lt"/>
              </a:rPr>
              <a:t>Podsumowanie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3824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CENTRUM DORADZTWA ROLNICZEGO W BRWINOWIE</a:t>
            </a:r>
            <a:endParaRPr lang="pl-P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D8A6-C7AC-4B0D-9750-6750BD5FE802}" type="slidenum">
              <a:rPr lang="pl-PL" altLang="pl-PL" smtClean="0"/>
              <a:pPr/>
              <a:t>20</a:t>
            </a:fld>
            <a:endParaRPr lang="pl-PL" alt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Europejskie Partnerstwa na rzecz </a:t>
            </a:r>
            <a:r>
              <a:rPr lang="pl-PL" dirty="0" smtClean="0"/>
              <a:t>Innowacji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>
                <a:latin typeface="+mj-lt"/>
              </a:rPr>
              <a:t>Wyzwania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szanse</a:t>
            </a:r>
            <a:endParaRPr lang="cs-CZ" dirty="0">
              <a:latin typeface="+mj-lt"/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3322997" y="2874963"/>
            <a:ext cx="3208338" cy="1487487"/>
            <a:chOff x="1764" y="1135"/>
            <a:chExt cx="2021" cy="937"/>
          </a:xfrm>
        </p:grpSpPr>
        <p:pic>
          <p:nvPicPr>
            <p:cNvPr id="8" name="Picture 3" descr="getreide_weiz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" y="1156"/>
              <a:ext cx="1228" cy="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2977" y="1135"/>
              <a:ext cx="80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30000"/>
                </a:spcBef>
              </a:pPr>
              <a:r>
                <a:rPr lang="pl-PL" altLang="pl-PL" sz="2000" b="1" dirty="0">
                  <a:solidFill>
                    <a:schemeClr val="tx2"/>
                  </a:solidFill>
                  <a:latin typeface="+mj-lt"/>
                </a:rPr>
                <a:t>Żywność</a:t>
              </a:r>
              <a:endParaRPr lang="de-DE" altLang="pl-PL" sz="1200" i="1" dirty="0">
                <a:solidFill>
                  <a:schemeClr val="tx2"/>
                </a:solidFill>
                <a:latin typeface="+mj-lt"/>
              </a:endParaRPr>
            </a:p>
          </p:txBody>
        </p:sp>
      </p:grp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833747" y="1619948"/>
            <a:ext cx="3979862" cy="1452563"/>
            <a:chOff x="109" y="599"/>
            <a:chExt cx="2507" cy="915"/>
          </a:xfrm>
        </p:grpSpPr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1322" y="647"/>
              <a:ext cx="1294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30000"/>
                </a:spcBef>
              </a:pPr>
              <a:r>
                <a:rPr lang="pl-PL" altLang="pl-PL" sz="2000" b="1" dirty="0">
                  <a:solidFill>
                    <a:schemeClr val="tx2"/>
                  </a:solidFill>
                  <a:latin typeface="+mj-lt"/>
                </a:rPr>
                <a:t>Różnorodność </a:t>
              </a:r>
            </a:p>
            <a:p>
              <a:pPr eaLnBrk="1" hangingPunct="1">
                <a:spcBef>
                  <a:spcPct val="30000"/>
                </a:spcBef>
              </a:pPr>
              <a:r>
                <a:rPr lang="pl-PL" altLang="pl-PL" sz="2000" b="1" dirty="0">
                  <a:solidFill>
                    <a:schemeClr val="tx2"/>
                  </a:solidFill>
                  <a:latin typeface="+mj-lt"/>
                </a:rPr>
                <a:t>biologiczna</a:t>
              </a:r>
            </a:p>
            <a:p>
              <a:pPr eaLnBrk="1" hangingPunct="1">
                <a:spcBef>
                  <a:spcPct val="30000"/>
                </a:spcBef>
              </a:pPr>
              <a:r>
                <a:rPr lang="pl-PL" altLang="pl-PL" sz="2000" b="1" dirty="0">
                  <a:solidFill>
                    <a:schemeClr val="tx2"/>
                  </a:solidFill>
                  <a:latin typeface="+mj-lt"/>
                </a:rPr>
                <a:t>siedliska</a:t>
              </a:r>
              <a:endParaRPr lang="de-DE" altLang="pl-PL" sz="2000" b="1" dirty="0">
                <a:solidFill>
                  <a:schemeClr val="tx2"/>
                </a:solidFill>
                <a:latin typeface="+mj-lt"/>
              </a:endParaRPr>
            </a:p>
          </p:txBody>
        </p:sp>
        <p:pic>
          <p:nvPicPr>
            <p:cNvPr id="12" name="Picture 7" descr="pictures%5CTB_attractions%5C1%5C2004%5Cnad_Sv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81" r="11530" b="10637"/>
            <a:stretch>
              <a:fillRect/>
            </a:stretch>
          </p:blipFill>
          <p:spPr bwMode="auto">
            <a:xfrm>
              <a:off x="109" y="599"/>
              <a:ext cx="1177" cy="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4886860" y="1908034"/>
            <a:ext cx="4144962" cy="1560512"/>
            <a:chOff x="2897" y="2592"/>
            <a:chExt cx="2611" cy="983"/>
          </a:xfrm>
        </p:grpSpPr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2897" y="2592"/>
              <a:ext cx="1148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30000"/>
                </a:spcBef>
              </a:pPr>
              <a:r>
                <a:rPr lang="pl-PL" altLang="pl-PL" sz="2000" b="1">
                  <a:solidFill>
                    <a:schemeClr val="tx2"/>
                  </a:solidFill>
                  <a:latin typeface="+mj-lt"/>
                </a:rPr>
                <a:t>Efektywność </a:t>
              </a:r>
            </a:p>
            <a:p>
              <a:pPr eaLnBrk="1" hangingPunct="1">
                <a:spcBef>
                  <a:spcPct val="30000"/>
                </a:spcBef>
              </a:pPr>
              <a:r>
                <a:rPr lang="pl-PL" altLang="pl-PL" sz="2000" b="1">
                  <a:solidFill>
                    <a:schemeClr val="tx2"/>
                  </a:solidFill>
                  <a:latin typeface="+mj-lt"/>
                </a:rPr>
                <a:t>ekonomiczna</a:t>
              </a:r>
              <a:endParaRPr lang="de-DE" altLang="pl-PL" sz="2000" b="1">
                <a:solidFill>
                  <a:schemeClr val="tx2"/>
                </a:solidFill>
                <a:latin typeface="+mj-lt"/>
              </a:endParaRPr>
            </a:p>
          </p:txBody>
        </p:sp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45" t="24927" r="59364" b="29350"/>
            <a:stretch>
              <a:fillRect/>
            </a:stretch>
          </p:blipFill>
          <p:spPr bwMode="auto">
            <a:xfrm>
              <a:off x="4301" y="2652"/>
              <a:ext cx="1207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857250" y="3455921"/>
            <a:ext cx="4533900" cy="1470025"/>
            <a:chOff x="249" y="1603"/>
            <a:chExt cx="2856" cy="927"/>
          </a:xfrm>
        </p:grpSpPr>
        <p:pic>
          <p:nvPicPr>
            <p:cNvPr id="17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603"/>
              <a:ext cx="1241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1462" y="2280"/>
              <a:ext cx="16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30000"/>
                </a:spcBef>
              </a:pPr>
              <a:r>
                <a:rPr lang="pl-PL" altLang="pl-PL" sz="2000" b="1">
                  <a:solidFill>
                    <a:schemeClr val="tx2"/>
                  </a:solidFill>
                  <a:latin typeface="+mj-lt"/>
                </a:rPr>
                <a:t>Zmiany klimatu</a:t>
              </a:r>
              <a:endParaRPr lang="de-DE" altLang="pl-PL" sz="2000" b="1">
                <a:solidFill>
                  <a:schemeClr val="tx2"/>
                </a:solidFill>
                <a:latin typeface="+mj-lt"/>
              </a:endParaRPr>
            </a:p>
          </p:txBody>
        </p:sp>
      </p:grpSp>
      <p:grpSp>
        <p:nvGrpSpPr>
          <p:cNvPr id="19" name="Group 14"/>
          <p:cNvGrpSpPr>
            <a:grpSpLocks/>
          </p:cNvGrpSpPr>
          <p:nvPr/>
        </p:nvGrpSpPr>
        <p:grpSpPr bwMode="auto">
          <a:xfrm>
            <a:off x="1357312" y="5126363"/>
            <a:ext cx="3533775" cy="1485900"/>
            <a:chOff x="1768" y="3102"/>
            <a:chExt cx="2226" cy="936"/>
          </a:xfrm>
        </p:grpSpPr>
        <p:pic>
          <p:nvPicPr>
            <p:cNvPr id="20" name="Picture 15" descr="bewaesseru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52" t="2431" r="22145" b="30583"/>
            <a:stretch>
              <a:fillRect/>
            </a:stretch>
          </p:blipFill>
          <p:spPr bwMode="auto">
            <a:xfrm>
              <a:off x="1768" y="3133"/>
              <a:ext cx="1203" cy="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2953" y="3102"/>
              <a:ext cx="1041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30000"/>
                </a:spcBef>
              </a:pPr>
              <a:r>
                <a:rPr lang="pl-PL" altLang="pl-PL" sz="2000" b="1" dirty="0">
                  <a:solidFill>
                    <a:schemeClr val="tx2"/>
                  </a:solidFill>
                  <a:latin typeface="+mj-lt"/>
                </a:rPr>
                <a:t>Zarządzanie</a:t>
              </a:r>
            </a:p>
            <a:p>
              <a:pPr eaLnBrk="1" hangingPunct="1">
                <a:spcBef>
                  <a:spcPct val="30000"/>
                </a:spcBef>
              </a:pPr>
              <a:r>
                <a:rPr lang="pl-PL" altLang="pl-PL" sz="2000" b="1" dirty="0">
                  <a:solidFill>
                    <a:schemeClr val="tx2"/>
                  </a:solidFill>
                  <a:latin typeface="+mj-lt"/>
                </a:rPr>
                <a:t>zasobami</a:t>
              </a:r>
              <a:endParaRPr lang="de-DE" altLang="pl-PL" sz="2000" b="1" dirty="0">
                <a:solidFill>
                  <a:schemeClr val="tx2"/>
                </a:solidFill>
                <a:latin typeface="+mj-lt"/>
              </a:endParaRP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5489123" y="3602038"/>
            <a:ext cx="3422650" cy="1379537"/>
            <a:chOff x="3053" y="1645"/>
            <a:chExt cx="2156" cy="869"/>
          </a:xfrm>
        </p:grpSpPr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4204" y="2068"/>
              <a:ext cx="1005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30000"/>
                </a:spcBef>
              </a:pPr>
              <a:r>
                <a:rPr lang="de-DE" altLang="pl-PL" sz="2000" b="1">
                  <a:solidFill>
                    <a:schemeClr val="tx2"/>
                  </a:solidFill>
                  <a:latin typeface="+mj-lt"/>
                </a:rPr>
                <a:t>Bio-ener</a:t>
              </a:r>
              <a:r>
                <a:rPr lang="pl-PL" altLang="pl-PL" sz="2000" b="1">
                  <a:solidFill>
                    <a:schemeClr val="tx2"/>
                  </a:solidFill>
                  <a:latin typeface="+mj-lt"/>
                </a:rPr>
                <a:t>gia</a:t>
              </a:r>
              <a:r>
                <a:rPr lang="de-DE" altLang="pl-PL" sz="2000" b="1">
                  <a:solidFill>
                    <a:schemeClr val="tx2"/>
                  </a:solidFill>
                  <a:latin typeface="+mj-lt"/>
                </a:rPr>
                <a:t/>
              </a:r>
              <a:br>
                <a:rPr lang="de-DE" altLang="pl-PL" sz="2000" b="1">
                  <a:solidFill>
                    <a:schemeClr val="tx2"/>
                  </a:solidFill>
                  <a:latin typeface="+mj-lt"/>
                </a:rPr>
              </a:br>
              <a:r>
                <a:rPr lang="de-DE" altLang="pl-PL" sz="2000" b="1">
                  <a:solidFill>
                    <a:schemeClr val="tx2"/>
                  </a:solidFill>
                  <a:latin typeface="+mj-lt"/>
                </a:rPr>
                <a:t>Biomas</a:t>
              </a:r>
              <a:r>
                <a:rPr lang="pl-PL" altLang="pl-PL" sz="2000" b="1">
                  <a:solidFill>
                    <a:schemeClr val="tx2"/>
                  </a:solidFill>
                  <a:latin typeface="+mj-lt"/>
                </a:rPr>
                <a:t>a</a:t>
              </a:r>
              <a:endParaRPr lang="en-US" altLang="pl-PL" sz="2000" b="1">
                <a:solidFill>
                  <a:schemeClr val="tx2"/>
                </a:solidFill>
                <a:latin typeface="+mj-lt"/>
              </a:endParaRPr>
            </a:p>
          </p:txBody>
        </p:sp>
        <p:pic>
          <p:nvPicPr>
            <p:cNvPr id="24" name="Picture 23" descr="Vollbild anzeige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3" y="1645"/>
              <a:ext cx="1180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4810711" y="5050470"/>
            <a:ext cx="4305300" cy="1492250"/>
            <a:chOff x="2995" y="2472"/>
            <a:chExt cx="2505" cy="939"/>
          </a:xfrm>
        </p:grpSpPr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2995" y="2472"/>
              <a:ext cx="1367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30000"/>
                </a:spcBef>
              </a:pPr>
              <a:r>
                <a:rPr lang="pl-PL" altLang="pl-PL" sz="2000" b="1">
                  <a:solidFill>
                    <a:schemeClr val="tx2"/>
                  </a:solidFill>
                  <a:latin typeface="+mj-lt"/>
                </a:rPr>
                <a:t>Zapotrzebowanie rynku</a:t>
              </a:r>
              <a:r>
                <a:rPr lang="de-DE" altLang="pl-PL" sz="2000" b="1">
                  <a:solidFill>
                    <a:schemeClr val="tx2"/>
                  </a:solidFill>
                  <a:latin typeface="+mj-lt"/>
                </a:rPr>
                <a:t/>
              </a:r>
              <a:br>
                <a:rPr lang="de-DE" altLang="pl-PL" sz="2000" b="1">
                  <a:solidFill>
                    <a:schemeClr val="tx2"/>
                  </a:solidFill>
                  <a:latin typeface="+mj-lt"/>
                </a:rPr>
              </a:br>
              <a:r>
                <a:rPr lang="de-DE" altLang="pl-PL" sz="2000" b="1">
                  <a:solidFill>
                    <a:schemeClr val="tx2"/>
                  </a:solidFill>
                  <a:latin typeface="+mj-lt"/>
                </a:rPr>
                <a:t>Integra</a:t>
              </a:r>
              <a:r>
                <a:rPr lang="pl-PL" altLang="pl-PL" sz="2000" b="1">
                  <a:solidFill>
                    <a:schemeClr val="tx2"/>
                  </a:solidFill>
                  <a:latin typeface="+mj-lt"/>
                </a:rPr>
                <a:t>cja</a:t>
              </a:r>
              <a:endParaRPr lang="de-DE" altLang="pl-PL" sz="2000" b="1">
                <a:solidFill>
                  <a:schemeClr val="tx2"/>
                </a:solidFill>
                <a:latin typeface="+mj-lt"/>
              </a:endParaRPr>
            </a:p>
          </p:txBody>
        </p:sp>
        <p:pic>
          <p:nvPicPr>
            <p:cNvPr id="27" name="Picture 2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49" b="1358"/>
            <a:stretch>
              <a:fillRect/>
            </a:stretch>
          </p:blipFill>
          <p:spPr bwMode="auto">
            <a:xfrm>
              <a:off x="4316" y="2556"/>
              <a:ext cx="1184" cy="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457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CENTRUM DORADZTWA ROLNICZEGO W BRWINOWIE</a:t>
            </a:r>
            <a:endParaRPr lang="pl-P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D8A6-C7AC-4B0D-9750-6750BD5FE802}" type="slidenum">
              <a:rPr lang="pl-PL" altLang="pl-PL" smtClean="0"/>
              <a:pPr/>
              <a:t>21</a:t>
            </a:fld>
            <a:endParaRPr lang="pl-PL" alt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Intensywność </a:t>
            </a:r>
            <a:r>
              <a:rPr lang="cs-CZ" dirty="0" smtClean="0"/>
              <a:t>pomocy</a:t>
            </a:r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403649" y="1728000"/>
            <a:ext cx="7200602" cy="436529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000" dirty="0">
                <a:solidFill>
                  <a:srgbClr val="006600"/>
                </a:solidFill>
                <a:latin typeface="+mj-lt"/>
              </a:rPr>
              <a:t>Do 100% kosztów kwalifikowanych całego przedsięwzięcia (dokumenty związane z przygotowaniem przedsięwzięcia, utworzenie i funkcjonowanie  Grupy, studia wykonalności, przygotowanie planu operacyjnego, promocja i upowszechnianie wyników</a:t>
            </a:r>
            <a:r>
              <a:rPr lang="pl-PL" sz="2000" dirty="0" smtClean="0">
                <a:solidFill>
                  <a:srgbClr val="006600"/>
                </a:solidFill>
                <a:latin typeface="+mj-lt"/>
              </a:rPr>
              <a:t>)</a:t>
            </a:r>
            <a:endParaRPr lang="pl-PL" sz="2000" dirty="0">
              <a:solidFill>
                <a:srgbClr val="006600"/>
              </a:solidFill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000" dirty="0">
                <a:solidFill>
                  <a:srgbClr val="006600"/>
                </a:solidFill>
                <a:latin typeface="+mj-lt"/>
              </a:rPr>
              <a:t>Do 100% wydatków na badania bezpośrednio związane z realizacją operacji </a:t>
            </a:r>
            <a:r>
              <a:rPr lang="pl-PL" sz="2000" dirty="0" smtClean="0">
                <a:solidFill>
                  <a:srgbClr val="006600"/>
                </a:solidFill>
                <a:latin typeface="+mj-lt"/>
              </a:rPr>
              <a:t>testowych</a:t>
            </a:r>
            <a:endParaRPr lang="pl-PL" sz="2000" dirty="0">
              <a:solidFill>
                <a:srgbClr val="006600"/>
              </a:solidFill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000" dirty="0">
                <a:solidFill>
                  <a:srgbClr val="006600"/>
                </a:solidFill>
                <a:latin typeface="+mj-lt"/>
              </a:rPr>
              <a:t>W przypadku bezpośrednich kosztów kwalifikowanych (koszty inwestycji, prawa do własności intelektualnej, patenty, licencje), </a:t>
            </a:r>
            <a:r>
              <a:rPr lang="pl-PL" sz="2000" dirty="0" smtClean="0">
                <a:solidFill>
                  <a:srgbClr val="006600"/>
                </a:solidFill>
                <a:latin typeface="+mj-lt"/>
              </a:rPr>
              <a:t>działania</a:t>
            </a:r>
            <a:r>
              <a:rPr lang="pl-PL" sz="2000" dirty="0">
                <a:solidFill>
                  <a:srgbClr val="006600"/>
                </a:solidFill>
                <a:latin typeface="+mj-lt"/>
              </a:rPr>
              <a:t>, do których szczególności koszty </a:t>
            </a:r>
            <a:r>
              <a:rPr lang="pl-PL" sz="2000" dirty="0" smtClean="0">
                <a:solidFill>
                  <a:srgbClr val="006600"/>
                </a:solidFill>
                <a:latin typeface="+mj-lt"/>
              </a:rPr>
              <a:t>zostaną </a:t>
            </a:r>
            <a:r>
              <a:rPr lang="pl-PL" sz="2000" dirty="0">
                <a:solidFill>
                  <a:srgbClr val="006600"/>
                </a:solidFill>
                <a:latin typeface="+mj-lt"/>
              </a:rPr>
              <a:t>sklasyfikowane (np. modernizacja gospodarstw rolnych, </a:t>
            </a:r>
            <a:r>
              <a:rPr lang="pl-PL" sz="2000" dirty="0" smtClean="0">
                <a:solidFill>
                  <a:srgbClr val="006600"/>
                </a:solidFill>
                <a:latin typeface="+mj-lt"/>
              </a:rPr>
              <a:t>przetwarzania </a:t>
            </a:r>
            <a:r>
              <a:rPr lang="pl-PL" sz="2000" dirty="0">
                <a:solidFill>
                  <a:srgbClr val="006600"/>
                </a:solidFill>
                <a:latin typeface="+mj-lt"/>
              </a:rPr>
              <a:t>i marketing</a:t>
            </a:r>
            <a:r>
              <a:rPr lang="pl-PL" sz="2000" dirty="0" smtClean="0">
                <a:solidFill>
                  <a:srgbClr val="006600"/>
                </a:solidFill>
                <a:latin typeface="+mj-lt"/>
              </a:rPr>
              <a:t>)</a:t>
            </a:r>
            <a:endParaRPr lang="pl-PL" sz="2000" dirty="0">
              <a:solidFill>
                <a:srgbClr val="006600"/>
              </a:solidFill>
              <a:latin typeface="+mj-lt"/>
            </a:endParaRPr>
          </a:p>
          <a:p>
            <a:endParaRPr lang="cs-CZ" sz="2000" dirty="0">
              <a:solidFill>
                <a:srgbClr val="0066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8610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CENTRUM DORADZTWA ROLNICZEGO W BRWINOWIE</a:t>
            </a:r>
            <a:endParaRPr lang="pl-P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D8A6-C7AC-4B0D-9750-6750BD5FE802}" type="slidenum">
              <a:rPr lang="pl-PL" altLang="pl-PL" smtClean="0"/>
              <a:pPr/>
              <a:t>22</a:t>
            </a:fld>
            <a:endParaRPr lang="pl-PL" alt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Intensywność </a:t>
            </a:r>
            <a:r>
              <a:rPr lang="cs-CZ" dirty="0" smtClean="0"/>
              <a:t>pomocy</a:t>
            </a:r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27584" y="1728000"/>
            <a:ext cx="7776667" cy="4365296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pl-PL" altLang="pl-PL" sz="2000" b="1" dirty="0" smtClean="0">
                <a:solidFill>
                  <a:srgbClr val="006600"/>
                </a:solidFill>
                <a:latin typeface="+mj-lt"/>
              </a:rPr>
              <a:t>Kwota wsparcia:</a:t>
            </a:r>
          </a:p>
          <a:p>
            <a:pPr eaLnBrk="1" hangingPunct="1">
              <a:lnSpc>
                <a:spcPct val="90000"/>
              </a:lnSpc>
              <a:defRPr/>
            </a:pPr>
            <a:endParaRPr lang="pl-PL" altLang="pl-PL" sz="2000" dirty="0" smtClean="0">
              <a:solidFill>
                <a:srgbClr val="006600"/>
              </a:solidFill>
              <a:latin typeface="+mj-lt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pl-PL" altLang="pl-PL" sz="2000" dirty="0" smtClean="0">
                <a:solidFill>
                  <a:srgbClr val="006600"/>
                </a:solidFill>
                <a:latin typeface="+mj-lt"/>
              </a:rPr>
              <a:t>koszty ogólne do 10% całkowitych kwalifikowanych wydatków, ale nie więcej niż 1.000.000 zł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pl-PL" altLang="pl-PL" sz="2000" dirty="0" smtClean="0">
              <a:solidFill>
                <a:srgbClr val="006600"/>
              </a:solidFill>
              <a:latin typeface="+mj-lt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pl-PL" altLang="pl-PL" sz="2000" dirty="0" smtClean="0">
                <a:solidFill>
                  <a:srgbClr val="006600"/>
                </a:solidFill>
                <a:latin typeface="+mj-lt"/>
              </a:rPr>
              <a:t>okres przyznania pomocy 3 lata (w specyficznych i uzasadnionych przypadkach wsparcie może być rozszerzone na okres maksymalnie 7 lat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pl-PL" altLang="pl-PL" sz="2000" dirty="0" smtClean="0">
              <a:solidFill>
                <a:srgbClr val="006600"/>
              </a:solidFill>
              <a:latin typeface="+mj-lt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pl-PL" altLang="pl-PL" sz="2000" dirty="0" smtClean="0">
                <a:solidFill>
                  <a:srgbClr val="006600"/>
                </a:solidFill>
                <a:latin typeface="+mj-lt"/>
              </a:rPr>
              <a:t>wkład publiczny, w ramach projektu, nie może przekroczyć 10.000.000 zł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pl-PL" altLang="pl-PL" sz="2000" dirty="0" smtClean="0">
              <a:solidFill>
                <a:srgbClr val="006600"/>
              </a:solidFill>
              <a:latin typeface="+mj-lt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pl-PL" altLang="pl-PL" sz="2000" b="1" i="1" dirty="0" smtClean="0">
                <a:solidFill>
                  <a:srgbClr val="006600"/>
                </a:solidFill>
                <a:latin typeface="+mj-lt"/>
              </a:rPr>
              <a:t>Całkowity wkład publiczny nie może przekroczyć 11.000.000 zł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0163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CENTRUM DORADZTWA ROLNICZEGO W BRWINOWIE</a:t>
            </a:r>
            <a:endParaRPr lang="pl-P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D8A6-C7AC-4B0D-9750-6750BD5FE802}" type="slidenum">
              <a:rPr lang="pl-PL" altLang="pl-PL" smtClean="0"/>
              <a:pPr/>
              <a:t>23</a:t>
            </a:fld>
            <a:endParaRPr lang="pl-PL" alt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Podsumowanie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691681" y="1196975"/>
            <a:ext cx="6912570" cy="531025"/>
          </a:xfrm>
        </p:spPr>
        <p:txBody>
          <a:bodyPr/>
          <a:lstStyle/>
          <a:p>
            <a:r>
              <a:rPr lang="pl-PL" sz="2000" dirty="0">
                <a:latin typeface="+mj-lt"/>
              </a:rPr>
              <a:t>Aktywność innowacyjna przedsiębiorstw – wg </a:t>
            </a:r>
            <a:r>
              <a:rPr lang="pl-PL" sz="2000" dirty="0" smtClean="0">
                <a:latin typeface="+mj-lt"/>
              </a:rPr>
              <a:t>GUS</a:t>
            </a:r>
            <a:endParaRPr lang="pl-PL" sz="2000" dirty="0"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23528" y="1728000"/>
            <a:ext cx="8712968" cy="4365296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latach 2011-2013 aktywność innowacyjną wykazało 18,4% przedsiębiorstw przemysłowych oraz 12,8% przedsiębiorstw z sektora usług (wobec 17,7% i 13,9% w latach 2010-2012).</a:t>
            </a:r>
          </a:p>
          <a:p>
            <a:pPr marL="0" indent="0">
              <a:buNone/>
            </a:pPr>
            <a:r>
              <a:rPr lang="pl-PL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Nowe lub istotnie ulepszone innowacje produktowe lub procesowe wprowadziło 17,1% przedsiębiorstw przemysłowych i 11,4% przedsiębiorstw z sektora usług (w latach 2010-2012 odpowiednio 16,5% i 12,4%).</a:t>
            </a:r>
          </a:p>
          <a:p>
            <a:pPr marL="0" indent="0">
              <a:buNone/>
            </a:pPr>
            <a:r>
              <a:rPr lang="pl-PL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Uwzględniając rodzaj wdrożonych innowacji</a:t>
            </a:r>
            <a:r>
              <a:rPr lang="pl-PL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pl-PL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innowacje </a:t>
            </a:r>
            <a:r>
              <a:rPr lang="pl-PL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produktowe wprowadziło 11,0% przedsiębiorstw przemysłowych i 5,8% przedsiębiorstw z sektora usług (wobec 11,2% i 7,0% w poprzednim okresie badawczym),</a:t>
            </a:r>
          </a:p>
          <a:p>
            <a:r>
              <a:rPr lang="pl-PL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innowacje </a:t>
            </a:r>
            <a:r>
              <a:rPr lang="pl-PL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procesowe wprowadziło 12,8% przedsiębiorstw przemysłowych i 8,5% przedsiębiorstw z sektora usług (wobec 12,4% i 9,1%),</a:t>
            </a:r>
          </a:p>
          <a:p>
            <a:r>
              <a:rPr lang="pl-PL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innowacje </a:t>
            </a:r>
            <a:r>
              <a:rPr lang="pl-PL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organizacyjne wprowadziło 8,3% przedsiębiorstw przemysłowych i 7,1%</a:t>
            </a:r>
          </a:p>
          <a:p>
            <a:r>
              <a:rPr lang="pl-PL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przedsiębiorstw z sektora usług (wobec 10,3% i 10,5%),</a:t>
            </a:r>
          </a:p>
          <a:p>
            <a:r>
              <a:rPr lang="pl-PL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innowacje </a:t>
            </a:r>
            <a:r>
              <a:rPr lang="pl-PL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marketingowe wprowadziło 7,5% przedsiębiorstw przemysłowych i 7,0%</a:t>
            </a:r>
          </a:p>
          <a:p>
            <a:r>
              <a:rPr lang="pl-PL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przedsiębiorstw z sektora usług (wobec 10,2% i 11,1%).</a:t>
            </a:r>
          </a:p>
          <a:p>
            <a:r>
              <a:rPr lang="pl-PL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ramach innowacji produktowych, nowe lub istotnie ulepszone wyroby wprowadziło 10,2%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8765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CENTRUM DORADZTWA ROLNICZEGO W BRWINOWIE</a:t>
            </a:r>
            <a:endParaRPr lang="pl-P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D8A6-C7AC-4B0D-9750-6750BD5FE802}" type="slidenum">
              <a:rPr lang="pl-PL" altLang="pl-PL" smtClean="0"/>
              <a:pPr/>
              <a:t>24</a:t>
            </a:fld>
            <a:endParaRPr lang="pl-PL" alt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624736" cy="874183"/>
          </a:xfrm>
        </p:spPr>
        <p:txBody>
          <a:bodyPr/>
          <a:lstStyle/>
          <a:p>
            <a:r>
              <a:rPr lang="cs-CZ" dirty="0" smtClean="0"/>
              <a:t>Podsumowanie</a:t>
            </a:r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547664" y="1628800"/>
            <a:ext cx="7056784" cy="4365296"/>
          </a:xfrm>
        </p:spPr>
        <p:txBody>
          <a:bodyPr/>
          <a:lstStyle/>
          <a:p>
            <a:pPr marL="0" indent="0">
              <a:buNone/>
            </a:pPr>
            <a:r>
              <a:rPr lang="pl-PL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Najwięcej innowacji wprowadzały przedsiębiorstwa duże, zatrudniające więcej osób</a:t>
            </a:r>
          </a:p>
          <a:p>
            <a:pPr marL="0" indent="0">
              <a:buNone/>
            </a:pPr>
            <a:endParaRPr lang="pl-PL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Udział mikroprzedsiębiorstw we wdrażaniu innowacji jest niewielki</a:t>
            </a:r>
          </a:p>
          <a:p>
            <a:pPr marL="0" indent="0">
              <a:buNone/>
            </a:pPr>
            <a:endParaRPr lang="pl-PL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okresie lepszej koniunktury przedsiębiorstwa częściej decydują się na ponoszenie dodatkowych kosztów związanych w wdrażaniem nowych technologii, produktów</a:t>
            </a:r>
          </a:p>
          <a:p>
            <a:pPr marL="0" indent="0">
              <a:buNone/>
            </a:pPr>
            <a:endParaRPr lang="cs-CZ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044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CENTRUM DORADZTWA ROLNICZEGO W BRWINOWIE</a:t>
            </a:r>
            <a:endParaRPr lang="pl-P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D8A6-C7AC-4B0D-9750-6750BD5FE802}" type="slidenum">
              <a:rPr lang="pl-PL" altLang="pl-PL" smtClean="0"/>
              <a:pPr/>
              <a:t>3</a:t>
            </a:fld>
            <a:endParaRPr lang="pl-PL" alt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solidFill>
                  <a:srgbClr val="006600"/>
                </a:solidFill>
              </a:rPr>
              <a:t>Wprowadzenie</a:t>
            </a:r>
            <a:r>
              <a:rPr lang="en-US" altLang="pl-PL" dirty="0">
                <a:solidFill>
                  <a:srgbClr val="006600"/>
                </a:solidFill>
              </a:rPr>
              <a:t/>
            </a:r>
            <a:br>
              <a:rPr lang="en-US" altLang="pl-PL" dirty="0">
                <a:solidFill>
                  <a:srgbClr val="006600"/>
                </a:solidFill>
              </a:rPr>
            </a:br>
            <a:r>
              <a:rPr lang="pl-PL" altLang="pl-PL" dirty="0">
                <a:solidFill>
                  <a:srgbClr val="006600"/>
                </a:solidFill>
              </a:rPr>
              <a:t>Liczba ludności na świecie </a:t>
            </a:r>
            <a:endParaRPr lang="cs-CZ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159984918"/>
              </p:ext>
            </p:extLst>
          </p:nvPr>
        </p:nvGraphicFramePr>
        <p:xfrm>
          <a:off x="1799238" y="1556792"/>
          <a:ext cx="729647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5397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CENTRUM DORADZTWA ROLNICZEGO W BRWINOWIE</a:t>
            </a:r>
            <a:endParaRPr lang="pl-P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D8A6-C7AC-4B0D-9750-6750BD5FE802}" type="slidenum">
              <a:rPr lang="pl-PL" altLang="pl-PL" smtClean="0"/>
              <a:pPr/>
              <a:t>4</a:t>
            </a:fld>
            <a:endParaRPr lang="pl-PL" alt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l-PL" dirty="0" err="1" smtClean="0">
                <a:solidFill>
                  <a:srgbClr val="006600"/>
                </a:solidFill>
              </a:rPr>
              <a:t>Wprowadzenie</a:t>
            </a:r>
            <a:r>
              <a:rPr lang="en-US" altLang="pl-PL" dirty="0" smtClean="0">
                <a:solidFill>
                  <a:srgbClr val="006600"/>
                </a:solidFill>
              </a:rPr>
              <a:t> (cd.)</a:t>
            </a:r>
            <a:endParaRPr lang="cs-CZ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16" y="1341438"/>
            <a:ext cx="6510634" cy="4031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96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CENTRUM DORADZTWA ROLNICZEGO W BRWINOWIE</a:t>
            </a:r>
            <a:endParaRPr lang="pl-P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D8A6-C7AC-4B0D-9750-6750BD5FE802}" type="slidenum">
              <a:rPr lang="pl-PL" altLang="pl-PL" smtClean="0"/>
              <a:pPr/>
              <a:t>5</a:t>
            </a:fld>
            <a:endParaRPr lang="pl-PL" alt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Komunikat</a:t>
            </a:r>
            <a:r>
              <a:rPr lang="en-US" dirty="0" smtClean="0"/>
              <a:t> </a:t>
            </a:r>
            <a:r>
              <a:rPr lang="en-US" dirty="0" err="1"/>
              <a:t>Komisji</a:t>
            </a:r>
            <a:r>
              <a:rPr lang="en-US" dirty="0"/>
              <a:t> </a:t>
            </a:r>
            <a:r>
              <a:rPr lang="pl-PL" altLang="pl-PL" dirty="0"/>
              <a:t>„WPR do 2020 r.”</a:t>
            </a:r>
            <a:endParaRPr lang="cs-CZ" dirty="0"/>
          </a:p>
        </p:txBody>
      </p:sp>
      <p:sp>
        <p:nvSpPr>
          <p:cNvPr id="7" name="Espace réservé du numéro de diapositive 6"/>
          <p:cNvSpPr txBox="1">
            <a:spLocks noGrp="1"/>
          </p:cNvSpPr>
          <p:nvPr/>
        </p:nvSpPr>
        <p:spPr bwMode="auto">
          <a:xfrm>
            <a:off x="6588125" y="6453188"/>
            <a:ext cx="24840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A04E651-22B0-4D1D-8041-12FD56A70324}" type="slidenum">
              <a:rPr lang="en-GB" altLang="pl-PL" sz="1000" b="1">
                <a:solidFill>
                  <a:srgbClr val="333333"/>
                </a:solidFill>
                <a:latin typeface="+mj-lt"/>
              </a:rPr>
              <a:pPr algn="r" eaLnBrk="1" hangingPunct="1"/>
              <a:t>5</a:t>
            </a:fld>
            <a:endParaRPr lang="en-GB" altLang="pl-PL" sz="1000" b="1">
              <a:solidFill>
                <a:srgbClr val="333333"/>
              </a:solidFill>
              <a:latin typeface="+mj-lt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48036" y="5949727"/>
            <a:ext cx="7580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+mj-lt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19362" y="1487264"/>
            <a:ext cx="1697037" cy="431800"/>
          </a:xfrm>
          <a:prstGeom prst="rect">
            <a:avLst/>
          </a:prstGeom>
          <a:solidFill>
            <a:srgbClr val="009999"/>
          </a:solidFill>
          <a:ln w="9525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pl-PL" sz="1800">
              <a:latin typeface="+mj-lt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76512" y="1549177"/>
            <a:ext cx="158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chemeClr val="bg1"/>
                </a:solidFill>
                <a:latin typeface="+mj-lt"/>
              </a:rPr>
              <a:t>Wyzwania</a:t>
            </a:r>
            <a:endParaRPr lang="en-GB" altLang="pl-PL" sz="1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77705" y="3830414"/>
            <a:ext cx="1871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000099"/>
                </a:solidFill>
                <a:latin typeface="+mj-lt"/>
              </a:rPr>
              <a:t>Środowiskowe</a:t>
            </a:r>
            <a:r>
              <a:rPr lang="en-GB" altLang="pl-PL" sz="1400" b="1">
                <a:solidFill>
                  <a:srgbClr val="000099"/>
                </a:solidFill>
                <a:latin typeface="+mj-lt"/>
              </a:rPr>
              <a:t> </a:t>
            </a:r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1582468" y="3719289"/>
            <a:ext cx="1862137" cy="558800"/>
          </a:xfrm>
          <a:prstGeom prst="ellips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pl-PL" sz="1800">
              <a:latin typeface="+mj-lt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556098" y="2133377"/>
            <a:ext cx="185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pl-PL" sz="2000" b="1" i="1">
                <a:solidFill>
                  <a:srgbClr val="000099"/>
                </a:solidFill>
                <a:latin typeface="+mj-lt"/>
              </a:rPr>
              <a:t>Europ</a:t>
            </a:r>
            <a:r>
              <a:rPr lang="pl-PL" altLang="pl-PL" sz="2000" b="1" i="1">
                <a:solidFill>
                  <a:srgbClr val="000099"/>
                </a:solidFill>
                <a:latin typeface="+mj-lt"/>
              </a:rPr>
              <a:t>a</a:t>
            </a:r>
            <a:r>
              <a:rPr lang="en-GB" altLang="pl-PL" sz="2000" b="1" i="1">
                <a:solidFill>
                  <a:srgbClr val="000099"/>
                </a:solidFill>
                <a:latin typeface="+mj-lt"/>
              </a:rPr>
              <a:t> 2020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556098" y="2133377"/>
            <a:ext cx="1920875" cy="317500"/>
          </a:xfrm>
          <a:prstGeom prst="rect">
            <a:avLst/>
          </a:prstGeom>
          <a:noFill/>
          <a:ln w="9525">
            <a:solidFill>
              <a:srgbClr val="0099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BE" altLang="pl-PL" sz="1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4427637" y="1485677"/>
            <a:ext cx="2160587" cy="431800"/>
          </a:xfrm>
          <a:prstGeom prst="rect">
            <a:avLst/>
          </a:prstGeom>
          <a:solidFill>
            <a:srgbClr val="009999"/>
          </a:solidFill>
          <a:ln w="9525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pl-PL" sz="1800">
              <a:latin typeface="+mj-lt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449862" y="1549177"/>
            <a:ext cx="2117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pl-PL" sz="1800" b="1">
                <a:solidFill>
                  <a:schemeClr val="bg1"/>
                </a:solidFill>
                <a:latin typeface="+mj-lt"/>
              </a:rPr>
              <a:t>3 </a:t>
            </a:r>
            <a:r>
              <a:rPr lang="pl-PL" altLang="pl-PL" sz="1800" b="1">
                <a:solidFill>
                  <a:schemeClr val="bg1"/>
                </a:solidFill>
                <a:latin typeface="+mj-lt"/>
              </a:rPr>
              <a:t>cele polityki</a:t>
            </a:r>
            <a:endParaRPr lang="en-GB" altLang="pl-PL" sz="1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 rot="10800000">
            <a:off x="3491111" y="3376389"/>
            <a:ext cx="504825" cy="1223963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pl-PL" sz="1800">
              <a:latin typeface="+mj-lt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698973" y="5876702"/>
            <a:ext cx="1851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 i="1" dirty="0">
                <a:solidFill>
                  <a:srgbClr val="000099"/>
                </a:solidFill>
                <a:latin typeface="+mj-lt"/>
              </a:rPr>
              <a:t>Uproszczenie</a:t>
            </a:r>
            <a:endParaRPr lang="en-GB" altLang="pl-PL" sz="1800" b="1" i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2698973" y="5876702"/>
            <a:ext cx="1920875" cy="433387"/>
          </a:xfrm>
          <a:prstGeom prst="rect">
            <a:avLst/>
          </a:prstGeom>
          <a:noFill/>
          <a:ln w="9525">
            <a:solidFill>
              <a:srgbClr val="0099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pl-PL" sz="1800">
              <a:latin typeface="+mj-lt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577705" y="2965227"/>
            <a:ext cx="1871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000099"/>
                </a:solidFill>
                <a:latin typeface="+mj-lt"/>
              </a:rPr>
              <a:t>Gospodarcze</a:t>
            </a:r>
            <a:r>
              <a:rPr lang="en-GB" altLang="pl-PL" sz="1800" b="1">
                <a:solidFill>
                  <a:srgbClr val="000099"/>
                </a:solidFill>
                <a:latin typeface="+mj-lt"/>
              </a:rPr>
              <a:t> </a:t>
            </a:r>
          </a:p>
        </p:txBody>
      </p:sp>
      <p:sp>
        <p:nvSpPr>
          <p:cNvPr id="21" name="Oval 15"/>
          <p:cNvSpPr>
            <a:spLocks noChangeArrowheads="1"/>
          </p:cNvSpPr>
          <p:nvPr/>
        </p:nvSpPr>
        <p:spPr bwMode="auto">
          <a:xfrm>
            <a:off x="1582468" y="2854102"/>
            <a:ext cx="1862137" cy="558800"/>
          </a:xfrm>
          <a:prstGeom prst="ellips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pl-PL" sz="1800">
              <a:latin typeface="+mj-lt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577705" y="4709889"/>
            <a:ext cx="1871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pl-PL" sz="1800" b="1">
                <a:solidFill>
                  <a:srgbClr val="000099"/>
                </a:solidFill>
                <a:latin typeface="+mj-lt"/>
              </a:rPr>
              <a:t>Ter</a:t>
            </a:r>
            <a:r>
              <a:rPr lang="pl-PL" altLang="pl-PL" sz="1800" b="1">
                <a:solidFill>
                  <a:srgbClr val="000099"/>
                </a:solidFill>
                <a:latin typeface="+mj-lt"/>
              </a:rPr>
              <a:t>ytorialne</a:t>
            </a:r>
            <a:r>
              <a:rPr lang="en-GB" altLang="pl-PL" sz="1800" b="1">
                <a:solidFill>
                  <a:srgbClr val="000099"/>
                </a:solidFill>
                <a:latin typeface="+mj-lt"/>
              </a:rPr>
              <a:t> </a:t>
            </a:r>
          </a:p>
        </p:txBody>
      </p:sp>
      <p:sp>
        <p:nvSpPr>
          <p:cNvPr id="23" name="Oval 17"/>
          <p:cNvSpPr>
            <a:spLocks noChangeArrowheads="1"/>
          </p:cNvSpPr>
          <p:nvPr/>
        </p:nvSpPr>
        <p:spPr bwMode="auto">
          <a:xfrm>
            <a:off x="1582468" y="4598764"/>
            <a:ext cx="1862137" cy="558800"/>
          </a:xfrm>
          <a:prstGeom prst="ellips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pl-PL" sz="1800">
              <a:latin typeface="+mj-lt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172173" y="5013102"/>
            <a:ext cx="1781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400" b="1">
                <a:solidFill>
                  <a:srgbClr val="000099"/>
                </a:solidFill>
                <a:latin typeface="+mj-lt"/>
              </a:rPr>
              <a:t>Zrównoważony rozwój terytorialny</a:t>
            </a:r>
            <a:endParaRPr lang="en-GB" altLang="pl-PL" sz="1400" b="1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5" name="Oval 19"/>
          <p:cNvSpPr>
            <a:spLocks noChangeArrowheads="1"/>
          </p:cNvSpPr>
          <p:nvPr/>
        </p:nvSpPr>
        <p:spPr bwMode="auto">
          <a:xfrm>
            <a:off x="4037236" y="4868639"/>
            <a:ext cx="2051050" cy="865188"/>
          </a:xfrm>
          <a:prstGeom prst="ellips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pl-PL" sz="1800">
              <a:latin typeface="+mj-lt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995961" y="2823939"/>
            <a:ext cx="2087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400" b="1">
                <a:solidFill>
                  <a:srgbClr val="000099"/>
                </a:solidFill>
                <a:latin typeface="+mj-lt"/>
              </a:rPr>
              <a:t>Opłacalna produkcja żywności</a:t>
            </a:r>
            <a:endParaRPr lang="en-GB" altLang="pl-PL" sz="1400" b="1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7" name="Oval 21"/>
          <p:cNvSpPr>
            <a:spLocks noChangeArrowheads="1"/>
          </p:cNvSpPr>
          <p:nvPr/>
        </p:nvSpPr>
        <p:spPr bwMode="auto">
          <a:xfrm>
            <a:off x="4037236" y="2709639"/>
            <a:ext cx="2051050" cy="615950"/>
          </a:xfrm>
          <a:prstGeom prst="ellips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pl-PL" sz="1800">
              <a:latin typeface="+mj-lt"/>
            </a:endParaRPr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 flipH="1">
            <a:off x="3503712" y="1196752"/>
            <a:ext cx="431800" cy="360362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latin typeface="+mj-lt"/>
            </a:endParaRPr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>
            <a:off x="3935512" y="1196752"/>
            <a:ext cx="433387" cy="360362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latin typeface="+mj-lt"/>
            </a:endParaRPr>
          </a:p>
        </p:txBody>
      </p:sp>
      <p:sp>
        <p:nvSpPr>
          <p:cNvPr id="30" name="Rectangle 25"/>
          <p:cNvSpPr txBox="1">
            <a:spLocks noChangeArrowheads="1"/>
          </p:cNvSpPr>
          <p:nvPr/>
        </p:nvSpPr>
        <p:spPr bwMode="auto">
          <a:xfrm>
            <a:off x="6660232" y="1196752"/>
            <a:ext cx="2484000" cy="19977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marL="174625" indent="-174625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pl-PL" sz="1200" kern="0" dirty="0">
                <a:latin typeface="+mj-lt"/>
              </a:rPr>
              <a:t>Wsparcie dochodów gospodarstw oraz zmniejszanie ich zmienności</a:t>
            </a:r>
            <a:endParaRPr lang="en-GB" sz="1200" kern="0" dirty="0">
              <a:latin typeface="+mj-lt"/>
            </a:endParaRPr>
          </a:p>
          <a:p>
            <a:pPr marL="174625" indent="-174625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pl-PL" sz="1200" kern="0" dirty="0">
                <a:latin typeface="+mj-lt"/>
              </a:rPr>
              <a:t>Poprawa konkurencyjności </a:t>
            </a:r>
            <a:br>
              <a:rPr lang="pl-PL" sz="1200" kern="0" dirty="0">
                <a:latin typeface="+mj-lt"/>
              </a:rPr>
            </a:br>
            <a:r>
              <a:rPr lang="pl-PL" sz="1200" kern="0" dirty="0">
                <a:latin typeface="+mj-lt"/>
              </a:rPr>
              <a:t>i wzmocnienie jego udziału jakościowego w łańcuchu żywnościowym</a:t>
            </a:r>
            <a:endParaRPr lang="en-GB" sz="1200" kern="0" dirty="0">
              <a:latin typeface="+mj-lt"/>
            </a:endParaRPr>
          </a:p>
          <a:p>
            <a:pPr marL="174625" indent="-174625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pl-PL" sz="1200" kern="0" dirty="0">
                <a:latin typeface="+mj-lt"/>
              </a:rPr>
              <a:t>Wynagradzanie za trudności związane z produkcją na obszarach o szczególnych ograniczeniach naturalnych</a:t>
            </a:r>
            <a:endParaRPr lang="en-GB" sz="1200" kern="0" dirty="0">
              <a:latin typeface="+mj-lt"/>
            </a:endParaRPr>
          </a:p>
        </p:txBody>
      </p:sp>
      <p:sp>
        <p:nvSpPr>
          <p:cNvPr id="31" name="Line 26"/>
          <p:cNvSpPr>
            <a:spLocks noChangeShapeType="1"/>
          </p:cNvSpPr>
          <p:nvPr/>
        </p:nvSpPr>
        <p:spPr bwMode="auto">
          <a:xfrm flipV="1">
            <a:off x="6083524" y="2531840"/>
            <a:ext cx="571945" cy="449504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latin typeface="+mj-lt"/>
            </a:endParaRPr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6660231" y="3247559"/>
            <a:ext cx="2484000" cy="15843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4625" indent="-1746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99"/>
              </a:buClr>
            </a:pPr>
            <a:r>
              <a:rPr lang="pl-PL" altLang="pl-PL" sz="1200" dirty="0">
                <a:latin typeface="+mj-lt"/>
              </a:rPr>
              <a:t>Zabezpieczenie dostarczania środowiskowych dóbr publicznych</a:t>
            </a:r>
            <a:endParaRPr lang="en-GB" altLang="pl-PL" sz="1200" dirty="0">
              <a:latin typeface="+mj-lt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</a:pPr>
            <a:r>
              <a:rPr lang="pl-PL" altLang="pl-PL" sz="1200" dirty="0">
                <a:latin typeface="+mj-lt"/>
              </a:rPr>
              <a:t>Promowanie ekologicznego wzrostu poprzez innowacje</a:t>
            </a:r>
            <a:endParaRPr lang="en-GB" altLang="pl-PL" sz="1200" dirty="0">
              <a:latin typeface="+mj-lt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</a:pPr>
            <a:r>
              <a:rPr lang="pl-PL" altLang="pl-PL" sz="1200" dirty="0">
                <a:latin typeface="+mj-lt"/>
              </a:rPr>
              <a:t>Łagodzenie skutków zmian klimatu oraz przystosowania się do nich</a:t>
            </a:r>
            <a:endParaRPr lang="en-GB" altLang="pl-PL" sz="1200" dirty="0">
              <a:latin typeface="+mj-lt"/>
            </a:endParaRPr>
          </a:p>
        </p:txBody>
      </p:sp>
      <p:sp>
        <p:nvSpPr>
          <p:cNvPr id="33" name="Line 28"/>
          <p:cNvSpPr>
            <a:spLocks noChangeShapeType="1"/>
          </p:cNvSpPr>
          <p:nvPr/>
        </p:nvSpPr>
        <p:spPr bwMode="auto">
          <a:xfrm flipV="1">
            <a:off x="6088286" y="4116164"/>
            <a:ext cx="57194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latin typeface="+mj-lt"/>
            </a:endParaRPr>
          </a:p>
        </p:txBody>
      </p:sp>
      <p:sp>
        <p:nvSpPr>
          <p:cNvPr id="34" name="Rectangle 29"/>
          <p:cNvSpPr>
            <a:spLocks noChangeArrowheads="1"/>
          </p:cNvSpPr>
          <p:nvPr/>
        </p:nvSpPr>
        <p:spPr bwMode="auto">
          <a:xfrm>
            <a:off x="6643910" y="4831884"/>
            <a:ext cx="2484000" cy="191611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4625" indent="-1746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99"/>
              </a:buClr>
            </a:pPr>
            <a:r>
              <a:rPr lang="pl-PL" altLang="pl-PL" sz="1200" dirty="0">
                <a:latin typeface="+mj-lt"/>
              </a:rPr>
              <a:t>Wspieranie zatrudnienia na obszarach wiejskich oraz zachowanie struktur społecznych</a:t>
            </a:r>
            <a:endParaRPr lang="en-GB" altLang="pl-PL" sz="1200" dirty="0">
              <a:latin typeface="+mj-lt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</a:pPr>
            <a:r>
              <a:rPr lang="pl-PL" altLang="pl-PL" sz="1200" dirty="0">
                <a:latin typeface="+mj-lt"/>
              </a:rPr>
              <a:t>Promocja dywersyfikacji</a:t>
            </a:r>
            <a:endParaRPr lang="en-GB" altLang="pl-PL" sz="1200" dirty="0">
              <a:latin typeface="+mj-lt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</a:pPr>
            <a:r>
              <a:rPr lang="pl-PL" altLang="pl-PL" sz="1200" dirty="0">
                <a:latin typeface="+mj-lt"/>
              </a:rPr>
              <a:t>Uwzględnienie różnorodności strukturalnej systemów rolniczych, poprawa kondycji małych gospodarstw oraz rozwój lokalnych rynków</a:t>
            </a:r>
            <a:endParaRPr lang="en-GB" altLang="pl-PL" sz="1200" dirty="0">
              <a:latin typeface="+mj-lt"/>
            </a:endParaRPr>
          </a:p>
        </p:txBody>
      </p:sp>
      <p:sp>
        <p:nvSpPr>
          <p:cNvPr id="35" name="Line 30"/>
          <p:cNvSpPr>
            <a:spLocks noChangeShapeType="1"/>
          </p:cNvSpPr>
          <p:nvPr/>
        </p:nvSpPr>
        <p:spPr bwMode="auto">
          <a:xfrm>
            <a:off x="6083524" y="5303615"/>
            <a:ext cx="560386" cy="438149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latin typeface="+mj-lt"/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4103911" y="3476402"/>
            <a:ext cx="19177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400" b="1">
                <a:solidFill>
                  <a:srgbClr val="000099"/>
                </a:solidFill>
                <a:latin typeface="+mj-lt"/>
              </a:rPr>
              <a:t>Zrównoważone gospodarowanie zasobami naturalnymi oraz działania na rzecz klimatu</a:t>
            </a:r>
            <a:endParaRPr lang="en-GB" altLang="pl-PL" sz="1400" b="1">
              <a:solidFill>
                <a:srgbClr val="000099"/>
              </a:solidFill>
              <a:latin typeface="+mj-lt"/>
            </a:endParaRPr>
          </a:p>
        </p:txBody>
      </p:sp>
      <p:sp>
        <p:nvSpPr>
          <p:cNvPr id="37" name="Oval 32"/>
          <p:cNvSpPr>
            <a:spLocks noChangeArrowheads="1"/>
          </p:cNvSpPr>
          <p:nvPr/>
        </p:nvSpPr>
        <p:spPr bwMode="auto">
          <a:xfrm>
            <a:off x="4037236" y="3412902"/>
            <a:ext cx="2051050" cy="1384300"/>
          </a:xfrm>
          <a:prstGeom prst="ellips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pl-PL" sz="1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491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CENTRUM DORADZTWA ROLNICZEGO W BRWINOWIE</a:t>
            </a:r>
            <a:endParaRPr lang="pl-P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D8A6-C7AC-4B0D-9750-6750BD5FE802}" type="slidenum">
              <a:rPr lang="pl-PL" altLang="pl-PL" smtClean="0"/>
              <a:pPr/>
              <a:t>6</a:t>
            </a:fld>
            <a:endParaRPr lang="pl-PL" alt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WPR a </a:t>
            </a:r>
            <a:r>
              <a:rPr lang="cs-CZ" dirty="0" smtClean="0"/>
              <a:t>innowacje</a:t>
            </a:r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27584" y="1268760"/>
            <a:ext cx="7776864" cy="4968552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>
                <a:solidFill>
                  <a:srgbClr val="006600"/>
                </a:solidFill>
                <a:latin typeface="+mj-lt"/>
              </a:rPr>
              <a:t>W Programie Rozwoju Obszarów Wiejskich na lata 2014 - 2020 przyjęto, że wszystkie projekty wspierane w ramach poszczególnych działań będą innowacyjne i będą przyczyniać się do poprawy konkurencyjności polskiego rolnictwa i leśnictwa z dbałością o ochronę środowiska.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006600"/>
                </a:solidFill>
                <a:latin typeface="+mj-lt"/>
              </a:rPr>
              <a:t>Instrumentami PROW 2014 - 2020 wspierającymi innowacyjność w gospodarstwach rolnych i sektorze przetwórstwa rolno-spożywczego są w pierwszej kolejności takie działania jak:</a:t>
            </a:r>
          </a:p>
          <a:p>
            <a:r>
              <a:rPr lang="pl-PL" sz="2000" dirty="0">
                <a:solidFill>
                  <a:srgbClr val="006600"/>
                </a:solidFill>
                <a:latin typeface="+mj-lt"/>
              </a:rPr>
              <a:t> Transfer wiedzy i działalność informacyjna</a:t>
            </a:r>
          </a:p>
          <a:p>
            <a:r>
              <a:rPr lang="pl-PL" sz="2000" dirty="0">
                <a:solidFill>
                  <a:srgbClr val="006600"/>
                </a:solidFill>
                <a:latin typeface="+mj-lt"/>
              </a:rPr>
              <a:t> Współpraca</a:t>
            </a:r>
          </a:p>
          <a:p>
            <a:r>
              <a:rPr lang="pl-PL" sz="2000" dirty="0">
                <a:solidFill>
                  <a:srgbClr val="006600"/>
                </a:solidFill>
                <a:latin typeface="+mj-lt"/>
              </a:rPr>
              <a:t> Usługi doradcze, usługi z zakresu zarządzania gospodarstwem rolnym i usługi z zakresu zastępstw. 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006600"/>
                </a:solidFill>
                <a:latin typeface="+mj-lt"/>
              </a:rPr>
              <a:t>Ważnym krokiem w kierunku zbliżenia nauki i praktyki jest utworzenie Europejskich Partnerstw na rzecz Innowacji (European Innovation Partnership - EIP)</a:t>
            </a:r>
          </a:p>
          <a:p>
            <a:endParaRPr lang="cs-CZ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886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CENTRUM DORADZTWA ROLNICZEGO W BRWINOWIE</a:t>
            </a:r>
            <a:endParaRPr lang="pl-P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D8A6-C7AC-4B0D-9750-6750BD5FE802}" type="slidenum">
              <a:rPr lang="pl-PL" altLang="pl-PL" smtClean="0"/>
              <a:pPr/>
              <a:t>7</a:t>
            </a:fld>
            <a:endParaRPr lang="pl-PL" alt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624736" cy="1018199"/>
          </a:xfrm>
        </p:spPr>
        <p:txBody>
          <a:bodyPr/>
          <a:lstStyle/>
          <a:p>
            <a:r>
              <a:rPr lang="cs-CZ" dirty="0"/>
              <a:t>Innowacyjność w politykach UE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259632" y="1556792"/>
            <a:ext cx="7056784" cy="436529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000" dirty="0">
                <a:solidFill>
                  <a:srgbClr val="006600"/>
                </a:solidFill>
                <a:latin typeface="+mj-lt"/>
              </a:rPr>
              <a:t>Strategia Europa 2020: kluczowa rola badań i innowacji </a:t>
            </a:r>
            <a:r>
              <a:rPr lang="pl-PL" sz="2000" dirty="0" smtClean="0">
                <a:solidFill>
                  <a:srgbClr val="006600"/>
                </a:solidFill>
                <a:latin typeface="+mj-lt"/>
              </a:rPr>
              <a:t>w</a:t>
            </a:r>
            <a:r>
              <a:rPr lang="en-US" sz="2000" dirty="0" smtClean="0">
                <a:solidFill>
                  <a:srgbClr val="006600"/>
                </a:solidFill>
                <a:latin typeface="+mj-lt"/>
              </a:rPr>
              <a:t> </a:t>
            </a:r>
            <a:r>
              <a:rPr lang="pl-PL" sz="2000" dirty="0" smtClean="0">
                <a:solidFill>
                  <a:srgbClr val="006600"/>
                </a:solidFill>
                <a:latin typeface="+mj-lt"/>
              </a:rPr>
              <a:t>przygotowaniu </a:t>
            </a:r>
            <a:r>
              <a:rPr lang="pl-PL" sz="2000" dirty="0">
                <a:solidFill>
                  <a:srgbClr val="006600"/>
                </a:solidFill>
                <a:latin typeface="+mj-lt"/>
              </a:rPr>
              <a:t>UE do przyszłych </a:t>
            </a:r>
            <a:r>
              <a:rPr lang="pl-PL" sz="2000" dirty="0" smtClean="0">
                <a:solidFill>
                  <a:srgbClr val="006600"/>
                </a:solidFill>
                <a:latin typeface="+mj-lt"/>
              </a:rPr>
              <a:t>wyzwań</a:t>
            </a:r>
            <a:endParaRPr lang="pl-PL" sz="2000" dirty="0">
              <a:solidFill>
                <a:srgbClr val="006600"/>
              </a:solidFill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000" dirty="0">
                <a:solidFill>
                  <a:srgbClr val="006600"/>
                </a:solidFill>
                <a:latin typeface="+mj-lt"/>
              </a:rPr>
              <a:t>"Innowacyjna Unia" - flagowa inwestycja Europy 2020 określa pojęcie europejskiego partnerstwa na rzecz innowacji (EIP) jako nowe narzędzie wspierania </a:t>
            </a:r>
            <a:r>
              <a:rPr lang="pl-PL" sz="2000" dirty="0" smtClean="0">
                <a:solidFill>
                  <a:srgbClr val="006600"/>
                </a:solidFill>
                <a:latin typeface="+mj-lt"/>
              </a:rPr>
              <a:t>innowacyjności</a:t>
            </a:r>
            <a:endParaRPr lang="pl-PL" sz="2000" dirty="0">
              <a:solidFill>
                <a:srgbClr val="006600"/>
              </a:solidFill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000" dirty="0" smtClean="0">
                <a:solidFill>
                  <a:srgbClr val="006600"/>
                </a:solidFill>
                <a:latin typeface="+mj-lt"/>
              </a:rPr>
              <a:t>"</a:t>
            </a:r>
            <a:r>
              <a:rPr lang="pl-PL" sz="2000" dirty="0">
                <a:solidFill>
                  <a:srgbClr val="006600"/>
                </a:solidFill>
                <a:latin typeface="+mj-lt"/>
              </a:rPr>
              <a:t>Budżet strategii Europa 2020" - 4,5 mld EUR na badania I</a:t>
            </a:r>
            <a:r>
              <a:rPr lang="en-US" sz="2000" dirty="0">
                <a:solidFill>
                  <a:srgbClr val="006600"/>
                </a:solidFill>
                <a:latin typeface="+mj-lt"/>
              </a:rPr>
              <a:t> </a:t>
            </a:r>
            <a:r>
              <a:rPr lang="pl-PL" sz="2000" dirty="0">
                <a:solidFill>
                  <a:srgbClr val="006600"/>
                </a:solidFill>
                <a:latin typeface="+mj-lt"/>
              </a:rPr>
              <a:t>innowacje w dziedzinie bezpieczeństwa żywności, bio-gospodarki i zrównoważonego </a:t>
            </a:r>
            <a:r>
              <a:rPr lang="pl-PL" sz="2000" dirty="0" smtClean="0">
                <a:solidFill>
                  <a:srgbClr val="006600"/>
                </a:solidFill>
                <a:latin typeface="+mj-lt"/>
              </a:rPr>
              <a:t>rolnictwa</a:t>
            </a:r>
            <a:endParaRPr lang="pl-PL" sz="2000" dirty="0">
              <a:solidFill>
                <a:srgbClr val="006600"/>
              </a:solidFill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000" dirty="0" smtClean="0">
                <a:solidFill>
                  <a:srgbClr val="006600"/>
                </a:solidFill>
                <a:latin typeface="+mj-lt"/>
              </a:rPr>
              <a:t>Pakiet </a:t>
            </a:r>
            <a:r>
              <a:rPr lang="pl-PL" sz="2000" dirty="0">
                <a:solidFill>
                  <a:srgbClr val="006600"/>
                </a:solidFill>
                <a:latin typeface="+mj-lt"/>
              </a:rPr>
              <a:t>reform WPR wskazuje na kluczową rolę innowacyjności jako w rozwoju zrównoważonego rolnictwa i rozwoju obszarów wiejskich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1427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CENTRUM DORADZTWA ROLNICZEGO W BRWINOWIE</a:t>
            </a:r>
            <a:endParaRPr lang="pl-P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D8A6-C7AC-4B0D-9750-6750BD5FE802}" type="slidenum">
              <a:rPr lang="pl-PL" altLang="pl-PL" smtClean="0"/>
              <a:pPr/>
              <a:t>8</a:t>
            </a:fld>
            <a:endParaRPr lang="pl-PL" alt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Pojęcie i cechy innowacji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Definicje i klasyfikacje innowacji</a:t>
            </a:r>
          </a:p>
          <a:p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„</a:t>
            </a:r>
            <a:r>
              <a:rPr lang="pl-PL" sz="2000" dirty="0">
                <a:solidFill>
                  <a:srgbClr val="006600"/>
                </a:solidFill>
                <a:latin typeface="+mj-lt"/>
              </a:rPr>
              <a:t>Innowacja to wprowadzenie nowego lub znacząco udoskonalonego produktu (wyrobu czy usługi) lub procesu, nowej metody marketingowej lub nowej metody organizacyjnej w praktyce gospodarczej, organizacji miejsca pracy lub stosunkach z otoczeniem” - [OECD 2005</a:t>
            </a:r>
            <a:r>
              <a:rPr lang="pl-PL" sz="2000" dirty="0" smtClean="0">
                <a:solidFill>
                  <a:srgbClr val="006600"/>
                </a:solidFill>
                <a:latin typeface="+mj-lt"/>
              </a:rPr>
              <a:t>]</a:t>
            </a:r>
            <a:endParaRPr lang="pl-PL" sz="2000" dirty="0">
              <a:solidFill>
                <a:srgbClr val="006600"/>
              </a:solidFill>
              <a:latin typeface="+mj-lt"/>
            </a:endParaRPr>
          </a:p>
          <a:p>
            <a:pPr marL="0" indent="0">
              <a:buNone/>
            </a:pPr>
            <a:endParaRPr lang="pl-PL" sz="2000" dirty="0">
              <a:solidFill>
                <a:srgbClr val="006600"/>
              </a:solidFill>
              <a:latin typeface="+mj-lt"/>
            </a:endParaRPr>
          </a:p>
          <a:p>
            <a:pPr marL="0" indent="0">
              <a:buNone/>
            </a:pPr>
            <a:r>
              <a:rPr lang="pl-PL" sz="2000" dirty="0">
                <a:solidFill>
                  <a:srgbClr val="006600"/>
                </a:solidFill>
                <a:latin typeface="+mj-lt"/>
              </a:rPr>
              <a:t>(PROW 2014 – 2020) INNOWACJE – zastosowanie lub wprowadzenie nowych lub ulepszonych produktów, procesów (technologii), metod organizacji lub marketingu poprzez praktyczne wykorzystanie</a:t>
            </a:r>
          </a:p>
          <a:p>
            <a:pPr marL="0" indent="0">
              <a:buNone/>
            </a:pPr>
            <a:endParaRPr lang="cs-CZ" sz="2000" dirty="0">
              <a:solidFill>
                <a:srgbClr val="0066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4278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CENTRUM DORADZTWA ROLNICZEGO W BRWINOWIE</a:t>
            </a:r>
            <a:endParaRPr lang="pl-P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D8A6-C7AC-4B0D-9750-6750BD5FE802}" type="slidenum">
              <a:rPr lang="pl-PL" altLang="pl-PL" smtClean="0"/>
              <a:pPr/>
              <a:t>9</a:t>
            </a:fld>
            <a:endParaRPr lang="pl-PL" alt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Rodzaje innowacji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187624" y="1484784"/>
            <a:ext cx="7344618" cy="436529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000" dirty="0">
                <a:solidFill>
                  <a:srgbClr val="006600"/>
                </a:solidFill>
                <a:latin typeface="+mj-lt"/>
              </a:rPr>
              <a:t>produktowe – dotyczą wprowadzenia nowego produktu czy usługi lub znaczącego ich ulepszenia w odniesieniu do cech lub </a:t>
            </a:r>
            <a:r>
              <a:rPr lang="pl-PL" sz="2000" dirty="0" smtClean="0">
                <a:solidFill>
                  <a:srgbClr val="006600"/>
                </a:solidFill>
                <a:latin typeface="+mj-lt"/>
              </a:rPr>
              <a:t>przeznaczenia</a:t>
            </a:r>
            <a:endParaRPr lang="pl-PL" sz="2000" dirty="0">
              <a:solidFill>
                <a:srgbClr val="006600"/>
              </a:solidFill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000" dirty="0">
                <a:solidFill>
                  <a:srgbClr val="006600"/>
                </a:solidFill>
                <a:latin typeface="+mj-lt"/>
              </a:rPr>
              <a:t>procesowe – dotyczą wprowadzenia nowych metod produkcji czy dostaw lub ich znaczącego </a:t>
            </a:r>
            <a:r>
              <a:rPr lang="pl-PL" sz="2000" dirty="0" smtClean="0">
                <a:solidFill>
                  <a:srgbClr val="006600"/>
                </a:solidFill>
                <a:latin typeface="+mj-lt"/>
              </a:rPr>
              <a:t>ulepszenia</a:t>
            </a:r>
            <a:endParaRPr lang="pl-PL" sz="2000" dirty="0">
              <a:solidFill>
                <a:srgbClr val="006600"/>
              </a:solidFill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000" dirty="0">
                <a:solidFill>
                  <a:srgbClr val="006600"/>
                </a:solidFill>
                <a:latin typeface="+mj-lt"/>
              </a:rPr>
              <a:t>marketingowe – dotyczą wprowadzenia nowych metod prowadzenia działań marketingowych, sposobach promocji oraz sposobach ustalania </a:t>
            </a:r>
            <a:r>
              <a:rPr lang="pl-PL" sz="2000" dirty="0" smtClean="0">
                <a:solidFill>
                  <a:srgbClr val="006600"/>
                </a:solidFill>
                <a:latin typeface="+mj-lt"/>
              </a:rPr>
              <a:t>cen</a:t>
            </a:r>
            <a:endParaRPr lang="pl-PL" sz="2000" dirty="0">
              <a:solidFill>
                <a:srgbClr val="006600"/>
              </a:solidFill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000" dirty="0">
                <a:solidFill>
                  <a:srgbClr val="006600"/>
                </a:solidFill>
                <a:latin typeface="+mj-lt"/>
              </a:rPr>
              <a:t>organizacyjne – dotyczą wprowadzenia nowych sposobów organizacji działalności przedsiębiorstwa, organizacji miejsca pracy czy kształtowania relacji z otoczeniem [OECD 2005</a:t>
            </a:r>
            <a:r>
              <a:rPr lang="pl-PL" sz="2000" dirty="0" smtClean="0">
                <a:solidFill>
                  <a:srgbClr val="006600"/>
                </a:solidFill>
                <a:latin typeface="+mj-lt"/>
              </a:rPr>
              <a:t>]</a:t>
            </a:r>
            <a:endParaRPr lang="pl-PL" sz="2000" dirty="0">
              <a:solidFill>
                <a:srgbClr val="006600"/>
              </a:solidFill>
              <a:latin typeface="+mj-lt"/>
            </a:endParaRPr>
          </a:p>
          <a:p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38029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rojekt niestandardowy">
  <a:themeElements>
    <a:clrScheme name="Niestandardowy 1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4C6311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 — klasyczny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1446</Words>
  <Application>Microsoft Office PowerPoint</Application>
  <PresentationFormat>Pokaz na ekranie (4:3)</PresentationFormat>
  <Paragraphs>209</Paragraphs>
  <Slides>24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4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9" baseType="lpstr">
      <vt:lpstr>Projekt niestandardowy</vt:lpstr>
      <vt:lpstr>Custom Design</vt:lpstr>
      <vt:lpstr>1_Projekt niestandardowy</vt:lpstr>
      <vt:lpstr>2_Projekt niestandardowy</vt:lpstr>
      <vt:lpstr>think-cell Slide</vt:lpstr>
      <vt:lpstr>Europejskie  Partnerstwo Innowacyjne  na rzecz  zrównoważonego  i wydajnego rolnictwa</vt:lpstr>
      <vt:lpstr>Plan prezentacji</vt:lpstr>
      <vt:lpstr>Wprowadzenie Liczba ludności na świecie </vt:lpstr>
      <vt:lpstr>Wprowadzenie (cd.)</vt:lpstr>
      <vt:lpstr>Komunikat Komisji „WPR do 2020 r.”</vt:lpstr>
      <vt:lpstr>WPR a innowacje</vt:lpstr>
      <vt:lpstr>Innowacyjność w politykach UE </vt:lpstr>
      <vt:lpstr>Pojęcie i cechy innowacji</vt:lpstr>
      <vt:lpstr>Rodzaje innowacji</vt:lpstr>
      <vt:lpstr>Pojęcie i cechy innowacji</vt:lpstr>
      <vt:lpstr>Pojęcie i cechy innowacji</vt:lpstr>
      <vt:lpstr>„Współpraca” w Programie Rozwoju Obszarów Wiejskich na lata 2014-2020</vt:lpstr>
      <vt:lpstr>Europejskie  Partnerstwo Innowacyjne   na rzecz  zrównoważonego i wydajnego rolnictwa</vt:lpstr>
      <vt:lpstr>Europejskie Partnerstwo na rzecz Innowacji</vt:lpstr>
      <vt:lpstr>Europejskie Partnerstwo na rzecz Innowacji</vt:lpstr>
      <vt:lpstr>Europejskie Partnerstwa na rzecz Innowacji</vt:lpstr>
      <vt:lpstr>Europejskie Partnerstwa na rzecz Innowacji</vt:lpstr>
      <vt:lpstr>Opis sieci tematycznych - Horyzont 2020:</vt:lpstr>
      <vt:lpstr>Projekty wielopodmiotowe w ramach  „Horyzont 2020” – konkursy 2014-2015</vt:lpstr>
      <vt:lpstr>Europejskie Partnerstwa na rzecz Innowacji</vt:lpstr>
      <vt:lpstr>Intensywność pomocy</vt:lpstr>
      <vt:lpstr>Intensywność pomocy</vt:lpstr>
      <vt:lpstr>Podsumowanie</vt:lpstr>
      <vt:lpstr>Podsumowanie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ALICJA</dc:creator>
  <cp:lastModifiedBy>a_karwat</cp:lastModifiedBy>
  <cp:revision>165</cp:revision>
  <cp:lastPrinted>2015-05-15T11:07:28Z</cp:lastPrinted>
  <dcterms:created xsi:type="dcterms:W3CDTF">2010-10-14T18:50:38Z</dcterms:created>
  <dcterms:modified xsi:type="dcterms:W3CDTF">2015-05-29T12:54:29Z</dcterms:modified>
</cp:coreProperties>
</file>